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0640" autoAdjust="0"/>
  </p:normalViewPr>
  <p:slideViewPr>
    <p:cSldViewPr>
      <p:cViewPr varScale="1">
        <p:scale>
          <a:sx n="69" d="100"/>
          <a:sy n="69" d="100"/>
        </p:scale>
        <p:origin x="906" y="60"/>
      </p:cViewPr>
      <p:guideLst>
        <p:guide orient="horz" pos="2936"/>
        <p:guide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784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BF69-2832-4096-8043-025CB34846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078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5078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078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78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F7A1-D937-45A5-9310-D44AAE7941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85BF7A1-D937-45A5-9310-D44AAE794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85BF7A1-D937-45A5-9310-D44AAE794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3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9214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6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85BF7A1-D937-45A5-9310-D44AAE794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3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9324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8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85BF7A1-D937-45A5-9310-D44AAE7941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48642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4864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p/>
        </p:txBody>
      </p:sp>
      <p:sp>
        <p:nvSpPr>
          <p:cNvPr id="1050774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50775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5077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5077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5077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p/>
        </p:txBody>
      </p:sp>
      <p:sp>
        <p:nvSpPr>
          <p:cNvPr id="1050780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50781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50782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932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932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3457924" y="81376"/>
            <a:ext cx="2228151" cy="476321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366077" y="1846897"/>
            <a:ext cx="8411844" cy="4017962"/>
          </a:xfrm>
          <a:prstGeom prst="rect">
            <a:avLst/>
          </a:prstGeom>
        </p:spPr>
        <p:txBody>
          <a:bodyPr wrap="square" lIns="0" tIns="0" rIns="0" bIns="0">
            <a:noAutofit/>
          </a:bodyPr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0.png"/><Relationship Id="rId2" Type="http://schemas.openxmlformats.org/officeDocument/2006/relationships/image" Target="../media/image80.png"/><Relationship Id="rId19" Type="http://schemas.openxmlformats.org/officeDocument/2006/relationships/image" Target="../media/image78.png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69.png"/><Relationship Id="rId1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99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9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/>
          <p:nvPr/>
        </p:nvSpPr>
        <p:spPr>
          <a:xfrm>
            <a:off x="12702" y="711200"/>
            <a:ext cx="6769379" cy="4676775"/>
          </a:xfrm>
          <a:custGeom>
            <a:avLst/>
            <a:gdLst/>
            <a:ahLst/>
            <a:cxnLst/>
            <a:rect l="l" t="t" r="r" b="b"/>
            <a:pathLst>
              <a:path w="6769379" h="4676775">
                <a:moveTo>
                  <a:pt x="6769379" y="0"/>
                </a:moveTo>
                <a:lnTo>
                  <a:pt x="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88" name="object 3"/>
          <p:cNvSpPr/>
          <p:nvPr/>
        </p:nvSpPr>
        <p:spPr>
          <a:xfrm>
            <a:off x="12702" y="711200"/>
            <a:ext cx="6769379" cy="5510212"/>
          </a:xfrm>
          <a:custGeom>
            <a:avLst/>
            <a:gdLst/>
            <a:ahLst/>
            <a:cxnLst/>
            <a:rect l="l" t="t" r="r" b="b"/>
            <a:pathLst>
              <a:path w="6769379" h="5510212">
                <a:moveTo>
                  <a:pt x="6769379" y="0"/>
                </a:moveTo>
                <a:lnTo>
                  <a:pt x="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89" name="object 4"/>
          <p:cNvSpPr/>
          <p:nvPr/>
        </p:nvSpPr>
        <p:spPr>
          <a:xfrm>
            <a:off x="361584" y="711200"/>
            <a:ext cx="6420497" cy="6146800"/>
          </a:xfrm>
          <a:custGeom>
            <a:avLst/>
            <a:gdLst/>
            <a:ahLst/>
            <a:cxnLst/>
            <a:rect l="l" t="t" r="r" b="b"/>
            <a:pathLst>
              <a:path w="6420497" h="6146800">
                <a:moveTo>
                  <a:pt x="6420497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0" name="object 5"/>
          <p:cNvSpPr/>
          <p:nvPr/>
        </p:nvSpPr>
        <p:spPr>
          <a:xfrm>
            <a:off x="1403518" y="711200"/>
            <a:ext cx="5378564" cy="6146800"/>
          </a:xfrm>
          <a:custGeom>
            <a:avLst/>
            <a:gdLst/>
            <a:ahLst/>
            <a:cxnLst/>
            <a:rect l="l" t="t" r="r" b="b"/>
            <a:pathLst>
              <a:path w="5378564" h="6146800">
                <a:moveTo>
                  <a:pt x="5378564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1" name="object 6"/>
          <p:cNvSpPr/>
          <p:nvPr/>
        </p:nvSpPr>
        <p:spPr>
          <a:xfrm>
            <a:off x="2382295" y="711200"/>
            <a:ext cx="4399788" cy="6146800"/>
          </a:xfrm>
          <a:custGeom>
            <a:avLst/>
            <a:gdLst/>
            <a:ahLst/>
            <a:cxnLst/>
            <a:rect l="l" t="t" r="r" b="b"/>
            <a:pathLst>
              <a:path w="4399788" h="6146800">
                <a:moveTo>
                  <a:pt x="4399788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2" name="object 7"/>
          <p:cNvSpPr/>
          <p:nvPr/>
        </p:nvSpPr>
        <p:spPr>
          <a:xfrm>
            <a:off x="3368969" y="711200"/>
            <a:ext cx="3413112" cy="6146800"/>
          </a:xfrm>
          <a:custGeom>
            <a:avLst/>
            <a:gdLst/>
            <a:ahLst/>
            <a:cxnLst/>
            <a:rect l="l" t="t" r="r" b="b"/>
            <a:pathLst>
              <a:path w="3413112" h="6146800">
                <a:moveTo>
                  <a:pt x="3413112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3" name="object 8"/>
          <p:cNvSpPr/>
          <p:nvPr/>
        </p:nvSpPr>
        <p:spPr>
          <a:xfrm>
            <a:off x="4237243" y="711200"/>
            <a:ext cx="2544838" cy="6146800"/>
          </a:xfrm>
          <a:custGeom>
            <a:avLst/>
            <a:gdLst/>
            <a:ahLst/>
            <a:cxnLst/>
            <a:rect l="l" t="t" r="r" b="b"/>
            <a:pathLst>
              <a:path w="2544838" h="6146800">
                <a:moveTo>
                  <a:pt x="2544838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4" name="object 9"/>
          <p:cNvSpPr/>
          <p:nvPr/>
        </p:nvSpPr>
        <p:spPr>
          <a:xfrm>
            <a:off x="5100792" y="711200"/>
            <a:ext cx="1681289" cy="6146800"/>
          </a:xfrm>
          <a:custGeom>
            <a:avLst/>
            <a:gdLst/>
            <a:ahLst/>
            <a:cxnLst/>
            <a:rect l="l" t="t" r="r" b="b"/>
            <a:pathLst>
              <a:path w="1681289" h="6146800">
                <a:moveTo>
                  <a:pt x="1681289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5" name="object 10"/>
          <p:cNvSpPr/>
          <p:nvPr/>
        </p:nvSpPr>
        <p:spPr>
          <a:xfrm>
            <a:off x="5970640" y="711200"/>
            <a:ext cx="811441" cy="6146800"/>
          </a:xfrm>
          <a:custGeom>
            <a:avLst/>
            <a:gdLst/>
            <a:ahLst/>
            <a:cxnLst/>
            <a:rect l="l" t="t" r="r" b="b"/>
            <a:pathLst>
              <a:path w="811441" h="6146800">
                <a:moveTo>
                  <a:pt x="811441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6" name="object 11"/>
          <p:cNvSpPr/>
          <p:nvPr/>
        </p:nvSpPr>
        <p:spPr>
          <a:xfrm>
            <a:off x="6782082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7" name="object 12"/>
          <p:cNvSpPr/>
          <p:nvPr/>
        </p:nvSpPr>
        <p:spPr>
          <a:xfrm>
            <a:off x="12702" y="711200"/>
            <a:ext cx="6769379" cy="4046537"/>
          </a:xfrm>
          <a:custGeom>
            <a:avLst/>
            <a:gdLst/>
            <a:ahLst/>
            <a:cxnLst/>
            <a:rect l="l" t="t" r="r" b="b"/>
            <a:pathLst>
              <a:path w="6769379" h="4046537">
                <a:moveTo>
                  <a:pt x="6769379" y="0"/>
                </a:moveTo>
                <a:lnTo>
                  <a:pt x="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8" name="object 13"/>
          <p:cNvSpPr/>
          <p:nvPr/>
        </p:nvSpPr>
        <p:spPr>
          <a:xfrm>
            <a:off x="12702" y="711200"/>
            <a:ext cx="6769379" cy="3484562"/>
          </a:xfrm>
          <a:custGeom>
            <a:avLst/>
            <a:gdLst/>
            <a:ahLst/>
            <a:cxnLst/>
            <a:rect l="l" t="t" r="r" b="b"/>
            <a:pathLst>
              <a:path w="6769379" h="3484562">
                <a:moveTo>
                  <a:pt x="6769379" y="0"/>
                </a:moveTo>
                <a:lnTo>
                  <a:pt x="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599" name="object 14"/>
          <p:cNvSpPr/>
          <p:nvPr/>
        </p:nvSpPr>
        <p:spPr>
          <a:xfrm>
            <a:off x="12702" y="711200"/>
            <a:ext cx="6769379" cy="3001962"/>
          </a:xfrm>
          <a:custGeom>
            <a:avLst/>
            <a:gdLst/>
            <a:ahLst/>
            <a:cxnLst/>
            <a:rect l="l" t="t" r="r" b="b"/>
            <a:pathLst>
              <a:path w="6769379" h="3001962">
                <a:moveTo>
                  <a:pt x="6769379" y="0"/>
                </a:moveTo>
                <a:lnTo>
                  <a:pt x="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0" name="object 15"/>
          <p:cNvSpPr/>
          <p:nvPr/>
        </p:nvSpPr>
        <p:spPr>
          <a:xfrm>
            <a:off x="12702" y="711200"/>
            <a:ext cx="6769379" cy="2514600"/>
          </a:xfrm>
          <a:custGeom>
            <a:avLst/>
            <a:gdLst/>
            <a:ahLst/>
            <a:cxnLst/>
            <a:rect l="l" t="t" r="r" b="b"/>
            <a:pathLst>
              <a:path w="6769379" h="2514600">
                <a:moveTo>
                  <a:pt x="6769379" y="0"/>
                </a:moveTo>
                <a:lnTo>
                  <a:pt x="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1" name="object 16"/>
          <p:cNvSpPr/>
          <p:nvPr/>
        </p:nvSpPr>
        <p:spPr>
          <a:xfrm>
            <a:off x="12701" y="733425"/>
            <a:ext cx="6701497" cy="2074862"/>
          </a:xfrm>
          <a:custGeom>
            <a:avLst/>
            <a:gdLst/>
            <a:ahLst/>
            <a:cxnLst/>
            <a:rect l="l" t="t" r="r" b="b"/>
            <a:pathLst>
              <a:path w="6701497" h="2074862">
                <a:moveTo>
                  <a:pt x="6701497" y="0"/>
                </a:moveTo>
                <a:lnTo>
                  <a:pt x="0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2" name="object 17"/>
          <p:cNvSpPr/>
          <p:nvPr/>
        </p:nvSpPr>
        <p:spPr>
          <a:xfrm>
            <a:off x="12702" y="711200"/>
            <a:ext cx="6769379" cy="1677987"/>
          </a:xfrm>
          <a:custGeom>
            <a:avLst/>
            <a:gdLst/>
            <a:ahLst/>
            <a:cxnLst/>
            <a:rect l="l" t="t" r="r" b="b"/>
            <a:pathLst>
              <a:path w="6769379" h="1677987">
                <a:moveTo>
                  <a:pt x="6769379" y="0"/>
                </a:moveTo>
                <a:lnTo>
                  <a:pt x="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3" name="object 18"/>
          <p:cNvSpPr/>
          <p:nvPr/>
        </p:nvSpPr>
        <p:spPr>
          <a:xfrm>
            <a:off x="12702" y="711200"/>
            <a:ext cx="6769379" cy="1322387"/>
          </a:xfrm>
          <a:custGeom>
            <a:avLst/>
            <a:gdLst/>
            <a:ahLst/>
            <a:cxnLst/>
            <a:rect l="l" t="t" r="r" b="b"/>
            <a:pathLst>
              <a:path w="6769379" h="1322387">
                <a:moveTo>
                  <a:pt x="6769379" y="0"/>
                </a:moveTo>
                <a:lnTo>
                  <a:pt x="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4" name="object 19"/>
          <p:cNvSpPr/>
          <p:nvPr/>
        </p:nvSpPr>
        <p:spPr>
          <a:xfrm>
            <a:off x="12702" y="711200"/>
            <a:ext cx="6769379" cy="973137"/>
          </a:xfrm>
          <a:custGeom>
            <a:avLst/>
            <a:gdLst/>
            <a:ahLst/>
            <a:cxnLst/>
            <a:rect l="l" t="t" r="r" b="b"/>
            <a:pathLst>
              <a:path w="6769379" h="973137">
                <a:moveTo>
                  <a:pt x="6769379" y="0"/>
                </a:moveTo>
                <a:lnTo>
                  <a:pt x="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5" name="object 20"/>
          <p:cNvSpPr/>
          <p:nvPr/>
        </p:nvSpPr>
        <p:spPr>
          <a:xfrm>
            <a:off x="12702" y="711200"/>
            <a:ext cx="6769379" cy="695325"/>
          </a:xfrm>
          <a:custGeom>
            <a:avLst/>
            <a:gdLst/>
            <a:ahLst/>
            <a:cxnLst/>
            <a:rect l="l" t="t" r="r" b="b"/>
            <a:pathLst>
              <a:path w="6769379" h="695325">
                <a:moveTo>
                  <a:pt x="6769379" y="0"/>
                </a:moveTo>
                <a:lnTo>
                  <a:pt x="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6" name="object 21"/>
          <p:cNvSpPr/>
          <p:nvPr/>
        </p:nvSpPr>
        <p:spPr>
          <a:xfrm>
            <a:off x="12702" y="711200"/>
            <a:ext cx="6769379" cy="411162"/>
          </a:xfrm>
          <a:custGeom>
            <a:avLst/>
            <a:gdLst/>
            <a:ahLst/>
            <a:cxnLst/>
            <a:rect l="l" t="t" r="r" b="b"/>
            <a:pathLst>
              <a:path w="6769379" h="411162">
                <a:moveTo>
                  <a:pt x="6769379" y="0"/>
                </a:moveTo>
                <a:lnTo>
                  <a:pt x="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7" name="object 22"/>
          <p:cNvSpPr/>
          <p:nvPr/>
        </p:nvSpPr>
        <p:spPr>
          <a:xfrm>
            <a:off x="12702" y="711200"/>
            <a:ext cx="6769379" cy="206375"/>
          </a:xfrm>
          <a:custGeom>
            <a:avLst/>
            <a:gdLst/>
            <a:ahLst/>
            <a:cxnLst/>
            <a:rect l="l" t="t" r="r" b="b"/>
            <a:pathLst>
              <a:path w="6769379" h="206375">
                <a:moveTo>
                  <a:pt x="6769379" y="0"/>
                </a:moveTo>
                <a:lnTo>
                  <a:pt x="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8" name="object 23"/>
          <p:cNvSpPr/>
          <p:nvPr/>
        </p:nvSpPr>
        <p:spPr>
          <a:xfrm>
            <a:off x="6778924" y="712787"/>
            <a:ext cx="2326970" cy="0"/>
          </a:xfrm>
          <a:custGeom>
            <a:avLst/>
            <a:gdLst/>
            <a:ahLst/>
            <a:cxnLst/>
            <a:rect l="l" t="t" r="r" b="b"/>
            <a:pathLst>
              <a:path w="2326970">
                <a:moveTo>
                  <a:pt x="0" y="0"/>
                </a:moveTo>
                <a:lnTo>
                  <a:pt x="232697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09" name="object 24"/>
          <p:cNvSpPr/>
          <p:nvPr/>
        </p:nvSpPr>
        <p:spPr>
          <a:xfrm>
            <a:off x="6778924" y="692150"/>
            <a:ext cx="2326970" cy="3990975"/>
          </a:xfrm>
          <a:custGeom>
            <a:avLst/>
            <a:gdLst/>
            <a:ahLst/>
            <a:cxnLst/>
            <a:rect l="l" t="t" r="r" b="b"/>
            <a:pathLst>
              <a:path w="2326970" h="3990975">
                <a:moveTo>
                  <a:pt x="0" y="0"/>
                </a:moveTo>
                <a:lnTo>
                  <a:pt x="2326970" y="39909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0" name="object 25"/>
          <p:cNvSpPr/>
          <p:nvPr/>
        </p:nvSpPr>
        <p:spPr>
          <a:xfrm>
            <a:off x="6799447" y="733425"/>
            <a:ext cx="2306447" cy="5494337"/>
          </a:xfrm>
          <a:custGeom>
            <a:avLst/>
            <a:gdLst/>
            <a:ahLst/>
            <a:cxnLst/>
            <a:rect l="l" t="t" r="r" b="b"/>
            <a:pathLst>
              <a:path w="2306447" h="5494337">
                <a:moveTo>
                  <a:pt x="0" y="0"/>
                </a:moveTo>
                <a:lnTo>
                  <a:pt x="2306447" y="54943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1" name="object 26"/>
          <p:cNvSpPr/>
          <p:nvPr/>
        </p:nvSpPr>
        <p:spPr>
          <a:xfrm>
            <a:off x="6794712" y="735012"/>
            <a:ext cx="1918093" cy="6122987"/>
          </a:xfrm>
          <a:custGeom>
            <a:avLst/>
            <a:gdLst/>
            <a:ahLst/>
            <a:cxnLst/>
            <a:rect l="l" t="t" r="r" b="b"/>
            <a:pathLst>
              <a:path w="1918093" h="6122987">
                <a:moveTo>
                  <a:pt x="0" y="0"/>
                </a:moveTo>
                <a:lnTo>
                  <a:pt x="1918093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2" name="object 27"/>
          <p:cNvSpPr/>
          <p:nvPr/>
        </p:nvSpPr>
        <p:spPr>
          <a:xfrm>
            <a:off x="6793133" y="749300"/>
            <a:ext cx="1275575" cy="6108700"/>
          </a:xfrm>
          <a:custGeom>
            <a:avLst/>
            <a:gdLst/>
            <a:ahLst/>
            <a:cxnLst/>
            <a:rect l="l" t="t" r="r" b="b"/>
            <a:pathLst>
              <a:path w="1275575" h="6108700">
                <a:moveTo>
                  <a:pt x="0" y="0"/>
                </a:moveTo>
                <a:lnTo>
                  <a:pt x="1275575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3" name="object 28"/>
          <p:cNvSpPr/>
          <p:nvPr/>
        </p:nvSpPr>
        <p:spPr>
          <a:xfrm>
            <a:off x="6785240" y="735012"/>
            <a:ext cx="637781" cy="6122987"/>
          </a:xfrm>
          <a:custGeom>
            <a:avLst/>
            <a:gdLst/>
            <a:ahLst/>
            <a:cxnLst/>
            <a:rect l="l" t="t" r="r" b="b"/>
            <a:pathLst>
              <a:path w="637781" h="6122987">
                <a:moveTo>
                  <a:pt x="0" y="0"/>
                </a:moveTo>
                <a:lnTo>
                  <a:pt x="637781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4" name="object 29"/>
          <p:cNvSpPr/>
          <p:nvPr/>
        </p:nvSpPr>
        <p:spPr>
          <a:xfrm>
            <a:off x="6778924" y="692150"/>
            <a:ext cx="2326970" cy="2976562"/>
          </a:xfrm>
          <a:custGeom>
            <a:avLst/>
            <a:gdLst/>
            <a:ahLst/>
            <a:cxnLst/>
            <a:rect l="l" t="t" r="r" b="b"/>
            <a:pathLst>
              <a:path w="2326970" h="2976562">
                <a:moveTo>
                  <a:pt x="0" y="0"/>
                </a:moveTo>
                <a:lnTo>
                  <a:pt x="2326970" y="2976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5" name="object 30"/>
          <p:cNvSpPr/>
          <p:nvPr/>
        </p:nvSpPr>
        <p:spPr>
          <a:xfrm>
            <a:off x="6821548" y="739775"/>
            <a:ext cx="2284349" cy="2106612"/>
          </a:xfrm>
          <a:custGeom>
            <a:avLst/>
            <a:gdLst/>
            <a:ahLst/>
            <a:cxnLst/>
            <a:rect l="l" t="t" r="r" b="b"/>
            <a:pathLst>
              <a:path w="2284349" h="2106612">
                <a:moveTo>
                  <a:pt x="0" y="0"/>
                </a:moveTo>
                <a:lnTo>
                  <a:pt x="2284349" y="21066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6" name="object 31"/>
          <p:cNvSpPr/>
          <p:nvPr/>
        </p:nvSpPr>
        <p:spPr>
          <a:xfrm>
            <a:off x="6778924" y="712787"/>
            <a:ext cx="2326970" cy="1422400"/>
          </a:xfrm>
          <a:custGeom>
            <a:avLst/>
            <a:gdLst/>
            <a:ahLst/>
            <a:cxnLst/>
            <a:rect l="l" t="t" r="r" b="b"/>
            <a:pathLst>
              <a:path w="2326970" h="1422400">
                <a:moveTo>
                  <a:pt x="0" y="0"/>
                </a:moveTo>
                <a:lnTo>
                  <a:pt x="2326970" y="14224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7" name="object 32"/>
          <p:cNvSpPr/>
          <p:nvPr/>
        </p:nvSpPr>
        <p:spPr>
          <a:xfrm>
            <a:off x="6840493" y="747712"/>
            <a:ext cx="2265400" cy="793750"/>
          </a:xfrm>
          <a:custGeom>
            <a:avLst/>
            <a:gdLst/>
            <a:ahLst/>
            <a:cxnLst/>
            <a:rect l="l" t="t" r="r" b="b"/>
            <a:pathLst>
              <a:path w="2265400" h="793750">
                <a:moveTo>
                  <a:pt x="0" y="0"/>
                </a:moveTo>
                <a:lnTo>
                  <a:pt x="2265400" y="7937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8" name="object 33"/>
          <p:cNvSpPr/>
          <p:nvPr/>
        </p:nvSpPr>
        <p:spPr>
          <a:xfrm>
            <a:off x="6794712" y="735012"/>
            <a:ext cx="2311184" cy="327025"/>
          </a:xfrm>
          <a:custGeom>
            <a:avLst/>
            <a:gdLst/>
            <a:ahLst/>
            <a:cxnLst/>
            <a:rect l="l" t="t" r="r" b="b"/>
            <a:pathLst>
              <a:path w="2311184" h="327025">
                <a:moveTo>
                  <a:pt x="0" y="0"/>
                </a:moveTo>
                <a:lnTo>
                  <a:pt x="2311184" y="3270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19" name="object 34"/>
          <p:cNvSpPr/>
          <p:nvPr/>
        </p:nvSpPr>
        <p:spPr>
          <a:xfrm>
            <a:off x="6778924" y="692150"/>
            <a:ext cx="2326970" cy="196850"/>
          </a:xfrm>
          <a:custGeom>
            <a:avLst/>
            <a:gdLst/>
            <a:ahLst/>
            <a:cxnLst/>
            <a:rect l="l" t="t" r="r" b="b"/>
            <a:pathLst>
              <a:path w="2326970" h="196850">
                <a:moveTo>
                  <a:pt x="0" y="0"/>
                </a:moveTo>
                <a:lnTo>
                  <a:pt x="2326970" y="1968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0" name="object 35"/>
          <p:cNvSpPr/>
          <p:nvPr/>
        </p:nvSpPr>
        <p:spPr>
          <a:xfrm>
            <a:off x="12700" y="5211762"/>
            <a:ext cx="9093200" cy="0"/>
          </a:xfrm>
          <a:custGeom>
            <a:avLst/>
            <a:gdLst/>
            <a:ahLst/>
            <a:cxnLst/>
            <a:rect l="l" t="t" r="r" b="b"/>
            <a:pathLst>
              <a:path w="9093200">
                <a:moveTo>
                  <a:pt x="9093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1" name="object 36"/>
          <p:cNvSpPr/>
          <p:nvPr/>
        </p:nvSpPr>
        <p:spPr>
          <a:xfrm>
            <a:off x="12700" y="4496911"/>
            <a:ext cx="9093200" cy="0"/>
          </a:xfrm>
          <a:custGeom>
            <a:avLst/>
            <a:gdLst/>
            <a:ahLst/>
            <a:cxnLst/>
            <a:rect l="l" t="t" r="r" b="b"/>
            <a:pathLst>
              <a:path w="9093200">
                <a:moveTo>
                  <a:pt x="9093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2" name="object 37"/>
          <p:cNvSpPr/>
          <p:nvPr/>
        </p:nvSpPr>
        <p:spPr>
          <a:xfrm>
            <a:off x="16167" y="3851328"/>
            <a:ext cx="9089732" cy="0"/>
          </a:xfrm>
          <a:custGeom>
            <a:avLst/>
            <a:gdLst/>
            <a:ahLst/>
            <a:cxnLst/>
            <a:rect l="l" t="t" r="r" b="b"/>
            <a:pathLst>
              <a:path w="9089732">
                <a:moveTo>
                  <a:pt x="908973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3" name="object 38"/>
          <p:cNvSpPr/>
          <p:nvPr/>
        </p:nvSpPr>
        <p:spPr>
          <a:xfrm>
            <a:off x="16167" y="3275012"/>
            <a:ext cx="9089732" cy="0"/>
          </a:xfrm>
          <a:custGeom>
            <a:avLst/>
            <a:gdLst/>
            <a:ahLst/>
            <a:cxnLst/>
            <a:rect l="l" t="t" r="r" b="b"/>
            <a:pathLst>
              <a:path w="9089732">
                <a:moveTo>
                  <a:pt x="908973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4" name="object 39"/>
          <p:cNvSpPr/>
          <p:nvPr/>
        </p:nvSpPr>
        <p:spPr>
          <a:xfrm>
            <a:off x="12700" y="2782887"/>
            <a:ext cx="9093200" cy="0"/>
          </a:xfrm>
          <a:custGeom>
            <a:avLst/>
            <a:gdLst/>
            <a:ahLst/>
            <a:cxnLst/>
            <a:rect l="l" t="t" r="r" b="b"/>
            <a:pathLst>
              <a:path w="9093200">
                <a:moveTo>
                  <a:pt x="9093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5" name="object 41"/>
          <p:cNvSpPr/>
          <p:nvPr/>
        </p:nvSpPr>
        <p:spPr>
          <a:xfrm flipV="1">
            <a:off x="12700" y="1862239"/>
            <a:ext cx="9028723" cy="14186"/>
          </a:xfrm>
          <a:custGeom>
            <a:avLst/>
            <a:gdLst/>
            <a:ahLst/>
            <a:cxnLst/>
            <a:rect l="l" t="t" r="r" b="b"/>
            <a:pathLst>
              <a:path w="9093200" h="14287">
                <a:moveTo>
                  <a:pt x="9093200" y="0"/>
                </a:moveTo>
                <a:lnTo>
                  <a:pt x="0" y="142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6" name="object 42"/>
          <p:cNvSpPr/>
          <p:nvPr/>
        </p:nvSpPr>
        <p:spPr>
          <a:xfrm>
            <a:off x="53746" y="1531938"/>
            <a:ext cx="9052153" cy="0"/>
          </a:xfrm>
          <a:custGeom>
            <a:avLst/>
            <a:gdLst/>
            <a:ahLst/>
            <a:cxnLst/>
            <a:rect l="l" t="t" r="r" b="b"/>
            <a:pathLst>
              <a:path w="9052153">
                <a:moveTo>
                  <a:pt x="905215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7" name="object 43"/>
          <p:cNvSpPr/>
          <p:nvPr/>
        </p:nvSpPr>
        <p:spPr>
          <a:xfrm>
            <a:off x="12700" y="1238251"/>
            <a:ext cx="9093200" cy="17462"/>
          </a:xfrm>
          <a:custGeom>
            <a:avLst/>
            <a:gdLst/>
            <a:ahLst/>
            <a:cxnLst/>
            <a:rect l="l" t="t" r="r" b="b"/>
            <a:pathLst>
              <a:path w="9093200" h="17462">
                <a:moveTo>
                  <a:pt x="9093200" y="17462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8" name="object 44"/>
          <p:cNvSpPr/>
          <p:nvPr/>
        </p:nvSpPr>
        <p:spPr>
          <a:xfrm>
            <a:off x="12700" y="1049338"/>
            <a:ext cx="9093200" cy="11112"/>
          </a:xfrm>
          <a:custGeom>
            <a:avLst/>
            <a:gdLst/>
            <a:ahLst/>
            <a:cxnLst/>
            <a:rect l="l" t="t" r="r" b="b"/>
            <a:pathLst>
              <a:path w="9093200" h="11112">
                <a:moveTo>
                  <a:pt x="9093200" y="0"/>
                </a:moveTo>
                <a:lnTo>
                  <a:pt x="0" y="111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29" name="object 45"/>
          <p:cNvSpPr/>
          <p:nvPr/>
        </p:nvSpPr>
        <p:spPr>
          <a:xfrm>
            <a:off x="12700" y="885826"/>
            <a:ext cx="9093200" cy="26987"/>
          </a:xfrm>
          <a:custGeom>
            <a:avLst/>
            <a:gdLst/>
            <a:ahLst/>
            <a:cxnLst/>
            <a:rect l="l" t="t" r="r" b="b"/>
            <a:pathLst>
              <a:path w="9093200" h="26987">
                <a:moveTo>
                  <a:pt x="9093200" y="26987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0" name="object 46"/>
          <p:cNvSpPr/>
          <p:nvPr/>
        </p:nvSpPr>
        <p:spPr>
          <a:xfrm>
            <a:off x="12703" y="827088"/>
            <a:ext cx="9053728" cy="0"/>
          </a:xfrm>
          <a:custGeom>
            <a:avLst/>
            <a:gdLst/>
            <a:ahLst/>
            <a:cxnLst/>
            <a:rect l="l" t="t" r="r" b="b"/>
            <a:pathLst>
              <a:path w="9053728">
                <a:moveTo>
                  <a:pt x="90537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1" name="object 47"/>
          <p:cNvSpPr/>
          <p:nvPr/>
        </p:nvSpPr>
        <p:spPr>
          <a:xfrm>
            <a:off x="12698" y="765175"/>
            <a:ext cx="9093200" cy="0"/>
          </a:xfrm>
          <a:custGeom>
            <a:avLst/>
            <a:gdLst/>
            <a:ahLst/>
            <a:cxnLst/>
            <a:rect l="l" t="t" r="r" b="b"/>
            <a:pathLst>
              <a:path w="9093200">
                <a:moveTo>
                  <a:pt x="9093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2" name="object 50"/>
          <p:cNvSpPr/>
          <p:nvPr/>
        </p:nvSpPr>
        <p:spPr>
          <a:xfrm>
            <a:off x="5645998" y="3131400"/>
            <a:ext cx="2447924" cy="2044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3" name="object 51"/>
          <p:cNvSpPr/>
          <p:nvPr/>
        </p:nvSpPr>
        <p:spPr>
          <a:xfrm>
            <a:off x="7026173" y="4011512"/>
            <a:ext cx="2117826" cy="177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4" name="object 52"/>
          <p:cNvSpPr/>
          <p:nvPr/>
        </p:nvSpPr>
        <p:spPr>
          <a:xfrm>
            <a:off x="6232525" y="4873625"/>
            <a:ext cx="1619236" cy="13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5" name="object 53"/>
          <p:cNvSpPr/>
          <p:nvPr/>
        </p:nvSpPr>
        <p:spPr>
          <a:xfrm>
            <a:off x="306324" y="3378708"/>
            <a:ext cx="5337047" cy="1014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6" name="object 54"/>
          <p:cNvSpPr/>
          <p:nvPr/>
        </p:nvSpPr>
        <p:spPr>
          <a:xfrm>
            <a:off x="-103275" y="2268092"/>
            <a:ext cx="5911594" cy="1197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37" name="object 57"/>
          <p:cNvSpPr txBox="1"/>
          <p:nvPr/>
        </p:nvSpPr>
        <p:spPr>
          <a:xfrm>
            <a:off x="242270" y="1622510"/>
            <a:ext cx="4024930" cy="59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925"/>
              </a:lnSpc>
            </a:pPr>
            <a:r>
              <a:rPr sz="4800" spc="-160" dirty="0">
                <a:solidFill>
                  <a:srgbClr val="3353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大学物理实验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97152" name="图片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2025" y="12700"/>
            <a:ext cx="5842000" cy="1397000"/>
          </a:xfrm>
          <a:prstGeom prst="rect">
            <a:avLst/>
          </a:prstGeom>
        </p:spPr>
      </p:pic>
      <p:pic>
        <p:nvPicPr>
          <p:cNvPr id="2097153" name="图片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5486400"/>
            <a:ext cx="5377218" cy="1034946"/>
          </a:xfrm>
          <a:prstGeom prst="rect">
            <a:avLst/>
          </a:prstGeom>
        </p:spPr>
      </p:pic>
      <p:sp>
        <p:nvSpPr>
          <p:cNvPr id="1048638" name="副标题 2"/>
          <p:cNvSpPr>
            <a:spLocks noGrp="1"/>
          </p:cNvSpPr>
          <p:nvPr/>
        </p:nvSpPr>
        <p:spPr>
          <a:xfrm>
            <a:off x="119730" y="350656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/>
          </a:p>
          <a:p>
            <a:pPr algn="l"/>
            <a:r>
              <a:rPr kumimoji="1" lang="en-US" altLang="zh-CN"/>
              <a:t>2019-2020</a:t>
            </a:r>
            <a:r>
              <a:rPr kumimoji="1" lang="zh-CN" altLang="en-US"/>
              <a:t>学年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国科大</a:t>
            </a:r>
            <a:r>
              <a:rPr kumimoji="1" lang="en-US" altLang="zh-CN" dirty="0"/>
              <a:t> </a:t>
            </a:r>
            <a:r>
              <a:rPr kumimoji="1" lang="zh-CN" altLang="en-US" dirty="0"/>
              <a:t>玉泉路校区</a:t>
            </a:r>
            <a:r>
              <a:rPr kumimoji="1" lang="en-US" altLang="zh-CN" dirty="0"/>
              <a:t> </a:t>
            </a:r>
            <a:r>
              <a:rPr kumimoji="1" lang="zh-CN" altLang="en-US" dirty="0"/>
              <a:t>教学楼</a:t>
            </a:r>
            <a:r>
              <a:rPr kumimoji="1" lang="en-US" altLang="zh-CN" dirty="0"/>
              <a:t>710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extBox 3"/>
          <p:cNvSpPr txBox="1"/>
          <p:nvPr/>
        </p:nvSpPr>
        <p:spPr>
          <a:xfrm>
            <a:off x="2590800" y="304800"/>
            <a:ext cx="36576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/>
              <a:t>不确定度的传递</a:t>
            </a:r>
            <a:endParaRPr lang="zh-CN" altLang="en-US" sz="3200" dirty="0"/>
          </a:p>
        </p:txBody>
      </p:sp>
      <p:sp>
        <p:nvSpPr>
          <p:cNvPr id="1048657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143000"/>
            <a:ext cx="7315200" cy="4285981"/>
          </a:xfrm>
          <a:prstGeom prst="rect">
            <a:avLst/>
          </a:prstGeom>
          <a:blipFill rotWithShape="1">
            <a:blip r:embed="rId1"/>
            <a:stretch>
              <a:fillRect l="-1667" t="-1991" r="-75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extBox 5"/>
          <p:cNvSpPr txBox="1"/>
          <p:nvPr/>
        </p:nvSpPr>
        <p:spPr>
          <a:xfrm>
            <a:off x="2971800" y="152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仪器允差</a:t>
            </a:r>
            <a:r>
              <a:rPr lang="en-US" altLang="zh-CN" sz="2800" dirty="0"/>
              <a:t>e</a:t>
            </a:r>
            <a:endParaRPr lang="zh-CN" altLang="en-US" sz="2800" dirty="0"/>
          </a:p>
        </p:txBody>
      </p:sp>
      <p:graphicFrame>
        <p:nvGraphicFramePr>
          <p:cNvPr id="4194304" name="表格 6"/>
          <p:cNvGraphicFramePr>
            <a:graphicFrameLocks noGrp="1"/>
          </p:cNvGraphicFramePr>
          <p:nvPr/>
        </p:nvGraphicFramePr>
        <p:xfrm>
          <a:off x="533400" y="838200"/>
          <a:ext cx="7391400" cy="58374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453216">
                <a:tc>
                  <a:txBody>
                    <a:bodyPr/>
                    <a:p>
                      <a:r>
                        <a:rPr lang="zh-CN" altLang="en-US" dirty="0"/>
                        <a:t>仪器名称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量程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分度值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允差</a:t>
                      </a:r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844350">
                <a:tc>
                  <a:txBody>
                    <a:bodyPr/>
                    <a:p>
                      <a:r>
                        <a:rPr lang="zh-CN" altLang="en-US" sz="2400" dirty="0"/>
                        <a:t>钢板尺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150mm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300mm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/>
                        <a:t>500mm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1000mm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1mm</a:t>
                      </a:r>
                      <a:endParaRPr lang="en-US" altLang="zh-CN" dirty="0"/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1mm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/>
                        <a:t>1mm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1mm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±0.10mm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±0.12mm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±0.15mm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±0.20mm</a:t>
                      </a:r>
                      <a:endParaRPr lang="en-US" altLang="zh-CN" dirty="0"/>
                    </a:p>
                  </a:txBody>
                  <a:tcPr/>
                </a:tc>
              </a:tr>
              <a:tr h="591045">
                <a:tc>
                  <a:txBody>
                    <a:bodyPr/>
                    <a:p>
                      <a:r>
                        <a:rPr lang="zh-CN" altLang="en-US" sz="2400" dirty="0"/>
                        <a:t>钢卷尺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1m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1mm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1mm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±0.8mm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±1.20mm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±2.0mm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591045">
                <a:tc>
                  <a:txBody>
                    <a:bodyPr/>
                    <a:p>
                      <a:r>
                        <a:rPr lang="zh-CN" altLang="en-US" sz="2400" dirty="0"/>
                        <a:t>游标卡尺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125mm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0.02mm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0.05mm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±0.02mm</a:t>
                      </a:r>
                      <a:endParaRPr lang="en-US" altLang="zh-CN" dirty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±0.05mm</a:t>
                      </a:r>
                      <a:endParaRPr lang="en-US" altLang="zh-CN" dirty="0"/>
                    </a:p>
                  </a:txBody>
                  <a:tcPr/>
                </a:tc>
              </a:tr>
              <a:tr h="720745">
                <a:tc>
                  <a:txBody>
                    <a:bodyPr/>
                    <a:p>
                      <a:r>
                        <a:rPr lang="zh-CN" altLang="en-US" sz="2400" dirty="0"/>
                        <a:t>螺旋测微器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0~25mm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0.01mm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±0.004mm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20745">
                <a:tc>
                  <a:txBody>
                    <a:bodyPr/>
                    <a:p>
                      <a:r>
                        <a:rPr lang="zh-CN" altLang="en-US" sz="2400" dirty="0"/>
                        <a:t>拉伸法电子刻度线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0.05mm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±0.005mm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20745">
                <a:tc>
                  <a:txBody>
                    <a:bodyPr/>
                    <a:p>
                      <a:r>
                        <a:rPr lang="zh-CN" altLang="en-US" sz="2400" dirty="0"/>
                        <a:t>弯曲法电子刻度线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0.01mm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±0.002mm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Box 3"/>
          <p:cNvSpPr txBox="1"/>
          <p:nvPr/>
        </p:nvSpPr>
        <p:spPr>
          <a:xfrm>
            <a:off x="2209800" y="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/>
              <a:t>有效数字及其运算规则</a:t>
            </a:r>
            <a:endParaRPr lang="zh-CN" altLang="en-US" sz="3200" b="1" dirty="0"/>
          </a:p>
        </p:txBody>
      </p:sp>
      <p:sp>
        <p:nvSpPr>
          <p:cNvPr id="1048660" name="TextBox 4"/>
          <p:cNvSpPr txBox="1"/>
          <p:nvPr/>
        </p:nvSpPr>
        <p:spPr>
          <a:xfrm>
            <a:off x="0" y="584775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/>
              <a:t>一、有效数字：</a:t>
            </a:r>
            <a:r>
              <a:rPr lang="zh-CN" altLang="en-US" sz="2000" b="1" dirty="0">
                <a:solidFill>
                  <a:srgbClr val="7030A0"/>
                </a:solidFill>
              </a:rPr>
              <a:t>能正确有效的表示测量和实验结果的数字</a:t>
            </a:r>
            <a:r>
              <a:rPr lang="zh-CN" altLang="en-US" sz="2000" b="1" dirty="0"/>
              <a:t>。</a:t>
            </a:r>
            <a:r>
              <a:rPr lang="zh-CN" altLang="en-US" sz="2000" dirty="0"/>
              <a:t>由仪器最小分度以上的</a:t>
            </a:r>
            <a:endParaRPr lang="en-US" altLang="zh-CN" sz="2000" dirty="0"/>
          </a:p>
          <a:p>
            <a:r>
              <a:rPr lang="zh-CN" altLang="en-US" sz="2000" dirty="0"/>
              <a:t>若干位的准确数值（可靠数字）与最小分度的下一位估读数值（可疑数字）构成</a:t>
            </a:r>
            <a:endParaRPr lang="en-US" altLang="zh-CN" sz="2000" dirty="0"/>
          </a:p>
          <a:p>
            <a:r>
              <a:rPr lang="zh-CN" altLang="en-US" sz="2000" b="1" dirty="0"/>
              <a:t>表示方法：</a:t>
            </a:r>
            <a:r>
              <a:rPr lang="zh-CN" altLang="en-US" sz="2000" dirty="0"/>
              <a:t>准确值</a:t>
            </a:r>
            <a:r>
              <a:rPr lang="en-US" altLang="zh-CN" sz="2000" dirty="0"/>
              <a:t>+</a:t>
            </a:r>
            <a:r>
              <a:rPr lang="zh-CN" altLang="en-US" sz="2000" dirty="0"/>
              <a:t>一个估读值（可疑数字）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zh-CN" altLang="en-US" sz="2000" b="1" dirty="0"/>
              <a:t>有效数字个数：</a:t>
            </a:r>
            <a:r>
              <a:rPr lang="zh-CN" altLang="en-US" sz="2000" b="1" dirty="0">
                <a:solidFill>
                  <a:srgbClr val="7030A0"/>
                </a:solidFill>
              </a:rPr>
              <a:t>从左边不为零的数字开始数起。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                   example:0.00025</a:t>
            </a:r>
            <a:r>
              <a:rPr lang="en-US" altLang="zh-CN" sz="2000" dirty="0">
                <a:solidFill>
                  <a:srgbClr val="FF0000"/>
                </a:solidFill>
              </a:rPr>
              <a:t>6  </a:t>
            </a:r>
            <a:r>
              <a:rPr lang="zh-CN" altLang="en-US" sz="2000" dirty="0"/>
              <a:t>三位有效数字</a:t>
            </a:r>
            <a:endParaRPr lang="en-US" altLang="zh-CN" sz="2000" dirty="0"/>
          </a:p>
          <a:p>
            <a:r>
              <a:rPr lang="en-US" altLang="zh-CN" sz="2000" dirty="0"/>
              <a:t>                                    1.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X10</a:t>
            </a:r>
            <a:r>
              <a:rPr lang="en-US" altLang="zh-CN" sz="2000" baseline="30000" dirty="0"/>
              <a:t>4   </a:t>
            </a:r>
            <a:r>
              <a:rPr lang="zh-CN" altLang="en-US" sz="2000" dirty="0"/>
              <a:t> 两位有效数字</a:t>
            </a:r>
            <a:endParaRPr lang="en-US" altLang="zh-CN" sz="2000" dirty="0"/>
          </a:p>
          <a:p>
            <a:r>
              <a:rPr lang="en-US" altLang="zh-CN" sz="2000" dirty="0"/>
              <a:t>                                    1.2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X10</a:t>
            </a:r>
            <a:r>
              <a:rPr lang="en-US" altLang="zh-CN" sz="2000" baseline="30000" dirty="0"/>
              <a:t>4   </a:t>
            </a:r>
            <a:r>
              <a:rPr lang="zh-CN" altLang="en-US" sz="2000" dirty="0"/>
              <a:t> 三位有效数字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注意：</a:t>
            </a:r>
            <a:r>
              <a:rPr lang="zh-CN" altLang="en-US" sz="2000" b="1" dirty="0">
                <a:solidFill>
                  <a:srgbClr val="7030A0"/>
                </a:solidFill>
              </a:rPr>
              <a:t>有效数字个数与小数点及单位换算无关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1.31m=1.31×10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</a:rPr>
              <a:t>mm=1.31×10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-3</a:t>
            </a:r>
            <a:r>
              <a:rPr lang="en-US" altLang="zh-CN" sz="2000" b="1" dirty="0">
                <a:solidFill>
                  <a:srgbClr val="FF0000"/>
                </a:solidFill>
              </a:rPr>
              <a:t>km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二、有效数字尾数的取舍法则：“四舍六入五凑偶”</a:t>
            </a:r>
            <a:r>
              <a:rPr lang="en-US" altLang="zh-CN" sz="2000" b="1" dirty="0">
                <a:solidFill>
                  <a:srgbClr val="FF0000"/>
                </a:solidFill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</a:rPr>
              <a:t>尾数小于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则舍去，大于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则入，等于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时则前一位根据需要加尾数凑成偶数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eg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dirty="0"/>
              <a:t>4.8554</a:t>
            </a:r>
            <a:r>
              <a:rPr lang="zh-CN" altLang="en-US" sz="2000" dirty="0"/>
              <a:t>取</a:t>
            </a:r>
            <a:r>
              <a:rPr lang="en-US" altLang="zh-CN" sz="2000" dirty="0"/>
              <a:t>4</a:t>
            </a:r>
            <a:r>
              <a:rPr lang="zh-CN" altLang="en-US" sz="2000" dirty="0"/>
              <a:t>位有效数字</a:t>
            </a:r>
            <a:r>
              <a:rPr lang="en-US" altLang="zh-CN" sz="2000" dirty="0"/>
              <a:t>(4.855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/>
              <a:t>中</a:t>
            </a:r>
            <a:r>
              <a:rPr lang="en-US" altLang="zh-CN" sz="2000" dirty="0"/>
              <a:t>4&lt;5</a:t>
            </a:r>
            <a:r>
              <a:rPr lang="zh-CN" altLang="en-US" sz="2000" dirty="0"/>
              <a:t>则</a:t>
            </a:r>
            <a:r>
              <a:rPr lang="en-US" altLang="zh-CN" sz="2000" dirty="0"/>
              <a:t>4</a:t>
            </a:r>
            <a:r>
              <a:rPr lang="zh-CN" altLang="en-US" sz="2000" dirty="0"/>
              <a:t>舍去</a:t>
            </a:r>
            <a:r>
              <a:rPr lang="en-US" altLang="zh-CN" sz="2000" dirty="0"/>
              <a:t>)</a:t>
            </a:r>
            <a:r>
              <a:rPr lang="zh-CN" altLang="en-US" sz="2000" dirty="0"/>
              <a:t>为</a:t>
            </a:r>
            <a:r>
              <a:rPr lang="en-US" altLang="zh-CN" sz="2000" dirty="0"/>
              <a:t>4.855</a:t>
            </a:r>
            <a:r>
              <a:rPr lang="zh-CN" altLang="en-US" sz="2000" dirty="0"/>
              <a:t>；取</a:t>
            </a:r>
            <a:r>
              <a:rPr lang="en-US" altLang="zh-CN" sz="2000" dirty="0"/>
              <a:t>3</a:t>
            </a:r>
            <a:r>
              <a:rPr lang="zh-CN" altLang="en-US" sz="2000" dirty="0"/>
              <a:t>位有效数字</a:t>
            </a:r>
            <a:r>
              <a:rPr lang="en-US" altLang="zh-CN" sz="2000" dirty="0"/>
              <a:t>(4.85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4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000" dirty="0"/>
              <a:t>5=5</a:t>
            </a:r>
            <a:r>
              <a:rPr lang="zh-CN" altLang="en-US" sz="2000" dirty="0"/>
              <a:t>则</a:t>
            </a:r>
            <a:r>
              <a:rPr lang="en-US" altLang="zh-CN" sz="2000" dirty="0"/>
              <a:t>5</a:t>
            </a:r>
            <a:r>
              <a:rPr lang="zh-CN" altLang="en-US" sz="2000" dirty="0"/>
              <a:t>进一位成偶数</a:t>
            </a:r>
            <a:r>
              <a:rPr lang="en-US" altLang="zh-CN" sz="2000" dirty="0"/>
              <a:t>6)</a:t>
            </a:r>
            <a:r>
              <a:rPr lang="zh-CN" altLang="en-US" sz="2000" dirty="0"/>
              <a:t>为</a:t>
            </a:r>
            <a:r>
              <a:rPr lang="en-US" altLang="zh-CN" sz="2000" dirty="0"/>
              <a:t>4.86</a:t>
            </a:r>
            <a:r>
              <a:rPr lang="zh-CN" altLang="en-US" sz="2000" dirty="0"/>
              <a:t>；取</a:t>
            </a:r>
            <a:r>
              <a:rPr lang="en-US" altLang="zh-CN" sz="2000" dirty="0"/>
              <a:t>2</a:t>
            </a:r>
            <a:r>
              <a:rPr lang="zh-CN" altLang="en-US" sz="2000" dirty="0"/>
              <a:t>位有效数字</a:t>
            </a:r>
            <a:r>
              <a:rPr lang="en-US" altLang="zh-CN" sz="2000" dirty="0"/>
              <a:t>(4.8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54</a:t>
            </a:r>
            <a:r>
              <a:rPr lang="zh-CN" altLang="en-US" sz="2000" dirty="0"/>
              <a:t>中</a:t>
            </a:r>
            <a:r>
              <a:rPr lang="en-US" altLang="zh-CN" sz="2000" dirty="0"/>
              <a:t>5=5</a:t>
            </a:r>
            <a:r>
              <a:rPr lang="zh-CN" altLang="en-US" sz="2000" dirty="0"/>
              <a:t>，因</a:t>
            </a:r>
            <a:r>
              <a:rPr lang="en-US" altLang="zh-CN" sz="2000" dirty="0"/>
              <a:t>8</a:t>
            </a:r>
            <a:r>
              <a:rPr lang="zh-CN" altLang="en-US" sz="2000" dirty="0"/>
              <a:t>为偶数，无需进</a:t>
            </a:r>
            <a:endParaRPr lang="en-US" altLang="zh-CN" sz="2000" dirty="0"/>
          </a:p>
          <a:p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  <a:r>
              <a:rPr lang="zh-CN" altLang="en-US" sz="2000" dirty="0"/>
              <a:t>为</a:t>
            </a:r>
            <a:r>
              <a:rPr lang="en-US" altLang="zh-CN" sz="2000" dirty="0"/>
              <a:t>4.8</a:t>
            </a:r>
            <a:r>
              <a:rPr lang="zh-CN" altLang="en-US" sz="2000" dirty="0">
                <a:latin typeface="黑体" panose="02010609060101010101" pitchFamily="2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</a:rPr>
              <a:t>最后测量结果的不确定度只保留一位有效数字，</a:t>
            </a:r>
            <a:r>
              <a:rPr lang="zh-CN" altLang="en-US" sz="2000" dirty="0">
                <a:solidFill>
                  <a:srgbClr val="000000"/>
                </a:solidFill>
              </a:rPr>
              <a:t>“</a:t>
            </a:r>
            <a:r>
              <a:rPr lang="zh-CN" altLang="en-US" sz="2000" dirty="0">
                <a:solidFill>
                  <a:srgbClr val="CC0000"/>
                </a:solidFill>
              </a:rPr>
              <a:t>只进不舍</a:t>
            </a:r>
            <a:r>
              <a:rPr lang="zh-CN" altLang="en-US" sz="2000" dirty="0">
                <a:solidFill>
                  <a:srgbClr val="000000"/>
                </a:solidFill>
              </a:rPr>
              <a:t>”（非零即进）。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latin typeface="黑体" panose="02010609060101010101" pitchFamily="2" charset="-122"/>
              </a:rPr>
              <a:t>                   如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latin typeface="黑体" panose="02010609060101010101" pitchFamily="2" charset="-122"/>
              </a:rPr>
              <a:t>C</a:t>
            </a:r>
            <a:r>
              <a:rPr lang="en-US" altLang="zh-CN" sz="2000" dirty="0">
                <a:latin typeface="黑体" panose="02010609060101010101" pitchFamily="2" charset="-122"/>
              </a:rPr>
              <a:t>=0.41</a:t>
            </a:r>
            <a:r>
              <a:rPr lang="en-US" altLang="zh-CN" sz="2000" i="1" dirty="0">
                <a:latin typeface="Times New Roman" panose="02020603050405020304" pitchFamily="18" charset="0"/>
              </a:rPr>
              <a:t>cm</a:t>
            </a:r>
            <a:r>
              <a:rPr lang="en-US" altLang="zh-CN" sz="2000" i="1" dirty="0">
                <a:latin typeface="黑体" panose="0201060906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应保留为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latin typeface="黑体" panose="02010609060101010101" pitchFamily="2" charset="-122"/>
              </a:rPr>
              <a:t>C</a:t>
            </a:r>
            <a:r>
              <a:rPr lang="en-US" altLang="zh-CN" sz="2000" dirty="0">
                <a:latin typeface="黑体" panose="02010609060101010101" pitchFamily="2" charset="-122"/>
              </a:rPr>
              <a:t>=0.5</a:t>
            </a:r>
            <a:r>
              <a:rPr lang="en-US" altLang="zh-CN" sz="2000" i="1" dirty="0">
                <a:latin typeface="Times New Roman" panose="02020603050405020304" pitchFamily="18" charset="0"/>
              </a:rPr>
              <a:t>cm</a:t>
            </a:r>
            <a:r>
              <a:rPr lang="zh-CN" altLang="en-US" sz="2000" i="1" dirty="0">
                <a:latin typeface="Times New Roman" panose="02020603050405020304" pitchFamily="18" charset="0"/>
              </a:rPr>
              <a:t>。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33CC"/>
                </a:solidFill>
                <a:latin typeface="黑体" panose="02010609060101010101" pitchFamily="2" charset="-122"/>
              </a:rPr>
              <a:t>测量结果中的有效数字</a:t>
            </a:r>
            <a:endParaRPr lang="zh-CN" altLang="en-US" sz="2000" dirty="0">
              <a:solidFill>
                <a:srgbClr val="0033CC"/>
              </a:solidFill>
              <a:latin typeface="黑体" panose="0201060906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最后的测量结果只能保留一位可疑数字，不确定度只保留一位有效数字。</a:t>
            </a:r>
            <a:endParaRPr lang="en-US" altLang="zh-CN" sz="2000" dirty="0"/>
          </a:p>
          <a:p>
            <a:r>
              <a:rPr lang="zh-CN" altLang="en-US" sz="2000" dirty="0"/>
              <a:t>       因此，被测量的算术平均值末位数的位置由不确定度决定。</a:t>
            </a: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" y="6527839"/>
            <a:ext cx="38862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6453025"/>
            <a:ext cx="2977243" cy="37961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2819400" y="0"/>
            <a:ext cx="4214526" cy="762000"/>
          </a:xfrm>
        </p:spPr>
        <p:txBody>
          <a:bodyPr/>
          <a:p>
            <a:r>
              <a:rPr lang="zh-CN" altLang="en-US" sz="2800" b="1" dirty="0"/>
              <a:t>有效数字及其运算规则</a:t>
            </a:r>
            <a:endParaRPr lang="zh-CN" altLang="en-US" sz="2800" b="1" dirty="0"/>
          </a:p>
        </p:txBody>
      </p:sp>
      <p:sp>
        <p:nvSpPr>
          <p:cNvPr id="1048665" name="文本占位符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601200" cy="4953000"/>
          </a:xfrm>
        </p:spPr>
        <p:txBody>
          <a:bodyPr/>
          <a:p>
            <a:r>
              <a: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三、有效数字运算法则：</a:t>
            </a:r>
            <a:r>
              <a:rPr lang="zh-CN" altLang="en-US" sz="2000" dirty="0"/>
              <a:t>物理实验中的测量大多是间接测量，因此需要经过一系</a:t>
            </a:r>
            <a:endParaRPr lang="en-US" altLang="zh-CN" sz="2000" dirty="0"/>
          </a:p>
          <a:p>
            <a:r>
              <a:rPr lang="zh-CN" altLang="en-US" sz="2000" dirty="0"/>
              <a:t>列有效数字的运算才能得到测量结果。</a:t>
            </a:r>
            <a:endParaRPr lang="zh-CN" altLang="en-US" sz="2000" dirty="0"/>
          </a:p>
          <a:p>
            <a:r>
              <a:rPr lang="en-US" altLang="zh-C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、加减法</a:t>
            </a:r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诸数相加减时，所得结果的有效数字按</a:t>
            </a:r>
            <a:r>
              <a:rPr lang="zh-CN" altLang="en-US" sz="2000" b="1" dirty="0">
                <a:solidFill>
                  <a:srgbClr val="FF0000"/>
                </a:solidFill>
              </a:rPr>
              <a:t>最高可疑位保留</a:t>
            </a:r>
            <a:r>
              <a:rPr lang="zh-CN" altLang="en-US" sz="2000" dirty="0">
                <a:solidFill>
                  <a:srgbClr val="000000"/>
                </a:solidFill>
              </a:rPr>
              <a:t>。（</a:t>
            </a:r>
            <a:r>
              <a:rPr lang="zh-CN" altLang="en-US" sz="2000" b="1" dirty="0">
                <a:solidFill>
                  <a:srgbClr val="FF0000"/>
                </a:solidFill>
              </a:rPr>
              <a:t>按精度低的数值保留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altLang="zh-C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、乘除法</a:t>
            </a:r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</a:rPr>
              <a:t>两数相乘除时，所得结果有效数字的</a:t>
            </a:r>
            <a:r>
              <a:rPr lang="zh-CN" altLang="en-US" sz="2000" dirty="0">
                <a:solidFill>
                  <a:srgbClr val="FF00FF"/>
                </a:solidFill>
              </a:rPr>
              <a:t>位数</a:t>
            </a:r>
            <a:r>
              <a:rPr lang="zh-CN" altLang="en-US" sz="2000" dirty="0">
                <a:solidFill>
                  <a:srgbClr val="000000"/>
                </a:solidFill>
              </a:rPr>
              <a:t>按最少的保留。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b="1" dirty="0">
                <a:solidFill>
                  <a:srgbClr val="000000"/>
                </a:solidFill>
              </a:rPr>
              <a:t>注意：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</a:rPr>
              <a:t>a.</a:t>
            </a:r>
            <a:r>
              <a:rPr lang="zh-CN" altLang="en-US" sz="2000" dirty="0"/>
              <a:t>两</a:t>
            </a:r>
            <a:r>
              <a:rPr lang="zh-CN" altLang="en-US" sz="2000" dirty="0">
                <a:solidFill>
                  <a:srgbClr val="000000"/>
                </a:solidFill>
              </a:rPr>
              <a:t>数相乘，若两数最高位的积大于或等于</a:t>
            </a:r>
            <a:r>
              <a:rPr lang="en-US" altLang="zh-CN" sz="2000" dirty="0">
                <a:solidFill>
                  <a:srgbClr val="000000"/>
                </a:solidFill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</a:rPr>
              <a:t>时，则积的有效数字多保留一位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b.</a:t>
            </a:r>
            <a:r>
              <a:rPr lang="zh-CN" altLang="en-US" sz="2000" dirty="0"/>
              <a:t>两</a:t>
            </a:r>
            <a:r>
              <a:rPr lang="zh-CN" altLang="en-US" sz="2000" dirty="0">
                <a:solidFill>
                  <a:srgbClr val="000000"/>
                </a:solidFill>
              </a:rPr>
              <a:t>数相除时，若被除数有效数字的位数</a:t>
            </a:r>
            <a:r>
              <a:rPr lang="zh-CN" altLang="en-US" sz="2000" dirty="0"/>
              <a:t>小于或等于</a:t>
            </a:r>
            <a:r>
              <a:rPr lang="zh-CN" altLang="en-US" sz="2000" dirty="0">
                <a:solidFill>
                  <a:srgbClr val="000000"/>
                </a:solidFill>
              </a:rPr>
              <a:t>除数有效数字的位数，且其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最高位的数小于除数最高位的数，则商的有效数字应比被除数少一位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/>
            <a:endParaRPr lang="zh-CN" altLang="en-US" sz="2000" dirty="0">
              <a:solidFill>
                <a:srgbClr val="000000"/>
              </a:solidFill>
            </a:endParaRPr>
          </a:p>
          <a:p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4441" y="2133600"/>
            <a:ext cx="2597426" cy="5334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194305" name="对象 3"/>
          <p:cNvGraphicFramePr>
            <a:graphicFrameLocks noChangeAspect="1"/>
          </p:cNvGraphicFramePr>
          <p:nvPr/>
        </p:nvGraphicFramePr>
        <p:xfrm>
          <a:off x="2938196" y="2133600"/>
          <a:ext cx="252556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showAsIcon="1" r:id="rId2" imgW="38100000" imgH="6705600" progId="Equation.DSMT4">
                  <p:embed/>
                </p:oleObj>
              </mc:Choice>
              <mc:Fallback>
                <p:oleObj name="Equation" showAsIcon="1" r:id="rId2" imgW="38100000" imgH="6705600" progId="Equation.DSMT4">
                  <p:embed/>
                  <p:pic>
                    <p:nvPicPr>
                      <p:cNvPr id="0" name="图片 1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8196" y="2133600"/>
                        <a:ext cx="252556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5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9322" y="2111828"/>
            <a:ext cx="3057463" cy="5170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394304"/>
            <a:ext cx="4191000" cy="5067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3852" y="3419775"/>
            <a:ext cx="4220148" cy="533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648200"/>
            <a:ext cx="7876216" cy="609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2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13325" y="6014357"/>
            <a:ext cx="6411475" cy="57299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4214526" cy="762000"/>
          </a:xfrm>
        </p:spPr>
        <p:txBody>
          <a:bodyPr/>
          <a:p>
            <a:r>
              <a:rPr lang="zh-CN" altLang="en-US" sz="2800" b="1" dirty="0"/>
              <a:t>有效数字及其运算规则</a:t>
            </a:r>
            <a:endParaRPr lang="zh-CN" altLang="en-US" sz="2800" b="1" dirty="0"/>
          </a:p>
        </p:txBody>
      </p:sp>
      <p:sp>
        <p:nvSpPr>
          <p:cNvPr id="1048667" name="矩形 4"/>
          <p:cNvSpPr/>
          <p:nvPr/>
        </p:nvSpPr>
        <p:spPr>
          <a:xfrm>
            <a:off x="398627" y="685800"/>
            <a:ext cx="8523487" cy="7171194"/>
          </a:xfrm>
          <a:prstGeom prst="rect">
            <a:avLst/>
          </a:prstGeom>
        </p:spPr>
        <p:txBody>
          <a:bodyPr wrap="non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3.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乘方与开方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所得结果有效数字的位数与底数相同。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4.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2" charset="-122"/>
              </a:rPr>
              <a:t>函数运算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）对数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</a:rPr>
              <a:t>    所得结果中尾数有效数字</a:t>
            </a:r>
            <a:r>
              <a:rPr lang="en-US" altLang="zh-CN" sz="2000" dirty="0">
                <a:solidFill>
                  <a:srgbClr val="FF00FF"/>
                </a:solidFill>
              </a:rPr>
              <a:t>[</a:t>
            </a:r>
            <a:r>
              <a:rPr lang="zh-CN" altLang="en-US" sz="2000" dirty="0">
                <a:solidFill>
                  <a:srgbClr val="FF00FF"/>
                </a:solidFill>
              </a:rPr>
              <a:t>即小数点后面的数</a:t>
            </a:r>
            <a:r>
              <a:rPr lang="en-US" altLang="zh-CN" sz="2000" dirty="0">
                <a:solidFill>
                  <a:srgbClr val="FF00FF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的位数与真数的位数相同。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）指数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  所得结果有效数字的位数与指数</a:t>
            </a:r>
            <a:r>
              <a:rPr lang="zh-CN" altLang="en-US" sz="2000" dirty="0">
                <a:solidFill>
                  <a:srgbClr val="FF00FF"/>
                </a:solidFill>
                <a:latin typeface="黑体" panose="02010609060101010101" pitchFamily="2" charset="-122"/>
              </a:rPr>
              <a:t>小数点后的位数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相同。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）三角函数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所得结果有效数字的位数由</a:t>
            </a:r>
            <a:r>
              <a:rPr lang="zh-CN" altLang="en-US" sz="2000" dirty="0">
                <a:solidFill>
                  <a:srgbClr val="FF00FF"/>
                </a:solidFill>
              </a:rPr>
              <a:t>角度</a:t>
            </a:r>
            <a:r>
              <a:rPr lang="zh-CN" altLang="en-US" sz="2000" dirty="0">
                <a:solidFill>
                  <a:srgbClr val="000000"/>
                </a:solidFill>
              </a:rPr>
              <a:t>决定。当角度精确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到        或    时，取四位有效数字；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当角度精确到  时，</a:t>
            </a:r>
            <a:r>
              <a:rPr lang="zh-CN" altLang="en-US" sz="2000" dirty="0">
                <a:solidFill>
                  <a:srgbClr val="000000"/>
                </a:solidFill>
              </a:rPr>
              <a:t>取五位有效数字。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2" charset="-122"/>
              </a:rPr>
              <a:t>5.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常数有效数字的位数为无限位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2" charset="-122"/>
              </a:rPr>
              <a:t>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等常数的有效数字的位数根据具体问题适当选取，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000" dirty="0">
                <a:solidFill>
                  <a:srgbClr val="000000"/>
                </a:solidFill>
              </a:rPr>
              <a:t>一般比</a:t>
            </a:r>
            <a:r>
              <a:rPr lang="zh-CN" altLang="en-US" sz="2000" dirty="0">
                <a:solidFill>
                  <a:srgbClr val="FF00FF"/>
                </a:solidFill>
              </a:rPr>
              <a:t>测量值多保留一位</a:t>
            </a:r>
            <a:r>
              <a:rPr lang="zh-CN" altLang="en-US" sz="2000" dirty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zh-CN" altLang="en-US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zh-CN" altLang="en-US" sz="20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1" y="1143000"/>
            <a:ext cx="5791200" cy="6709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389" y="2572404"/>
            <a:ext cx="4638412" cy="4755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191" y="3549272"/>
            <a:ext cx="5472409" cy="553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644" y="4343400"/>
            <a:ext cx="5080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6994" y="4419600"/>
            <a:ext cx="230274" cy="2993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6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4343400"/>
            <a:ext cx="285750" cy="3095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7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644" y="4779088"/>
            <a:ext cx="8181159" cy="5771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7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24644" y="5868520"/>
            <a:ext cx="1312275" cy="3930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50674"/>
            <a:ext cx="8382000" cy="1754326"/>
          </a:xfrm>
          <a:prstGeom prst="rect">
            <a:avLst/>
          </a:prstGeom>
          <a:blipFill rotWithShape="1">
            <a:blip r:embed="rId1"/>
            <a:stretch>
              <a:fillRect l="-582" t="-2778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4194306" name="表格 4"/>
          <p:cNvGraphicFramePr>
            <a:graphicFrameLocks noGrp="1"/>
          </p:cNvGraphicFramePr>
          <p:nvPr/>
        </p:nvGraphicFramePr>
        <p:xfrm>
          <a:off x="457200" y="1752600"/>
          <a:ext cx="79247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</a:tblGrid>
              <a:tr h="381000">
                <a:tc>
                  <a:txBody>
                    <a:bodyPr/>
                    <a:p>
                      <a:r>
                        <a:rPr lang="en-US" altLang="zh-CN" dirty="0"/>
                        <a:t>D(cm)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2.020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69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357282"/>
            <a:ext cx="8153400" cy="4119718"/>
          </a:xfrm>
          <a:prstGeom prst="rect">
            <a:avLst/>
          </a:prstGeom>
          <a:blipFill rotWithShape="1">
            <a:blip r:embed="rId2"/>
            <a:stretch>
              <a:fillRect l="-598" t="-118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670" name="TextBox 1"/>
          <p:cNvSpPr txBox="1"/>
          <p:nvPr/>
        </p:nvSpPr>
        <p:spPr>
          <a:xfrm>
            <a:off x="0" y="15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990600"/>
            <a:ext cx="8382000" cy="3455690"/>
          </a:xfrm>
          <a:prstGeom prst="rect">
            <a:avLst/>
          </a:prstGeom>
          <a:blipFill rotWithShape="1">
            <a:blip r:embed="rId1"/>
            <a:stretch>
              <a:fillRect l="-582" t="-141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7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7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7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76" name="TextBox 2"/>
          <p:cNvSpPr txBox="1"/>
          <p:nvPr/>
        </p:nvSpPr>
        <p:spPr>
          <a:xfrm>
            <a:off x="457200" y="3429000"/>
            <a:ext cx="8153400" cy="1435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实验二、霍尔位置传感器的定标和杨氏模量的测定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677" name="矩形 7"/>
          <p:cNvSpPr/>
          <p:nvPr/>
        </p:nvSpPr>
        <p:spPr>
          <a:xfrm>
            <a:off x="457200" y="2438400"/>
            <a:ext cx="7091680" cy="5791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dirty="0"/>
              <a:t>实验一、拉伸法测定金属丝的杨氏模量</a:t>
            </a:r>
            <a:endParaRPr lang="zh-CN" altLang="en-US" sz="3200" dirty="0"/>
          </a:p>
        </p:txBody>
      </p:sp>
      <p:sp>
        <p:nvSpPr>
          <p:cNvPr id="1048678" name="矩形 1"/>
          <p:cNvSpPr/>
          <p:nvPr/>
        </p:nvSpPr>
        <p:spPr>
          <a:xfrm>
            <a:off x="3663950" y="1341120"/>
            <a:ext cx="1816100" cy="5791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/>
              <a:t>实验目录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/>
      <p:bldP spid="10486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2336800" y="6858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0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1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2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3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4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5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6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7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8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89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0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1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2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3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4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5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6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7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8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699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0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1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2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3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4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5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6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7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8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09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0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1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2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3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4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5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6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7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8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19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0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1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2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3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4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5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6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7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8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29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0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1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2" name="object 55"/>
          <p:cNvSpPr txBox="1"/>
          <p:nvPr/>
        </p:nvSpPr>
        <p:spPr>
          <a:xfrm>
            <a:off x="2528570" y="127635"/>
            <a:ext cx="4999355" cy="1325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defTabSz="0">
              <a:lnSpc>
                <a:spcPts val="3750"/>
              </a:lnSpc>
              <a:tabLst>
                <a:tab pos="978535" algn="l"/>
              </a:tabLst>
            </a:pPr>
            <a:r>
              <a:rPr lang="zh-CN" alt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 验一的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endParaRPr sz="4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33" name="object 56"/>
          <p:cNvSpPr/>
          <p:nvPr/>
        </p:nvSpPr>
        <p:spPr>
          <a:xfrm>
            <a:off x="2194702" y="15511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4" name="object 57"/>
          <p:cNvSpPr/>
          <p:nvPr/>
        </p:nvSpPr>
        <p:spPr>
          <a:xfrm>
            <a:off x="2189163" y="15398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5" name="object 58"/>
          <p:cNvSpPr/>
          <p:nvPr/>
        </p:nvSpPr>
        <p:spPr>
          <a:xfrm>
            <a:off x="2227087" y="1579754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6" name="object 59"/>
          <p:cNvSpPr/>
          <p:nvPr/>
        </p:nvSpPr>
        <p:spPr>
          <a:xfrm>
            <a:off x="2717196" y="2149475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7" name="object 60"/>
          <p:cNvSpPr/>
          <p:nvPr/>
        </p:nvSpPr>
        <p:spPr>
          <a:xfrm>
            <a:off x="6837362" y="2111544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38" name="object 61"/>
          <p:cNvSpPr txBox="1"/>
          <p:nvPr/>
        </p:nvSpPr>
        <p:spPr>
          <a:xfrm>
            <a:off x="3933135" y="16544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39" name="object 62"/>
          <p:cNvSpPr txBox="1"/>
          <p:nvPr/>
        </p:nvSpPr>
        <p:spPr>
          <a:xfrm>
            <a:off x="2416126" y="16764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40" name="object 63"/>
          <p:cNvSpPr/>
          <p:nvPr/>
        </p:nvSpPr>
        <p:spPr>
          <a:xfrm>
            <a:off x="2194702" y="24655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1" name="object 64"/>
          <p:cNvSpPr/>
          <p:nvPr/>
        </p:nvSpPr>
        <p:spPr>
          <a:xfrm>
            <a:off x="2189163" y="24542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2" name="object 65"/>
          <p:cNvSpPr/>
          <p:nvPr/>
        </p:nvSpPr>
        <p:spPr>
          <a:xfrm>
            <a:off x="2227087" y="2494152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3" name="object 66"/>
          <p:cNvSpPr/>
          <p:nvPr/>
        </p:nvSpPr>
        <p:spPr>
          <a:xfrm>
            <a:off x="2717196" y="3063873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4" name="object 67"/>
          <p:cNvSpPr/>
          <p:nvPr/>
        </p:nvSpPr>
        <p:spPr>
          <a:xfrm>
            <a:off x="6837362" y="3025943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5" name="object 68"/>
          <p:cNvSpPr txBox="1"/>
          <p:nvPr/>
        </p:nvSpPr>
        <p:spPr>
          <a:xfrm>
            <a:off x="3933135" y="25688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46" name="object 69"/>
          <p:cNvSpPr txBox="1"/>
          <p:nvPr/>
        </p:nvSpPr>
        <p:spPr>
          <a:xfrm>
            <a:off x="2416126" y="25908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47" name="object 70"/>
          <p:cNvSpPr/>
          <p:nvPr/>
        </p:nvSpPr>
        <p:spPr>
          <a:xfrm>
            <a:off x="2194702" y="33577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8" name="object 71"/>
          <p:cNvSpPr/>
          <p:nvPr/>
        </p:nvSpPr>
        <p:spPr>
          <a:xfrm>
            <a:off x="2189163" y="33464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49" name="object 72"/>
          <p:cNvSpPr/>
          <p:nvPr/>
        </p:nvSpPr>
        <p:spPr>
          <a:xfrm>
            <a:off x="2227087" y="33863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0" name="object 73"/>
          <p:cNvSpPr/>
          <p:nvPr/>
        </p:nvSpPr>
        <p:spPr>
          <a:xfrm>
            <a:off x="2717196" y="39560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1" name="object 74"/>
          <p:cNvSpPr/>
          <p:nvPr/>
        </p:nvSpPr>
        <p:spPr>
          <a:xfrm>
            <a:off x="6837362" y="3918120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2" name="object 75"/>
          <p:cNvSpPr txBox="1"/>
          <p:nvPr/>
        </p:nvSpPr>
        <p:spPr>
          <a:xfrm>
            <a:off x="3933135" y="34610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53" name="object 76"/>
          <p:cNvSpPr txBox="1"/>
          <p:nvPr/>
        </p:nvSpPr>
        <p:spPr>
          <a:xfrm>
            <a:off x="2416126" y="34829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54" name="object 77"/>
          <p:cNvSpPr/>
          <p:nvPr/>
        </p:nvSpPr>
        <p:spPr>
          <a:xfrm>
            <a:off x="2194702" y="42721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5" name="object 78"/>
          <p:cNvSpPr/>
          <p:nvPr/>
        </p:nvSpPr>
        <p:spPr>
          <a:xfrm>
            <a:off x="2189163" y="42608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6" name="object 79"/>
          <p:cNvSpPr/>
          <p:nvPr/>
        </p:nvSpPr>
        <p:spPr>
          <a:xfrm>
            <a:off x="2227087" y="43007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7" name="object 80"/>
          <p:cNvSpPr/>
          <p:nvPr/>
        </p:nvSpPr>
        <p:spPr>
          <a:xfrm>
            <a:off x="2717196" y="48704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8" name="object 81"/>
          <p:cNvSpPr/>
          <p:nvPr/>
        </p:nvSpPr>
        <p:spPr>
          <a:xfrm>
            <a:off x="6837362" y="4832518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59" name="object 82"/>
          <p:cNvSpPr txBox="1"/>
          <p:nvPr/>
        </p:nvSpPr>
        <p:spPr>
          <a:xfrm>
            <a:off x="3930383" y="43754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60" name="object 83"/>
          <p:cNvSpPr txBox="1"/>
          <p:nvPr/>
        </p:nvSpPr>
        <p:spPr>
          <a:xfrm>
            <a:off x="2416126" y="43973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61" name="object 84"/>
          <p:cNvSpPr/>
          <p:nvPr/>
        </p:nvSpPr>
        <p:spPr>
          <a:xfrm>
            <a:off x="2129690" y="5296106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474535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74535" y="653846"/>
                </a:lnTo>
                <a:lnTo>
                  <a:pt x="663587" y="326923"/>
                </a:lnTo>
                <a:lnTo>
                  <a:pt x="474535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62" name="object 85"/>
          <p:cNvSpPr/>
          <p:nvPr/>
        </p:nvSpPr>
        <p:spPr>
          <a:xfrm>
            <a:off x="2124075" y="5284783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0" y="326923"/>
                </a:moveTo>
                <a:lnTo>
                  <a:pt x="189064" y="0"/>
                </a:lnTo>
                <a:lnTo>
                  <a:pt x="474535" y="0"/>
                </a:lnTo>
                <a:lnTo>
                  <a:pt x="663587" y="326923"/>
                </a:lnTo>
                <a:lnTo>
                  <a:pt x="474535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63" name="object 86"/>
          <p:cNvSpPr/>
          <p:nvPr/>
        </p:nvSpPr>
        <p:spPr>
          <a:xfrm>
            <a:off x="2163826" y="5324665"/>
            <a:ext cx="584098" cy="574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64" name="object 87"/>
          <p:cNvSpPr/>
          <p:nvPr/>
        </p:nvSpPr>
        <p:spPr>
          <a:xfrm>
            <a:off x="2163820" y="5324666"/>
            <a:ext cx="584098" cy="574573"/>
          </a:xfrm>
          <a:custGeom>
            <a:avLst/>
            <a:gdLst/>
            <a:ahLst/>
            <a:cxnLst/>
            <a:rect l="l" t="t" r="r" b="b"/>
            <a:pathLst>
              <a:path w="584098" h="574573">
                <a:moveTo>
                  <a:pt x="0" y="287286"/>
                </a:moveTo>
                <a:lnTo>
                  <a:pt x="166027" y="0"/>
                </a:lnTo>
                <a:lnTo>
                  <a:pt x="418071" y="0"/>
                </a:lnTo>
                <a:lnTo>
                  <a:pt x="584098" y="287286"/>
                </a:lnTo>
                <a:lnTo>
                  <a:pt x="418071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65" name="object 88"/>
          <p:cNvSpPr/>
          <p:nvPr/>
        </p:nvSpPr>
        <p:spPr>
          <a:xfrm>
            <a:off x="2659443" y="5894387"/>
            <a:ext cx="4216019" cy="0"/>
          </a:xfrm>
          <a:custGeom>
            <a:avLst/>
            <a:gdLst/>
            <a:ahLst/>
            <a:cxnLst/>
            <a:rect l="l" t="t" r="r" b="b"/>
            <a:pathLst>
              <a:path w="4216019">
                <a:moveTo>
                  <a:pt x="0" y="0"/>
                </a:moveTo>
                <a:lnTo>
                  <a:pt x="4216019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66" name="object 89"/>
          <p:cNvSpPr/>
          <p:nvPr/>
        </p:nvSpPr>
        <p:spPr>
          <a:xfrm>
            <a:off x="6837364" y="5856457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0" y="47851"/>
                </a:lnTo>
                <a:lnTo>
                  <a:pt x="6850" y="59058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48767" name="object 90"/>
          <p:cNvSpPr txBox="1"/>
          <p:nvPr/>
        </p:nvSpPr>
        <p:spPr>
          <a:xfrm>
            <a:off x="3910693" y="5399341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768" name="object 91"/>
          <p:cNvSpPr txBox="1"/>
          <p:nvPr/>
        </p:nvSpPr>
        <p:spPr>
          <a:xfrm>
            <a:off x="2355218" y="5421312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0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1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2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3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4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5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6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7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8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79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0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1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2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3" name="object 16"/>
          <p:cNvSpPr/>
          <p:nvPr/>
        </p:nvSpPr>
        <p:spPr>
          <a:xfrm>
            <a:off x="2391208" y="685800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4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5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6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7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8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89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0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1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2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3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4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5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6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7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8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799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0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1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2" name="object 35"/>
          <p:cNvSpPr/>
          <p:nvPr/>
        </p:nvSpPr>
        <p:spPr>
          <a:xfrm>
            <a:off x="0" y="51816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3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4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5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6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7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8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09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0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1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2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3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4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5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6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7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8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19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20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21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22" name="object 55"/>
          <p:cNvSpPr txBox="1"/>
          <p:nvPr/>
        </p:nvSpPr>
        <p:spPr>
          <a:xfrm>
            <a:off x="3352800" y="31865"/>
            <a:ext cx="2184147" cy="344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823" name="object 56"/>
          <p:cNvSpPr txBox="1"/>
          <p:nvPr/>
        </p:nvSpPr>
        <p:spPr>
          <a:xfrm>
            <a:off x="0" y="1828800"/>
            <a:ext cx="9144000" cy="2209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5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latin typeface="Wingdings" panose="05000000000000000000"/>
                <a:cs typeface="Wingdings" panose="05000000000000000000"/>
              </a:rPr>
              <a:t>知道拉伸法测量金属丝杨氏模量的原理</a:t>
            </a:r>
            <a:endParaRPr lang="en-US" altLang="zh-CN" sz="2800" spc="180" dirty="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latin typeface="Wingdings" panose="05000000000000000000"/>
                <a:cs typeface="Wingdings" panose="05000000000000000000"/>
              </a:rPr>
              <a:t>熟练使用拉伸法测量金属丝杨氏模量的装置</a:t>
            </a:r>
            <a:endParaRPr lang="en-US" altLang="zh-CN" sz="2800" spc="180" dirty="0">
              <a:solidFill>
                <a:srgbClr val="368463"/>
              </a:solidFill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latin typeface="Wingdings" panose="05000000000000000000"/>
                <a:cs typeface="Wingdings" panose="05000000000000000000"/>
              </a:rPr>
              <a:t>学会观察、记录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微小长度</a:t>
            </a:r>
            <a:r>
              <a:rPr lang="zh-CN" altLang="en-US"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化量</a:t>
            </a: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学会用逐差法、作图法和最小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乘法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学会不确定度的计算方法</a:t>
            </a:r>
            <a:r>
              <a:rPr lang="zh-CN" altLang="en-US"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28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验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结果</a:t>
            </a:r>
            <a:r>
              <a:rPr sz="28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正</a:t>
            </a:r>
            <a:r>
              <a:rPr sz="28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2800" spc="-20" dirty="0" err="1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sz="2800" spc="-10" dirty="0" err="1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800" spc="-30" dirty="0" err="1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2677160" y="2766060"/>
            <a:ext cx="4658995" cy="914400"/>
          </a:xfrm>
        </p:spPr>
        <p:txBody>
          <a:bodyPr/>
          <a:p>
            <a:r>
              <a:rPr lang="zh-CN" altLang="en-US" sz="4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 验 前 说 明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object 55"/>
          <p:cNvSpPr txBox="1">
            <a:spLocks noGrp="1"/>
          </p:cNvSpPr>
          <p:nvPr>
            <p:ph type="title"/>
          </p:nvPr>
        </p:nvSpPr>
        <p:spPr>
          <a:xfrm>
            <a:off x="2971800" y="152400"/>
            <a:ext cx="3276600" cy="6733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440055">
              <a:lnSpc>
                <a:spcPts val="3750"/>
              </a:lnSpc>
            </a:pPr>
            <a:r>
              <a:rPr sz="40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40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828" name="object 56"/>
          <p:cNvSpPr/>
          <p:nvPr/>
        </p:nvSpPr>
        <p:spPr>
          <a:xfrm>
            <a:off x="304800" y="838200"/>
            <a:ext cx="3954977" cy="28026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29" name="object 61"/>
          <p:cNvSpPr txBox="1"/>
          <p:nvPr/>
        </p:nvSpPr>
        <p:spPr>
          <a:xfrm>
            <a:off x="4800600" y="1143000"/>
            <a:ext cx="4013835" cy="1457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marR="163195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1-底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座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2-支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柱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3-立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柱</a:t>
            </a:r>
            <a:r>
              <a:rPr sz="2400" spc="35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4-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杆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5-支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6-固定支架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70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7-显微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镜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8-显微镜支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2400" spc="35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9-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维底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座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10-摄像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头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11-监视器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4" name="组合 6"/>
          <p:cNvGrpSpPr/>
          <p:nvPr/>
        </p:nvGrpSpPr>
        <p:grpSpPr>
          <a:xfrm>
            <a:off x="3294293" y="3733800"/>
            <a:ext cx="5849707" cy="2705510"/>
            <a:chOff x="3322002" y="3846385"/>
            <a:chExt cx="5849707" cy="2705510"/>
          </a:xfrm>
        </p:grpSpPr>
        <p:sp>
          <p:nvSpPr>
            <p:cNvPr id="1048830" name="object 62"/>
            <p:cNvSpPr/>
            <p:nvPr/>
          </p:nvSpPr>
          <p:spPr>
            <a:xfrm>
              <a:off x="6481994" y="4495800"/>
              <a:ext cx="2689715" cy="205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1" name="object 63"/>
            <p:cNvSpPr/>
            <p:nvPr/>
          </p:nvSpPr>
          <p:spPr>
            <a:xfrm>
              <a:off x="4405827" y="3986570"/>
              <a:ext cx="1994973" cy="2033230"/>
            </a:xfrm>
            <a:custGeom>
              <a:avLst/>
              <a:gdLst/>
              <a:ahLst/>
              <a:cxnLst/>
              <a:rect l="l" t="t" r="r" b="b"/>
              <a:pathLst>
                <a:path w="2164296" h="2247206">
                  <a:moveTo>
                    <a:pt x="1684464" y="1491442"/>
                  </a:moveTo>
                  <a:lnTo>
                    <a:pt x="1295527" y="1491442"/>
                  </a:lnTo>
                  <a:lnTo>
                    <a:pt x="2164296" y="2247206"/>
                  </a:lnTo>
                  <a:lnTo>
                    <a:pt x="1684464" y="1491442"/>
                  </a:lnTo>
                  <a:close/>
                </a:path>
                <a:path w="2164296" h="2247206">
                  <a:moveTo>
                    <a:pt x="921045" y="0"/>
                  </a:moveTo>
                  <a:lnTo>
                    <a:pt x="851107" y="927"/>
                  </a:lnTo>
                  <a:lnTo>
                    <a:pt x="781003" y="6670"/>
                  </a:lnTo>
                  <a:lnTo>
                    <a:pt x="711046" y="17324"/>
                  </a:lnTo>
                  <a:lnTo>
                    <a:pt x="641543" y="32980"/>
                  </a:lnTo>
                  <a:lnTo>
                    <a:pt x="572805" y="53732"/>
                  </a:lnTo>
                  <a:lnTo>
                    <a:pt x="505143" y="79672"/>
                  </a:lnTo>
                  <a:lnTo>
                    <a:pt x="440100" y="110292"/>
                  </a:lnTo>
                  <a:lnTo>
                    <a:pt x="379087" y="144842"/>
                  </a:lnTo>
                  <a:lnTo>
                    <a:pt x="322210" y="183050"/>
                  </a:lnTo>
                  <a:lnTo>
                    <a:pt x="269576" y="224646"/>
                  </a:lnTo>
                  <a:lnTo>
                    <a:pt x="221290" y="269361"/>
                  </a:lnTo>
                  <a:lnTo>
                    <a:pt x="177460" y="316923"/>
                  </a:lnTo>
                  <a:lnTo>
                    <a:pt x="138192" y="367062"/>
                  </a:lnTo>
                  <a:lnTo>
                    <a:pt x="103593" y="419508"/>
                  </a:lnTo>
                  <a:lnTo>
                    <a:pt x="73768" y="473991"/>
                  </a:lnTo>
                  <a:lnTo>
                    <a:pt x="48825" y="530240"/>
                  </a:lnTo>
                  <a:lnTo>
                    <a:pt x="28871" y="587984"/>
                  </a:lnTo>
                  <a:lnTo>
                    <a:pt x="14010" y="646953"/>
                  </a:lnTo>
                  <a:lnTo>
                    <a:pt x="4351" y="706877"/>
                  </a:lnTo>
                  <a:lnTo>
                    <a:pt x="0" y="767486"/>
                  </a:lnTo>
                  <a:lnTo>
                    <a:pt x="1062" y="828509"/>
                  </a:lnTo>
                  <a:lnTo>
                    <a:pt x="7645" y="889675"/>
                  </a:lnTo>
                  <a:lnTo>
                    <a:pt x="19855" y="950714"/>
                  </a:lnTo>
                  <a:lnTo>
                    <a:pt x="37799" y="1011357"/>
                  </a:lnTo>
                  <a:lnTo>
                    <a:pt x="61583" y="1071332"/>
                  </a:lnTo>
                  <a:lnTo>
                    <a:pt x="91313" y="1130368"/>
                  </a:lnTo>
                  <a:lnTo>
                    <a:pt x="126408" y="1187119"/>
                  </a:lnTo>
                  <a:lnTo>
                    <a:pt x="166005" y="1240354"/>
                  </a:lnTo>
                  <a:lnTo>
                    <a:pt x="209796" y="1289980"/>
                  </a:lnTo>
                  <a:lnTo>
                    <a:pt x="257470" y="1335904"/>
                  </a:lnTo>
                  <a:lnTo>
                    <a:pt x="308718" y="1378033"/>
                  </a:lnTo>
                  <a:lnTo>
                    <a:pt x="363230" y="1416275"/>
                  </a:lnTo>
                  <a:lnTo>
                    <a:pt x="420695" y="1450537"/>
                  </a:lnTo>
                  <a:lnTo>
                    <a:pt x="480804" y="1480725"/>
                  </a:lnTo>
                  <a:lnTo>
                    <a:pt x="543247" y="1506746"/>
                  </a:lnTo>
                  <a:lnTo>
                    <a:pt x="607714" y="1528509"/>
                  </a:lnTo>
                  <a:lnTo>
                    <a:pt x="673896" y="1545919"/>
                  </a:lnTo>
                  <a:lnTo>
                    <a:pt x="741481" y="1558885"/>
                  </a:lnTo>
                  <a:lnTo>
                    <a:pt x="810161" y="1567312"/>
                  </a:lnTo>
                  <a:lnTo>
                    <a:pt x="879625" y="1571109"/>
                  </a:lnTo>
                  <a:lnTo>
                    <a:pt x="949563" y="1570182"/>
                  </a:lnTo>
                  <a:lnTo>
                    <a:pt x="1019667" y="1564439"/>
                  </a:lnTo>
                  <a:lnTo>
                    <a:pt x="1089625" y="1553786"/>
                  </a:lnTo>
                  <a:lnTo>
                    <a:pt x="1159127" y="1538131"/>
                  </a:lnTo>
                  <a:lnTo>
                    <a:pt x="1227865" y="1517381"/>
                  </a:lnTo>
                  <a:lnTo>
                    <a:pt x="1295527" y="1491442"/>
                  </a:lnTo>
                  <a:lnTo>
                    <a:pt x="1684464" y="1491442"/>
                  </a:lnTo>
                  <a:lnTo>
                    <a:pt x="1569822" y="1310874"/>
                  </a:lnTo>
                  <a:lnTo>
                    <a:pt x="1605206" y="1274379"/>
                  </a:lnTo>
                  <a:lnTo>
                    <a:pt x="1637717" y="1236415"/>
                  </a:lnTo>
                  <a:lnTo>
                    <a:pt x="1667336" y="1197102"/>
                  </a:lnTo>
                  <a:lnTo>
                    <a:pt x="1694043" y="1156564"/>
                  </a:lnTo>
                  <a:lnTo>
                    <a:pt x="1717819" y="1114921"/>
                  </a:lnTo>
                  <a:lnTo>
                    <a:pt x="1738643" y="1072296"/>
                  </a:lnTo>
                  <a:lnTo>
                    <a:pt x="1756496" y="1028812"/>
                  </a:lnTo>
                  <a:lnTo>
                    <a:pt x="1771360" y="984589"/>
                  </a:lnTo>
                  <a:lnTo>
                    <a:pt x="1783213" y="939750"/>
                  </a:lnTo>
                  <a:lnTo>
                    <a:pt x="1792037" y="894417"/>
                  </a:lnTo>
                  <a:lnTo>
                    <a:pt x="1797812" y="848712"/>
                  </a:lnTo>
                  <a:lnTo>
                    <a:pt x="1800519" y="802756"/>
                  </a:lnTo>
                  <a:lnTo>
                    <a:pt x="1800137" y="756673"/>
                  </a:lnTo>
                  <a:lnTo>
                    <a:pt x="1796648" y="710583"/>
                  </a:lnTo>
                  <a:lnTo>
                    <a:pt x="1790032" y="664609"/>
                  </a:lnTo>
                  <a:lnTo>
                    <a:pt x="1780268" y="618873"/>
                  </a:lnTo>
                  <a:lnTo>
                    <a:pt x="1767339" y="573496"/>
                  </a:lnTo>
                  <a:lnTo>
                    <a:pt x="1751224" y="528602"/>
                  </a:lnTo>
                  <a:lnTo>
                    <a:pt x="1731903" y="484311"/>
                  </a:lnTo>
                  <a:lnTo>
                    <a:pt x="1709357" y="440746"/>
                  </a:lnTo>
                  <a:lnTo>
                    <a:pt x="1674263" y="383995"/>
                  </a:lnTo>
                  <a:lnTo>
                    <a:pt x="1634665" y="330760"/>
                  </a:lnTo>
                  <a:lnTo>
                    <a:pt x="1590874" y="281134"/>
                  </a:lnTo>
                  <a:lnTo>
                    <a:pt x="1543200" y="235209"/>
                  </a:lnTo>
                  <a:lnTo>
                    <a:pt x="1491952" y="193079"/>
                  </a:lnTo>
                  <a:lnTo>
                    <a:pt x="1437440" y="154837"/>
                  </a:lnTo>
                  <a:lnTo>
                    <a:pt x="1379975" y="120575"/>
                  </a:lnTo>
                  <a:lnTo>
                    <a:pt x="1319866" y="90386"/>
                  </a:lnTo>
                  <a:lnTo>
                    <a:pt x="1257423" y="64364"/>
                  </a:lnTo>
                  <a:lnTo>
                    <a:pt x="1192956" y="42601"/>
                  </a:lnTo>
                  <a:lnTo>
                    <a:pt x="1126775" y="25190"/>
                  </a:lnTo>
                  <a:lnTo>
                    <a:pt x="1059189" y="12224"/>
                  </a:lnTo>
                  <a:lnTo>
                    <a:pt x="990509" y="3796"/>
                  </a:lnTo>
                  <a:lnTo>
                    <a:pt x="921045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2" name="object 64"/>
            <p:cNvSpPr/>
            <p:nvPr/>
          </p:nvSpPr>
          <p:spPr>
            <a:xfrm>
              <a:off x="4267200" y="3986570"/>
              <a:ext cx="2164296" cy="2247206"/>
            </a:xfrm>
            <a:custGeom>
              <a:avLst/>
              <a:gdLst/>
              <a:ahLst/>
              <a:cxnLst/>
              <a:rect l="l" t="t" r="r" b="b"/>
              <a:pathLst>
                <a:path w="2164296" h="2247206">
                  <a:moveTo>
                    <a:pt x="2164296" y="2247206"/>
                  </a:moveTo>
                  <a:lnTo>
                    <a:pt x="1295527" y="1491442"/>
                  </a:lnTo>
                  <a:lnTo>
                    <a:pt x="1227865" y="1517381"/>
                  </a:lnTo>
                  <a:lnTo>
                    <a:pt x="1159127" y="1538131"/>
                  </a:lnTo>
                  <a:lnTo>
                    <a:pt x="1089625" y="1553786"/>
                  </a:lnTo>
                  <a:lnTo>
                    <a:pt x="1019667" y="1564439"/>
                  </a:lnTo>
                  <a:lnTo>
                    <a:pt x="949563" y="1570182"/>
                  </a:lnTo>
                  <a:lnTo>
                    <a:pt x="879625" y="1571109"/>
                  </a:lnTo>
                  <a:lnTo>
                    <a:pt x="810161" y="1567312"/>
                  </a:lnTo>
                  <a:lnTo>
                    <a:pt x="741481" y="1558885"/>
                  </a:lnTo>
                  <a:lnTo>
                    <a:pt x="673896" y="1545919"/>
                  </a:lnTo>
                  <a:lnTo>
                    <a:pt x="607714" y="1528509"/>
                  </a:lnTo>
                  <a:lnTo>
                    <a:pt x="543247" y="1506746"/>
                  </a:lnTo>
                  <a:lnTo>
                    <a:pt x="480804" y="1480725"/>
                  </a:lnTo>
                  <a:lnTo>
                    <a:pt x="420695" y="1450537"/>
                  </a:lnTo>
                  <a:lnTo>
                    <a:pt x="363230" y="1416275"/>
                  </a:lnTo>
                  <a:lnTo>
                    <a:pt x="308718" y="1378033"/>
                  </a:lnTo>
                  <a:lnTo>
                    <a:pt x="257470" y="1335904"/>
                  </a:lnTo>
                  <a:lnTo>
                    <a:pt x="209796" y="1289980"/>
                  </a:lnTo>
                  <a:lnTo>
                    <a:pt x="166005" y="1240354"/>
                  </a:lnTo>
                  <a:lnTo>
                    <a:pt x="126408" y="1187119"/>
                  </a:lnTo>
                  <a:lnTo>
                    <a:pt x="91313" y="1130368"/>
                  </a:lnTo>
                  <a:lnTo>
                    <a:pt x="61583" y="1071332"/>
                  </a:lnTo>
                  <a:lnTo>
                    <a:pt x="37799" y="1011357"/>
                  </a:lnTo>
                  <a:lnTo>
                    <a:pt x="19855" y="950714"/>
                  </a:lnTo>
                  <a:lnTo>
                    <a:pt x="7645" y="889675"/>
                  </a:lnTo>
                  <a:lnTo>
                    <a:pt x="1062" y="828509"/>
                  </a:lnTo>
                  <a:lnTo>
                    <a:pt x="0" y="767486"/>
                  </a:lnTo>
                  <a:lnTo>
                    <a:pt x="4351" y="706877"/>
                  </a:lnTo>
                  <a:lnTo>
                    <a:pt x="14010" y="646953"/>
                  </a:lnTo>
                  <a:lnTo>
                    <a:pt x="28871" y="587984"/>
                  </a:lnTo>
                  <a:lnTo>
                    <a:pt x="48825" y="530240"/>
                  </a:lnTo>
                  <a:lnTo>
                    <a:pt x="73768" y="473991"/>
                  </a:lnTo>
                  <a:lnTo>
                    <a:pt x="103593" y="419508"/>
                  </a:lnTo>
                  <a:lnTo>
                    <a:pt x="138192" y="367062"/>
                  </a:lnTo>
                  <a:lnTo>
                    <a:pt x="177460" y="316923"/>
                  </a:lnTo>
                  <a:lnTo>
                    <a:pt x="221290" y="269361"/>
                  </a:lnTo>
                  <a:lnTo>
                    <a:pt x="269576" y="224646"/>
                  </a:lnTo>
                  <a:lnTo>
                    <a:pt x="322210" y="183050"/>
                  </a:lnTo>
                  <a:lnTo>
                    <a:pt x="379087" y="144842"/>
                  </a:lnTo>
                  <a:lnTo>
                    <a:pt x="440100" y="110292"/>
                  </a:lnTo>
                  <a:lnTo>
                    <a:pt x="505143" y="79672"/>
                  </a:lnTo>
                  <a:lnTo>
                    <a:pt x="572805" y="53732"/>
                  </a:lnTo>
                  <a:lnTo>
                    <a:pt x="641543" y="32980"/>
                  </a:lnTo>
                  <a:lnTo>
                    <a:pt x="711046" y="17324"/>
                  </a:lnTo>
                  <a:lnTo>
                    <a:pt x="781003" y="6670"/>
                  </a:lnTo>
                  <a:lnTo>
                    <a:pt x="851107" y="927"/>
                  </a:lnTo>
                  <a:lnTo>
                    <a:pt x="921045" y="0"/>
                  </a:lnTo>
                  <a:lnTo>
                    <a:pt x="990509" y="3796"/>
                  </a:lnTo>
                  <a:lnTo>
                    <a:pt x="1059189" y="12224"/>
                  </a:lnTo>
                  <a:lnTo>
                    <a:pt x="1126775" y="25190"/>
                  </a:lnTo>
                  <a:lnTo>
                    <a:pt x="1192956" y="42601"/>
                  </a:lnTo>
                  <a:lnTo>
                    <a:pt x="1257423" y="64364"/>
                  </a:lnTo>
                  <a:lnTo>
                    <a:pt x="1319866" y="90386"/>
                  </a:lnTo>
                  <a:lnTo>
                    <a:pt x="1379975" y="120575"/>
                  </a:lnTo>
                  <a:lnTo>
                    <a:pt x="1437440" y="154837"/>
                  </a:lnTo>
                  <a:lnTo>
                    <a:pt x="1491952" y="193079"/>
                  </a:lnTo>
                  <a:lnTo>
                    <a:pt x="1543200" y="235209"/>
                  </a:lnTo>
                  <a:lnTo>
                    <a:pt x="1590874" y="281134"/>
                  </a:lnTo>
                  <a:lnTo>
                    <a:pt x="1634665" y="330760"/>
                  </a:lnTo>
                  <a:lnTo>
                    <a:pt x="1674263" y="383995"/>
                  </a:lnTo>
                  <a:lnTo>
                    <a:pt x="1709357" y="440746"/>
                  </a:lnTo>
                  <a:lnTo>
                    <a:pt x="1731903" y="484311"/>
                  </a:lnTo>
                  <a:lnTo>
                    <a:pt x="1751224" y="528602"/>
                  </a:lnTo>
                  <a:lnTo>
                    <a:pt x="1767339" y="573496"/>
                  </a:lnTo>
                  <a:lnTo>
                    <a:pt x="1780268" y="618873"/>
                  </a:lnTo>
                  <a:lnTo>
                    <a:pt x="1790032" y="664609"/>
                  </a:lnTo>
                  <a:lnTo>
                    <a:pt x="1796648" y="710583"/>
                  </a:lnTo>
                  <a:lnTo>
                    <a:pt x="1800137" y="756673"/>
                  </a:lnTo>
                  <a:lnTo>
                    <a:pt x="1800519" y="802756"/>
                  </a:lnTo>
                  <a:lnTo>
                    <a:pt x="1797812" y="848712"/>
                  </a:lnTo>
                  <a:lnTo>
                    <a:pt x="1792037" y="894417"/>
                  </a:lnTo>
                  <a:lnTo>
                    <a:pt x="1783213" y="939750"/>
                  </a:lnTo>
                  <a:lnTo>
                    <a:pt x="1771360" y="984589"/>
                  </a:lnTo>
                  <a:lnTo>
                    <a:pt x="1756496" y="1028812"/>
                  </a:lnTo>
                  <a:lnTo>
                    <a:pt x="1738643" y="1072296"/>
                  </a:lnTo>
                  <a:lnTo>
                    <a:pt x="1717819" y="1114921"/>
                  </a:lnTo>
                  <a:lnTo>
                    <a:pt x="1694043" y="1156564"/>
                  </a:lnTo>
                  <a:lnTo>
                    <a:pt x="1667336" y="1197102"/>
                  </a:lnTo>
                  <a:lnTo>
                    <a:pt x="1637717" y="1236415"/>
                  </a:lnTo>
                  <a:lnTo>
                    <a:pt x="1605206" y="1274379"/>
                  </a:lnTo>
                  <a:lnTo>
                    <a:pt x="1569822" y="1310874"/>
                  </a:lnTo>
                  <a:lnTo>
                    <a:pt x="2164296" y="22472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3" name="object 65"/>
            <p:cNvSpPr/>
            <p:nvPr/>
          </p:nvSpPr>
          <p:spPr>
            <a:xfrm>
              <a:off x="4523509" y="4151185"/>
              <a:ext cx="1323109" cy="1292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4" name="object 66"/>
            <p:cNvSpPr txBox="1"/>
            <p:nvPr/>
          </p:nvSpPr>
          <p:spPr>
            <a:xfrm>
              <a:off x="6400800" y="4800600"/>
              <a:ext cx="1638300" cy="2863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335338"/>
                  </a:solidFill>
                  <a:latin typeface="Times New Roman" panose="02020603050405020304"/>
                  <a:cs typeface="Times New Roman" panose="02020603050405020304"/>
                </a:rPr>
                <a:t>CC</a:t>
              </a:r>
              <a:r>
                <a:rPr sz="1800" spc="-10" dirty="0">
                  <a:solidFill>
                    <a:srgbClr val="335338"/>
                  </a:solidFill>
                  <a:latin typeface="Times New Roman" panose="02020603050405020304"/>
                  <a:cs typeface="Times New Roman" panose="02020603050405020304"/>
                </a:rPr>
                <a:t>D</a:t>
              </a:r>
              <a:r>
                <a:rPr sz="1800" spc="0" dirty="0">
                  <a:solidFill>
                    <a:srgbClr val="335338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测量显微镜</a:t>
              </a:r>
              <a:endParaRPr sz="1800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835" name="object 67"/>
            <p:cNvSpPr/>
            <p:nvPr/>
          </p:nvSpPr>
          <p:spPr>
            <a:xfrm>
              <a:off x="6894512" y="5073650"/>
              <a:ext cx="1251775" cy="772604"/>
            </a:xfrm>
            <a:custGeom>
              <a:avLst/>
              <a:gdLst/>
              <a:ahLst/>
              <a:cxnLst/>
              <a:rect l="l" t="t" r="r" b="b"/>
              <a:pathLst>
                <a:path w="1251775" h="772604">
                  <a:moveTo>
                    <a:pt x="0" y="0"/>
                  </a:moveTo>
                  <a:lnTo>
                    <a:pt x="1251775" y="772604"/>
                  </a:lnTo>
                </a:path>
              </a:pathLst>
            </a:custGeom>
            <a:ln w="25400">
              <a:solidFill>
                <a:srgbClr val="2F86B1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6" name="object 69"/>
            <p:cNvSpPr txBox="1"/>
            <p:nvPr/>
          </p:nvSpPr>
          <p:spPr>
            <a:xfrm>
              <a:off x="3322002" y="4760234"/>
              <a:ext cx="789305" cy="30289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ts val="2380"/>
                </a:lnSpc>
              </a:pPr>
              <a:r>
                <a:rPr sz="2000" dirty="0">
                  <a:solidFill>
                    <a:srgbClr val="335338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分划板</a:t>
              </a:r>
              <a:endParaRPr sz="20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837" name="object 70"/>
            <p:cNvSpPr/>
            <p:nvPr/>
          </p:nvSpPr>
          <p:spPr>
            <a:xfrm>
              <a:off x="4197350" y="4717110"/>
              <a:ext cx="912063" cy="200964"/>
            </a:xfrm>
            <a:custGeom>
              <a:avLst/>
              <a:gdLst/>
              <a:ahLst/>
              <a:cxnLst/>
              <a:rect l="l" t="t" r="r" b="b"/>
              <a:pathLst>
                <a:path w="912063" h="200964">
                  <a:moveTo>
                    <a:pt x="0" y="200964"/>
                  </a:moveTo>
                  <a:lnTo>
                    <a:pt x="912063" y="0"/>
                  </a:lnTo>
                </a:path>
              </a:pathLst>
            </a:custGeom>
            <a:ln w="25399">
              <a:solidFill>
                <a:srgbClr val="2F86B1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38" name="object 72"/>
            <p:cNvSpPr txBox="1"/>
            <p:nvPr/>
          </p:nvSpPr>
          <p:spPr>
            <a:xfrm>
              <a:off x="4153332" y="6184951"/>
              <a:ext cx="1637030" cy="2736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ts val="2155"/>
                </a:lnSpc>
              </a:pPr>
              <a:r>
                <a:rPr sz="1800" spc="10" dirty="0">
                  <a:solidFill>
                    <a:srgbClr val="335338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彩色液晶监视器</a:t>
              </a:r>
              <a:endParaRPr sz="18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839" name="object 73"/>
            <p:cNvSpPr/>
            <p:nvPr/>
          </p:nvSpPr>
          <p:spPr>
            <a:xfrm>
              <a:off x="5862637" y="6406235"/>
              <a:ext cx="641705" cy="58064"/>
            </a:xfrm>
            <a:custGeom>
              <a:avLst/>
              <a:gdLst/>
              <a:ahLst/>
              <a:cxnLst/>
              <a:rect l="l" t="t" r="r" b="b"/>
              <a:pathLst>
                <a:path w="641705" h="58064">
                  <a:moveTo>
                    <a:pt x="0" y="58064"/>
                  </a:moveTo>
                  <a:lnTo>
                    <a:pt x="641705" y="0"/>
                  </a:lnTo>
                </a:path>
              </a:pathLst>
            </a:custGeom>
            <a:ln w="25400">
              <a:solidFill>
                <a:srgbClr val="2F86B1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8840" name="object 75"/>
            <p:cNvSpPr txBox="1"/>
            <p:nvPr/>
          </p:nvSpPr>
          <p:spPr>
            <a:xfrm>
              <a:off x="7105629" y="3846385"/>
              <a:ext cx="1397000" cy="27368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ts val="2155"/>
                </a:lnSpc>
              </a:pPr>
              <a:r>
                <a:rPr sz="1800" dirty="0">
                  <a:solidFill>
                    <a:srgbClr val="335338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不锈钢双立柱</a:t>
              </a:r>
              <a:endParaRPr sz="1800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8841" name="object 76"/>
            <p:cNvSpPr/>
            <p:nvPr/>
          </p:nvSpPr>
          <p:spPr>
            <a:xfrm>
              <a:off x="7864473" y="4106862"/>
              <a:ext cx="530148" cy="645731"/>
            </a:xfrm>
            <a:custGeom>
              <a:avLst/>
              <a:gdLst/>
              <a:ahLst/>
              <a:cxnLst/>
              <a:rect l="l" t="t" r="r" b="b"/>
              <a:pathLst>
                <a:path w="530148" h="645731">
                  <a:moveTo>
                    <a:pt x="0" y="0"/>
                  </a:moveTo>
                  <a:lnTo>
                    <a:pt x="530148" y="645731"/>
                  </a:lnTo>
                </a:path>
              </a:pathLst>
            </a:custGeom>
            <a:ln w="25400">
              <a:solidFill>
                <a:srgbClr val="2F86B1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object 55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34290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sz="3600" spc="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36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194307" name="表格 4"/>
          <p:cNvGraphicFramePr>
            <a:graphicFrameLocks noGrp="1"/>
          </p:cNvGraphicFramePr>
          <p:nvPr/>
        </p:nvGraphicFramePr>
        <p:xfrm>
          <a:off x="457200" y="914400"/>
          <a:ext cx="7848600" cy="495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917"/>
                <a:gridCol w="5773683"/>
              </a:tblGrid>
              <a:tr h="483929">
                <a:tc>
                  <a:txBody>
                    <a:bodyPr/>
                    <a:p>
                      <a:r>
                        <a:rPr lang="zh-CN" altLang="en-US" dirty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技术规格</a:t>
                      </a:r>
                      <a:endParaRPr lang="zh-CN" altLang="en-US" dirty="0"/>
                    </a:p>
                  </a:txBody>
                  <a:tcPr/>
                </a:tc>
              </a:tr>
              <a:tr h="516648">
                <a:tc>
                  <a:txBody>
                    <a:bodyPr/>
                    <a:p>
                      <a:r>
                        <a:rPr lang="zh-CN" altLang="en-US" dirty="0"/>
                        <a:t>螺旋测微器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pc="10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分度值：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lang="en-US" altLang="zh-CN" sz="1800" b="1" spc="-1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01</a:t>
                      </a:r>
                      <a:r>
                        <a:rPr lang="en-US" altLang="zh-CN" sz="1800" b="1" spc="-1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m </a:t>
                      </a:r>
                      <a:r>
                        <a:rPr lang="zh-CN" altLang="en-US" sz="1800" spc="10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量程：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lang="en-US" altLang="zh-CN" sz="1800" b="1" spc="5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~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25</a:t>
                      </a:r>
                      <a:r>
                        <a:rPr lang="en-US" altLang="zh-CN" sz="1800" b="1" spc="-1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lang="en-US" altLang="zh-CN" sz="1800" b="1" spc="0" dirty="0">
                          <a:solidFill>
                            <a:srgbClr val="335338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endParaRPr lang="en-US" altLang="zh-CN" sz="1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/>
                </a:tc>
              </a:tr>
              <a:tr h="516648">
                <a:tc>
                  <a:txBody>
                    <a:bodyPr/>
                    <a:p>
                      <a:r>
                        <a:rPr lang="zh-CN" altLang="en-US" dirty="0"/>
                        <a:t>卷尺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量程：</a:t>
                      </a:r>
                      <a:r>
                        <a:rPr lang="en-US" altLang="zh-CN" dirty="0"/>
                        <a:t>3m</a:t>
                      </a:r>
                      <a:r>
                        <a:rPr lang="zh-CN" altLang="en-US" dirty="0"/>
                        <a:t>，最小分度值</a:t>
                      </a:r>
                      <a:r>
                        <a:rPr lang="en-US" altLang="zh-CN" dirty="0"/>
                        <a:t>1mm</a:t>
                      </a:r>
                      <a:endParaRPr lang="zh-CN" altLang="en-US" dirty="0"/>
                    </a:p>
                  </a:txBody>
                  <a:tcPr/>
                </a:tc>
              </a:tr>
              <a:tr h="516648">
                <a:tc>
                  <a:txBody>
                    <a:bodyPr/>
                    <a:p>
                      <a:r>
                        <a:rPr lang="zh-CN" altLang="en-US" dirty="0"/>
                        <a:t>不锈钢双立柱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85cm</a:t>
                      </a:r>
                      <a:endParaRPr lang="zh-CN" altLang="en-US" dirty="0"/>
                    </a:p>
                  </a:txBody>
                  <a:tcPr/>
                </a:tc>
              </a:tr>
              <a:tr h="490650">
                <a:tc>
                  <a:txBody>
                    <a:bodyPr/>
                    <a:p>
                      <a:r>
                        <a:rPr lang="zh-CN" altLang="en-US" dirty="0"/>
                        <a:t>钼丝长度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长度约</a:t>
                      </a:r>
                      <a:r>
                        <a:rPr lang="en-US" altLang="zh-CN" dirty="0"/>
                        <a:t>60cm</a:t>
                      </a:r>
                      <a:r>
                        <a:rPr lang="zh-CN" altLang="en-US" dirty="0"/>
                        <a:t>，直径约</a:t>
                      </a:r>
                      <a:r>
                        <a:rPr lang="en-US" altLang="zh-CN" dirty="0"/>
                        <a:t>0.18mm</a:t>
                      </a:r>
                      <a:endParaRPr lang="zh-CN" altLang="en-US" dirty="0"/>
                    </a:p>
                  </a:txBody>
                  <a:tcPr/>
                </a:tc>
              </a:tr>
              <a:tr h="490650"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砝码</a:t>
                      </a:r>
                      <a:endParaRPr lang="zh-CN" altLang="en-US" sz="18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200g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个），</a:t>
                      </a:r>
                      <a:r>
                        <a:rPr lang="en-US" altLang="zh-CN" dirty="0"/>
                        <a:t>100g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个）</a:t>
                      </a:r>
                      <a:endParaRPr lang="zh-CN" altLang="en-US" dirty="0"/>
                    </a:p>
                  </a:txBody>
                  <a:tcPr/>
                </a:tc>
              </a:tr>
              <a:tr h="490650">
                <a:tc>
                  <a:txBody>
                    <a:bodyPr/>
                    <a:p>
                      <a:r>
                        <a:rPr lang="zh-CN" altLang="en-US" dirty="0"/>
                        <a:t>分划板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量程约</a:t>
                      </a:r>
                      <a:r>
                        <a:rPr lang="en-US" altLang="zh-CN" dirty="0"/>
                        <a:t>4mm</a:t>
                      </a:r>
                      <a:r>
                        <a:rPr lang="zh-CN" altLang="en-US" dirty="0"/>
                        <a:t>，最小分度值</a:t>
                      </a:r>
                      <a:r>
                        <a:rPr lang="en-US" altLang="zh-CN" dirty="0"/>
                        <a:t>0.05mm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设有限位槽，可 防止来回摆动，采用</a:t>
                      </a:r>
                      <a:r>
                        <a:rPr lang="en-US" altLang="zh-CN" sz="1800" spc="-1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LE</a:t>
                      </a:r>
                      <a:r>
                        <a:rPr lang="en-US" altLang="zh-CN" sz="1800" spc="-2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照明</a:t>
                      </a:r>
                      <a:r>
                        <a:rPr lang="zh-CN" altLang="en-US" sz="1800" spc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。</a:t>
                      </a:r>
                      <a:endParaRPr lang="zh-CN" altLang="en-US" sz="18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490650">
                <a:tc>
                  <a:txBody>
                    <a:bodyPr/>
                    <a:p>
                      <a:r>
                        <a:rPr lang="zh-CN" altLang="en-US" dirty="0"/>
                        <a:t>显微镜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放大倍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r>
                        <a:rPr lang="en-US" altLang="zh-CN" sz="1800" spc="-1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倍</a:t>
                      </a:r>
                      <a:r>
                        <a:rPr lang="en-US" altLang="zh-CN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内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含电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子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刻度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线</a:t>
                      </a:r>
                      <a:endParaRPr lang="zh-CN" altLang="en-US" dirty="0"/>
                    </a:p>
                  </a:txBody>
                  <a:tcPr/>
                </a:tc>
              </a:tr>
              <a:tr h="813372">
                <a:tc>
                  <a:txBody>
                    <a:bodyPr/>
                    <a:p>
                      <a:r>
                        <a:rPr lang="zh-CN" altLang="en-US" dirty="0"/>
                        <a:t>高级面阵</a:t>
                      </a:r>
                      <a:r>
                        <a:rPr lang="en-US" altLang="zh-CN" dirty="0"/>
                        <a:t>CCD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信噪比</a:t>
                      </a:r>
                      <a:r>
                        <a:rPr lang="zh-CN" altLang="en-US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≥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52</a:t>
                      </a:r>
                      <a:r>
                        <a:rPr lang="en-US" altLang="zh-CN" sz="1800" spc="-1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辨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r>
                        <a:rPr lang="en-US" altLang="zh-CN" sz="1800" spc="-1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r>
                        <a:rPr lang="en-US" altLang="zh-CN" sz="1800" spc="-1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lang="en-US" altLang="zh-CN" sz="1800" spc="-1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视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频输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出</a:t>
                      </a:r>
                      <a:r>
                        <a:rPr lang="zh-CN" altLang="en-US" sz="1800" spc="-2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幅度：</a:t>
                      </a:r>
                      <a:r>
                        <a:rPr lang="zh-CN" altLang="en-US" sz="1800" spc="-15" dirty="0">
                          <a:solidFill>
                            <a:srgbClr val="33533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lang="en-US" altLang="zh-CN" sz="1800" spc="-1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r>
                        <a:rPr lang="en-US" altLang="zh-CN" sz="1800" spc="-15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lang="en-US" altLang="zh-CN" sz="1800" spc="7" baseline="-2100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lang="en-US" altLang="zh-CN" sz="1800" spc="-7" baseline="-2100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lang="en-US" altLang="zh-CN" sz="1800" spc="0" baseline="-2100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lang="en-US" altLang="zh-CN" sz="1800" spc="-20" dirty="0">
                          <a:solidFill>
                            <a:srgbClr val="335338"/>
                          </a:solidFill>
                          <a:latin typeface="Verdana" panose="020B0604030504040204"/>
                          <a:cs typeface="Verdana" panose="020B0604030504040204"/>
                        </a:rPr>
                        <a:t>/75Ω</a:t>
                      </a:r>
                      <a:endParaRPr lang="zh-CN" altLang="en-US"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4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0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1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5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6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8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7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0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1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2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3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4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5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6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7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8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89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0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1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6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897" name="object 56"/>
          <p:cNvSpPr/>
          <p:nvPr/>
        </p:nvSpPr>
        <p:spPr>
          <a:xfrm>
            <a:off x="1286790" y="5462515"/>
            <a:ext cx="2274001" cy="284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8" name="object 57"/>
          <p:cNvSpPr/>
          <p:nvPr/>
        </p:nvSpPr>
        <p:spPr>
          <a:xfrm>
            <a:off x="6978650" y="2479669"/>
            <a:ext cx="649287" cy="376224"/>
          </a:xfrm>
          <a:custGeom>
            <a:avLst/>
            <a:gdLst/>
            <a:ahLst/>
            <a:cxnLst/>
            <a:rect l="l" t="t" r="r" b="b"/>
            <a:pathLst>
              <a:path w="649287" h="376224">
                <a:moveTo>
                  <a:pt x="649287" y="188112"/>
                </a:moveTo>
                <a:lnTo>
                  <a:pt x="639852" y="233316"/>
                </a:lnTo>
                <a:lnTo>
                  <a:pt x="613050" y="274558"/>
                </a:lnTo>
                <a:lnTo>
                  <a:pt x="571138" y="310531"/>
                </a:lnTo>
                <a:lnTo>
                  <a:pt x="535915" y="330940"/>
                </a:lnTo>
                <a:lnTo>
                  <a:pt x="495648" y="348039"/>
                </a:lnTo>
                <a:lnTo>
                  <a:pt x="451005" y="361441"/>
                </a:lnTo>
                <a:lnTo>
                  <a:pt x="402654" y="370757"/>
                </a:lnTo>
                <a:lnTo>
                  <a:pt x="351263" y="375601"/>
                </a:lnTo>
                <a:lnTo>
                  <a:pt x="324637" y="376224"/>
                </a:lnTo>
                <a:lnTo>
                  <a:pt x="298012" y="375601"/>
                </a:lnTo>
                <a:lnTo>
                  <a:pt x="246625" y="370757"/>
                </a:lnTo>
                <a:lnTo>
                  <a:pt x="198276" y="361441"/>
                </a:lnTo>
                <a:lnTo>
                  <a:pt x="153635" y="348039"/>
                </a:lnTo>
                <a:lnTo>
                  <a:pt x="113369" y="330940"/>
                </a:lnTo>
                <a:lnTo>
                  <a:pt x="78148" y="310531"/>
                </a:lnTo>
                <a:lnTo>
                  <a:pt x="36236" y="274558"/>
                </a:lnTo>
                <a:lnTo>
                  <a:pt x="9435" y="233316"/>
                </a:lnTo>
                <a:lnTo>
                  <a:pt x="0" y="188112"/>
                </a:lnTo>
                <a:lnTo>
                  <a:pt x="1076" y="172685"/>
                </a:lnTo>
                <a:lnTo>
                  <a:pt x="16550" y="128656"/>
                </a:lnTo>
                <a:lnTo>
                  <a:pt x="48639" y="89025"/>
                </a:lnTo>
                <a:lnTo>
                  <a:pt x="95086" y="55098"/>
                </a:lnTo>
                <a:lnTo>
                  <a:pt x="132913" y="36296"/>
                </a:lnTo>
                <a:lnTo>
                  <a:pt x="175450" y="20997"/>
                </a:lnTo>
                <a:lnTo>
                  <a:pt x="222029" y="9590"/>
                </a:lnTo>
                <a:lnTo>
                  <a:pt x="271981" y="2462"/>
                </a:lnTo>
                <a:lnTo>
                  <a:pt x="324637" y="0"/>
                </a:lnTo>
                <a:lnTo>
                  <a:pt x="351263" y="623"/>
                </a:lnTo>
                <a:lnTo>
                  <a:pt x="402654" y="5467"/>
                </a:lnTo>
                <a:lnTo>
                  <a:pt x="451005" y="14783"/>
                </a:lnTo>
                <a:lnTo>
                  <a:pt x="495648" y="28184"/>
                </a:lnTo>
                <a:lnTo>
                  <a:pt x="535915" y="45283"/>
                </a:lnTo>
                <a:lnTo>
                  <a:pt x="571138" y="65693"/>
                </a:lnTo>
                <a:lnTo>
                  <a:pt x="613050" y="101666"/>
                </a:lnTo>
                <a:lnTo>
                  <a:pt x="639852" y="142908"/>
                </a:lnTo>
                <a:lnTo>
                  <a:pt x="649287" y="188112"/>
                </a:lnTo>
                <a:close/>
              </a:path>
            </a:pathLst>
          </a:custGeom>
          <a:ln w="222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899" name="object 58"/>
          <p:cNvSpPr/>
          <p:nvPr/>
        </p:nvSpPr>
        <p:spPr>
          <a:xfrm>
            <a:off x="6978650" y="2667782"/>
            <a:ext cx="649287" cy="3412337"/>
          </a:xfrm>
          <a:custGeom>
            <a:avLst/>
            <a:gdLst/>
            <a:ahLst/>
            <a:cxnLst/>
            <a:rect l="l" t="t" r="r" b="b"/>
            <a:pathLst>
              <a:path w="649287" h="3412337">
                <a:moveTo>
                  <a:pt x="649287" y="0"/>
                </a:moveTo>
                <a:lnTo>
                  <a:pt x="649287" y="3224237"/>
                </a:lnTo>
                <a:lnTo>
                  <a:pt x="648211" y="3239665"/>
                </a:lnTo>
                <a:lnTo>
                  <a:pt x="632736" y="3283692"/>
                </a:lnTo>
                <a:lnTo>
                  <a:pt x="600647" y="3323321"/>
                </a:lnTo>
                <a:lnTo>
                  <a:pt x="554199" y="3357245"/>
                </a:lnTo>
                <a:lnTo>
                  <a:pt x="516371" y="3376045"/>
                </a:lnTo>
                <a:lnTo>
                  <a:pt x="473832" y="3391342"/>
                </a:lnTo>
                <a:lnTo>
                  <a:pt x="427251" y="3402748"/>
                </a:lnTo>
                <a:lnTo>
                  <a:pt x="377297" y="3409875"/>
                </a:lnTo>
                <a:lnTo>
                  <a:pt x="324637" y="3412337"/>
                </a:lnTo>
                <a:lnTo>
                  <a:pt x="298012" y="3411714"/>
                </a:lnTo>
                <a:lnTo>
                  <a:pt x="246625" y="3406871"/>
                </a:lnTo>
                <a:lnTo>
                  <a:pt x="198276" y="3397555"/>
                </a:lnTo>
                <a:lnTo>
                  <a:pt x="153635" y="3384156"/>
                </a:lnTo>
                <a:lnTo>
                  <a:pt x="113369" y="3367059"/>
                </a:lnTo>
                <a:lnTo>
                  <a:pt x="78148" y="3346651"/>
                </a:lnTo>
                <a:lnTo>
                  <a:pt x="36236" y="3310681"/>
                </a:lnTo>
                <a:lnTo>
                  <a:pt x="9435" y="3269440"/>
                </a:lnTo>
                <a:lnTo>
                  <a:pt x="0" y="3224237"/>
                </a:lnTo>
                <a:lnTo>
                  <a:pt x="0" y="0"/>
                </a:lnTo>
              </a:path>
            </a:pathLst>
          </a:custGeom>
          <a:ln w="222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0" name="object 59"/>
          <p:cNvSpPr/>
          <p:nvPr/>
        </p:nvSpPr>
        <p:spPr>
          <a:xfrm>
            <a:off x="6978648" y="4779962"/>
            <a:ext cx="644525" cy="381000"/>
          </a:xfrm>
          <a:custGeom>
            <a:avLst/>
            <a:gdLst/>
            <a:ahLst/>
            <a:cxnLst/>
            <a:rect l="l" t="t" r="r" b="b"/>
            <a:pathLst>
              <a:path w="644525" h="381000">
                <a:moveTo>
                  <a:pt x="0" y="190500"/>
                </a:moveTo>
                <a:lnTo>
                  <a:pt x="9365" y="144721"/>
                </a:lnTo>
                <a:lnTo>
                  <a:pt x="35970" y="102955"/>
                </a:lnTo>
                <a:lnTo>
                  <a:pt x="77575" y="66526"/>
                </a:lnTo>
                <a:lnTo>
                  <a:pt x="112538" y="45857"/>
                </a:lnTo>
                <a:lnTo>
                  <a:pt x="152509" y="28542"/>
                </a:lnTo>
                <a:lnTo>
                  <a:pt x="196824" y="14970"/>
                </a:lnTo>
                <a:lnTo>
                  <a:pt x="244820" y="5536"/>
                </a:lnTo>
                <a:lnTo>
                  <a:pt x="295832" y="631"/>
                </a:lnTo>
                <a:lnTo>
                  <a:pt x="322262" y="0"/>
                </a:lnTo>
                <a:lnTo>
                  <a:pt x="348692" y="631"/>
                </a:lnTo>
                <a:lnTo>
                  <a:pt x="399704" y="5536"/>
                </a:lnTo>
                <a:lnTo>
                  <a:pt x="447700" y="14970"/>
                </a:lnTo>
                <a:lnTo>
                  <a:pt x="492015" y="28542"/>
                </a:lnTo>
                <a:lnTo>
                  <a:pt x="531986" y="45857"/>
                </a:lnTo>
                <a:lnTo>
                  <a:pt x="566949" y="66526"/>
                </a:lnTo>
                <a:lnTo>
                  <a:pt x="608554" y="102955"/>
                </a:lnTo>
                <a:lnTo>
                  <a:pt x="635159" y="144721"/>
                </a:lnTo>
                <a:lnTo>
                  <a:pt x="644525" y="190500"/>
                </a:lnTo>
                <a:lnTo>
                  <a:pt x="643456" y="206123"/>
                </a:lnTo>
                <a:lnTo>
                  <a:pt x="628095" y="250711"/>
                </a:lnTo>
                <a:lnTo>
                  <a:pt x="596241" y="290845"/>
                </a:lnTo>
                <a:lnTo>
                  <a:pt x="550135" y="325202"/>
                </a:lnTo>
                <a:lnTo>
                  <a:pt x="512585" y="344243"/>
                </a:lnTo>
                <a:lnTo>
                  <a:pt x="470359" y="359736"/>
                </a:lnTo>
                <a:lnTo>
                  <a:pt x="424121" y="371287"/>
                </a:lnTo>
                <a:lnTo>
                  <a:pt x="374534" y="378506"/>
                </a:lnTo>
                <a:lnTo>
                  <a:pt x="322262" y="381000"/>
                </a:lnTo>
                <a:lnTo>
                  <a:pt x="295832" y="380368"/>
                </a:lnTo>
                <a:lnTo>
                  <a:pt x="244820" y="375463"/>
                </a:lnTo>
                <a:lnTo>
                  <a:pt x="196824" y="366029"/>
                </a:lnTo>
                <a:lnTo>
                  <a:pt x="152509" y="352457"/>
                </a:lnTo>
                <a:lnTo>
                  <a:pt x="112538" y="335142"/>
                </a:lnTo>
                <a:lnTo>
                  <a:pt x="77575" y="314473"/>
                </a:lnTo>
                <a:lnTo>
                  <a:pt x="35970" y="278044"/>
                </a:lnTo>
                <a:lnTo>
                  <a:pt x="9365" y="236278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335338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1" name="object 60"/>
          <p:cNvSpPr/>
          <p:nvPr/>
        </p:nvSpPr>
        <p:spPr>
          <a:xfrm>
            <a:off x="7304087" y="6080125"/>
            <a:ext cx="0" cy="395287"/>
          </a:xfrm>
          <a:custGeom>
            <a:avLst/>
            <a:gdLst/>
            <a:ahLst/>
            <a:cxnLst/>
            <a:rect l="l" t="t" r="r" b="b"/>
            <a:pathLst>
              <a:path h="395287">
                <a:moveTo>
                  <a:pt x="0" y="0"/>
                </a:moveTo>
                <a:lnTo>
                  <a:pt x="0" y="395287"/>
                </a:lnTo>
              </a:path>
            </a:pathLst>
          </a:custGeom>
          <a:ln w="2857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2" name="object 61"/>
          <p:cNvSpPr/>
          <p:nvPr/>
        </p:nvSpPr>
        <p:spPr>
          <a:xfrm>
            <a:off x="6726237" y="6458743"/>
            <a:ext cx="1152525" cy="283375"/>
          </a:xfrm>
          <a:custGeom>
            <a:avLst/>
            <a:gdLst/>
            <a:ahLst/>
            <a:cxnLst/>
            <a:rect l="l" t="t" r="r" b="b"/>
            <a:pathLst>
              <a:path w="1152525" h="283375">
                <a:moveTo>
                  <a:pt x="0" y="0"/>
                </a:moveTo>
                <a:lnTo>
                  <a:pt x="0" y="242887"/>
                </a:lnTo>
                <a:lnTo>
                  <a:pt x="1910" y="246206"/>
                </a:lnTo>
                <a:lnTo>
                  <a:pt x="45285" y="258643"/>
                </a:lnTo>
                <a:lnTo>
                  <a:pt x="86337" y="264210"/>
                </a:lnTo>
                <a:lnTo>
                  <a:pt x="138716" y="269232"/>
                </a:lnTo>
                <a:lnTo>
                  <a:pt x="235928" y="275560"/>
                </a:lnTo>
                <a:lnTo>
                  <a:pt x="311436" y="278854"/>
                </a:lnTo>
                <a:lnTo>
                  <a:pt x="437779" y="282197"/>
                </a:lnTo>
                <a:lnTo>
                  <a:pt x="576262" y="283375"/>
                </a:lnTo>
                <a:lnTo>
                  <a:pt x="714745" y="282197"/>
                </a:lnTo>
                <a:lnTo>
                  <a:pt x="841088" y="278854"/>
                </a:lnTo>
                <a:lnTo>
                  <a:pt x="916596" y="275560"/>
                </a:lnTo>
                <a:lnTo>
                  <a:pt x="983742" y="271513"/>
                </a:lnTo>
                <a:lnTo>
                  <a:pt x="1041340" y="266795"/>
                </a:lnTo>
                <a:lnTo>
                  <a:pt x="1088203" y="261490"/>
                </a:lnTo>
                <a:lnTo>
                  <a:pt x="1135777" y="252614"/>
                </a:lnTo>
                <a:lnTo>
                  <a:pt x="1152525" y="242887"/>
                </a:lnTo>
                <a:lnTo>
                  <a:pt x="1152525" y="40474"/>
                </a:lnTo>
                <a:lnTo>
                  <a:pt x="576262" y="40474"/>
                </a:lnTo>
                <a:lnTo>
                  <a:pt x="437779" y="39298"/>
                </a:lnTo>
                <a:lnTo>
                  <a:pt x="311436" y="35956"/>
                </a:lnTo>
                <a:lnTo>
                  <a:pt x="235928" y="32665"/>
                </a:lnTo>
                <a:lnTo>
                  <a:pt x="168783" y="28619"/>
                </a:lnTo>
                <a:lnTo>
                  <a:pt x="111184" y="23903"/>
                </a:lnTo>
                <a:lnTo>
                  <a:pt x="64321" y="18599"/>
                </a:lnTo>
                <a:lnTo>
                  <a:pt x="16747" y="9726"/>
                </a:lnTo>
                <a:lnTo>
                  <a:pt x="1910" y="3319"/>
                </a:lnTo>
                <a:lnTo>
                  <a:pt x="0" y="0"/>
                </a:lnTo>
                <a:close/>
              </a:path>
              <a:path w="1152525" h="283375">
                <a:moveTo>
                  <a:pt x="1152525" y="0"/>
                </a:moveTo>
                <a:lnTo>
                  <a:pt x="1107239" y="15753"/>
                </a:lnTo>
                <a:lnTo>
                  <a:pt x="1066187" y="21319"/>
                </a:lnTo>
                <a:lnTo>
                  <a:pt x="1013808" y="26339"/>
                </a:lnTo>
                <a:lnTo>
                  <a:pt x="916596" y="32665"/>
                </a:lnTo>
                <a:lnTo>
                  <a:pt x="841088" y="35956"/>
                </a:lnTo>
                <a:lnTo>
                  <a:pt x="714745" y="39298"/>
                </a:lnTo>
                <a:lnTo>
                  <a:pt x="576262" y="40474"/>
                </a:lnTo>
                <a:lnTo>
                  <a:pt x="1152525" y="40474"/>
                </a:lnTo>
                <a:lnTo>
                  <a:pt x="1152525" y="0"/>
                </a:lnTo>
                <a:close/>
              </a:path>
            </a:pathLst>
          </a:custGeom>
          <a:solidFill>
            <a:srgbClr val="481ECE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3" name="object 62"/>
          <p:cNvSpPr/>
          <p:nvPr/>
        </p:nvSpPr>
        <p:spPr>
          <a:xfrm>
            <a:off x="6726237" y="6418268"/>
            <a:ext cx="1152525" cy="80949"/>
          </a:xfrm>
          <a:custGeom>
            <a:avLst/>
            <a:gdLst/>
            <a:ahLst/>
            <a:cxnLst/>
            <a:rect l="l" t="t" r="r" b="b"/>
            <a:pathLst>
              <a:path w="1152525" h="80949">
                <a:moveTo>
                  <a:pt x="576262" y="0"/>
                </a:moveTo>
                <a:lnTo>
                  <a:pt x="437779" y="1176"/>
                </a:lnTo>
                <a:lnTo>
                  <a:pt x="311436" y="4518"/>
                </a:lnTo>
                <a:lnTo>
                  <a:pt x="235928" y="7809"/>
                </a:lnTo>
                <a:lnTo>
                  <a:pt x="168783" y="11855"/>
                </a:lnTo>
                <a:lnTo>
                  <a:pt x="111184" y="16571"/>
                </a:lnTo>
                <a:lnTo>
                  <a:pt x="64321" y="21875"/>
                </a:lnTo>
                <a:lnTo>
                  <a:pt x="16747" y="30748"/>
                </a:lnTo>
                <a:lnTo>
                  <a:pt x="0" y="40474"/>
                </a:lnTo>
                <a:lnTo>
                  <a:pt x="1910" y="43794"/>
                </a:lnTo>
                <a:lnTo>
                  <a:pt x="45285" y="56228"/>
                </a:lnTo>
                <a:lnTo>
                  <a:pt x="86337" y="61794"/>
                </a:lnTo>
                <a:lnTo>
                  <a:pt x="138716" y="66814"/>
                </a:lnTo>
                <a:lnTo>
                  <a:pt x="235928" y="73140"/>
                </a:lnTo>
                <a:lnTo>
                  <a:pt x="311436" y="76431"/>
                </a:lnTo>
                <a:lnTo>
                  <a:pt x="437779" y="79773"/>
                </a:lnTo>
                <a:lnTo>
                  <a:pt x="576262" y="80949"/>
                </a:lnTo>
                <a:lnTo>
                  <a:pt x="714745" y="79773"/>
                </a:lnTo>
                <a:lnTo>
                  <a:pt x="841088" y="76431"/>
                </a:lnTo>
                <a:lnTo>
                  <a:pt x="916596" y="73140"/>
                </a:lnTo>
                <a:lnTo>
                  <a:pt x="983742" y="69094"/>
                </a:lnTo>
                <a:lnTo>
                  <a:pt x="1041340" y="64378"/>
                </a:lnTo>
                <a:lnTo>
                  <a:pt x="1088203" y="59074"/>
                </a:lnTo>
                <a:lnTo>
                  <a:pt x="1135777" y="50200"/>
                </a:lnTo>
                <a:lnTo>
                  <a:pt x="1152525" y="40474"/>
                </a:lnTo>
                <a:lnTo>
                  <a:pt x="1150614" y="37155"/>
                </a:lnTo>
                <a:lnTo>
                  <a:pt x="1107239" y="24720"/>
                </a:lnTo>
                <a:lnTo>
                  <a:pt x="1066187" y="19155"/>
                </a:lnTo>
                <a:lnTo>
                  <a:pt x="1013808" y="14134"/>
                </a:lnTo>
                <a:lnTo>
                  <a:pt x="916596" y="7809"/>
                </a:lnTo>
                <a:lnTo>
                  <a:pt x="841088" y="4518"/>
                </a:lnTo>
                <a:lnTo>
                  <a:pt x="714745" y="1176"/>
                </a:lnTo>
                <a:lnTo>
                  <a:pt x="576262" y="0"/>
                </a:lnTo>
                <a:close/>
              </a:path>
            </a:pathLst>
          </a:custGeom>
          <a:solidFill>
            <a:srgbClr val="9178E2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4" name="object 63"/>
          <p:cNvSpPr/>
          <p:nvPr/>
        </p:nvSpPr>
        <p:spPr>
          <a:xfrm>
            <a:off x="6726237" y="6418268"/>
            <a:ext cx="1152525" cy="80949"/>
          </a:xfrm>
          <a:custGeom>
            <a:avLst/>
            <a:gdLst/>
            <a:ahLst/>
            <a:cxnLst/>
            <a:rect l="l" t="t" r="r" b="b"/>
            <a:pathLst>
              <a:path w="1152525" h="80949">
                <a:moveTo>
                  <a:pt x="1152525" y="40474"/>
                </a:moveTo>
                <a:lnTo>
                  <a:pt x="1107239" y="56228"/>
                </a:lnTo>
                <a:lnTo>
                  <a:pt x="1066187" y="61794"/>
                </a:lnTo>
                <a:lnTo>
                  <a:pt x="1013808" y="66814"/>
                </a:lnTo>
                <a:lnTo>
                  <a:pt x="951288" y="71206"/>
                </a:lnTo>
                <a:lnTo>
                  <a:pt x="879813" y="74885"/>
                </a:lnTo>
                <a:lnTo>
                  <a:pt x="841088" y="76431"/>
                </a:lnTo>
                <a:lnTo>
                  <a:pt x="800570" y="77768"/>
                </a:lnTo>
                <a:lnTo>
                  <a:pt x="758406" y="78886"/>
                </a:lnTo>
                <a:lnTo>
                  <a:pt x="714745" y="79773"/>
                </a:lnTo>
                <a:lnTo>
                  <a:pt x="669735" y="80420"/>
                </a:lnTo>
                <a:lnTo>
                  <a:pt x="623525" y="80815"/>
                </a:lnTo>
                <a:lnTo>
                  <a:pt x="576262" y="80949"/>
                </a:lnTo>
                <a:lnTo>
                  <a:pt x="528999" y="80815"/>
                </a:lnTo>
                <a:lnTo>
                  <a:pt x="482789" y="80420"/>
                </a:lnTo>
                <a:lnTo>
                  <a:pt x="437779" y="79773"/>
                </a:lnTo>
                <a:lnTo>
                  <a:pt x="394118" y="78886"/>
                </a:lnTo>
                <a:lnTo>
                  <a:pt x="351954" y="77768"/>
                </a:lnTo>
                <a:lnTo>
                  <a:pt x="311436" y="76431"/>
                </a:lnTo>
                <a:lnTo>
                  <a:pt x="272711" y="74885"/>
                </a:lnTo>
                <a:lnTo>
                  <a:pt x="201236" y="71206"/>
                </a:lnTo>
                <a:lnTo>
                  <a:pt x="138716" y="66814"/>
                </a:lnTo>
                <a:lnTo>
                  <a:pt x="86337" y="61794"/>
                </a:lnTo>
                <a:lnTo>
                  <a:pt x="45285" y="56228"/>
                </a:lnTo>
                <a:lnTo>
                  <a:pt x="7542" y="47039"/>
                </a:lnTo>
                <a:lnTo>
                  <a:pt x="0" y="40474"/>
                </a:lnTo>
                <a:lnTo>
                  <a:pt x="1910" y="37155"/>
                </a:lnTo>
                <a:lnTo>
                  <a:pt x="45285" y="24720"/>
                </a:lnTo>
                <a:lnTo>
                  <a:pt x="86337" y="19155"/>
                </a:lnTo>
                <a:lnTo>
                  <a:pt x="138716" y="14134"/>
                </a:lnTo>
                <a:lnTo>
                  <a:pt x="201236" y="9743"/>
                </a:lnTo>
                <a:lnTo>
                  <a:pt x="272711" y="6064"/>
                </a:lnTo>
                <a:lnTo>
                  <a:pt x="311436" y="4518"/>
                </a:lnTo>
                <a:lnTo>
                  <a:pt x="351954" y="3180"/>
                </a:lnTo>
                <a:lnTo>
                  <a:pt x="394118" y="2063"/>
                </a:lnTo>
                <a:lnTo>
                  <a:pt x="437779" y="1176"/>
                </a:lnTo>
                <a:lnTo>
                  <a:pt x="482789" y="529"/>
                </a:lnTo>
                <a:lnTo>
                  <a:pt x="528999" y="134"/>
                </a:lnTo>
                <a:lnTo>
                  <a:pt x="576262" y="0"/>
                </a:lnTo>
                <a:lnTo>
                  <a:pt x="623525" y="134"/>
                </a:lnTo>
                <a:lnTo>
                  <a:pt x="669735" y="529"/>
                </a:lnTo>
                <a:lnTo>
                  <a:pt x="714745" y="1176"/>
                </a:lnTo>
                <a:lnTo>
                  <a:pt x="758406" y="2063"/>
                </a:lnTo>
                <a:lnTo>
                  <a:pt x="800570" y="3180"/>
                </a:lnTo>
                <a:lnTo>
                  <a:pt x="841088" y="4518"/>
                </a:lnTo>
                <a:lnTo>
                  <a:pt x="879813" y="6064"/>
                </a:lnTo>
                <a:lnTo>
                  <a:pt x="951288" y="9743"/>
                </a:lnTo>
                <a:lnTo>
                  <a:pt x="1013808" y="14134"/>
                </a:lnTo>
                <a:lnTo>
                  <a:pt x="1066187" y="19155"/>
                </a:lnTo>
                <a:lnTo>
                  <a:pt x="1107239" y="24720"/>
                </a:lnTo>
                <a:lnTo>
                  <a:pt x="1144982" y="33910"/>
                </a:lnTo>
                <a:lnTo>
                  <a:pt x="1152525" y="40474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5" name="object 64"/>
          <p:cNvSpPr/>
          <p:nvPr/>
        </p:nvSpPr>
        <p:spPr>
          <a:xfrm>
            <a:off x="6726237" y="6458743"/>
            <a:ext cx="1152525" cy="283375"/>
          </a:xfrm>
          <a:custGeom>
            <a:avLst/>
            <a:gdLst/>
            <a:ahLst/>
            <a:cxnLst/>
            <a:rect l="l" t="t" r="r" b="b"/>
            <a:pathLst>
              <a:path w="1152525" h="283375">
                <a:moveTo>
                  <a:pt x="1152525" y="0"/>
                </a:moveTo>
                <a:lnTo>
                  <a:pt x="1152525" y="242887"/>
                </a:lnTo>
                <a:lnTo>
                  <a:pt x="1150614" y="246206"/>
                </a:lnTo>
                <a:lnTo>
                  <a:pt x="1107239" y="258643"/>
                </a:lnTo>
                <a:lnTo>
                  <a:pt x="1066187" y="264210"/>
                </a:lnTo>
                <a:lnTo>
                  <a:pt x="1013808" y="269232"/>
                </a:lnTo>
                <a:lnTo>
                  <a:pt x="951288" y="273626"/>
                </a:lnTo>
                <a:lnTo>
                  <a:pt x="879813" y="277307"/>
                </a:lnTo>
                <a:lnTo>
                  <a:pt x="841088" y="278854"/>
                </a:lnTo>
                <a:lnTo>
                  <a:pt x="800570" y="280192"/>
                </a:lnTo>
                <a:lnTo>
                  <a:pt x="758406" y="281310"/>
                </a:lnTo>
                <a:lnTo>
                  <a:pt x="714745" y="282197"/>
                </a:lnTo>
                <a:lnTo>
                  <a:pt x="669735" y="282844"/>
                </a:lnTo>
                <a:lnTo>
                  <a:pt x="623525" y="283240"/>
                </a:lnTo>
                <a:lnTo>
                  <a:pt x="576262" y="283375"/>
                </a:lnTo>
                <a:lnTo>
                  <a:pt x="528999" y="283240"/>
                </a:lnTo>
                <a:lnTo>
                  <a:pt x="482789" y="282844"/>
                </a:lnTo>
                <a:lnTo>
                  <a:pt x="437779" y="282197"/>
                </a:lnTo>
                <a:lnTo>
                  <a:pt x="394118" y="281310"/>
                </a:lnTo>
                <a:lnTo>
                  <a:pt x="351954" y="280192"/>
                </a:lnTo>
                <a:lnTo>
                  <a:pt x="311436" y="278854"/>
                </a:lnTo>
                <a:lnTo>
                  <a:pt x="272711" y="277307"/>
                </a:lnTo>
                <a:lnTo>
                  <a:pt x="201236" y="273626"/>
                </a:lnTo>
                <a:lnTo>
                  <a:pt x="138716" y="269232"/>
                </a:lnTo>
                <a:lnTo>
                  <a:pt x="86337" y="264210"/>
                </a:lnTo>
                <a:lnTo>
                  <a:pt x="45285" y="258643"/>
                </a:lnTo>
                <a:lnTo>
                  <a:pt x="7542" y="249452"/>
                </a:lnTo>
                <a:lnTo>
                  <a:pt x="0" y="242887"/>
                </a:lnTo>
                <a:lnTo>
                  <a:pt x="0" y="0"/>
                </a:lnTo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6" name="object 65"/>
          <p:cNvSpPr/>
          <p:nvPr/>
        </p:nvSpPr>
        <p:spPr>
          <a:xfrm>
            <a:off x="7488237" y="5827712"/>
            <a:ext cx="0" cy="461962"/>
          </a:xfrm>
          <a:custGeom>
            <a:avLst/>
            <a:gdLst/>
            <a:ahLst/>
            <a:cxnLst/>
            <a:rect l="l" t="t" r="r" b="b"/>
            <a:pathLst>
              <a:path h="461962">
                <a:moveTo>
                  <a:pt x="0" y="0"/>
                </a:moveTo>
                <a:lnTo>
                  <a:pt x="0" y="461962"/>
                </a:lnTo>
              </a:path>
            </a:pathLst>
          </a:custGeom>
          <a:ln w="12700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7" name="object 66"/>
          <p:cNvSpPr/>
          <p:nvPr/>
        </p:nvSpPr>
        <p:spPr>
          <a:xfrm>
            <a:off x="7462843" y="6276977"/>
            <a:ext cx="50800" cy="127000"/>
          </a:xfrm>
          <a:custGeom>
            <a:avLst/>
            <a:gdLst/>
            <a:ahLst/>
            <a:cxnLst/>
            <a:rect l="l" t="t" r="r" b="b"/>
            <a:pathLst>
              <a:path w="50800" h="127000">
                <a:moveTo>
                  <a:pt x="50800" y="0"/>
                </a:moveTo>
                <a:lnTo>
                  <a:pt x="0" y="0"/>
                </a:lnTo>
                <a:lnTo>
                  <a:pt x="25400" y="126999"/>
                </a:lnTo>
                <a:lnTo>
                  <a:pt x="50800" y="0"/>
                </a:lnTo>
                <a:close/>
              </a:path>
            </a:pathLst>
          </a:custGeom>
          <a:solidFill>
            <a:srgbClr val="335338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8" name="object 67"/>
          <p:cNvSpPr/>
          <p:nvPr/>
        </p:nvSpPr>
        <p:spPr>
          <a:xfrm>
            <a:off x="7273923" y="4511675"/>
            <a:ext cx="0" cy="461962"/>
          </a:xfrm>
          <a:custGeom>
            <a:avLst/>
            <a:gdLst/>
            <a:ahLst/>
            <a:cxnLst/>
            <a:rect l="l" t="t" r="r" b="b"/>
            <a:pathLst>
              <a:path h="461962">
                <a:moveTo>
                  <a:pt x="0" y="461962"/>
                </a:moveTo>
                <a:lnTo>
                  <a:pt x="0" y="0"/>
                </a:lnTo>
              </a:path>
            </a:pathLst>
          </a:custGeom>
          <a:ln w="12700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09" name="object 68"/>
          <p:cNvSpPr/>
          <p:nvPr/>
        </p:nvSpPr>
        <p:spPr>
          <a:xfrm>
            <a:off x="7248517" y="4397373"/>
            <a:ext cx="50800" cy="127000"/>
          </a:xfrm>
          <a:custGeom>
            <a:avLst/>
            <a:gdLst/>
            <a:ahLst/>
            <a:cxnLst/>
            <a:rect l="l" t="t" r="r" b="b"/>
            <a:pathLst>
              <a:path w="50800" h="127000">
                <a:moveTo>
                  <a:pt x="25400" y="0"/>
                </a:moveTo>
                <a:lnTo>
                  <a:pt x="0" y="126999"/>
                </a:lnTo>
                <a:lnTo>
                  <a:pt x="50800" y="126999"/>
                </a:lnTo>
                <a:lnTo>
                  <a:pt x="25400" y="0"/>
                </a:lnTo>
                <a:close/>
              </a:path>
            </a:pathLst>
          </a:custGeom>
          <a:solidFill>
            <a:srgbClr val="335338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10" name="object 69"/>
          <p:cNvSpPr/>
          <p:nvPr/>
        </p:nvSpPr>
        <p:spPr>
          <a:xfrm>
            <a:off x="6628142" y="2695674"/>
            <a:ext cx="212395" cy="2303363"/>
          </a:xfrm>
          <a:custGeom>
            <a:avLst/>
            <a:gdLst/>
            <a:ahLst/>
            <a:cxnLst/>
            <a:rect l="l" t="t" r="r" b="b"/>
            <a:pathLst>
              <a:path w="212395" h="2303363">
                <a:moveTo>
                  <a:pt x="212395" y="2303363"/>
                </a:moveTo>
                <a:lnTo>
                  <a:pt x="173398" y="2290453"/>
                </a:lnTo>
                <a:lnTo>
                  <a:pt x="140729" y="2254958"/>
                </a:lnTo>
                <a:lnTo>
                  <a:pt x="122023" y="2216432"/>
                </a:lnTo>
                <a:lnTo>
                  <a:pt x="109563" y="2169975"/>
                </a:lnTo>
                <a:lnTo>
                  <a:pt x="104501" y="2117634"/>
                </a:lnTo>
                <a:lnTo>
                  <a:pt x="104445" y="1343586"/>
                </a:lnTo>
                <a:lnTo>
                  <a:pt x="103970" y="1325457"/>
                </a:lnTo>
                <a:lnTo>
                  <a:pt x="97185" y="1274234"/>
                </a:lnTo>
                <a:lnTo>
                  <a:pt x="83254" y="1229344"/>
                </a:lnTo>
                <a:lnTo>
                  <a:pt x="63330" y="1192833"/>
                </a:lnTo>
                <a:lnTo>
                  <a:pt x="29431" y="1160725"/>
                </a:lnTo>
                <a:lnTo>
                  <a:pt x="0" y="1151724"/>
                </a:lnTo>
                <a:lnTo>
                  <a:pt x="9692" y="1150851"/>
                </a:lnTo>
                <a:lnTo>
                  <a:pt x="45932" y="1131522"/>
                </a:lnTo>
                <a:lnTo>
                  <a:pt x="75837" y="1090571"/>
                </a:lnTo>
                <a:lnTo>
                  <a:pt x="92270" y="1048648"/>
                </a:lnTo>
                <a:lnTo>
                  <a:pt x="102134" y="999437"/>
                </a:lnTo>
                <a:lnTo>
                  <a:pt x="104445" y="191861"/>
                </a:lnTo>
                <a:lnTo>
                  <a:pt x="104920" y="173732"/>
                </a:lnTo>
                <a:lnTo>
                  <a:pt x="111706" y="122509"/>
                </a:lnTo>
                <a:lnTo>
                  <a:pt x="125636" y="77619"/>
                </a:lnTo>
                <a:lnTo>
                  <a:pt x="145560" y="41109"/>
                </a:lnTo>
                <a:lnTo>
                  <a:pt x="179459" y="9000"/>
                </a:lnTo>
                <a:lnTo>
                  <a:pt x="198784" y="1412"/>
                </a:lnTo>
                <a:lnTo>
                  <a:pt x="208891" y="0"/>
                </a:lnTo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11" name="object 70"/>
          <p:cNvSpPr/>
          <p:nvPr/>
        </p:nvSpPr>
        <p:spPr>
          <a:xfrm>
            <a:off x="6704103" y="4999706"/>
            <a:ext cx="166597" cy="791495"/>
          </a:xfrm>
          <a:custGeom>
            <a:avLst/>
            <a:gdLst/>
            <a:ahLst/>
            <a:cxnLst/>
            <a:rect l="l" t="t" r="r" b="b"/>
            <a:pathLst>
              <a:path w="166597" h="791495">
                <a:moveTo>
                  <a:pt x="166597" y="791495"/>
                </a:moveTo>
                <a:lnTo>
                  <a:pt x="120279" y="782026"/>
                </a:lnTo>
                <a:lnTo>
                  <a:pt x="87943" y="757245"/>
                </a:lnTo>
                <a:lnTo>
                  <a:pt x="76897" y="461422"/>
                </a:lnTo>
                <a:lnTo>
                  <a:pt x="75376" y="449254"/>
                </a:lnTo>
                <a:lnTo>
                  <a:pt x="43434" y="409990"/>
                </a:lnTo>
                <a:lnTo>
                  <a:pt x="0" y="396073"/>
                </a:lnTo>
                <a:lnTo>
                  <a:pt x="13828" y="394517"/>
                </a:lnTo>
                <a:lnTo>
                  <a:pt x="52151" y="376219"/>
                </a:lnTo>
                <a:lnTo>
                  <a:pt x="75057" y="342861"/>
                </a:lnTo>
                <a:lnTo>
                  <a:pt x="76897" y="65347"/>
                </a:lnTo>
                <a:lnTo>
                  <a:pt x="78418" y="53176"/>
                </a:lnTo>
                <a:lnTo>
                  <a:pt x="110356" y="13915"/>
                </a:lnTo>
                <a:lnTo>
                  <a:pt x="138005" y="2756"/>
                </a:lnTo>
                <a:lnTo>
                  <a:pt x="153792" y="0"/>
                </a:lnTo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12" name="object 71"/>
          <p:cNvSpPr/>
          <p:nvPr/>
        </p:nvSpPr>
        <p:spPr>
          <a:xfrm>
            <a:off x="6977064" y="5697537"/>
            <a:ext cx="644525" cy="381000"/>
          </a:xfrm>
          <a:custGeom>
            <a:avLst/>
            <a:gdLst/>
            <a:ahLst/>
            <a:cxnLst/>
            <a:rect l="l" t="t" r="r" b="b"/>
            <a:pathLst>
              <a:path w="644525" h="381000">
                <a:moveTo>
                  <a:pt x="0" y="190500"/>
                </a:moveTo>
                <a:lnTo>
                  <a:pt x="9365" y="144721"/>
                </a:lnTo>
                <a:lnTo>
                  <a:pt x="35970" y="102955"/>
                </a:lnTo>
                <a:lnTo>
                  <a:pt x="77575" y="66526"/>
                </a:lnTo>
                <a:lnTo>
                  <a:pt x="112538" y="45857"/>
                </a:lnTo>
                <a:lnTo>
                  <a:pt x="152509" y="28542"/>
                </a:lnTo>
                <a:lnTo>
                  <a:pt x="196824" y="14970"/>
                </a:lnTo>
                <a:lnTo>
                  <a:pt x="244820" y="5536"/>
                </a:lnTo>
                <a:lnTo>
                  <a:pt x="295832" y="631"/>
                </a:lnTo>
                <a:lnTo>
                  <a:pt x="322262" y="0"/>
                </a:lnTo>
                <a:lnTo>
                  <a:pt x="348692" y="631"/>
                </a:lnTo>
                <a:lnTo>
                  <a:pt x="399704" y="5536"/>
                </a:lnTo>
                <a:lnTo>
                  <a:pt x="447700" y="14970"/>
                </a:lnTo>
                <a:lnTo>
                  <a:pt x="492015" y="28542"/>
                </a:lnTo>
                <a:lnTo>
                  <a:pt x="531986" y="45857"/>
                </a:lnTo>
                <a:lnTo>
                  <a:pt x="566949" y="66526"/>
                </a:lnTo>
                <a:lnTo>
                  <a:pt x="608554" y="102955"/>
                </a:lnTo>
                <a:lnTo>
                  <a:pt x="635159" y="144721"/>
                </a:lnTo>
                <a:lnTo>
                  <a:pt x="644525" y="190500"/>
                </a:lnTo>
                <a:lnTo>
                  <a:pt x="643456" y="206123"/>
                </a:lnTo>
                <a:lnTo>
                  <a:pt x="628095" y="250711"/>
                </a:lnTo>
                <a:lnTo>
                  <a:pt x="596241" y="290845"/>
                </a:lnTo>
                <a:lnTo>
                  <a:pt x="550135" y="325202"/>
                </a:lnTo>
                <a:lnTo>
                  <a:pt x="512585" y="344243"/>
                </a:lnTo>
                <a:lnTo>
                  <a:pt x="470359" y="359736"/>
                </a:lnTo>
                <a:lnTo>
                  <a:pt x="424121" y="371287"/>
                </a:lnTo>
                <a:lnTo>
                  <a:pt x="374534" y="378506"/>
                </a:lnTo>
                <a:lnTo>
                  <a:pt x="322262" y="381000"/>
                </a:lnTo>
                <a:lnTo>
                  <a:pt x="295832" y="380368"/>
                </a:lnTo>
                <a:lnTo>
                  <a:pt x="244820" y="375463"/>
                </a:lnTo>
                <a:lnTo>
                  <a:pt x="196824" y="366029"/>
                </a:lnTo>
                <a:lnTo>
                  <a:pt x="152509" y="352457"/>
                </a:lnTo>
                <a:lnTo>
                  <a:pt x="112538" y="335142"/>
                </a:lnTo>
                <a:lnTo>
                  <a:pt x="77575" y="314473"/>
                </a:lnTo>
                <a:lnTo>
                  <a:pt x="35970" y="278044"/>
                </a:lnTo>
                <a:lnTo>
                  <a:pt x="9365" y="236278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335338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13" name="object 72"/>
          <p:cNvSpPr/>
          <p:nvPr/>
        </p:nvSpPr>
        <p:spPr>
          <a:xfrm>
            <a:off x="4861991" y="2373312"/>
            <a:ext cx="1727720" cy="750277"/>
          </a:xfrm>
          <a:custGeom>
            <a:avLst/>
            <a:gdLst/>
            <a:ahLst/>
            <a:cxnLst/>
            <a:rect l="l" t="t" r="r" b="b"/>
            <a:pathLst>
              <a:path w="1727720" h="750277">
                <a:moveTo>
                  <a:pt x="286270" y="0"/>
                </a:moveTo>
                <a:lnTo>
                  <a:pt x="526516" y="0"/>
                </a:lnTo>
                <a:lnTo>
                  <a:pt x="886879" y="0"/>
                </a:lnTo>
                <a:lnTo>
                  <a:pt x="1727720" y="0"/>
                </a:lnTo>
                <a:lnTo>
                  <a:pt x="1727720" y="279666"/>
                </a:lnTo>
                <a:lnTo>
                  <a:pt x="1727720" y="399516"/>
                </a:lnTo>
                <a:lnTo>
                  <a:pt x="1727720" y="479425"/>
                </a:lnTo>
                <a:lnTo>
                  <a:pt x="886879" y="479425"/>
                </a:lnTo>
                <a:lnTo>
                  <a:pt x="0" y="750277"/>
                </a:lnTo>
                <a:lnTo>
                  <a:pt x="526516" y="479425"/>
                </a:lnTo>
                <a:lnTo>
                  <a:pt x="286270" y="479425"/>
                </a:lnTo>
                <a:lnTo>
                  <a:pt x="286270" y="399516"/>
                </a:lnTo>
                <a:lnTo>
                  <a:pt x="286270" y="279666"/>
                </a:lnTo>
                <a:lnTo>
                  <a:pt x="286270" y="0"/>
                </a:lnTo>
                <a:close/>
              </a:path>
            </a:pathLst>
          </a:custGeom>
          <a:ln w="12700">
            <a:solidFill>
              <a:srgbClr val="20618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14" name="object 73"/>
          <p:cNvSpPr txBox="1"/>
          <p:nvPr/>
        </p:nvSpPr>
        <p:spPr>
          <a:xfrm>
            <a:off x="1194752" y="1174877"/>
            <a:ext cx="7303770" cy="4886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56845" marR="12700">
              <a:lnSpc>
                <a:spcPct val="125000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杨氏模量的物理意义：描述材</a:t>
            </a:r>
            <a:r>
              <a:rPr sz="2800" spc="-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料</a:t>
            </a: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抵抗</a:t>
            </a:r>
            <a:r>
              <a:rPr sz="2800" spc="-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800" spc="-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800" spc="-3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力</a:t>
            </a:r>
            <a:r>
              <a:rPr sz="2800" spc="-15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的物理量，该值越大，材料越</a:t>
            </a:r>
            <a:r>
              <a:rPr sz="2800" spc="-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容易</a:t>
            </a:r>
            <a:r>
              <a:rPr sz="2800" spc="-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800" spc="-3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50"/>
              </a:lnSpc>
              <a:spcBef>
                <a:spcPts val="5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04495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胡克定律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78105" algn="r">
              <a:lnSpc>
                <a:spcPct val="100000"/>
              </a:lnSpc>
            </a:pPr>
            <a:r>
              <a:rPr sz="2400" spc="1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钼丝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70"/>
              </a:spcBef>
            </a:pPr>
            <a:endParaRPr sz="1400" dirty="0"/>
          </a:p>
          <a:p>
            <a:pPr marR="1903095" algn="r">
              <a:lnSpc>
                <a:spcPct val="100000"/>
              </a:lnSpc>
            </a:pP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400" b="1" i="1" spc="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1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为其受拉力F后的伸长量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1921510" algn="r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⊿</a:t>
            </a:r>
            <a:r>
              <a:rPr sz="2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300"/>
              </a:lnSpc>
              <a:spcBef>
                <a:spcPts val="35"/>
              </a:spcBef>
            </a:pPr>
            <a:endParaRPr sz="1300" dirty="0"/>
          </a:p>
          <a:p>
            <a:pPr marR="1115060" algn="r">
              <a:lnSpc>
                <a:spcPct val="100000"/>
              </a:lnSpc>
            </a:pP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915" name="object 74"/>
          <p:cNvSpPr txBox="1"/>
          <p:nvPr/>
        </p:nvSpPr>
        <p:spPr>
          <a:xfrm>
            <a:off x="1264602" y="5960745"/>
            <a:ext cx="263017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84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S为金属丝横截面积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16" name="object 75"/>
          <p:cNvSpPr txBox="1"/>
          <p:nvPr/>
        </p:nvSpPr>
        <p:spPr>
          <a:xfrm>
            <a:off x="7585073" y="5961507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917" name="object 76"/>
          <p:cNvSpPr txBox="1"/>
          <p:nvPr/>
        </p:nvSpPr>
        <p:spPr>
          <a:xfrm>
            <a:off x="8015287" y="6326441"/>
            <a:ext cx="63817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835"/>
              </a:lnSpc>
            </a:pPr>
            <a:r>
              <a:rPr sz="2400" spc="10" dirty="0">
                <a:solidFill>
                  <a:srgbClr val="3333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砝码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7" name="组合 87"/>
          <p:cNvGrpSpPr/>
          <p:nvPr/>
        </p:nvGrpSpPr>
        <p:grpSpPr>
          <a:xfrm>
            <a:off x="1295400" y="2438400"/>
            <a:ext cx="1066800" cy="1981200"/>
            <a:chOff x="1295400" y="2438400"/>
            <a:chExt cx="1066800" cy="1981200"/>
          </a:xfrm>
        </p:grpSpPr>
        <p:sp>
          <p:nvSpPr>
            <p:cNvPr id="1048918" name="TextBox 8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95400" y="2590800"/>
              <a:ext cx="990600" cy="60960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8919" name="TextBox 8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71600" y="3733800"/>
              <a:ext cx="863634" cy="634789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8920" name="矩形 84"/>
            <p:cNvSpPr/>
            <p:nvPr/>
          </p:nvSpPr>
          <p:spPr>
            <a:xfrm>
              <a:off x="1295400" y="2438400"/>
              <a:ext cx="1066800" cy="1981200"/>
            </a:xfrm>
            <a:prstGeom prst="rect">
              <a:avLst/>
            </a:prstGeom>
            <a:ln w="34925">
              <a:solidFill>
                <a:srgbClr val="000080"/>
              </a:solidFill>
            </a:ln>
          </p:spPr>
          <p:txBody>
            <a:bodyPr wrap="square" lIns="0" tIns="0" rIns="0" bIns="0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98" name="组合 86"/>
          <p:cNvGrpSpPr/>
          <p:nvPr/>
        </p:nvGrpSpPr>
        <p:grpSpPr>
          <a:xfrm>
            <a:off x="3581400" y="2438400"/>
            <a:ext cx="1089914" cy="1981200"/>
            <a:chOff x="3581400" y="2514600"/>
            <a:chExt cx="1089914" cy="1981200"/>
          </a:xfrm>
        </p:grpSpPr>
        <p:sp>
          <p:nvSpPr>
            <p:cNvPr id="1048921" name="矩形 8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57600" y="2743200"/>
              <a:ext cx="895117" cy="618311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8922" name="矩形 8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81400" y="3733800"/>
              <a:ext cx="1089914" cy="618311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8923" name="矩形 85"/>
            <p:cNvSpPr/>
            <p:nvPr/>
          </p:nvSpPr>
          <p:spPr>
            <a:xfrm>
              <a:off x="3581400" y="2514600"/>
              <a:ext cx="1066800" cy="1981200"/>
            </a:xfrm>
            <a:prstGeom prst="rect">
              <a:avLst/>
            </a:prstGeom>
            <a:ln w="34925">
              <a:solidFill>
                <a:srgbClr val="000080"/>
              </a:solidFill>
            </a:ln>
          </p:spPr>
          <p:txBody>
            <a:bodyPr wrap="square" lIns="0" tIns="0" rIns="0" bIns="0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object 63"/>
          <p:cNvSpPr txBox="1">
            <a:spLocks noGrp="1"/>
          </p:cNvSpPr>
          <p:nvPr>
            <p:ph type="title"/>
          </p:nvPr>
        </p:nvSpPr>
        <p:spPr>
          <a:xfrm>
            <a:off x="3200400" y="3048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6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6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25" name="object 56"/>
          <p:cNvSpPr txBox="1"/>
          <p:nvPr/>
        </p:nvSpPr>
        <p:spPr>
          <a:xfrm>
            <a:off x="1066800" y="1105535"/>
            <a:ext cx="2879725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杨式模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2800" spc="-20" dirty="0">
                <a:latin typeface="宋体" panose="02010600030101010101" pitchFamily="2" charset="-122"/>
                <a:cs typeface="宋体" panose="02010600030101010101" pitchFamily="2" charset="-122"/>
              </a:rPr>
              <a:t>定义为</a:t>
            </a: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2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0" y="967705"/>
            <a:ext cx="2819400" cy="7848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927" name="object 55"/>
          <p:cNvSpPr txBox="1"/>
          <p:nvPr/>
        </p:nvSpPr>
        <p:spPr>
          <a:xfrm>
            <a:off x="1066800" y="2214880"/>
            <a:ext cx="24765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955"/>
              </a:lnSpc>
            </a:pP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钼丝横截面积</a:t>
            </a:r>
            <a:r>
              <a:rPr sz="2500" spc="-50" dirty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sz="2500" spc="-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2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0" y="2096869"/>
            <a:ext cx="1054135" cy="64633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8929" name="object 62"/>
          <p:cNvSpPr txBox="1"/>
          <p:nvPr/>
        </p:nvSpPr>
        <p:spPr>
          <a:xfrm>
            <a:off x="5715000" y="2213610"/>
            <a:ext cx="201612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为钼丝的直径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30" name="TextBox 10"/>
          <p:cNvSpPr txBox="1"/>
          <p:nvPr/>
        </p:nvSpPr>
        <p:spPr>
          <a:xfrm>
            <a:off x="1676400" y="3623608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钼丝原长</a:t>
            </a:r>
            <a:r>
              <a:rPr lang="en-US" altLang="zh-CN" sz="2400" dirty="0"/>
              <a:t>L</a:t>
            </a:r>
            <a:r>
              <a:rPr lang="zh-CN" altLang="en-US" sz="2400" dirty="0"/>
              <a:t>：由卷尺测量</a:t>
            </a:r>
            <a:endParaRPr lang="en-US" altLang="zh-CN" sz="2400" dirty="0"/>
          </a:p>
          <a:p>
            <a:r>
              <a:rPr lang="zh-CN" altLang="en-US" sz="2400" dirty="0"/>
              <a:t>钼丝直径</a:t>
            </a:r>
            <a:r>
              <a:rPr lang="en-US" altLang="zh-CN" sz="2400" dirty="0"/>
              <a:t>d</a:t>
            </a:r>
            <a:r>
              <a:rPr lang="zh-CN" altLang="en-US" sz="2400" dirty="0"/>
              <a:t>：由螺旋测微仪测量</a:t>
            </a:r>
            <a:endParaRPr lang="en-US" altLang="zh-CN" sz="2400" dirty="0"/>
          </a:p>
          <a:p>
            <a:r>
              <a:rPr lang="zh-CN" altLang="en-US" sz="2400" dirty="0"/>
              <a:t>重力</a:t>
            </a:r>
            <a:r>
              <a:rPr lang="en-US" altLang="zh-CN" sz="2400" dirty="0"/>
              <a:t>F</a:t>
            </a:r>
            <a:r>
              <a:rPr lang="zh-CN" altLang="en-US" sz="2400" dirty="0"/>
              <a:t>：砝码</a:t>
            </a:r>
            <a:endParaRPr lang="en-US" altLang="zh-CN" sz="2400" dirty="0"/>
          </a:p>
          <a:p>
            <a:r>
              <a:rPr lang="zh-CN" altLang="en-US" sz="2400" dirty="0"/>
              <a:t>微小长度测量量</a:t>
            </a:r>
            <a:r>
              <a:rPr lang="el-GR" altLang="zh-CN" sz="2400" b="1" i="1" spc="-5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Δ</a:t>
            </a:r>
            <a:r>
              <a:rPr lang="en-US" altLang="zh-CN" sz="2400" b="1" i="1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CCD</a:t>
            </a:r>
            <a:r>
              <a:rPr lang="zh-CN" altLang="en-US" sz="2400" dirty="0"/>
              <a:t>相机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2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3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4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5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6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7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8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39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0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1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2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3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4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5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6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7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8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49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0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1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2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3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4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5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6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7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8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59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0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1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2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3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4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5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6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7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8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69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0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1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2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3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4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5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6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7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8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79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0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1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2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3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4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7874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985" name="object 56"/>
          <p:cNvSpPr txBox="1"/>
          <p:nvPr/>
        </p:nvSpPr>
        <p:spPr>
          <a:xfrm>
            <a:off x="1218564" y="1109917"/>
            <a:ext cx="6188710" cy="4958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R="31115" algn="ctr">
              <a:lnSpc>
                <a:spcPct val="100000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仪器调节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5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1.支架调平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调平底座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叉丝组正对CCD摄像头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调节下横梁高度，保证叉丝组置于槽内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2.CCD相机调节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固定显微镜，使目镜光轴与十字划线等高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目测粗调用眼睛可以看到清晰的标尺像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5338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0" dirty="0">
                <a:solidFill>
                  <a:srgbClr val="33533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调节物镜，在显示器上能看到清晰的十字像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7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8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89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0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1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2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3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4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5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6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7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8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8999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0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1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2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3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4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5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6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7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8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09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0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1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2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3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4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5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1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0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2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3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4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5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2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4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5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6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7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8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39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42545">
              <a:lnSpc>
                <a:spcPts val="3750"/>
              </a:lnSpc>
            </a:pPr>
            <a:r>
              <a:rPr sz="32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3200" b="1" spc="1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040" name="object 56"/>
          <p:cNvSpPr txBox="1"/>
          <p:nvPr/>
        </p:nvSpPr>
        <p:spPr>
          <a:xfrm>
            <a:off x="762635" y="1183005"/>
            <a:ext cx="784352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R="775335" algn="ctr">
              <a:lnSpc>
                <a:spcPct val="100000"/>
              </a:lnSpc>
            </a:pPr>
            <a:r>
              <a:rPr sz="2800" b="1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 据 测 量</a:t>
            </a:r>
            <a:endParaRPr sz="2800" b="1" spc="-20" dirty="0">
              <a:solidFill>
                <a:srgbClr val="33533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900"/>
              </a:lnSpc>
              <a:spcBef>
                <a:spcPts val="10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20040" marR="12700" indent="-307975">
              <a:lnSpc>
                <a:spcPct val="14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1.在砝码盘放上两块100g砝码，调节分划板读数为 </a:t>
            </a:r>
            <a:r>
              <a:rPr lang="en-US" altLang="zh-CN" sz="4800" spc="1057" baseline="1000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2400" spc="930" baseline="-2400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=0</a:t>
            </a:r>
            <a:endParaRPr sz="1300" dirty="0"/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2.测出钼丝的长度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2400" spc="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（两夹头之间）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200"/>
              </a:lnSpc>
              <a:spcBef>
                <a:spcPts val="10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3600" spc="15" baseline="100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3.依次加上200g砝码，记录叉丝读</a:t>
            </a:r>
            <a:r>
              <a:rPr sz="3600" spc="0" baseline="100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3600" spc="-1439" baseline="100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spc="545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2325" spc="750" baseline="-20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sz="2325" baseline="-20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041" name="object 57"/>
          <p:cNvSpPr txBox="1"/>
          <p:nvPr/>
        </p:nvSpPr>
        <p:spPr>
          <a:xfrm>
            <a:off x="762952" y="4153534"/>
            <a:ext cx="463740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4.逐个减去砝码，记录叉丝读</a:t>
            </a:r>
            <a:r>
              <a:rPr sz="2400" spc="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spc="-85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050" spc="1252" baseline="-2000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endParaRPr sz="4050" baseline="-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042" name="object 58"/>
          <p:cNvSpPr txBox="1"/>
          <p:nvPr/>
        </p:nvSpPr>
        <p:spPr>
          <a:xfrm>
            <a:off x="762952" y="4740275"/>
            <a:ext cx="446976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840"/>
              </a:lnSpc>
            </a:pPr>
            <a:r>
              <a:rPr sz="2400" spc="1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5.取下砝码，测钢丝直径（6次）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043" name="object 59"/>
          <p:cNvSpPr txBox="1"/>
          <p:nvPr/>
        </p:nvSpPr>
        <p:spPr>
          <a:xfrm>
            <a:off x="5522664" y="4326021"/>
            <a:ext cx="187960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1550" spc="5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sz="1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044" name="object 60"/>
          <p:cNvSpPr txBox="1"/>
          <p:nvPr/>
        </p:nvSpPr>
        <p:spPr>
          <a:xfrm>
            <a:off x="5400775" y="4094246"/>
            <a:ext cx="163195" cy="350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250" spc="655" dirty="0">
                <a:latin typeface="Arial" panose="020B0604020202020204"/>
                <a:cs typeface="Arial" panose="020B0604020202020204"/>
              </a:rPr>
              <a:t>′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9045" name="object 61"/>
          <p:cNvSpPr/>
          <p:nvPr/>
        </p:nvSpPr>
        <p:spPr>
          <a:xfrm>
            <a:off x="5910580" y="4445000"/>
            <a:ext cx="3011170" cy="2272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46" name="object 58"/>
          <p:cNvSpPr txBox="1"/>
          <p:nvPr/>
        </p:nvSpPr>
        <p:spPr>
          <a:xfrm>
            <a:off x="762000" y="5410200"/>
            <a:ext cx="446976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840"/>
              </a:lnSpc>
            </a:pP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48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49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0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1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2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3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4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5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7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8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59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0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1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2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3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4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5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6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7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8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69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0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1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2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3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4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5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6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7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8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79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0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1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2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3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4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5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6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7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8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89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0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1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2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3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4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5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6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7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8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099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0" name="object 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065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1、CCD器件不可正对太阳、激光或其他强光源。注意保护镜</a:t>
            </a:r>
            <a:r>
              <a:rPr sz="2400" spc="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头，防潮、防尘、防污染</a:t>
            </a:r>
            <a:r>
              <a:rPr lang="zh-CN" altLang="en-US" sz="2400" spc="1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sz="2800" spc="10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0650" marR="12700">
              <a:lnSpc>
                <a:spcPct val="200000"/>
              </a:lnSpc>
            </a:pP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2、钼丝都必须保持直线形态。测直径时要特别谨慎，避免由 </a:t>
            </a:r>
            <a:r>
              <a:rPr sz="2400" spc="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于扭转、拉扯、牵挂导致细丝折弯变形</a:t>
            </a:r>
            <a:r>
              <a:rPr lang="zh-CN" altLang="en-US" sz="2400" spc="1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sz="2800" spc="10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0650" marR="12700">
              <a:lnSpc>
                <a:spcPct val="200000"/>
              </a:lnSpc>
            </a:pP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3、实验系统调好后，一旦开始测量l</a:t>
            </a:r>
            <a:r>
              <a:rPr sz="2400" b="1" i="1" spc="-7" baseline="-21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，在实验过程中不能对 系统的任何一部分进行调整，否则，所有数据需要重测</a:t>
            </a:r>
            <a:r>
              <a:rPr lang="zh-CN" altLang="en-US" sz="2400" spc="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spc="1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101" name="object 55"/>
          <p:cNvSpPr txBox="1"/>
          <p:nvPr/>
        </p:nvSpPr>
        <p:spPr>
          <a:xfrm>
            <a:off x="3200400" y="304800"/>
            <a:ext cx="329971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4800" b="1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注意事项</a:t>
            </a:r>
            <a:endParaRPr sz="48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3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4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5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6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7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8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09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0" name="object 10"/>
          <p:cNvSpPr/>
          <p:nvPr/>
        </p:nvSpPr>
        <p:spPr>
          <a:xfrm>
            <a:off x="2209800" y="702733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1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2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3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4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5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6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7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8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19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0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1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2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3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4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5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6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7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8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29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0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1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2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3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4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5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6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7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8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39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0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1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2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3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4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5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6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7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8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49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0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1" name="object 51"/>
          <p:cNvSpPr/>
          <p:nvPr/>
        </p:nvSpPr>
        <p:spPr>
          <a:xfrm>
            <a:off x="-152400" y="7620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2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3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4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5" name="object 55"/>
          <p:cNvSpPr txBox="1"/>
          <p:nvPr/>
        </p:nvSpPr>
        <p:spPr>
          <a:xfrm>
            <a:off x="3048000" y="457200"/>
            <a:ext cx="329971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4800" b="1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注意事项</a:t>
            </a:r>
            <a:endParaRPr sz="48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156" name="object 56"/>
          <p:cNvSpPr txBox="1">
            <a:spLocks noGrp="1"/>
          </p:cNvSpPr>
          <p:nvPr>
            <p:ph type="body" idx="1"/>
          </p:nvPr>
        </p:nvSpPr>
        <p:spPr>
          <a:xfrm>
            <a:off x="146685" y="1541145"/>
            <a:ext cx="8778875" cy="5309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4、加减砝码时轻拿轻放，系统稳定后才能读取刻度尺</a:t>
            </a:r>
            <a:r>
              <a:rPr lang="zh-CN" altLang="en-US" sz="2800" spc="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 spc="1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700">
              <a:lnSpc>
                <a:spcPct val="200000"/>
              </a:lnSpc>
            </a:pP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5、钼丝直径需要测量上、中、下三个位置，</a:t>
            </a:r>
            <a:r>
              <a:rPr sz="28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同一位置需在相互垂直方向测量两次</a:t>
            </a:r>
            <a:r>
              <a:rPr lang="zh-CN" altLang="en-US" sz="2800" spc="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 spc="1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63195">
              <a:lnSpc>
                <a:spcPct val="200000"/>
              </a:lnSpc>
            </a:pP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6、数据处理部分“叉丝读数</a:t>
            </a:r>
            <a:r>
              <a:rPr sz="2400" spc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记录的数据应为分划板上读取的数据然后再估读一位，单位为mm</a:t>
            </a:r>
            <a:r>
              <a:rPr lang="zh-CN" altLang="en-US" sz="2400" spc="1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spc="10" dirty="0" err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63195">
              <a:lnSpc>
                <a:spcPct val="200000"/>
              </a:lnSpc>
            </a:pPr>
            <a:r>
              <a:rPr lang="en-US"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4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、金属丝要固定牢固。</a:t>
            </a:r>
            <a:endParaRPr lang="zh-CN" altLang="en-US" sz="2400" spc="10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8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59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0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1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2" name="object 7"/>
          <p:cNvSpPr/>
          <p:nvPr/>
        </p:nvSpPr>
        <p:spPr>
          <a:xfrm>
            <a:off x="21336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3" name="object 8"/>
          <p:cNvSpPr/>
          <p:nvPr/>
        </p:nvSpPr>
        <p:spPr>
          <a:xfrm>
            <a:off x="2209800" y="15240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4" name="object 9"/>
          <p:cNvSpPr/>
          <p:nvPr/>
        </p:nvSpPr>
        <p:spPr>
          <a:xfrm>
            <a:off x="22860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5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7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8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69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0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1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2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3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4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5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6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7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8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79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0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1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2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3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4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5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8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0" name="object 36"/>
          <p:cNvSpPr/>
          <p:nvPr/>
        </p:nvSpPr>
        <p:spPr>
          <a:xfrm>
            <a:off x="12699" y="45720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2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3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4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5" name="object 41"/>
          <p:cNvSpPr/>
          <p:nvPr/>
        </p:nvSpPr>
        <p:spPr>
          <a:xfrm>
            <a:off x="0" y="1905000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19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4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5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6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7" name="object 53"/>
          <p:cNvSpPr/>
          <p:nvPr/>
        </p:nvSpPr>
        <p:spPr>
          <a:xfrm>
            <a:off x="0" y="304800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8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09" name="object 55"/>
          <p:cNvSpPr txBox="1"/>
          <p:nvPr/>
        </p:nvSpPr>
        <p:spPr>
          <a:xfrm>
            <a:off x="3671061" y="36926"/>
            <a:ext cx="1659889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10" name="object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205" y="1475903"/>
            <a:ext cx="7467600" cy="360680"/>
          </a:xfrm>
          <a:prstGeom prst="rect">
            <a:avLst/>
          </a:prstGeom>
          <a:blipFill>
            <a:blip r:embed="rId6"/>
            <a:stretch>
              <a:fillRect l="-2367" t="-32203" b="-47458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211" name="object 59"/>
          <p:cNvSpPr txBox="1"/>
          <p:nvPr/>
        </p:nvSpPr>
        <p:spPr>
          <a:xfrm>
            <a:off x="7234681" y="1869757"/>
            <a:ext cx="64135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955"/>
              </a:lnSpc>
            </a:pPr>
            <a:endParaRPr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12" name="object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3856" y="2431732"/>
            <a:ext cx="7848600" cy="360680"/>
          </a:xfrm>
          <a:prstGeom prst="rect">
            <a:avLst/>
          </a:prstGeom>
          <a:blipFill>
            <a:blip r:embed="rId7"/>
            <a:stretch>
              <a:fillRect l="-2174" t="-35593" b="-44068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4194308" name="表格 72"/>
          <p:cNvGraphicFramePr>
            <a:graphicFrameLocks noGrp="1"/>
          </p:cNvGraphicFramePr>
          <p:nvPr/>
        </p:nvGraphicFramePr>
        <p:xfrm>
          <a:off x="641781" y="3358142"/>
          <a:ext cx="8032750" cy="2249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090"/>
                <a:gridCol w="979170"/>
                <a:gridCol w="980440"/>
                <a:gridCol w="979805"/>
                <a:gridCol w="980440"/>
                <a:gridCol w="980440"/>
                <a:gridCol w="979805"/>
                <a:gridCol w="924560"/>
              </a:tblGrid>
              <a:tr h="723265">
                <a:tc>
                  <a:txBody>
                    <a:bodyPr/>
                    <a:p>
                      <a:pPr indent="-184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测量部位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上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zh-CN" sz="2000" kern="100" dirty="0">
                          <a:effectLst/>
                        </a:rPr>
                        <a:t>部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zh-CN" sz="2000" kern="100" dirty="0">
                          <a:effectLst/>
                        </a:rPr>
                        <a:t>部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</a:t>
                      </a:r>
                      <a:r>
                        <a:rPr lang="en-US" sz="2000" kern="100">
                          <a:effectLst/>
                        </a:rPr>
                        <a:t>   </a:t>
                      </a:r>
                      <a:r>
                        <a:rPr lang="zh-CN" sz="2000" kern="100">
                          <a:effectLst/>
                        </a:rPr>
                        <a:t>部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平均值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226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测量方向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纵 向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横向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纵 向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-19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 向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纵 向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横 向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8032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d(mm)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0.181</a:t>
                      </a:r>
                      <a:endParaRPr lang="en-US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0.180</a:t>
                      </a:r>
                      <a:endParaRPr lang="en-US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0.181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0.179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0.180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0.182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0.1805</a:t>
                      </a:r>
                      <a:endParaRPr lang="en-US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16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17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18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19" name="object 7"/>
          <p:cNvSpPr/>
          <p:nvPr/>
        </p:nvSpPr>
        <p:spPr>
          <a:xfrm>
            <a:off x="21336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0" name="object 8"/>
          <p:cNvSpPr/>
          <p:nvPr/>
        </p:nvSpPr>
        <p:spPr>
          <a:xfrm>
            <a:off x="2209800" y="15240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1" name="object 9"/>
          <p:cNvSpPr/>
          <p:nvPr/>
        </p:nvSpPr>
        <p:spPr>
          <a:xfrm>
            <a:off x="22860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2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3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4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5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6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7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8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29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0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1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2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3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4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3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7" name="object 36"/>
          <p:cNvSpPr/>
          <p:nvPr/>
        </p:nvSpPr>
        <p:spPr>
          <a:xfrm>
            <a:off x="12699" y="45720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8" name="object 37"/>
          <p:cNvSpPr/>
          <p:nvPr/>
        </p:nvSpPr>
        <p:spPr>
          <a:xfrm>
            <a:off x="16192" y="38862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4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0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1" name="object 41"/>
          <p:cNvSpPr/>
          <p:nvPr/>
        </p:nvSpPr>
        <p:spPr>
          <a:xfrm>
            <a:off x="0" y="1905000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2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3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4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5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6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7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8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59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60" name="object 55"/>
          <p:cNvSpPr txBox="1"/>
          <p:nvPr/>
        </p:nvSpPr>
        <p:spPr>
          <a:xfrm>
            <a:off x="3671061" y="36926"/>
            <a:ext cx="1659889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3200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61" name="object 59"/>
          <p:cNvSpPr txBox="1"/>
          <p:nvPr/>
        </p:nvSpPr>
        <p:spPr>
          <a:xfrm>
            <a:off x="7234681" y="1869757"/>
            <a:ext cx="64135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955"/>
              </a:lnSpc>
            </a:pPr>
            <a:endParaRPr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262" name="矩形 5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662" y="1022732"/>
            <a:ext cx="9142375" cy="861903"/>
          </a:xfrm>
          <a:prstGeom prst="rect">
            <a:avLst/>
          </a:prstGeom>
          <a:blipFill>
            <a:blip r:embed="rId1"/>
            <a:stretch>
              <a:fillRect l="-533" t="-5674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4194309" name="表格 57"/>
          <p:cNvGraphicFramePr>
            <a:graphicFrameLocks noGrp="1"/>
          </p:cNvGraphicFramePr>
          <p:nvPr/>
        </p:nvGraphicFramePr>
        <p:xfrm>
          <a:off x="55562" y="2341574"/>
          <a:ext cx="8724900" cy="31781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45817"/>
                <a:gridCol w="1317178"/>
                <a:gridCol w="882597"/>
                <a:gridCol w="1233788"/>
                <a:gridCol w="1609873"/>
                <a:gridCol w="2635647"/>
              </a:tblGrid>
              <a:tr h="256309">
                <a:tc rowSpan="2"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 序号</a:t>
                      </a:r>
                      <a:r>
                        <a:rPr lang="en-US" sz="1400" kern="100" dirty="0" err="1">
                          <a:effectLst/>
                        </a:rPr>
                        <a:t>i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砝码质量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m/g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叉丝读数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en-US" altLang="zh-CN" sz="1400" kern="100" dirty="0">
                          <a:effectLst/>
                        </a:rPr>
                        <a:t>mm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叉丝偏移量</a:t>
                      </a:r>
                      <a:r>
                        <a:rPr lang="en-US" altLang="zh-CN" sz="1400" kern="100" dirty="0">
                          <a:effectLst/>
                        </a:rPr>
                        <a:t>/mm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endParaRPr lang="zh-CN" sz="1400" dirty="0"/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sz="1400" dirty="0"/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400" dirty="0"/>
                        <a:t>+</a:t>
                      </a:r>
                      <a:r>
                        <a:rPr lang="en-US" altLang="zh-CN" sz="1400" dirty="0"/>
                        <a:t>)/2</a:t>
                      </a:r>
                      <a:endParaRPr lang="zh-CN" sz="1400" dirty="0"/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68580" marR="68580" marT="0" marB="0" anchor="ctr"/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1400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en-US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1600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</a:tr>
              <a:tr h="256309">
                <a:tc>
                  <a:txBody>
                    <a:bodyPr/>
                    <a:p>
                      <a:pPr indent="-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平均值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-101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2006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sz="1400" dirty="0"/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3"/>
          <p:cNvSpPr txBox="1"/>
          <p:nvPr/>
        </p:nvSpPr>
        <p:spPr>
          <a:xfrm>
            <a:off x="533400" y="1066800"/>
            <a:ext cx="8305800" cy="3622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1</a:t>
            </a:r>
            <a:r>
              <a:rPr lang="zh-CN" altLang="en-US" sz="2000" dirty="0"/>
              <a:t>、记录老师姓名，邮箱，实验日期，实验台号。</a:t>
            </a:r>
            <a:endParaRPr lang="en-US" altLang="zh-CN" sz="2000" dirty="0"/>
          </a:p>
          <a:p>
            <a:r>
              <a:rPr lang="zh-CN" altLang="en-US" sz="2000" dirty="0"/>
              <a:t>助教老师：</a:t>
            </a:r>
            <a:endParaRPr lang="en-US" altLang="zh-CN" sz="2000" dirty="0"/>
          </a:p>
          <a:p>
            <a:r>
              <a:rPr lang="zh-CN" altLang="en-US" sz="2000" dirty="0"/>
              <a:t>邮箱：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、使用电脑撰写实验报告的同学，使用课程网站上的</a:t>
            </a:r>
            <a:r>
              <a:rPr lang="en-US" altLang="zh-CN" sz="2000" dirty="0"/>
              <a:t>word</a:t>
            </a:r>
            <a:r>
              <a:rPr lang="zh-CN" altLang="en-US" sz="2000" dirty="0"/>
              <a:t>模板。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、实验报告除了纸版的外，还必须在课程网站上按照实验名称上传实验报告（手写版的可以拍照）。课程网站的正式实验报告主要用途为考勤、抽查和存档。</a:t>
            </a:r>
            <a:endParaRPr lang="en-US" altLang="zh-CN" sz="2000" dirty="0"/>
          </a:p>
          <a:p>
            <a:endParaRPr lang="en-US" altLang="zh-CN" sz="2000" dirty="0"/>
          </a:p>
          <a:p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6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67" name="object 3"/>
          <p:cNvSpPr/>
          <p:nvPr/>
        </p:nvSpPr>
        <p:spPr>
          <a:xfrm>
            <a:off x="2336800" y="1524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68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69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0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1" name="object 7"/>
          <p:cNvSpPr/>
          <p:nvPr/>
        </p:nvSpPr>
        <p:spPr>
          <a:xfrm>
            <a:off x="21336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2" name="object 8"/>
          <p:cNvSpPr/>
          <p:nvPr/>
        </p:nvSpPr>
        <p:spPr>
          <a:xfrm>
            <a:off x="2209800" y="15240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3" name="object 9"/>
          <p:cNvSpPr/>
          <p:nvPr/>
        </p:nvSpPr>
        <p:spPr>
          <a:xfrm>
            <a:off x="22860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4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5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6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7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8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79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0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1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2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3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4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5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6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7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8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89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0" name="object 26"/>
          <p:cNvSpPr/>
          <p:nvPr/>
        </p:nvSpPr>
        <p:spPr>
          <a:xfrm>
            <a:off x="304800" y="609600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1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2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3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4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5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29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0" name="object 36"/>
          <p:cNvSpPr/>
          <p:nvPr/>
        </p:nvSpPr>
        <p:spPr>
          <a:xfrm>
            <a:off x="12699" y="45720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2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3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4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5" name="object 41"/>
          <p:cNvSpPr/>
          <p:nvPr/>
        </p:nvSpPr>
        <p:spPr>
          <a:xfrm>
            <a:off x="0" y="1905000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0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4" name="object 50"/>
          <p:cNvSpPr/>
          <p:nvPr/>
        </p:nvSpPr>
        <p:spPr>
          <a:xfrm>
            <a:off x="-33130" y="-13252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15" name="object 55"/>
          <p:cNvSpPr txBox="1"/>
          <p:nvPr/>
        </p:nvSpPr>
        <p:spPr>
          <a:xfrm>
            <a:off x="3671061" y="36926"/>
            <a:ext cx="1659889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316" name="object 59"/>
          <p:cNvSpPr txBox="1"/>
          <p:nvPr/>
        </p:nvSpPr>
        <p:spPr>
          <a:xfrm>
            <a:off x="7234681" y="1869757"/>
            <a:ext cx="64135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2955"/>
              </a:lnSpc>
            </a:pPr>
            <a:endParaRPr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317" name="TextBox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57200"/>
            <a:ext cx="6705600" cy="4408836"/>
          </a:xfrm>
          <a:prstGeom prst="rect">
            <a:avLst/>
          </a:prstGeom>
          <a:blipFill rotWithShape="1">
            <a:blip r:embed="rId2"/>
            <a:stretch>
              <a:fillRect l="-727" t="-1107" r="-636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11" name="组合 55"/>
          <p:cNvGrpSpPr/>
          <p:nvPr/>
        </p:nvGrpSpPr>
        <p:grpSpPr>
          <a:xfrm>
            <a:off x="1600200" y="4724400"/>
            <a:ext cx="3501728" cy="2500428"/>
            <a:chOff x="5638800" y="4648200"/>
            <a:chExt cx="3501728" cy="2500428"/>
          </a:xfrm>
        </p:grpSpPr>
        <p:sp>
          <p:nvSpPr>
            <p:cNvPr id="1049318" name="TextBox 6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38800" y="4648200"/>
              <a:ext cx="3501728" cy="2500428"/>
            </a:xfrm>
            <a:prstGeom prst="rect">
              <a:avLst/>
            </a:prstGeom>
            <a:blipFill rotWithShape="1">
              <a:blip r:embed="rId3"/>
              <a:stretch>
                <a:fillRect l="-1568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9" name="TextBox 6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58000" y="6341833"/>
              <a:ext cx="1122359" cy="516167"/>
            </a:xfrm>
            <a:prstGeom prst="rect">
              <a:avLst/>
            </a:prstGeom>
            <a:blipFill rotWithShape="1">
              <a:blip r:embed="rId4"/>
              <a:stretch>
                <a:fillRect b="-2353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049320" name="TextBox 60"/>
          <p:cNvSpPr txBox="1"/>
          <p:nvPr/>
        </p:nvSpPr>
        <p:spPr>
          <a:xfrm>
            <a:off x="26158" y="4800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逐差法</a:t>
            </a:r>
            <a:endParaRPr lang="en-US" altLang="zh-CN" dirty="0"/>
          </a:p>
          <a:p>
            <a:r>
              <a:rPr lang="zh-CN" altLang="en-US" dirty="0"/>
              <a:t>不确定度</a:t>
            </a:r>
            <a:endParaRPr lang="en-US" altLang="zh-CN" dirty="0"/>
          </a:p>
          <a:p>
            <a:r>
              <a:rPr lang="zh-CN" altLang="en-US" dirty="0"/>
              <a:t>的计算：</a:t>
            </a:r>
            <a:endParaRPr lang="zh-CN" altLang="en-US" dirty="0"/>
          </a:p>
        </p:txBody>
      </p:sp>
      <p:sp>
        <p:nvSpPr>
          <p:cNvPr id="1049321" name="矩形 50"/>
          <p:cNvSpPr/>
          <p:nvPr/>
        </p:nvSpPr>
        <p:spPr>
          <a:xfrm>
            <a:off x="228600" y="381000"/>
            <a:ext cx="3276600" cy="533400"/>
          </a:xfrm>
          <a:prstGeom prst="rect">
            <a:avLst/>
          </a:prstGeom>
          <a:ln w="34925">
            <a:solidFill>
              <a:srgbClr val="000080"/>
            </a:solidFill>
          </a:ln>
        </p:spPr>
        <p:txBody>
          <a:bodyPr wrap="square" lIns="0" tIns="0" rIns="0" bIns="0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49322" name="矩形 52"/>
          <p:cNvSpPr/>
          <p:nvPr/>
        </p:nvSpPr>
        <p:spPr>
          <a:xfrm>
            <a:off x="304800" y="2743200"/>
            <a:ext cx="2438400" cy="457200"/>
          </a:xfrm>
          <a:prstGeom prst="rect">
            <a:avLst/>
          </a:prstGeom>
          <a:ln w="34925">
            <a:solidFill>
              <a:srgbClr val="000080"/>
            </a:solidFill>
          </a:ln>
        </p:spPr>
        <p:txBody>
          <a:bodyPr wrap="square" lIns="0" tIns="0" rIns="0" bIns="0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8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29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0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1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2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3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4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5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7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8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39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0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1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2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3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4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5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6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7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8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49" name="object 24"/>
          <p:cNvSpPr/>
          <p:nvPr/>
        </p:nvSpPr>
        <p:spPr>
          <a:xfrm>
            <a:off x="310515" y="1586865"/>
            <a:ext cx="8960485" cy="802005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r>
              <a:rPr lang="zh-CN" altLang="en-US" sz="2000" dirty="0"/>
              <a:t>最小二乘法原理：是一种曲线拟合方法，通过最小化误差的平方和找到一组数据的最佳函数。以简单的一次函数为例，说明最小二乘法原理。</a:t>
            </a:r>
            <a:endParaRPr lang="zh-CN" altLang="en-US" sz="2000" dirty="0"/>
          </a:p>
        </p:txBody>
      </p:sp>
      <p:sp>
        <p:nvSpPr>
          <p:cNvPr id="1049350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1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2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8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59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0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1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2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3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4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5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6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7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8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69" name="object 50"/>
          <p:cNvSpPr/>
          <p:nvPr/>
        </p:nvSpPr>
        <p:spPr>
          <a:xfrm>
            <a:off x="152400" y="166688"/>
            <a:ext cx="8937626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>
            <a:pPr marL="12700" algn="ctr">
              <a:lnSpc>
                <a:spcPts val="3750"/>
              </a:lnSpc>
            </a:pPr>
            <a:r>
              <a:rPr lang="zh-CN" altLang="en-US"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数据处理注意事项</a:t>
            </a:r>
            <a:endParaRPr lang="zh-CN" altLang="en-US"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370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1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2" name="object 54"/>
          <p:cNvSpPr/>
          <p:nvPr/>
        </p:nvSpPr>
        <p:spPr>
          <a:xfrm>
            <a:off x="1108045" y="863603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3" name="TextBox 55"/>
          <p:cNvSpPr txBox="1"/>
          <p:nvPr/>
        </p:nvSpPr>
        <p:spPr>
          <a:xfrm>
            <a:off x="3422796" y="79853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最小二乘法</a:t>
            </a:r>
            <a:endParaRPr lang="zh-CN" altLang="en-US" sz="2800" dirty="0"/>
          </a:p>
        </p:txBody>
      </p:sp>
      <p:sp>
        <p:nvSpPr>
          <p:cNvPr id="1049374" name="TextBox 56"/>
          <p:cNvSpPr txBox="1"/>
          <p:nvPr/>
        </p:nvSpPr>
        <p:spPr>
          <a:xfrm>
            <a:off x="953105" y="2411650"/>
            <a:ext cx="5976664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实验测量值见下表：</a:t>
            </a:r>
            <a:endParaRPr lang="zh-CN" altLang="en-US" sz="2000" dirty="0"/>
          </a:p>
        </p:txBody>
      </p:sp>
      <p:graphicFrame>
        <p:nvGraphicFramePr>
          <p:cNvPr id="4194311" name="表格 57"/>
          <p:cNvGraphicFramePr>
            <a:graphicFrameLocks noGrp="1"/>
          </p:cNvGraphicFramePr>
          <p:nvPr/>
        </p:nvGraphicFramePr>
        <p:xfrm>
          <a:off x="775970" y="2851150"/>
          <a:ext cx="7253605" cy="336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120"/>
                <a:gridCol w="3626485"/>
              </a:tblGrid>
              <a:tr h="868680">
                <a:tc>
                  <a:txBody>
                    <a:bodyPr/>
                    <a:p>
                      <a:r>
                        <a:rPr lang="en-US" altLang="zh-CN" dirty="0"/>
                        <a:t>X(</a:t>
                      </a:r>
                      <a:r>
                        <a:rPr lang="zh-CN" altLang="en-US" dirty="0"/>
                        <a:t>测量值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（测量值）</a:t>
                      </a:r>
                      <a:endParaRPr lang="zh-CN" alt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r>
                        <a:rPr lang="en-US" altLang="zh-CN" dirty="0" err="1"/>
                        <a:t>xn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err="1"/>
                        <a:t>yn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6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7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8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79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0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1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8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5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6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7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8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399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0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1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2" name="object 36"/>
          <p:cNvSpPr/>
          <p:nvPr/>
        </p:nvSpPr>
        <p:spPr>
          <a:xfrm>
            <a:off x="13335" y="45604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3" name="object 37"/>
          <p:cNvSpPr/>
          <p:nvPr/>
        </p:nvSpPr>
        <p:spPr>
          <a:xfrm>
            <a:off x="0" y="38862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4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5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0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4" name="object 50"/>
          <p:cNvSpPr/>
          <p:nvPr/>
        </p:nvSpPr>
        <p:spPr>
          <a:xfrm>
            <a:off x="152400" y="166688"/>
            <a:ext cx="8937626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>
            <a:pPr marL="12700" algn="ctr">
              <a:lnSpc>
                <a:spcPts val="3750"/>
              </a:lnSpc>
            </a:pPr>
            <a:r>
              <a:rPr lang="zh-CN" altLang="en-US"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数据处理注意事项</a:t>
            </a:r>
            <a:endParaRPr lang="zh-CN" altLang="en-US"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415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6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7" name="object 54"/>
          <p:cNvSpPr/>
          <p:nvPr/>
        </p:nvSpPr>
        <p:spPr>
          <a:xfrm>
            <a:off x="1108045" y="863603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18" name="TextBox 55"/>
          <p:cNvSpPr txBox="1"/>
          <p:nvPr/>
        </p:nvSpPr>
        <p:spPr>
          <a:xfrm>
            <a:off x="3422796" y="79853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最小二乘法</a:t>
            </a:r>
            <a:endParaRPr lang="zh-CN" altLang="en-US" sz="2800" dirty="0"/>
          </a:p>
        </p:txBody>
      </p:sp>
      <p:sp>
        <p:nvSpPr>
          <p:cNvPr id="1049419" name="TextBox 50"/>
          <p:cNvSpPr txBox="1"/>
          <p:nvPr/>
        </p:nvSpPr>
        <p:spPr>
          <a:xfrm>
            <a:off x="464820" y="1499870"/>
            <a:ext cx="7447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将实测值</a:t>
            </a:r>
            <a:r>
              <a:rPr lang="en-US" altLang="zh-CN" sz="2000" dirty="0"/>
              <a:t>y</a:t>
            </a:r>
            <a:r>
              <a:rPr lang="zh-CN" altLang="en-US" sz="2000" dirty="0"/>
              <a:t>与拟合计算值</a:t>
            </a:r>
            <a:r>
              <a:rPr lang="en-US" altLang="zh-CN" sz="2000" dirty="0"/>
              <a:t>Y=</a:t>
            </a:r>
            <a:r>
              <a:rPr lang="en-US" altLang="zh-CN" sz="2000" dirty="0" err="1"/>
              <a:t>a+bx</a:t>
            </a:r>
            <a:r>
              <a:rPr lang="zh-CN" altLang="en-US" sz="2000" dirty="0"/>
              <a:t>偏差的平方和最小为判断依据。</a:t>
            </a:r>
            <a:endParaRPr lang="zh-CN" altLang="en-US" sz="2000" dirty="0"/>
          </a:p>
        </p:txBody>
      </p:sp>
      <p:sp>
        <p:nvSpPr>
          <p:cNvPr id="1049420" name="TextBox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5390" y="1918970"/>
            <a:ext cx="4906645" cy="93853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421" name="TextBox 5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2365" y="2857500"/>
            <a:ext cx="4865370" cy="2232025"/>
          </a:xfrm>
          <a:prstGeom prst="rect">
            <a:avLst/>
          </a:prstGeom>
          <a:blipFill rotWithShape="1">
            <a:blip r:embed="rId6"/>
            <a:stretch>
              <a:fillRect l="-1057" t="-2305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422" name="TextBox 5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1830" y="5089525"/>
            <a:ext cx="7898765" cy="1768475"/>
          </a:xfrm>
          <a:prstGeom prst="rect">
            <a:avLst/>
          </a:prstGeom>
          <a:blipFill rotWithShape="1">
            <a:blip r:embed="rId7"/>
            <a:stretch>
              <a:fillRect l="-699" t="-2070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7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8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29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0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1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2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3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4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5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6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7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8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39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0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1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2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3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4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5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4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0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1" name="object 37"/>
          <p:cNvSpPr/>
          <p:nvPr/>
        </p:nvSpPr>
        <p:spPr>
          <a:xfrm>
            <a:off x="0" y="38862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2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3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4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5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6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7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8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59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0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1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2" name="object 50"/>
          <p:cNvSpPr/>
          <p:nvPr/>
        </p:nvSpPr>
        <p:spPr>
          <a:xfrm>
            <a:off x="152400" y="166688"/>
            <a:ext cx="8937626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>
            <a:pPr marL="12700" algn="ctr">
              <a:lnSpc>
                <a:spcPts val="375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思考题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46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5" name="object 54"/>
          <p:cNvSpPr/>
          <p:nvPr/>
        </p:nvSpPr>
        <p:spPr>
          <a:xfrm>
            <a:off x="1108045" y="863603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6" name="矩形 5"/>
          <p:cNvSpPr/>
          <p:nvPr/>
        </p:nvSpPr>
        <p:spPr>
          <a:xfrm>
            <a:off x="440055" y="1405890"/>
            <a:ext cx="8649335" cy="609917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zh-CN" sz="2400" dirty="0"/>
              <a:t>杨氏模量测量数据</a:t>
            </a:r>
            <a:r>
              <a:rPr lang="en-US" altLang="zh-CN" sz="2400" dirty="0"/>
              <a:t>N</a:t>
            </a:r>
            <a:r>
              <a:rPr lang="zh-CN" altLang="zh-CN" sz="2400" dirty="0"/>
              <a:t>若不用逐差法而用作图法，如何处理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0"/>
            <a:endParaRPr lang="en-US" altLang="zh-CN" sz="2800" dirty="0"/>
          </a:p>
          <a:p>
            <a:pPr lvl="0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zh-CN" sz="2400" dirty="0"/>
              <a:t>两根材料相同但粗细不同的金属丝，它们的杨氏模量相同吗？为什么</a:t>
            </a:r>
            <a:r>
              <a:rPr lang="zh-CN" altLang="zh-CN" sz="2800" dirty="0"/>
              <a:t>？</a:t>
            </a:r>
            <a:endParaRPr lang="zh-CN" altLang="zh-CN" sz="2800" dirty="0"/>
          </a:p>
          <a:p>
            <a:pPr lvl="0"/>
            <a:endParaRPr lang="zh-CN" altLang="zh-CN" sz="3200" dirty="0"/>
          </a:p>
          <a:p>
            <a:pPr lvl="0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zh-CN" sz="2400" dirty="0"/>
              <a:t>本实验使用了哪些测量长度的量具？选择它们的依据是什么？它们的仪器误差各是多少</a:t>
            </a:r>
            <a:r>
              <a:rPr lang="zh-CN" altLang="zh-CN" sz="2800" dirty="0"/>
              <a:t>？</a:t>
            </a:r>
            <a:endParaRPr lang="zh-CN" altLang="zh-CN" sz="2800" dirty="0"/>
          </a:p>
          <a:p>
            <a:pPr lvl="0"/>
            <a:endParaRPr lang="zh-CN" altLang="zh-CN" sz="3200" dirty="0"/>
          </a:p>
          <a:p>
            <a:pPr lvl="0"/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zh-CN" sz="2400" dirty="0"/>
              <a:t>在</a:t>
            </a:r>
            <a:r>
              <a:rPr lang="en-US" altLang="zh-CN" sz="2400" dirty="0"/>
              <a:t>CCD</a:t>
            </a:r>
            <a:r>
              <a:rPr lang="zh-CN" altLang="zh-CN" sz="2400" dirty="0"/>
              <a:t>法测定金属丝杨氏模量实验中，为什么起始时要加一定数量的底码</a:t>
            </a:r>
            <a:r>
              <a:rPr lang="zh-CN" altLang="zh-CN" sz="2800" dirty="0"/>
              <a:t>？</a:t>
            </a:r>
            <a:endParaRPr lang="zh-CN" altLang="zh-CN" sz="2800" dirty="0"/>
          </a:p>
          <a:p>
            <a:pPr lvl="0"/>
            <a:endParaRPr lang="zh-CN" altLang="zh-CN" sz="3200" dirty="0"/>
          </a:p>
          <a:p>
            <a:pPr lvl="0"/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zh-CN" sz="2400" dirty="0"/>
              <a:t>加砝码后标示横线在屏幕上可能上下颤动不停，不能够完全稳定时，如何判定正确读数？</a:t>
            </a:r>
            <a:endParaRPr lang="zh-CN" altLang="zh-CN" sz="2400" dirty="0"/>
          </a:p>
          <a:p>
            <a:pPr lvl="0"/>
            <a:endParaRPr lang="zh-CN" altLang="zh-CN" sz="2400" dirty="0"/>
          </a:p>
          <a:p>
            <a:pPr lvl="0"/>
            <a:endParaRPr lang="zh-CN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7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8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69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0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1" name="TextBox 2"/>
          <p:cNvSpPr txBox="1"/>
          <p:nvPr/>
        </p:nvSpPr>
        <p:spPr>
          <a:xfrm>
            <a:off x="457200" y="3429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800" dirty="0"/>
          </a:p>
          <a:p>
            <a:r>
              <a:rPr lang="zh-CN" altLang="en-US" sz="2800" dirty="0"/>
              <a:t>实验二、霍尔位置传感器的定标和杨氏模量的测定</a:t>
            </a:r>
            <a:endParaRPr lang="zh-CN" altLang="en-US" sz="2800" dirty="0"/>
          </a:p>
        </p:txBody>
      </p:sp>
      <p:sp>
        <p:nvSpPr>
          <p:cNvPr id="1049472" name="矩形 7"/>
          <p:cNvSpPr/>
          <p:nvPr/>
        </p:nvSpPr>
        <p:spPr>
          <a:xfrm>
            <a:off x="457200" y="243840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实验一、拉伸法测定金属丝的杨氏模量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9473" name="矩形 1"/>
          <p:cNvSpPr/>
          <p:nvPr/>
        </p:nvSpPr>
        <p:spPr>
          <a:xfrm>
            <a:off x="3625850" y="962025"/>
            <a:ext cx="1816100" cy="5791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/>
              <a:t>实验目录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49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4" name="object 2"/>
          <p:cNvSpPr/>
          <p:nvPr/>
        </p:nvSpPr>
        <p:spPr>
          <a:xfrm>
            <a:off x="2336800" y="6858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5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6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7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8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79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0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1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2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3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4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5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6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7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8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89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0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1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2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3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4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5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6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7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8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499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0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1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2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3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4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5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6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7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8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09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0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1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2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3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4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5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6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7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8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19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0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1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2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3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4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5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6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7" name="object 55"/>
          <p:cNvSpPr txBox="1"/>
          <p:nvPr/>
        </p:nvSpPr>
        <p:spPr>
          <a:xfrm>
            <a:off x="2658745" y="190500"/>
            <a:ext cx="4934585" cy="113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defTabSz="0">
              <a:lnSpc>
                <a:spcPts val="3750"/>
              </a:lnSpc>
              <a:tabLst>
                <a:tab pos="978535" algn="l"/>
              </a:tabLst>
            </a:pPr>
            <a:r>
              <a:rPr lang="zh-CN" alt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 验二的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endParaRPr sz="4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28" name="object 56"/>
          <p:cNvSpPr/>
          <p:nvPr/>
        </p:nvSpPr>
        <p:spPr>
          <a:xfrm>
            <a:off x="2194702" y="15511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29" name="object 57"/>
          <p:cNvSpPr/>
          <p:nvPr/>
        </p:nvSpPr>
        <p:spPr>
          <a:xfrm>
            <a:off x="2189163" y="15398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0" name="object 58"/>
          <p:cNvSpPr/>
          <p:nvPr/>
        </p:nvSpPr>
        <p:spPr>
          <a:xfrm>
            <a:off x="2227087" y="1579754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1" name="object 59"/>
          <p:cNvSpPr/>
          <p:nvPr/>
        </p:nvSpPr>
        <p:spPr>
          <a:xfrm>
            <a:off x="2717196" y="2149475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2" name="object 60"/>
          <p:cNvSpPr/>
          <p:nvPr/>
        </p:nvSpPr>
        <p:spPr>
          <a:xfrm>
            <a:off x="6837362" y="2111544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3" name="object 61"/>
          <p:cNvSpPr txBox="1"/>
          <p:nvPr/>
        </p:nvSpPr>
        <p:spPr>
          <a:xfrm>
            <a:off x="3933135" y="16544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34" name="object 62"/>
          <p:cNvSpPr txBox="1"/>
          <p:nvPr/>
        </p:nvSpPr>
        <p:spPr>
          <a:xfrm>
            <a:off x="2416126" y="16764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9535" name="object 63"/>
          <p:cNvSpPr/>
          <p:nvPr/>
        </p:nvSpPr>
        <p:spPr>
          <a:xfrm>
            <a:off x="2194702" y="24655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6" name="object 64"/>
          <p:cNvSpPr/>
          <p:nvPr/>
        </p:nvSpPr>
        <p:spPr>
          <a:xfrm>
            <a:off x="2189163" y="24542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7" name="object 65"/>
          <p:cNvSpPr/>
          <p:nvPr/>
        </p:nvSpPr>
        <p:spPr>
          <a:xfrm>
            <a:off x="2227087" y="2494152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8" name="object 66"/>
          <p:cNvSpPr/>
          <p:nvPr/>
        </p:nvSpPr>
        <p:spPr>
          <a:xfrm>
            <a:off x="2717196" y="3063873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39" name="object 67"/>
          <p:cNvSpPr/>
          <p:nvPr/>
        </p:nvSpPr>
        <p:spPr>
          <a:xfrm>
            <a:off x="6837362" y="3025943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0" name="object 68"/>
          <p:cNvSpPr txBox="1"/>
          <p:nvPr/>
        </p:nvSpPr>
        <p:spPr>
          <a:xfrm>
            <a:off x="3933135" y="25688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41" name="object 69"/>
          <p:cNvSpPr txBox="1"/>
          <p:nvPr/>
        </p:nvSpPr>
        <p:spPr>
          <a:xfrm>
            <a:off x="2416126" y="25908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9542" name="object 70"/>
          <p:cNvSpPr/>
          <p:nvPr/>
        </p:nvSpPr>
        <p:spPr>
          <a:xfrm>
            <a:off x="2194702" y="33577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3" name="object 71"/>
          <p:cNvSpPr/>
          <p:nvPr/>
        </p:nvSpPr>
        <p:spPr>
          <a:xfrm>
            <a:off x="2189163" y="33464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4" name="object 72"/>
          <p:cNvSpPr/>
          <p:nvPr/>
        </p:nvSpPr>
        <p:spPr>
          <a:xfrm>
            <a:off x="2227087" y="33863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5" name="object 73"/>
          <p:cNvSpPr/>
          <p:nvPr/>
        </p:nvSpPr>
        <p:spPr>
          <a:xfrm>
            <a:off x="2717196" y="39560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6" name="object 74"/>
          <p:cNvSpPr/>
          <p:nvPr/>
        </p:nvSpPr>
        <p:spPr>
          <a:xfrm>
            <a:off x="6837362" y="3918120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47" name="object 75"/>
          <p:cNvSpPr txBox="1"/>
          <p:nvPr/>
        </p:nvSpPr>
        <p:spPr>
          <a:xfrm>
            <a:off x="3933135" y="34610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48" name="object 76"/>
          <p:cNvSpPr txBox="1"/>
          <p:nvPr/>
        </p:nvSpPr>
        <p:spPr>
          <a:xfrm>
            <a:off x="2416126" y="34829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9549" name="object 77"/>
          <p:cNvSpPr/>
          <p:nvPr/>
        </p:nvSpPr>
        <p:spPr>
          <a:xfrm>
            <a:off x="2194702" y="42721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0" name="object 78"/>
          <p:cNvSpPr/>
          <p:nvPr/>
        </p:nvSpPr>
        <p:spPr>
          <a:xfrm>
            <a:off x="2189163" y="42608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1" name="object 79"/>
          <p:cNvSpPr/>
          <p:nvPr/>
        </p:nvSpPr>
        <p:spPr>
          <a:xfrm>
            <a:off x="2227087" y="43007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2" name="object 80"/>
          <p:cNvSpPr/>
          <p:nvPr/>
        </p:nvSpPr>
        <p:spPr>
          <a:xfrm>
            <a:off x="2717196" y="48704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3" name="object 81"/>
          <p:cNvSpPr/>
          <p:nvPr/>
        </p:nvSpPr>
        <p:spPr>
          <a:xfrm>
            <a:off x="6837362" y="4832518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4" name="object 82"/>
          <p:cNvSpPr txBox="1"/>
          <p:nvPr/>
        </p:nvSpPr>
        <p:spPr>
          <a:xfrm>
            <a:off x="3930383" y="43754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55" name="object 83"/>
          <p:cNvSpPr txBox="1"/>
          <p:nvPr/>
        </p:nvSpPr>
        <p:spPr>
          <a:xfrm>
            <a:off x="2416126" y="43973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9556" name="object 84"/>
          <p:cNvSpPr/>
          <p:nvPr/>
        </p:nvSpPr>
        <p:spPr>
          <a:xfrm>
            <a:off x="2129690" y="5296106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474535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74535" y="653846"/>
                </a:lnTo>
                <a:lnTo>
                  <a:pt x="663587" y="326923"/>
                </a:lnTo>
                <a:lnTo>
                  <a:pt x="474535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7" name="object 85"/>
          <p:cNvSpPr/>
          <p:nvPr/>
        </p:nvSpPr>
        <p:spPr>
          <a:xfrm>
            <a:off x="2124075" y="5284783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0" y="326923"/>
                </a:moveTo>
                <a:lnTo>
                  <a:pt x="189064" y="0"/>
                </a:lnTo>
                <a:lnTo>
                  <a:pt x="474535" y="0"/>
                </a:lnTo>
                <a:lnTo>
                  <a:pt x="663587" y="326923"/>
                </a:lnTo>
                <a:lnTo>
                  <a:pt x="474535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8" name="object 86"/>
          <p:cNvSpPr/>
          <p:nvPr/>
        </p:nvSpPr>
        <p:spPr>
          <a:xfrm>
            <a:off x="2163826" y="5324665"/>
            <a:ext cx="584098" cy="574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59" name="object 87"/>
          <p:cNvSpPr/>
          <p:nvPr/>
        </p:nvSpPr>
        <p:spPr>
          <a:xfrm>
            <a:off x="2163820" y="5324666"/>
            <a:ext cx="584098" cy="574573"/>
          </a:xfrm>
          <a:custGeom>
            <a:avLst/>
            <a:gdLst/>
            <a:ahLst/>
            <a:cxnLst/>
            <a:rect l="l" t="t" r="r" b="b"/>
            <a:pathLst>
              <a:path w="584098" h="574573">
                <a:moveTo>
                  <a:pt x="0" y="287286"/>
                </a:moveTo>
                <a:lnTo>
                  <a:pt x="166027" y="0"/>
                </a:lnTo>
                <a:lnTo>
                  <a:pt x="418071" y="0"/>
                </a:lnTo>
                <a:lnTo>
                  <a:pt x="584098" y="287286"/>
                </a:lnTo>
                <a:lnTo>
                  <a:pt x="418071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0" name="object 88"/>
          <p:cNvSpPr/>
          <p:nvPr/>
        </p:nvSpPr>
        <p:spPr>
          <a:xfrm>
            <a:off x="2659443" y="5894387"/>
            <a:ext cx="4216019" cy="0"/>
          </a:xfrm>
          <a:custGeom>
            <a:avLst/>
            <a:gdLst/>
            <a:ahLst/>
            <a:cxnLst/>
            <a:rect l="l" t="t" r="r" b="b"/>
            <a:pathLst>
              <a:path w="4216019">
                <a:moveTo>
                  <a:pt x="0" y="0"/>
                </a:moveTo>
                <a:lnTo>
                  <a:pt x="4216019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1" name="object 89"/>
          <p:cNvSpPr/>
          <p:nvPr/>
        </p:nvSpPr>
        <p:spPr>
          <a:xfrm>
            <a:off x="6837364" y="5856457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0" y="47851"/>
                </a:lnTo>
                <a:lnTo>
                  <a:pt x="6850" y="59058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49562" name="object 90"/>
          <p:cNvSpPr txBox="1"/>
          <p:nvPr/>
        </p:nvSpPr>
        <p:spPr>
          <a:xfrm>
            <a:off x="3910693" y="5399341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563" name="object 91"/>
          <p:cNvSpPr txBox="1"/>
          <p:nvPr/>
        </p:nvSpPr>
        <p:spPr>
          <a:xfrm>
            <a:off x="2355218" y="5421312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4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5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6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7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8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69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0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1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2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3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4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5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6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7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8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79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0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1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2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3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4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5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6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7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8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89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0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1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2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3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4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5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6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7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8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599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0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1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2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3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4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5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6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7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8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09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0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1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2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3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4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5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6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17" name="object 55"/>
          <p:cNvSpPr txBox="1"/>
          <p:nvPr/>
        </p:nvSpPr>
        <p:spPr>
          <a:xfrm>
            <a:off x="3429000" y="228600"/>
            <a:ext cx="2487930" cy="476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3600" spc="1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618" name="object 56"/>
          <p:cNvSpPr txBox="1"/>
          <p:nvPr/>
        </p:nvSpPr>
        <p:spPr>
          <a:xfrm>
            <a:off x="186688" y="2071052"/>
            <a:ext cx="8728711" cy="3034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熟悉霍尔位置传感器的特性。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学会弯曲法测量黄铜的杨氏模量。</a:t>
            </a: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在测量黄铜的杨氏模量的同时，对霍尔位置传感 器定标。</a:t>
            </a: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测量可锻铸铁的杨氏模量及对霍尔位置传感器定标。</a:t>
            </a:r>
            <a:endParaRPr lang="en-US" altLang="zh-CN" sz="2800" spc="180" dirty="0">
              <a:solidFill>
                <a:srgbClr val="368463"/>
              </a:solidFill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9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0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1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2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3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4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5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6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7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8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29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0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1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2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3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4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5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6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7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8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39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0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1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2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3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4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5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6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7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8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49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0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1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2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3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4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5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5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4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5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6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7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8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69" name="object 55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670" name="object 70"/>
          <p:cNvSpPr txBox="1"/>
          <p:nvPr/>
        </p:nvSpPr>
        <p:spPr>
          <a:xfrm>
            <a:off x="3608419" y="2937530"/>
            <a:ext cx="46164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17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97172" name="Picture 1" descr="C:\Users\dell\AppData\Roaming\Tencent\Users\605134542\QQ\WinTemp\RichOle\5QQ()~2C]]1BB}~E2X}`E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685800"/>
            <a:ext cx="5399405" cy="4244340"/>
          </a:xfrm>
          <a:prstGeom prst="rect">
            <a:avLst/>
          </a:prstGeom>
          <a:noFill/>
        </p:spPr>
      </p:pic>
      <p:sp>
        <p:nvSpPr>
          <p:cNvPr id="1049671" name="TextBox 2047"/>
          <p:cNvSpPr txBox="1"/>
          <p:nvPr/>
        </p:nvSpPr>
        <p:spPr>
          <a:xfrm>
            <a:off x="382905" y="5387975"/>
            <a:ext cx="792480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1.</a:t>
            </a:r>
            <a:r>
              <a:rPr lang="zh-CN" altLang="en-US" sz="2000" dirty="0"/>
              <a:t>磁体（磁铁对）</a:t>
            </a:r>
            <a:r>
              <a:rPr lang="en-US" altLang="zh-CN" sz="2000" dirty="0"/>
              <a:t>2.</a:t>
            </a:r>
            <a:r>
              <a:rPr lang="zh-CN" altLang="en-US" sz="2000" dirty="0"/>
              <a:t>磁体调节机构   </a:t>
            </a:r>
            <a:r>
              <a:rPr lang="en-US" altLang="zh-CN" sz="2000" dirty="0"/>
              <a:t>3,16. </a:t>
            </a:r>
            <a:r>
              <a:rPr lang="zh-CN" altLang="en-US" sz="2000" dirty="0"/>
              <a:t>试样  </a:t>
            </a:r>
            <a:r>
              <a:rPr lang="en-US" altLang="zh-CN" sz="2000" dirty="0"/>
              <a:t>4. </a:t>
            </a:r>
            <a:r>
              <a:rPr lang="zh-CN" altLang="en-US" sz="2000" dirty="0"/>
              <a:t>铜杠杆（顶端装有</a:t>
            </a:r>
            <a:r>
              <a:rPr lang="en-US" altLang="zh-CN" sz="2000" dirty="0"/>
              <a:t>SS495A</a:t>
            </a:r>
            <a:r>
              <a:rPr lang="zh-CN" altLang="en-US" sz="2000" dirty="0"/>
              <a:t>型集成霍尔传感器）</a:t>
            </a:r>
            <a:r>
              <a:rPr lang="en-US" altLang="zh-CN" sz="2000" dirty="0"/>
              <a:t>5. </a:t>
            </a:r>
            <a:r>
              <a:rPr lang="zh-CN" altLang="en-US" sz="2000" dirty="0"/>
              <a:t>杠杆支架  </a:t>
            </a:r>
            <a:r>
              <a:rPr lang="en-US" altLang="zh-CN" sz="2000" dirty="0"/>
              <a:t>6. </a:t>
            </a:r>
            <a:r>
              <a:rPr lang="zh-CN" altLang="en-US" sz="2000" dirty="0"/>
              <a:t>铜刀口  </a:t>
            </a:r>
            <a:r>
              <a:rPr lang="en-US" altLang="zh-CN" sz="2000" dirty="0"/>
              <a:t>7. </a:t>
            </a:r>
            <a:r>
              <a:rPr lang="zh-CN" altLang="en-US" sz="2000" dirty="0"/>
              <a:t>铜刀口上的基线  </a:t>
            </a:r>
            <a:r>
              <a:rPr lang="en-US" altLang="zh-CN" sz="2000" dirty="0"/>
              <a:t>8.</a:t>
            </a:r>
            <a:r>
              <a:rPr lang="zh-CN" altLang="en-US" sz="2000" dirty="0"/>
              <a:t>拉力绳 </a:t>
            </a:r>
            <a:r>
              <a:rPr lang="en-US" altLang="zh-CN" sz="2000" dirty="0"/>
              <a:t>9.</a:t>
            </a:r>
            <a:r>
              <a:rPr lang="zh-CN" altLang="en-US" sz="2000" dirty="0"/>
              <a:t>读数显微镜   </a:t>
            </a:r>
            <a:r>
              <a:rPr lang="en-US" altLang="zh-CN" sz="2000" dirty="0"/>
              <a:t>10. </a:t>
            </a:r>
            <a:r>
              <a:rPr lang="zh-CN" altLang="en-US" sz="2000" dirty="0"/>
              <a:t>水平调节机脚  </a:t>
            </a:r>
            <a:r>
              <a:rPr lang="en-US" altLang="zh-CN" sz="2000" dirty="0"/>
              <a:t>11. </a:t>
            </a:r>
            <a:r>
              <a:rPr lang="zh-CN" altLang="en-US" sz="2000" dirty="0"/>
              <a:t>立柱  </a:t>
            </a:r>
            <a:r>
              <a:rPr lang="en-US" altLang="zh-CN" sz="2000" dirty="0"/>
              <a:t>12. </a:t>
            </a:r>
            <a:r>
              <a:rPr lang="zh-CN" altLang="en-US" sz="2000" dirty="0"/>
              <a:t>电子秤传感器 </a:t>
            </a:r>
            <a:r>
              <a:rPr lang="en-US" altLang="zh-CN" sz="2000" dirty="0"/>
              <a:t>13. </a:t>
            </a:r>
            <a:r>
              <a:rPr lang="zh-CN" altLang="en-US" sz="2000" dirty="0"/>
              <a:t>加力调节旋钮  </a:t>
            </a:r>
            <a:r>
              <a:rPr lang="en-US" altLang="zh-CN" sz="2000" dirty="0"/>
              <a:t>14. </a:t>
            </a:r>
            <a:r>
              <a:rPr lang="zh-CN" altLang="en-US" sz="2000" dirty="0"/>
              <a:t>水平泡 </a:t>
            </a:r>
            <a:r>
              <a:rPr lang="en-US" altLang="zh-CN" sz="2000" dirty="0"/>
              <a:t>15. </a:t>
            </a:r>
            <a:r>
              <a:rPr lang="zh-CN" altLang="en-US" sz="2000" dirty="0"/>
              <a:t>读数显微镜上下调节机构   </a:t>
            </a:r>
            <a:r>
              <a:rPr lang="en-US" altLang="zh-CN" sz="2000" dirty="0"/>
              <a:t>17.</a:t>
            </a:r>
            <a:r>
              <a:rPr lang="zh-CN" altLang="en-US" sz="2000" dirty="0"/>
              <a:t>平台</a:t>
            </a:r>
            <a:endParaRPr lang="zh-CN" altLang="en-US" sz="2000" dirty="0"/>
          </a:p>
        </p:txBody>
      </p:sp>
      <p:sp>
        <p:nvSpPr>
          <p:cNvPr id="1049672" name="TextBox 2049"/>
          <p:cNvSpPr txBox="1"/>
          <p:nvPr/>
        </p:nvSpPr>
        <p:spPr>
          <a:xfrm>
            <a:off x="3438525" y="4930775"/>
            <a:ext cx="1905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实验装置一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79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0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1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2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3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4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5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6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7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8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89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0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1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2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3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4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5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6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7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8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699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0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1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2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3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4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5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6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7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8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09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0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1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2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3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4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5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6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7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8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19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20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21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22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23" name="object 55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724" name="object 70"/>
          <p:cNvSpPr txBox="1"/>
          <p:nvPr/>
        </p:nvSpPr>
        <p:spPr>
          <a:xfrm>
            <a:off x="3608419" y="2937530"/>
            <a:ext cx="46164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17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145728" name="直接连接符 37"/>
          <p:cNvCxnSpPr/>
          <p:nvPr/>
        </p:nvCxnSpPr>
        <p:spPr>
          <a:xfrm>
            <a:off x="1371600" y="2438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725" name="TextBox 2062"/>
          <p:cNvSpPr txBox="1"/>
          <p:nvPr/>
        </p:nvSpPr>
        <p:spPr>
          <a:xfrm>
            <a:off x="2313305" y="630491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实验装置二：测试仪面板图</a:t>
            </a:r>
            <a:endParaRPr lang="zh-CN" altLang="en-US" dirty="0"/>
          </a:p>
        </p:txBody>
      </p:sp>
      <p:grpSp>
        <p:nvGrpSpPr>
          <p:cNvPr id="123" name="组合 2067"/>
          <p:cNvGrpSpPr/>
          <p:nvPr/>
        </p:nvGrpSpPr>
        <p:grpSpPr>
          <a:xfrm>
            <a:off x="688975" y="1341120"/>
            <a:ext cx="8486775" cy="4578350"/>
            <a:chOff x="1371600" y="1752600"/>
            <a:chExt cx="7162800" cy="2895600"/>
          </a:xfrm>
        </p:grpSpPr>
        <p:sp>
          <p:nvSpPr>
            <p:cNvPr id="1049726" name="矩形 7"/>
            <p:cNvSpPr/>
            <p:nvPr/>
          </p:nvSpPr>
          <p:spPr>
            <a:xfrm>
              <a:off x="1371600" y="1752600"/>
              <a:ext cx="6248400" cy="2895600"/>
            </a:xfrm>
            <a:prstGeom prst="rect">
              <a:avLst/>
            </a:prstGeom>
            <a:noFill/>
            <a:ln w="539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45729" name="直接连接符 57"/>
            <p:cNvCxnSpPr/>
            <p:nvPr/>
          </p:nvCxnSpPr>
          <p:spPr>
            <a:xfrm>
              <a:off x="1371600" y="2362200"/>
              <a:ext cx="62484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727" name="TextBox 58"/>
            <p:cNvSpPr txBox="1"/>
            <p:nvPr/>
          </p:nvSpPr>
          <p:spPr>
            <a:xfrm>
              <a:off x="1447800" y="1981200"/>
              <a:ext cx="3962400" cy="19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dirty="0"/>
                <a:t>HZDZ</a:t>
              </a:r>
              <a:r>
                <a:rPr lang="zh-CN" altLang="en-US" sz="1400" dirty="0"/>
                <a:t>杨氏模量测定仪霍尔</a:t>
              </a:r>
              <a:r>
                <a:rPr lang="zh-CN" altLang="en-US" sz="1000" dirty="0"/>
                <a:t>位置传感器法</a:t>
              </a:r>
              <a:r>
                <a:rPr lang="en-US" altLang="zh-CN" sz="1000" dirty="0"/>
                <a:t>DHY-1A</a:t>
              </a:r>
              <a:endParaRPr lang="zh-CN" altLang="en-US" sz="1000" dirty="0"/>
            </a:p>
          </p:txBody>
        </p:sp>
        <p:sp>
          <p:nvSpPr>
            <p:cNvPr id="1049728" name="TextBox 59"/>
            <p:cNvSpPr txBox="1"/>
            <p:nvPr/>
          </p:nvSpPr>
          <p:spPr>
            <a:xfrm>
              <a:off x="5486400" y="1981200"/>
              <a:ext cx="3048000" cy="19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/>
                <a:t>杭州大华</a:t>
              </a:r>
              <a:r>
                <a:rPr lang="zh-CN" altLang="en-US" sz="1050" dirty="0"/>
                <a:t>仪器制造有限公司</a:t>
              </a:r>
              <a:endParaRPr lang="zh-CN" altLang="en-US" sz="1050" dirty="0"/>
            </a:p>
          </p:txBody>
        </p:sp>
        <p:sp>
          <p:nvSpPr>
            <p:cNvPr id="1049729" name="矩形 60"/>
            <p:cNvSpPr/>
            <p:nvPr/>
          </p:nvSpPr>
          <p:spPr>
            <a:xfrm>
              <a:off x="2438400" y="2667000"/>
              <a:ext cx="762000" cy="381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0" name="矩形 65"/>
            <p:cNvSpPr/>
            <p:nvPr/>
          </p:nvSpPr>
          <p:spPr>
            <a:xfrm>
              <a:off x="5791200" y="2667000"/>
              <a:ext cx="762000" cy="381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1" name="TextBox 61"/>
            <p:cNvSpPr txBox="1"/>
            <p:nvPr/>
          </p:nvSpPr>
          <p:spPr>
            <a:xfrm>
              <a:off x="2514600" y="2971800"/>
              <a:ext cx="609600" cy="23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mV</a:t>
              </a:r>
              <a:endParaRPr lang="zh-CN" altLang="en-US" dirty="0"/>
            </a:p>
          </p:txBody>
        </p:sp>
        <p:sp>
          <p:nvSpPr>
            <p:cNvPr id="1049732" name="TextBox 67"/>
            <p:cNvSpPr txBox="1"/>
            <p:nvPr/>
          </p:nvSpPr>
          <p:spPr>
            <a:xfrm>
              <a:off x="6019800" y="2971800"/>
              <a:ext cx="609600" cy="23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g</a:t>
              </a:r>
              <a:endParaRPr lang="zh-CN" altLang="en-US" dirty="0"/>
            </a:p>
          </p:txBody>
        </p:sp>
        <p:cxnSp>
          <p:nvCxnSpPr>
            <p:cNvPr id="3145730" name="直接连接符 2050"/>
            <p:cNvCxnSpPr/>
            <p:nvPr/>
          </p:nvCxnSpPr>
          <p:spPr>
            <a:xfrm>
              <a:off x="1371600" y="4114800"/>
              <a:ext cx="62484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733" name="椭圆 2051"/>
            <p:cNvSpPr/>
            <p:nvPr/>
          </p:nvSpPr>
          <p:spPr>
            <a:xfrm>
              <a:off x="19812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4" name="椭圆 71"/>
            <p:cNvSpPr/>
            <p:nvPr/>
          </p:nvSpPr>
          <p:spPr>
            <a:xfrm>
              <a:off x="29718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5" name="椭圆 72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6" name="椭圆 73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7" name="椭圆 74"/>
            <p:cNvSpPr/>
            <p:nvPr/>
          </p:nvSpPr>
          <p:spPr>
            <a:xfrm>
              <a:off x="66294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738" name="TextBox 2061"/>
            <p:cNvSpPr txBox="1"/>
            <p:nvPr/>
          </p:nvSpPr>
          <p:spPr>
            <a:xfrm>
              <a:off x="1600200" y="3505200"/>
              <a:ext cx="990600" cy="17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/>
                <a:t>霍尔传感器</a:t>
              </a:r>
              <a:endParaRPr lang="zh-CN" altLang="en-US" sz="1200" dirty="0"/>
            </a:p>
          </p:txBody>
        </p:sp>
        <p:sp>
          <p:nvSpPr>
            <p:cNvPr id="1049739" name="TextBox 85"/>
            <p:cNvSpPr txBox="1"/>
            <p:nvPr/>
          </p:nvSpPr>
          <p:spPr>
            <a:xfrm>
              <a:off x="2895600" y="4191000"/>
              <a:ext cx="609600" cy="17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/>
                <a:t>调零</a:t>
              </a:r>
              <a:endParaRPr lang="zh-CN" altLang="en-US" sz="1200" dirty="0"/>
            </a:p>
          </p:txBody>
        </p:sp>
        <p:sp>
          <p:nvSpPr>
            <p:cNvPr id="1049740" name="TextBox 86"/>
            <p:cNvSpPr txBox="1"/>
            <p:nvPr/>
          </p:nvSpPr>
          <p:spPr>
            <a:xfrm>
              <a:off x="3733800" y="4191000"/>
              <a:ext cx="1066800" cy="17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/>
                <a:t>量程选择</a:t>
              </a:r>
              <a:endParaRPr lang="zh-CN" altLang="en-US" sz="1200" dirty="0"/>
            </a:p>
          </p:txBody>
        </p:sp>
        <p:sp>
          <p:nvSpPr>
            <p:cNvPr id="1049741" name="TextBox 87"/>
            <p:cNvSpPr txBox="1"/>
            <p:nvPr/>
          </p:nvSpPr>
          <p:spPr>
            <a:xfrm>
              <a:off x="6553200" y="4191000"/>
              <a:ext cx="609600" cy="17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/>
                <a:t>调零</a:t>
              </a:r>
              <a:endParaRPr lang="zh-CN" altLang="en-US" sz="1200" dirty="0"/>
            </a:p>
          </p:txBody>
        </p:sp>
        <p:sp>
          <p:nvSpPr>
            <p:cNvPr id="1049742" name="TextBox 88"/>
            <p:cNvSpPr txBox="1"/>
            <p:nvPr/>
          </p:nvSpPr>
          <p:spPr>
            <a:xfrm>
              <a:off x="5410200" y="3505200"/>
              <a:ext cx="1371600" cy="17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/>
                <a:t>电子秤传感器</a:t>
              </a:r>
              <a:endParaRPr lang="zh-CN" altLang="en-US" sz="1200" dirty="0"/>
            </a:p>
          </p:txBody>
        </p:sp>
        <p:grpSp>
          <p:nvGrpSpPr>
            <p:cNvPr id="124" name="组合 2065"/>
            <p:cNvGrpSpPr/>
            <p:nvPr/>
          </p:nvGrpSpPr>
          <p:grpSpPr>
            <a:xfrm>
              <a:off x="4343400" y="3733800"/>
              <a:ext cx="152400" cy="45719"/>
              <a:chOff x="4267200" y="3657600"/>
              <a:chExt cx="228600" cy="121919"/>
            </a:xfrm>
          </p:grpSpPr>
          <p:sp>
            <p:nvSpPr>
              <p:cNvPr id="1049743" name="矩形 2063"/>
              <p:cNvSpPr/>
              <p:nvPr/>
            </p:nvSpPr>
            <p:spPr>
              <a:xfrm>
                <a:off x="4267200" y="3733800"/>
                <a:ext cx="22860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744" name="矩形 2064"/>
              <p:cNvSpPr/>
              <p:nvPr/>
            </p:nvSpPr>
            <p:spPr>
              <a:xfrm>
                <a:off x="4343400" y="36576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96"/>
            <p:cNvGrpSpPr/>
            <p:nvPr/>
          </p:nvGrpSpPr>
          <p:grpSpPr>
            <a:xfrm>
              <a:off x="4343400" y="3886200"/>
              <a:ext cx="152400" cy="45719"/>
              <a:chOff x="4267200" y="3657600"/>
              <a:chExt cx="228600" cy="121919"/>
            </a:xfrm>
          </p:grpSpPr>
          <p:sp>
            <p:nvSpPr>
              <p:cNvPr id="1049745" name="矩形 97"/>
              <p:cNvSpPr/>
              <p:nvPr/>
            </p:nvSpPr>
            <p:spPr>
              <a:xfrm>
                <a:off x="4267200" y="3733800"/>
                <a:ext cx="22860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746" name="矩形 98"/>
              <p:cNvSpPr/>
              <p:nvPr/>
            </p:nvSpPr>
            <p:spPr>
              <a:xfrm>
                <a:off x="4343400" y="36576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49747" name="TextBox 2066"/>
            <p:cNvSpPr txBox="1"/>
            <p:nvPr/>
          </p:nvSpPr>
          <p:spPr>
            <a:xfrm>
              <a:off x="4572000" y="3581400"/>
              <a:ext cx="1066800" cy="290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2V</a:t>
              </a:r>
              <a:endParaRPr lang="en-US" altLang="zh-CN" sz="1200" dirty="0"/>
            </a:p>
            <a:p>
              <a:r>
                <a:rPr lang="en-US" altLang="zh-CN" sz="1200" dirty="0"/>
                <a:t>0.2V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8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49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0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1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2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3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4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5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7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8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59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0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1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2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3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4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5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6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7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8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69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0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1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2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3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4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5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7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0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2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3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4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5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6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7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8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89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0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1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2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3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4" name="object 51"/>
          <p:cNvSpPr/>
          <p:nvPr/>
        </p:nvSpPr>
        <p:spPr>
          <a:xfrm>
            <a:off x="0" y="-33867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5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6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7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798" name="object 55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799" name="object 70"/>
          <p:cNvSpPr txBox="1"/>
          <p:nvPr/>
        </p:nvSpPr>
        <p:spPr>
          <a:xfrm>
            <a:off x="3608419" y="2937530"/>
            <a:ext cx="46164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17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145731" name="直接连接符 37"/>
          <p:cNvCxnSpPr/>
          <p:nvPr/>
        </p:nvCxnSpPr>
        <p:spPr>
          <a:xfrm>
            <a:off x="1371600" y="2438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800" name="TextBox 55"/>
          <p:cNvSpPr txBox="1"/>
          <p:nvPr/>
        </p:nvSpPr>
        <p:spPr>
          <a:xfrm>
            <a:off x="609600" y="838200"/>
            <a:ext cx="8305800" cy="6217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                                    </a:t>
            </a:r>
            <a:r>
              <a:rPr lang="zh-CN" altLang="en-US" sz="3200" b="1" dirty="0"/>
              <a:t>技术指标</a:t>
            </a: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zh-CN" altLang="en-US" sz="2400" b="1" dirty="0"/>
              <a:t>读数显微镜</a:t>
            </a:r>
            <a:endParaRPr lang="zh-CN" altLang="en-US" sz="2400" b="1" dirty="0"/>
          </a:p>
          <a:p>
            <a:r>
              <a:rPr lang="en-US" altLang="zh-CN" sz="2800" dirty="0"/>
              <a:t>     </a:t>
            </a:r>
            <a:r>
              <a:rPr lang="en-US" altLang="zh-CN" sz="2000" dirty="0"/>
              <a:t>     </a:t>
            </a:r>
            <a:r>
              <a:rPr lang="zh-CN" altLang="en-US" sz="2000" dirty="0"/>
              <a:t>型号                                              </a:t>
            </a:r>
            <a:r>
              <a:rPr lang="en-US" altLang="zh-CN" sz="2000" dirty="0"/>
              <a:t>JC-10</a:t>
            </a:r>
            <a:r>
              <a:rPr lang="zh-CN" altLang="en-US" sz="2000" dirty="0"/>
              <a:t>型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目镜放大率                                  </a:t>
            </a:r>
            <a:r>
              <a:rPr lang="en-US" altLang="zh-CN" sz="2000" dirty="0"/>
              <a:t>10X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目镜测微鼓轮最小分度值        </a:t>
            </a:r>
            <a:r>
              <a:rPr lang="en-US" altLang="zh-CN" sz="2000" dirty="0"/>
              <a:t>0.01mm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物镜放大率                                  </a:t>
            </a:r>
            <a:r>
              <a:rPr lang="en-US" altLang="zh-CN" sz="2000" dirty="0"/>
              <a:t>2X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测量范围                                      </a:t>
            </a:r>
            <a:r>
              <a:rPr lang="en-US" altLang="zh-CN" sz="2000" dirty="0"/>
              <a:t>0~6mm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鼓轮实际读数最小分辨率       </a:t>
            </a:r>
            <a:r>
              <a:rPr lang="en-US" altLang="zh-CN" sz="2000" dirty="0"/>
              <a:t>0.01/2=0.005mm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AutoNum type="arabicPeriod" startAt="2"/>
            </a:pPr>
            <a:r>
              <a:rPr lang="zh-CN" altLang="en-US" sz="2400" b="1" dirty="0"/>
              <a:t>电子秤传感器加力系统</a:t>
            </a:r>
            <a:r>
              <a:rPr lang="zh-CN" altLang="en-US" sz="2400" dirty="0"/>
              <a:t>：</a:t>
            </a:r>
            <a:r>
              <a:rPr lang="en-US" altLang="zh-CN" sz="2000" dirty="0"/>
              <a:t>0~199.9g</a:t>
            </a:r>
            <a:r>
              <a:rPr lang="zh-CN" altLang="en-US" sz="2000" dirty="0"/>
              <a:t>连续可调，三位半数显。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 startAt="2"/>
            </a:pPr>
            <a:r>
              <a:rPr lang="zh-CN" altLang="en-US" sz="2000" b="1" dirty="0"/>
              <a:t>  </a:t>
            </a:r>
            <a:r>
              <a:rPr lang="zh-CN" altLang="en-US" sz="2400" b="1" dirty="0"/>
              <a:t>霍尔电压表：</a:t>
            </a:r>
            <a:r>
              <a:rPr lang="zh-CN" altLang="en-US" sz="2000" b="1" dirty="0"/>
              <a:t>      </a:t>
            </a:r>
            <a:endParaRPr lang="en-US" altLang="zh-CN" sz="2000" b="1" dirty="0"/>
          </a:p>
          <a:p>
            <a:r>
              <a:rPr lang="en-US" altLang="zh-CN" sz="2000" dirty="0"/>
              <a:t>           </a:t>
            </a:r>
            <a:r>
              <a:rPr lang="zh-CN" altLang="en-US" sz="2000" dirty="0"/>
              <a:t>量程</a:t>
            </a:r>
            <a:r>
              <a:rPr lang="en-US" altLang="zh-CN" sz="2000" dirty="0"/>
              <a:t>1:   0~199.9mV</a:t>
            </a:r>
            <a:r>
              <a:rPr lang="zh-CN" altLang="en-US" sz="2000" dirty="0"/>
              <a:t>，分辨率</a:t>
            </a:r>
            <a:r>
              <a:rPr lang="en-US" altLang="zh-CN" sz="2000" dirty="0"/>
              <a:t>0.1mV</a:t>
            </a:r>
            <a:r>
              <a:rPr lang="zh-CN" altLang="en-US" sz="2000" dirty="0"/>
              <a:t>；量程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/>
              <a:t>0~1.999V</a:t>
            </a:r>
            <a:r>
              <a:rPr lang="zh-CN" altLang="en-US" sz="2000" dirty="0"/>
              <a:t>，分辨率</a:t>
            </a:r>
            <a:r>
              <a:rPr lang="en-US" altLang="zh-CN" sz="2000" dirty="0"/>
              <a:t>1mV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 startAt="4"/>
            </a:pPr>
            <a:r>
              <a:rPr lang="zh-CN" altLang="en-US" sz="2400" b="1" dirty="0"/>
              <a:t>霍尔位置传感器：</a:t>
            </a:r>
            <a:r>
              <a:rPr lang="zh-CN" altLang="en-US" sz="2000" dirty="0"/>
              <a:t>灵敏度大于</a:t>
            </a:r>
            <a:r>
              <a:rPr lang="en-US" altLang="zh-CN" sz="2000" dirty="0"/>
              <a:t>250mV/mm</a:t>
            </a:r>
            <a:r>
              <a:rPr lang="zh-CN" altLang="en-US" sz="2000" dirty="0"/>
              <a:t>，线性范围</a:t>
            </a:r>
            <a:r>
              <a:rPr lang="en-US" altLang="zh-CN" sz="2000" dirty="0"/>
              <a:t>0~2mm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AutoNum type="arabicPeriod" startAt="4"/>
            </a:pPr>
            <a:r>
              <a:rPr lang="zh-CN" altLang="en-US" sz="2400" b="1" dirty="0"/>
              <a:t>螺旋测微计：</a:t>
            </a:r>
            <a:r>
              <a:rPr lang="zh-CN" altLang="en-US" sz="2000" dirty="0"/>
              <a:t>分度值</a:t>
            </a:r>
            <a:r>
              <a:rPr lang="en-US" altLang="zh-CN" sz="2000" dirty="0"/>
              <a:t>0.01mm</a:t>
            </a:r>
            <a:r>
              <a:rPr lang="zh-CN" altLang="en-US" sz="2000" dirty="0"/>
              <a:t>，测量范围</a:t>
            </a:r>
            <a:r>
              <a:rPr lang="en-US" altLang="zh-CN" sz="2000" dirty="0"/>
              <a:t>0~25mm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AutoNum type="arabicPeriod" startAt="4"/>
            </a:pPr>
            <a:r>
              <a:rPr lang="zh-CN" altLang="en-US" sz="2400" b="1" dirty="0"/>
              <a:t>卷尺</a:t>
            </a:r>
            <a:r>
              <a:rPr lang="zh-CN" altLang="en-US" sz="2000" b="1" dirty="0"/>
              <a:t>：钢尺，量程</a:t>
            </a:r>
            <a:r>
              <a:rPr lang="en-US" altLang="zh-CN" sz="2000" b="1" dirty="0"/>
              <a:t>30cm</a:t>
            </a:r>
            <a:r>
              <a:rPr lang="zh-CN" altLang="en-US" sz="2000" b="1" dirty="0"/>
              <a:t>，最小分度值</a:t>
            </a:r>
            <a:r>
              <a:rPr lang="en-US" altLang="zh-CN" sz="2000" b="1" dirty="0"/>
              <a:t>0.5mm</a:t>
            </a:r>
            <a:endParaRPr lang="en-US" altLang="zh-CN" dirty="0"/>
          </a:p>
          <a:p>
            <a:pPr marL="342900" indent="-342900">
              <a:buAutoNum type="arabicPeriod" startAt="4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391525" cy="5961380"/>
          </a:xfrm>
        </p:spPr>
        <p:txBody>
          <a:bodyPr/>
          <a:p>
            <a:pPr>
              <a:lnSpc>
                <a:spcPct val="170000"/>
              </a:lnSpc>
            </a:pPr>
            <a:r>
              <a:rPr lang="zh-CN" altLang="zh-CN" sz="1800" b="1" dirty="0"/>
              <a:t>考勤要求</a:t>
            </a:r>
            <a:r>
              <a:rPr lang="zh-CN" altLang="zh-CN" sz="1800" dirty="0"/>
              <a:t>：</a:t>
            </a:r>
            <a:r>
              <a:rPr lang="en-US" altLang="zh-CN" sz="1800" dirty="0"/>
              <a:t>1</a:t>
            </a:r>
            <a:r>
              <a:rPr lang="en-US" altLang="zh-CN" dirty="0"/>
              <a:t>:00—</a:t>
            </a:r>
            <a:r>
              <a:rPr lang="en-US" altLang="zh-CN" sz="1800" dirty="0"/>
              <a:t>4</a:t>
            </a:r>
            <a:r>
              <a:rPr lang="en-US" altLang="zh-CN" dirty="0"/>
              <a:t>:30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实验过程要求：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、爱护实验仪器；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                      2</a:t>
            </a:r>
            <a:r>
              <a:rPr lang="zh-CN" altLang="en-US" b="1" dirty="0">
                <a:solidFill>
                  <a:schemeClr val="tx1"/>
                </a:solidFill>
              </a:rPr>
              <a:t>、有事出去需请假；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                     2</a:t>
            </a:r>
            <a:r>
              <a:rPr lang="zh-CN" altLang="en-US" b="1" dirty="0">
                <a:solidFill>
                  <a:schemeClr val="tx1"/>
                </a:solidFill>
              </a:rPr>
              <a:t>、原始实验数据老师签字；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                     3</a:t>
            </a:r>
            <a:r>
              <a:rPr lang="zh-CN" altLang="en-US" b="1" dirty="0">
                <a:solidFill>
                  <a:schemeClr val="tx1"/>
                </a:solidFill>
              </a:rPr>
              <a:t>、不拖堂，</a:t>
            </a:r>
            <a:r>
              <a:rPr lang="en-US" altLang="zh-CN" b="1" dirty="0">
                <a:solidFill>
                  <a:schemeClr val="tx1"/>
                </a:solidFill>
              </a:rPr>
              <a:t>5:00</a:t>
            </a:r>
            <a:r>
              <a:rPr lang="zh-CN" altLang="en-US" b="1" dirty="0">
                <a:solidFill>
                  <a:schemeClr val="tx1"/>
                </a:solidFill>
              </a:rPr>
              <a:t>之前尽量完成实验；</a:t>
            </a:r>
            <a:r>
              <a:rPr lang="en-US" altLang="zh-CN" sz="650" dirty="0"/>
              <a:t>	</a:t>
            </a:r>
            <a:endParaRPr lang="en-US" altLang="zh-CN" sz="650" dirty="0"/>
          </a:p>
          <a:p>
            <a:pPr>
              <a:lnSpc>
                <a:spcPct val="170000"/>
              </a:lnSpc>
            </a:pPr>
            <a:r>
              <a:rPr lang="zh-CN" altLang="zh-CN" sz="1800" b="1" dirty="0">
                <a:solidFill>
                  <a:schemeClr val="tx1"/>
                </a:solidFill>
              </a:rPr>
              <a:t>评分要求：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、迟到、早退、拖堂适当扣分。</a:t>
            </a:r>
            <a:endParaRPr lang="en-US" altLang="zh-CN" sz="2000" b="1" dirty="0"/>
          </a:p>
          <a:p>
            <a:pPr>
              <a:lnSpc>
                <a:spcPct val="17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对实验器材轻拿轻放，不认真做实验而造成实验仪器损坏的扣</a:t>
            </a:r>
            <a:r>
              <a:rPr lang="en-US" altLang="zh-CN" sz="2000" b="1" dirty="0"/>
              <a:t>20</a:t>
            </a:r>
            <a:r>
              <a:rPr lang="zh-CN" altLang="en-US" sz="2000" b="1" dirty="0">
                <a:ea typeface="宋体" panose="02010600030101010101" pitchFamily="2" charset="-122"/>
              </a:rPr>
              <a:t>分。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、离开实验室，实验设备归位，垃圾带走，干净整洁。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zh-CN" sz="2000" b="1" dirty="0"/>
              <a:t>未提交全部实验报告，成绩最高只能到</a:t>
            </a:r>
            <a:r>
              <a:rPr lang="en-US" altLang="zh-CN" sz="2000" b="1" dirty="0"/>
              <a:t>60</a:t>
            </a:r>
            <a:r>
              <a:rPr lang="zh-CN" altLang="zh-CN" sz="2000" b="1" dirty="0"/>
              <a:t>分。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5</a:t>
            </a:r>
            <a:r>
              <a:rPr lang="zh-CN" altLang="en-US" sz="2000" b="1" dirty="0"/>
              <a:t>、相互抄袭扣二十分。一字不差抄袭实验讲义扣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分。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6</a:t>
            </a:r>
            <a:r>
              <a:rPr lang="zh-CN" altLang="en-US" sz="2000" b="1" dirty="0"/>
              <a:t>、报告需干净整洁，实验数据处理过程详细。</a:t>
            </a:r>
            <a:endParaRPr lang="zh-CN" altLang="zh-CN" sz="1000" b="1" dirty="0"/>
          </a:p>
          <a:p>
            <a:endParaRPr lang="zh-CN" altLang="en-US" sz="6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4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05" name="object 3"/>
          <p:cNvSpPr/>
          <p:nvPr/>
        </p:nvSpPr>
        <p:spPr>
          <a:xfrm>
            <a:off x="2336800" y="6858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06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49807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08" name="object 7"/>
          <p:cNvSpPr/>
          <p:nvPr/>
        </p:nvSpPr>
        <p:spPr>
          <a:xfrm>
            <a:off x="2392045" y="765175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0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0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1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2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3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4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5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6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7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8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19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0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1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2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3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4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5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6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7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8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29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0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1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2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3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4" name="object 36"/>
          <p:cNvSpPr/>
          <p:nvPr/>
        </p:nvSpPr>
        <p:spPr>
          <a:xfrm>
            <a:off x="-76200" y="44958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5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6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7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8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39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0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1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2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3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4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5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6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7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8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49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50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51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52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53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854" name="object 75"/>
          <p:cNvSpPr txBox="1"/>
          <p:nvPr/>
        </p:nvSpPr>
        <p:spPr>
          <a:xfrm>
            <a:off x="7585073" y="5961507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9855" name="TextBox 80"/>
          <p:cNvSpPr txBox="1"/>
          <p:nvPr/>
        </p:nvSpPr>
        <p:spPr>
          <a:xfrm>
            <a:off x="2236470" y="910590"/>
            <a:ext cx="3962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霍尔位置传感器的定标</a:t>
            </a:r>
            <a:endParaRPr lang="zh-CN" altLang="en-US" sz="2400" b="1" dirty="0"/>
          </a:p>
        </p:txBody>
      </p:sp>
      <p:sp>
        <p:nvSpPr>
          <p:cNvPr id="1049856" name="矩形 81"/>
          <p:cNvSpPr/>
          <p:nvPr/>
        </p:nvSpPr>
        <p:spPr>
          <a:xfrm>
            <a:off x="209550" y="1684020"/>
            <a:ext cx="8894445" cy="1676400"/>
          </a:xfrm>
          <a:prstGeom prst="rect">
            <a:avLst/>
          </a:prstGeom>
        </p:spPr>
        <p:txBody>
          <a:bodyPr wrap="square">
            <a:spAutoFit/>
          </a:bodyPr>
          <a:p>
            <a:pPr latinLnBrk="1"/>
            <a:r>
              <a:rPr lang="zh-CN" altLang="en-US" sz="2400" dirty="0">
                <a:solidFill>
                  <a:srgbClr val="C00000"/>
                </a:solidFill>
              </a:rPr>
              <a:t>霍尔效应原理：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latinLnBrk="1"/>
            <a:r>
              <a:rPr lang="en-US" altLang="zh-CN" sz="2000" dirty="0"/>
              <a:t>1879</a:t>
            </a:r>
            <a:r>
              <a:rPr lang="zh-CN" altLang="en-US" sz="2000" dirty="0"/>
              <a:t>年美国物理学家霍尔在研究金属的导电机制时发现的。</a:t>
            </a:r>
            <a:endParaRPr lang="zh-CN" altLang="en-US" sz="2000" dirty="0"/>
          </a:p>
          <a:p>
            <a:pPr latinLnBrk="1"/>
            <a:r>
              <a:rPr lang="zh-CN" altLang="en-US" sz="2000" dirty="0"/>
              <a:t>当电流垂直于外磁场通过导体时，垂直于电流和磁场方向会产生一附加电场，</a:t>
            </a:r>
            <a:endParaRPr lang="zh-CN" altLang="en-US" sz="2000" dirty="0"/>
          </a:p>
          <a:p>
            <a:pPr latinLnBrk="1"/>
            <a:r>
              <a:rPr lang="zh-CN" altLang="en-US" sz="2000" dirty="0"/>
              <a:t>从而在导体的两端产生电势差，这一效应称为霍尔效应，电势差称为霍尔电势差。</a:t>
            </a:r>
            <a:endParaRPr lang="zh-CN" altLang="en-US" sz="2000" dirty="0"/>
          </a:p>
        </p:txBody>
      </p:sp>
      <p:sp>
        <p:nvSpPr>
          <p:cNvPr id="1049857" name="TextBox 1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5515" y="5640705"/>
            <a:ext cx="4388485" cy="69786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858" name="TextBox 16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3505200"/>
            <a:ext cx="3962400" cy="1477328"/>
          </a:xfrm>
          <a:prstGeom prst="rect">
            <a:avLst/>
          </a:prstGeom>
          <a:blipFill rotWithShape="1">
            <a:blip r:embed="rId7"/>
            <a:stretch>
              <a:fillRect l="-1385" t="-289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30" name="组合 172"/>
          <p:cNvGrpSpPr/>
          <p:nvPr/>
        </p:nvGrpSpPr>
        <p:grpSpPr>
          <a:xfrm>
            <a:off x="533400" y="3429000"/>
            <a:ext cx="4703445" cy="2266315"/>
            <a:chOff x="533400" y="3429000"/>
            <a:chExt cx="4419600" cy="1905000"/>
          </a:xfrm>
        </p:grpSpPr>
        <p:grpSp>
          <p:nvGrpSpPr>
            <p:cNvPr id="131" name="组合 165"/>
            <p:cNvGrpSpPr/>
            <p:nvPr/>
          </p:nvGrpSpPr>
          <p:grpSpPr>
            <a:xfrm>
              <a:off x="533400" y="3429000"/>
              <a:ext cx="4419600" cy="1905000"/>
              <a:chOff x="609600" y="3352800"/>
              <a:chExt cx="4419600" cy="1905000"/>
            </a:xfrm>
          </p:grpSpPr>
          <p:grpSp>
            <p:nvGrpSpPr>
              <p:cNvPr id="132" name="组合 159"/>
              <p:cNvGrpSpPr/>
              <p:nvPr/>
            </p:nvGrpSpPr>
            <p:grpSpPr>
              <a:xfrm>
                <a:off x="609600" y="3352800"/>
                <a:ext cx="4419600" cy="1905000"/>
                <a:chOff x="1447800" y="3200400"/>
                <a:chExt cx="4419600" cy="1905000"/>
              </a:xfrm>
            </p:grpSpPr>
            <p:sp>
              <p:nvSpPr>
                <p:cNvPr id="1049859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038600"/>
                  <a:ext cx="3810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9524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860" name="流程图: 联系 140"/>
                <p:cNvSpPr/>
                <p:nvPr/>
              </p:nvSpPr>
              <p:spPr>
                <a:xfrm>
                  <a:off x="3048000" y="3962400"/>
                  <a:ext cx="152400" cy="1524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-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" name="组合 156"/>
                <p:cNvGrpSpPr/>
                <p:nvPr/>
              </p:nvGrpSpPr>
              <p:grpSpPr>
                <a:xfrm>
                  <a:off x="1447800" y="3200400"/>
                  <a:ext cx="4419600" cy="1905000"/>
                  <a:chOff x="1447800" y="3200400"/>
                  <a:chExt cx="4419600" cy="1905000"/>
                </a:xfrm>
              </p:grpSpPr>
              <p:grpSp>
                <p:nvGrpSpPr>
                  <p:cNvPr id="134" name="组合 136"/>
                  <p:cNvGrpSpPr/>
                  <p:nvPr/>
                </p:nvGrpSpPr>
                <p:grpSpPr>
                  <a:xfrm>
                    <a:off x="1905000" y="3200400"/>
                    <a:ext cx="3962400" cy="1905000"/>
                    <a:chOff x="1905000" y="3200400"/>
                    <a:chExt cx="3962400" cy="1905000"/>
                  </a:xfrm>
                </p:grpSpPr>
                <p:grpSp>
                  <p:nvGrpSpPr>
                    <p:cNvPr id="135" name="组合 135"/>
                    <p:cNvGrpSpPr/>
                    <p:nvPr/>
                  </p:nvGrpSpPr>
                  <p:grpSpPr>
                    <a:xfrm>
                      <a:off x="1905000" y="3200400"/>
                      <a:ext cx="3962400" cy="1905000"/>
                      <a:chOff x="1981200" y="3200400"/>
                      <a:chExt cx="3962400" cy="1905000"/>
                    </a:xfrm>
                  </p:grpSpPr>
                  <p:grpSp>
                    <p:nvGrpSpPr>
                      <p:cNvPr id="136" name="组合 110"/>
                      <p:cNvGrpSpPr/>
                      <p:nvPr/>
                    </p:nvGrpSpPr>
                    <p:grpSpPr>
                      <a:xfrm>
                        <a:off x="1981200" y="3581400"/>
                        <a:ext cx="2590800" cy="1066800"/>
                        <a:chOff x="1828800" y="3505200"/>
                        <a:chExt cx="2590800" cy="1066800"/>
                      </a:xfrm>
                    </p:grpSpPr>
                    <p:cxnSp>
                      <p:nvCxnSpPr>
                        <p:cNvPr id="3145732" name="直接连接符 96"/>
                        <p:cNvCxnSpPr/>
                        <p:nvPr/>
                      </p:nvCxnSpPr>
                      <p:spPr>
                        <a:xfrm>
                          <a:off x="2362200" y="3505200"/>
                          <a:ext cx="20574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3" name="直接连接符 97"/>
                        <p:cNvCxnSpPr/>
                        <p:nvPr/>
                      </p:nvCxnSpPr>
                      <p:spPr>
                        <a:xfrm>
                          <a:off x="1828800" y="4419600"/>
                          <a:ext cx="20574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4" name="直接连接符 98"/>
                        <p:cNvCxnSpPr/>
                        <p:nvPr/>
                      </p:nvCxnSpPr>
                      <p:spPr>
                        <a:xfrm>
                          <a:off x="1828800" y="4572000"/>
                          <a:ext cx="20574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5" name="直接连接符 99"/>
                        <p:cNvCxnSpPr/>
                        <p:nvPr/>
                      </p:nvCxnSpPr>
                      <p:spPr>
                        <a:xfrm>
                          <a:off x="2362200" y="3657600"/>
                          <a:ext cx="2057400" cy="0"/>
                        </a:xfrm>
                        <a:prstGeom prst="line">
                          <a:avLst/>
                        </a:prstGeom>
                        <a:ln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6" name="直接连接符 101"/>
                        <p:cNvCxnSpPr/>
                        <p:nvPr/>
                      </p:nvCxnSpPr>
                      <p:spPr>
                        <a:xfrm flipH="1">
                          <a:off x="1828800" y="3505200"/>
                          <a:ext cx="533400" cy="914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7" name="直接连接符 102"/>
                        <p:cNvCxnSpPr/>
                        <p:nvPr/>
                      </p:nvCxnSpPr>
                      <p:spPr>
                        <a:xfrm flipH="1">
                          <a:off x="3886200" y="3505200"/>
                          <a:ext cx="533400" cy="914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8" name="直接连接符 103"/>
                        <p:cNvCxnSpPr/>
                        <p:nvPr/>
                      </p:nvCxnSpPr>
                      <p:spPr>
                        <a:xfrm flipH="1">
                          <a:off x="3886200" y="3657600"/>
                          <a:ext cx="533400" cy="914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39" name="直接连接符 104"/>
                        <p:cNvCxnSpPr/>
                        <p:nvPr/>
                      </p:nvCxnSpPr>
                      <p:spPr>
                        <a:xfrm flipH="1">
                          <a:off x="1828800" y="3657600"/>
                          <a:ext cx="533400" cy="914400"/>
                        </a:xfrm>
                        <a:prstGeom prst="line">
                          <a:avLst/>
                        </a:prstGeom>
                        <a:ln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40" name="直接连接符 106"/>
                        <p:cNvCxnSpPr/>
                        <p:nvPr/>
                      </p:nvCxnSpPr>
                      <p:spPr>
                        <a:xfrm>
                          <a:off x="1828800" y="4419600"/>
                          <a:ext cx="0" cy="152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41" name="直接连接符 107"/>
                        <p:cNvCxnSpPr/>
                        <p:nvPr/>
                      </p:nvCxnSpPr>
                      <p:spPr>
                        <a:xfrm>
                          <a:off x="3886200" y="4419600"/>
                          <a:ext cx="0" cy="152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42" name="直接连接符 108"/>
                        <p:cNvCxnSpPr/>
                        <p:nvPr/>
                      </p:nvCxnSpPr>
                      <p:spPr>
                        <a:xfrm>
                          <a:off x="2362200" y="3505200"/>
                          <a:ext cx="0" cy="152400"/>
                        </a:xfrm>
                        <a:prstGeom prst="line">
                          <a:avLst/>
                        </a:prstGeom>
                        <a:ln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43" name="直接连接符 109"/>
                        <p:cNvCxnSpPr/>
                        <p:nvPr/>
                      </p:nvCxnSpPr>
                      <p:spPr>
                        <a:xfrm>
                          <a:off x="4419600" y="3505200"/>
                          <a:ext cx="0" cy="1524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45744" name="直接连接符 112"/>
                      <p:cNvCxnSpPr/>
                      <p:nvPr/>
                    </p:nvCxnSpPr>
                    <p:spPr>
                      <a:xfrm flipH="1">
                        <a:off x="2819400" y="4572000"/>
                        <a:ext cx="228600" cy="5334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45" name="直接连接符 113"/>
                      <p:cNvCxnSpPr/>
                      <p:nvPr/>
                    </p:nvCxnSpPr>
                    <p:spPr>
                      <a:xfrm flipH="1">
                        <a:off x="3429000" y="3200400"/>
                        <a:ext cx="152400" cy="4572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46" name="直接连接符 117"/>
                      <p:cNvCxnSpPr/>
                      <p:nvPr/>
                    </p:nvCxnSpPr>
                    <p:spPr>
                      <a:xfrm>
                        <a:off x="3581400" y="3200400"/>
                        <a:ext cx="2362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47" name="直接连接符 118"/>
                      <p:cNvCxnSpPr/>
                      <p:nvPr/>
                    </p:nvCxnSpPr>
                    <p:spPr>
                      <a:xfrm>
                        <a:off x="2819400" y="5105400"/>
                        <a:ext cx="2362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48" name="直接箭头连接符 120"/>
                      <p:cNvCxnSpPr/>
                      <p:nvPr/>
                    </p:nvCxnSpPr>
                    <p:spPr>
                      <a:xfrm flipV="1">
                        <a:off x="5638800" y="3200400"/>
                        <a:ext cx="304800" cy="8382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49" name="直接箭头连接符 129"/>
                      <p:cNvCxnSpPr/>
                      <p:nvPr/>
                    </p:nvCxnSpPr>
                    <p:spPr>
                      <a:xfrm flipH="1">
                        <a:off x="5181600" y="4419600"/>
                        <a:ext cx="304800" cy="6858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9861" name="TextBox 133"/>
                    <p:cNvSpPr txBox="1"/>
                    <p:nvPr/>
                  </p:nvSpPr>
                  <p:spPr>
                    <a:xfrm>
                      <a:off x="1981200" y="4355068"/>
                      <a:ext cx="3124200" cy="309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dirty="0"/>
                        <a:t>++++++++++++++</a:t>
                      </a:r>
                      <a:endParaRPr lang="en-US" altLang="zh-CN" dirty="0"/>
                    </a:p>
                  </p:txBody>
                </p:sp>
                <p:sp>
                  <p:nvSpPr>
                    <p:cNvPr id="1049862" name="矩形 134"/>
                    <p:cNvSpPr/>
                    <p:nvPr/>
                  </p:nvSpPr>
                  <p:spPr>
                    <a:xfrm>
                      <a:off x="2514600" y="3440668"/>
                      <a:ext cx="1806905" cy="30958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dirty="0"/>
                        <a:t>-----------------------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049863" name="左箭头 137"/>
                  <p:cNvSpPr/>
                  <p:nvPr/>
                </p:nvSpPr>
                <p:spPr>
                  <a:xfrm>
                    <a:off x="4343400" y="4114800"/>
                    <a:ext cx="685800" cy="762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864" name="TextBox 138"/>
                  <p:cNvSpPr txBox="1"/>
                  <p:nvPr/>
                </p:nvSpPr>
                <p:spPr>
                  <a:xfrm>
                    <a:off x="4724400" y="3810000"/>
                    <a:ext cx="228600" cy="309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dirty="0"/>
                      <a:t>I</a:t>
                    </a:r>
                    <a:endParaRPr lang="zh-CN" altLang="en-US" dirty="0"/>
                  </a:p>
                </p:txBody>
              </p:sp>
              <p:cxnSp>
                <p:nvCxnSpPr>
                  <p:cNvPr id="3145750" name="直接箭头连接符 142"/>
                  <p:cNvCxnSpPr>
                    <a:stCxn id="1049860" idx="6"/>
                  </p:cNvCxnSpPr>
                  <p:nvPr/>
                </p:nvCxnSpPr>
                <p:spPr>
                  <a:xfrm>
                    <a:off x="3200400" y="4038600"/>
                    <a:ext cx="533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9865" name="TextBox 143"/>
                  <p:cNvSpPr txBox="1"/>
                  <p:nvPr/>
                </p:nvSpPr>
                <p:spPr>
                  <a:xfrm>
                    <a:off x="3733800" y="3886200"/>
                    <a:ext cx="228600" cy="309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dirty="0"/>
                      <a:t>V</a:t>
                    </a:r>
                    <a:endParaRPr lang="zh-CN" altLang="en-US" dirty="0"/>
                  </a:p>
                </p:txBody>
              </p:sp>
              <p:cxnSp>
                <p:nvCxnSpPr>
                  <p:cNvPr id="3145751" name="直接箭头连接符 146"/>
                  <p:cNvCxnSpPr/>
                  <p:nvPr/>
                </p:nvCxnSpPr>
                <p:spPr>
                  <a:xfrm flipV="1">
                    <a:off x="3124200" y="3200400"/>
                    <a:ext cx="0" cy="838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9866" name="TextBox 147"/>
                  <p:cNvSpPr txBox="1"/>
                  <p:nvPr/>
                </p:nvSpPr>
                <p:spPr>
                  <a:xfrm>
                    <a:off x="2743200" y="3200400"/>
                    <a:ext cx="228600" cy="309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049867" name="左箭头 154"/>
                  <p:cNvSpPr/>
                  <p:nvPr/>
                </p:nvSpPr>
                <p:spPr>
                  <a:xfrm>
                    <a:off x="1447800" y="4038600"/>
                    <a:ext cx="685800" cy="762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868" name="TextBox 155"/>
                  <p:cNvSpPr txBox="1"/>
                  <p:nvPr/>
                </p:nvSpPr>
                <p:spPr>
                  <a:xfrm>
                    <a:off x="1676400" y="4419600"/>
                    <a:ext cx="152400" cy="309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</p:grpSp>
          </p:grpSp>
          <p:cxnSp>
            <p:nvCxnSpPr>
              <p:cNvPr id="3145752" name="直接箭头连接符 162"/>
              <p:cNvCxnSpPr/>
              <p:nvPr/>
            </p:nvCxnSpPr>
            <p:spPr>
              <a:xfrm>
                <a:off x="990600" y="4419600"/>
                <a:ext cx="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3" name="直接箭头连接符 164"/>
              <p:cNvCxnSpPr/>
              <p:nvPr/>
            </p:nvCxnSpPr>
            <p:spPr>
              <a:xfrm flipV="1">
                <a:off x="990600" y="4800600"/>
                <a:ext cx="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754" name="直接箭头连接符 170"/>
            <p:cNvCxnSpPr/>
            <p:nvPr/>
          </p:nvCxnSpPr>
          <p:spPr>
            <a:xfrm flipV="1">
              <a:off x="3200400" y="4038600"/>
              <a:ext cx="457200" cy="838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869" name="TextBox 171"/>
            <p:cNvSpPr txBox="1"/>
            <p:nvPr/>
          </p:nvSpPr>
          <p:spPr>
            <a:xfrm>
              <a:off x="3352800" y="4419600"/>
              <a:ext cx="228600" cy="3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0" name="object 2"/>
          <p:cNvSpPr/>
          <p:nvPr/>
        </p:nvSpPr>
        <p:spPr>
          <a:xfrm>
            <a:off x="2336800" y="7620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1" name="object 3"/>
          <p:cNvSpPr/>
          <p:nvPr/>
        </p:nvSpPr>
        <p:spPr>
          <a:xfrm>
            <a:off x="2345267" y="838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2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49873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4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5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6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7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8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79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0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1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2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3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4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5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6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7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8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89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0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1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2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3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4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5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89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0" name="object 36"/>
          <p:cNvSpPr/>
          <p:nvPr/>
        </p:nvSpPr>
        <p:spPr>
          <a:xfrm>
            <a:off x="-76200" y="44958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2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3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4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5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6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7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8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09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0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1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2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3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4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5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6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7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8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19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920" name="object 75"/>
          <p:cNvSpPr txBox="1"/>
          <p:nvPr/>
        </p:nvSpPr>
        <p:spPr>
          <a:xfrm>
            <a:off x="7585073" y="5961507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9921" name="TextBox 80"/>
          <p:cNvSpPr txBox="1"/>
          <p:nvPr/>
        </p:nvSpPr>
        <p:spPr>
          <a:xfrm>
            <a:off x="2804160" y="1060450"/>
            <a:ext cx="3962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霍尔位置传感器的定标</a:t>
            </a:r>
            <a:endParaRPr lang="zh-CN" altLang="en-US" sz="2400" b="1" dirty="0"/>
          </a:p>
        </p:txBody>
      </p:sp>
      <p:sp>
        <p:nvSpPr>
          <p:cNvPr id="1049922" name="TextBox 1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1981200"/>
            <a:ext cx="9058910" cy="2136775"/>
          </a:xfrm>
          <a:prstGeom prst="rect">
            <a:avLst/>
          </a:prstGeom>
          <a:blipFill rotWithShape="1">
            <a:blip r:embed="rId6"/>
            <a:stretch>
              <a:fillRect l="-659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38" name="组合 77"/>
          <p:cNvGrpSpPr/>
          <p:nvPr/>
        </p:nvGrpSpPr>
        <p:grpSpPr>
          <a:xfrm>
            <a:off x="6392545" y="3657600"/>
            <a:ext cx="2522855" cy="2303145"/>
            <a:chOff x="6400800" y="3200400"/>
            <a:chExt cx="2057400" cy="1905000"/>
          </a:xfrm>
        </p:grpSpPr>
        <p:sp>
          <p:nvSpPr>
            <p:cNvPr id="1049923" name="TextBox 73"/>
            <p:cNvSpPr txBox="1"/>
            <p:nvPr/>
          </p:nvSpPr>
          <p:spPr>
            <a:xfrm>
              <a:off x="7924800" y="3581400"/>
              <a:ext cx="152400" cy="30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139" name="组合 76"/>
            <p:cNvGrpSpPr/>
            <p:nvPr/>
          </p:nvGrpSpPr>
          <p:grpSpPr>
            <a:xfrm>
              <a:off x="6400800" y="3200400"/>
              <a:ext cx="2057400" cy="1905000"/>
              <a:chOff x="6400800" y="3200400"/>
              <a:chExt cx="2057400" cy="1905000"/>
            </a:xfrm>
          </p:grpSpPr>
          <p:cxnSp>
            <p:nvCxnSpPr>
              <p:cNvPr id="3145755" name="直接连接符 13"/>
              <p:cNvCxnSpPr/>
              <p:nvPr/>
            </p:nvCxnSpPr>
            <p:spPr>
              <a:xfrm>
                <a:off x="6400800" y="3429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6" name="直接连接符 56"/>
              <p:cNvCxnSpPr/>
              <p:nvPr/>
            </p:nvCxnSpPr>
            <p:spPr>
              <a:xfrm>
                <a:off x="6400800" y="39624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7" name="直接连接符 105"/>
              <p:cNvCxnSpPr/>
              <p:nvPr/>
            </p:nvCxnSpPr>
            <p:spPr>
              <a:xfrm>
                <a:off x="7620000" y="3429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8" name="直接连接符 111"/>
              <p:cNvCxnSpPr/>
              <p:nvPr/>
            </p:nvCxnSpPr>
            <p:spPr>
              <a:xfrm>
                <a:off x="6400800" y="45720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9" name="直接连接符 114"/>
              <p:cNvCxnSpPr/>
              <p:nvPr/>
            </p:nvCxnSpPr>
            <p:spPr>
              <a:xfrm>
                <a:off x="6400800" y="4572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0" name="直接连接符 115"/>
              <p:cNvCxnSpPr/>
              <p:nvPr/>
            </p:nvCxnSpPr>
            <p:spPr>
              <a:xfrm>
                <a:off x="7620000" y="45720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924" name="TextBox 57"/>
              <p:cNvSpPr txBox="1"/>
              <p:nvPr/>
            </p:nvSpPr>
            <p:spPr>
              <a:xfrm>
                <a:off x="7086600" y="3429000"/>
                <a:ext cx="457200" cy="30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049925" name="TextBox 116"/>
              <p:cNvSpPr txBox="1"/>
              <p:nvPr/>
            </p:nvSpPr>
            <p:spPr>
              <a:xfrm>
                <a:off x="7086600" y="4724400"/>
                <a:ext cx="457200" cy="30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049926" name="矩形 58"/>
              <p:cNvSpPr/>
              <p:nvPr/>
            </p:nvSpPr>
            <p:spPr>
              <a:xfrm>
                <a:off x="6705600" y="4267200"/>
                <a:ext cx="5334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45761" name="直接箭头连接符 60"/>
              <p:cNvCxnSpPr/>
              <p:nvPr/>
            </p:nvCxnSpPr>
            <p:spPr>
              <a:xfrm flipV="1">
                <a:off x="7010400" y="3429000"/>
                <a:ext cx="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927" name="TextBox 61"/>
              <p:cNvSpPr txBox="1"/>
              <p:nvPr/>
            </p:nvSpPr>
            <p:spPr>
              <a:xfrm>
                <a:off x="6705600" y="3200400"/>
                <a:ext cx="304800" cy="30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cxnSp>
            <p:nvCxnSpPr>
              <p:cNvPr id="3145762" name="直接连接符 67"/>
              <p:cNvCxnSpPr>
                <a:stCxn id="1049926" idx="3"/>
              </p:cNvCxnSpPr>
              <p:nvPr/>
            </p:nvCxnSpPr>
            <p:spPr>
              <a:xfrm flipV="1">
                <a:off x="7239000" y="3886200"/>
                <a:ext cx="609600" cy="419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3" name="直接连接符 69"/>
              <p:cNvCxnSpPr>
                <a:stCxn id="1049926" idx="3"/>
              </p:cNvCxnSpPr>
              <p:nvPr/>
            </p:nvCxnSpPr>
            <p:spPr>
              <a:xfrm flipV="1">
                <a:off x="7239000" y="4038600"/>
                <a:ext cx="6096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4" name="直接连接符 71"/>
              <p:cNvCxnSpPr>
                <a:stCxn id="1049926" idx="3"/>
              </p:cNvCxnSpPr>
              <p:nvPr/>
            </p:nvCxnSpPr>
            <p:spPr>
              <a:xfrm flipV="1">
                <a:off x="7239000" y="4191000"/>
                <a:ext cx="68580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928" name="TextBox 125"/>
              <p:cNvSpPr txBox="1"/>
              <p:nvPr/>
            </p:nvSpPr>
            <p:spPr>
              <a:xfrm>
                <a:off x="7924800" y="3733800"/>
                <a:ext cx="228600" cy="30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1049929" name="TextBox 75"/>
              <p:cNvSpPr txBox="1"/>
              <p:nvPr/>
            </p:nvSpPr>
            <p:spPr>
              <a:xfrm>
                <a:off x="7848600" y="4038600"/>
                <a:ext cx="609600" cy="253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dirty="0"/>
                  <a:t>Out</a:t>
                </a:r>
                <a:endParaRPr lang="zh-CN" altLang="en-US" sz="1400" dirty="0"/>
              </a:p>
            </p:txBody>
          </p:sp>
        </p:grpSp>
      </p:grpSp>
      <p:sp>
        <p:nvSpPr>
          <p:cNvPr id="1049930" name="TextBox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267200"/>
            <a:ext cx="5809615" cy="1797685"/>
          </a:xfrm>
          <a:prstGeom prst="rect">
            <a:avLst/>
          </a:prstGeom>
          <a:blipFill rotWithShape="1">
            <a:blip r:embed="rId7"/>
            <a:stretch>
              <a:fillRect l="-1032" t="-2083" r="-167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1" name="object 2"/>
          <p:cNvSpPr/>
          <p:nvPr/>
        </p:nvSpPr>
        <p:spPr>
          <a:xfrm>
            <a:off x="2311400" y="838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2" name="object 3"/>
          <p:cNvSpPr/>
          <p:nvPr/>
        </p:nvSpPr>
        <p:spPr>
          <a:xfrm>
            <a:off x="2345267" y="838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3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49934" name="object 5"/>
          <p:cNvSpPr/>
          <p:nvPr/>
        </p:nvSpPr>
        <p:spPr>
          <a:xfrm>
            <a:off x="23622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5" name="object 6"/>
          <p:cNvSpPr/>
          <p:nvPr/>
        </p:nvSpPr>
        <p:spPr>
          <a:xfrm>
            <a:off x="16764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6" name="object 7"/>
          <p:cNvSpPr/>
          <p:nvPr/>
        </p:nvSpPr>
        <p:spPr>
          <a:xfrm>
            <a:off x="2209800" y="6096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7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8" name="object 9"/>
          <p:cNvSpPr/>
          <p:nvPr/>
        </p:nvSpPr>
        <p:spPr>
          <a:xfrm>
            <a:off x="3429000" y="9144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39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0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1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2" name="object 15"/>
          <p:cNvSpPr/>
          <p:nvPr/>
        </p:nvSpPr>
        <p:spPr>
          <a:xfrm>
            <a:off x="2209800" y="7620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3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4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5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6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7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8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49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0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1" name="object 24"/>
          <p:cNvSpPr/>
          <p:nvPr/>
        </p:nvSpPr>
        <p:spPr>
          <a:xfrm>
            <a:off x="-16933" y="68580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2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3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4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5" name="object 28"/>
          <p:cNvSpPr/>
          <p:nvPr/>
        </p:nvSpPr>
        <p:spPr>
          <a:xfrm>
            <a:off x="1632658" y="624017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6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7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8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59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0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1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2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3" name="object 36"/>
          <p:cNvSpPr/>
          <p:nvPr/>
        </p:nvSpPr>
        <p:spPr>
          <a:xfrm>
            <a:off x="-76200" y="44958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4" name="object 37"/>
          <p:cNvSpPr/>
          <p:nvPr/>
        </p:nvSpPr>
        <p:spPr>
          <a:xfrm>
            <a:off x="0" y="3810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5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6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7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8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69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0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1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2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3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4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5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6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49977" name="object 55"/>
          <p:cNvSpPr txBox="1">
            <a:spLocks noGrp="1"/>
          </p:cNvSpPr>
          <p:nvPr>
            <p:ph type="title"/>
          </p:nvPr>
        </p:nvSpPr>
        <p:spPr>
          <a:xfrm>
            <a:off x="152400" y="381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9978" name="object 75"/>
          <p:cNvSpPr txBox="1"/>
          <p:nvPr/>
        </p:nvSpPr>
        <p:spPr>
          <a:xfrm>
            <a:off x="7585073" y="5961507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9979" name="TextBox 12"/>
          <p:cNvSpPr txBox="1"/>
          <p:nvPr/>
        </p:nvSpPr>
        <p:spPr>
          <a:xfrm>
            <a:off x="2057400" y="76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弯曲法测量杨氏模量原理</a:t>
            </a:r>
            <a:endParaRPr lang="zh-CN" altLang="en-US" sz="2800" dirty="0"/>
          </a:p>
        </p:txBody>
      </p:sp>
      <p:sp>
        <p:nvSpPr>
          <p:cNvPr id="1049980" name="TextBox 55"/>
          <p:cNvSpPr txBox="1"/>
          <p:nvPr/>
        </p:nvSpPr>
        <p:spPr>
          <a:xfrm>
            <a:off x="0" y="609600"/>
            <a:ext cx="8582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请自己实验后复习材料力学的相关知识，</a:t>
            </a:r>
            <a:endParaRPr lang="zh-CN" altLang="en-US" sz="2000" dirty="0"/>
          </a:p>
          <a:p>
            <a:r>
              <a:rPr lang="zh-CN" altLang="en-US" sz="2000" dirty="0"/>
              <a:t>我们只讲本实验相关的公式推导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r>
              <a:rPr lang="zh-CN" altLang="en-US" sz="2000" dirty="0"/>
              <a:t>参考书：</a:t>
            </a:r>
            <a:endParaRPr lang="en-US" altLang="zh-CN" sz="2000" dirty="0"/>
          </a:p>
          <a:p>
            <a:r>
              <a:rPr lang="en-US" altLang="zh-CN" dirty="0">
                <a:solidFill>
                  <a:srgbClr val="0000FF"/>
                </a:solidFill>
              </a:rPr>
              <a:t>《</a:t>
            </a:r>
            <a:r>
              <a:rPr lang="zh-CN" altLang="en-US" dirty="0">
                <a:solidFill>
                  <a:srgbClr val="0000FF"/>
                </a:solidFill>
              </a:rPr>
              <a:t>材料力学</a:t>
            </a:r>
            <a:r>
              <a:rPr lang="en-US" altLang="zh-CN" dirty="0">
                <a:solidFill>
                  <a:srgbClr val="0000FF"/>
                </a:solidFill>
              </a:rPr>
              <a:t>》—</a:t>
            </a:r>
            <a:r>
              <a:rPr lang="zh-CN" altLang="en-US" dirty="0">
                <a:solidFill>
                  <a:srgbClr val="0000FF"/>
                </a:solidFill>
              </a:rPr>
              <a:t>聂毓琴等编著，机械工业出版社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                            Page120</a:t>
            </a:r>
            <a:endParaRPr lang="zh-CN" altLang="en-US" sz="2000" dirty="0"/>
          </a:p>
        </p:txBody>
      </p:sp>
      <p:grpSp>
        <p:nvGrpSpPr>
          <p:cNvPr id="141" name="组合 66"/>
          <p:cNvGrpSpPr/>
          <p:nvPr/>
        </p:nvGrpSpPr>
        <p:grpSpPr>
          <a:xfrm>
            <a:off x="2819400" y="3058795"/>
            <a:ext cx="1143000" cy="611379"/>
            <a:chOff x="3352800" y="3657600"/>
            <a:chExt cx="1143000" cy="611379"/>
          </a:xfrm>
        </p:grpSpPr>
        <p:sp>
          <p:nvSpPr>
            <p:cNvPr id="1049981" name="object 24"/>
            <p:cNvSpPr/>
            <p:nvPr/>
          </p:nvSpPr>
          <p:spPr>
            <a:xfrm>
              <a:off x="3352800" y="3657600"/>
              <a:ext cx="1143000" cy="171450"/>
            </a:xfrm>
            <a:custGeom>
              <a:avLst/>
              <a:gdLst/>
              <a:ahLst/>
              <a:cxnLst/>
              <a:rect l="l" t="t" r="r" b="b"/>
              <a:pathLst>
                <a:path w="1143000" h="171450">
                  <a:moveTo>
                    <a:pt x="857250" y="114300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857250" y="114300"/>
                  </a:lnTo>
                  <a:close/>
                </a:path>
                <a:path w="1143000" h="171450">
                  <a:moveTo>
                    <a:pt x="1143000" y="57149"/>
                  </a:moveTo>
                  <a:lnTo>
                    <a:pt x="857250" y="-57150"/>
                  </a:lnTo>
                  <a:lnTo>
                    <a:pt x="857250" y="171450"/>
                  </a:lnTo>
                  <a:lnTo>
                    <a:pt x="1143000" y="5714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2" name="object 26"/>
            <p:cNvSpPr txBox="1"/>
            <p:nvPr/>
          </p:nvSpPr>
          <p:spPr>
            <a:xfrm>
              <a:off x="3429000" y="3908299"/>
              <a:ext cx="944880" cy="36068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ts val="2835"/>
                </a:lnSpc>
              </a:pPr>
              <a:r>
                <a:rPr sz="2400" spc="10" dirty="0">
                  <a:solidFill>
                    <a:srgbClr val="33339A"/>
                  </a:solidFill>
                  <a:latin typeface="楷体" panose="02010609060101010101" charset="-122"/>
                  <a:cs typeface="楷体" panose="02010609060101010101" charset="-122"/>
                </a:rPr>
                <a:t>变形后</a:t>
              </a:r>
              <a:endParaRPr sz="2400" dirty="0">
                <a:latin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42" name="组合 178"/>
          <p:cNvGrpSpPr/>
          <p:nvPr/>
        </p:nvGrpSpPr>
        <p:grpSpPr>
          <a:xfrm>
            <a:off x="304800" y="2479982"/>
            <a:ext cx="2129155" cy="2065984"/>
            <a:chOff x="552632" y="2827510"/>
            <a:chExt cx="2213327" cy="2113822"/>
          </a:xfrm>
        </p:grpSpPr>
        <p:sp>
          <p:nvSpPr>
            <p:cNvPr id="1049983" name="object 5"/>
            <p:cNvSpPr/>
            <p:nvPr/>
          </p:nvSpPr>
          <p:spPr>
            <a:xfrm>
              <a:off x="1052758" y="3270054"/>
              <a:ext cx="1241291" cy="1033610"/>
            </a:xfrm>
            <a:custGeom>
              <a:avLst/>
              <a:gdLst/>
              <a:ahLst/>
              <a:cxnLst/>
              <a:rect l="l" t="t" r="r" b="b"/>
              <a:pathLst>
                <a:path w="1381506" h="1143000">
                  <a:moveTo>
                    <a:pt x="0" y="0"/>
                  </a:moveTo>
                  <a:lnTo>
                    <a:pt x="0" y="1143000"/>
                  </a:lnTo>
                  <a:lnTo>
                    <a:pt x="1381506" y="1143000"/>
                  </a:lnTo>
                  <a:lnTo>
                    <a:pt x="138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4" name="object 6"/>
            <p:cNvSpPr/>
            <p:nvPr/>
          </p:nvSpPr>
          <p:spPr>
            <a:xfrm>
              <a:off x="1052758" y="3270054"/>
              <a:ext cx="1241291" cy="1033610"/>
            </a:xfrm>
            <a:custGeom>
              <a:avLst/>
              <a:gdLst/>
              <a:ahLst/>
              <a:cxnLst/>
              <a:rect l="l" t="t" r="r" b="b"/>
              <a:pathLst>
                <a:path w="1381506" h="1143000">
                  <a:moveTo>
                    <a:pt x="0" y="0"/>
                  </a:moveTo>
                  <a:lnTo>
                    <a:pt x="0" y="1143000"/>
                  </a:lnTo>
                  <a:lnTo>
                    <a:pt x="1381506" y="1143000"/>
                  </a:lnTo>
                  <a:lnTo>
                    <a:pt x="1381506" y="0"/>
                  </a:lnTo>
                  <a:lnTo>
                    <a:pt x="0" y="0"/>
                  </a:lnTo>
                  <a:close/>
                </a:path>
              </a:pathLst>
            </a:custGeom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5" name="object 7"/>
            <p:cNvSpPr/>
            <p:nvPr/>
          </p:nvSpPr>
          <p:spPr>
            <a:xfrm>
              <a:off x="827505" y="3752405"/>
              <a:ext cx="1711654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6" name="object 8"/>
            <p:cNvSpPr/>
            <p:nvPr/>
          </p:nvSpPr>
          <p:spPr>
            <a:xfrm>
              <a:off x="1031734" y="3242372"/>
              <a:ext cx="47526" cy="1024825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50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7" name="object 9"/>
            <p:cNvSpPr/>
            <p:nvPr/>
          </p:nvSpPr>
          <p:spPr>
            <a:xfrm>
              <a:off x="2307300" y="3294437"/>
              <a:ext cx="64896" cy="972017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50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88" name="object 10"/>
            <p:cNvSpPr txBox="1"/>
            <p:nvPr/>
          </p:nvSpPr>
          <p:spPr>
            <a:xfrm>
              <a:off x="762000" y="4266454"/>
              <a:ext cx="251043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89" name="object 11"/>
            <p:cNvSpPr txBox="1"/>
            <p:nvPr/>
          </p:nvSpPr>
          <p:spPr>
            <a:xfrm>
              <a:off x="824404" y="2827510"/>
              <a:ext cx="251043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0" name="object 12"/>
            <p:cNvSpPr txBox="1"/>
            <p:nvPr/>
          </p:nvSpPr>
          <p:spPr>
            <a:xfrm>
              <a:off x="2271046" y="2895415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1" name="object 13"/>
            <p:cNvSpPr txBox="1"/>
            <p:nvPr/>
          </p:nvSpPr>
          <p:spPr>
            <a:xfrm>
              <a:off x="2438400" y="4267200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2" name="object 14"/>
            <p:cNvSpPr/>
            <p:nvPr/>
          </p:nvSpPr>
          <p:spPr>
            <a:xfrm>
              <a:off x="1032903" y="4544839"/>
              <a:ext cx="1300857" cy="68907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76200" y="28193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8193"/>
                  </a:lnTo>
                  <a:lnTo>
                    <a:pt x="76200" y="28193"/>
                  </a:lnTo>
                  <a:close/>
                </a:path>
                <a:path w="1447800" h="76200">
                  <a:moveTo>
                    <a:pt x="1384553" y="47243"/>
                  </a:moveTo>
                  <a:lnTo>
                    <a:pt x="1384553" y="28193"/>
                  </a:lnTo>
                  <a:lnTo>
                    <a:pt x="63246" y="28193"/>
                  </a:lnTo>
                  <a:lnTo>
                    <a:pt x="63246" y="47243"/>
                  </a:lnTo>
                  <a:lnTo>
                    <a:pt x="1384553" y="47243"/>
                  </a:lnTo>
                  <a:close/>
                </a:path>
                <a:path w="1447800" h="76200">
                  <a:moveTo>
                    <a:pt x="76200" y="76200"/>
                  </a:moveTo>
                  <a:lnTo>
                    <a:pt x="76200" y="47243"/>
                  </a:lnTo>
                  <a:lnTo>
                    <a:pt x="63246" y="47243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  <a:path w="1447800" h="76200">
                  <a:moveTo>
                    <a:pt x="1447800" y="38100"/>
                  </a:moveTo>
                  <a:lnTo>
                    <a:pt x="1371587" y="0"/>
                  </a:lnTo>
                  <a:lnTo>
                    <a:pt x="1371587" y="28193"/>
                  </a:lnTo>
                  <a:lnTo>
                    <a:pt x="1384553" y="28193"/>
                  </a:lnTo>
                  <a:lnTo>
                    <a:pt x="1384553" y="69717"/>
                  </a:lnTo>
                  <a:lnTo>
                    <a:pt x="1447800" y="38100"/>
                  </a:lnTo>
                  <a:close/>
                </a:path>
                <a:path w="1447800" h="76200">
                  <a:moveTo>
                    <a:pt x="1384553" y="69717"/>
                  </a:moveTo>
                  <a:lnTo>
                    <a:pt x="1384553" y="47243"/>
                  </a:lnTo>
                  <a:lnTo>
                    <a:pt x="1371587" y="47243"/>
                  </a:lnTo>
                  <a:lnTo>
                    <a:pt x="1371587" y="76200"/>
                  </a:lnTo>
                  <a:lnTo>
                    <a:pt x="1384553" y="69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93" name="object 18"/>
            <p:cNvSpPr/>
            <p:nvPr/>
          </p:nvSpPr>
          <p:spPr>
            <a:xfrm>
              <a:off x="1066800" y="3429000"/>
              <a:ext cx="1219200" cy="45719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94" name="object 19"/>
            <p:cNvSpPr txBox="1"/>
            <p:nvPr/>
          </p:nvSpPr>
          <p:spPr>
            <a:xfrm>
              <a:off x="685800" y="3247440"/>
              <a:ext cx="159754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5" name="object 20"/>
            <p:cNvSpPr txBox="1"/>
            <p:nvPr/>
          </p:nvSpPr>
          <p:spPr>
            <a:xfrm>
              <a:off x="2590800" y="3276600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6" name="object 21"/>
            <p:cNvSpPr/>
            <p:nvPr/>
          </p:nvSpPr>
          <p:spPr>
            <a:xfrm>
              <a:off x="2286000" y="3429000"/>
              <a:ext cx="342331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>
              <a:solidFill>
                <a:srgbClr val="3366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97" name="object 22"/>
            <p:cNvSpPr/>
            <p:nvPr/>
          </p:nvSpPr>
          <p:spPr>
            <a:xfrm>
              <a:off x="2362200" y="3429000"/>
              <a:ext cx="45719" cy="329951"/>
            </a:xfrm>
            <a:custGeom>
              <a:avLst/>
              <a:gdLst/>
              <a:ahLst/>
              <a:cxnLst/>
              <a:rect l="l" t="t" r="r" b="b"/>
              <a:pathLst>
                <a:path w="87630" h="533400">
                  <a:moveTo>
                    <a:pt x="76200" y="458724"/>
                  </a:moveTo>
                  <a:lnTo>
                    <a:pt x="47612" y="457866"/>
                  </a:lnTo>
                  <a:lnTo>
                    <a:pt x="47244" y="470154"/>
                  </a:lnTo>
                  <a:lnTo>
                    <a:pt x="28194" y="469392"/>
                  </a:lnTo>
                  <a:lnTo>
                    <a:pt x="28194" y="457283"/>
                  </a:lnTo>
                  <a:lnTo>
                    <a:pt x="0" y="456438"/>
                  </a:lnTo>
                  <a:lnTo>
                    <a:pt x="28194" y="517025"/>
                  </a:lnTo>
                  <a:lnTo>
                    <a:pt x="28194" y="469392"/>
                  </a:lnTo>
                  <a:lnTo>
                    <a:pt x="28557" y="457294"/>
                  </a:lnTo>
                  <a:lnTo>
                    <a:pt x="28557" y="517805"/>
                  </a:lnTo>
                  <a:lnTo>
                    <a:pt x="35814" y="533400"/>
                  </a:lnTo>
                  <a:lnTo>
                    <a:pt x="76200" y="458724"/>
                  </a:lnTo>
                  <a:close/>
                </a:path>
                <a:path w="87630" h="533400">
                  <a:moveTo>
                    <a:pt x="87630" y="76962"/>
                  </a:moveTo>
                  <a:lnTo>
                    <a:pt x="51816" y="0"/>
                  </a:lnTo>
                  <a:lnTo>
                    <a:pt x="11430" y="74676"/>
                  </a:lnTo>
                  <a:lnTo>
                    <a:pt x="40017" y="75533"/>
                  </a:lnTo>
                  <a:lnTo>
                    <a:pt x="40386" y="63246"/>
                  </a:lnTo>
                  <a:lnTo>
                    <a:pt x="59436" y="64008"/>
                  </a:lnTo>
                  <a:lnTo>
                    <a:pt x="59436" y="76116"/>
                  </a:lnTo>
                  <a:lnTo>
                    <a:pt x="87630" y="76962"/>
                  </a:lnTo>
                  <a:close/>
                </a:path>
                <a:path w="87630" h="533400">
                  <a:moveTo>
                    <a:pt x="47612" y="457866"/>
                  </a:moveTo>
                  <a:lnTo>
                    <a:pt x="28557" y="457294"/>
                  </a:lnTo>
                  <a:lnTo>
                    <a:pt x="28194" y="469392"/>
                  </a:lnTo>
                  <a:lnTo>
                    <a:pt x="47244" y="470154"/>
                  </a:lnTo>
                  <a:lnTo>
                    <a:pt x="47612" y="457866"/>
                  </a:lnTo>
                  <a:close/>
                </a:path>
                <a:path w="87630" h="533400">
                  <a:moveTo>
                    <a:pt x="59072" y="76105"/>
                  </a:moveTo>
                  <a:lnTo>
                    <a:pt x="40017" y="75533"/>
                  </a:lnTo>
                  <a:lnTo>
                    <a:pt x="28557" y="457294"/>
                  </a:lnTo>
                  <a:lnTo>
                    <a:pt x="47612" y="457866"/>
                  </a:lnTo>
                  <a:lnTo>
                    <a:pt x="59072" y="76105"/>
                  </a:lnTo>
                  <a:close/>
                </a:path>
                <a:path w="87630" h="533400">
                  <a:moveTo>
                    <a:pt x="59436" y="64008"/>
                  </a:moveTo>
                  <a:lnTo>
                    <a:pt x="40386" y="63246"/>
                  </a:lnTo>
                  <a:lnTo>
                    <a:pt x="40017" y="75533"/>
                  </a:lnTo>
                  <a:lnTo>
                    <a:pt x="59072" y="76105"/>
                  </a:lnTo>
                  <a:lnTo>
                    <a:pt x="59436" y="64008"/>
                  </a:lnTo>
                  <a:close/>
                </a:path>
                <a:path w="87630" h="533400">
                  <a:moveTo>
                    <a:pt x="59436" y="76116"/>
                  </a:moveTo>
                  <a:lnTo>
                    <a:pt x="59436" y="64008"/>
                  </a:lnTo>
                  <a:lnTo>
                    <a:pt x="59072" y="76105"/>
                  </a:lnTo>
                  <a:lnTo>
                    <a:pt x="59436" y="76116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49998" name="object 23"/>
            <p:cNvSpPr txBox="1"/>
            <p:nvPr/>
          </p:nvSpPr>
          <p:spPr>
            <a:xfrm>
              <a:off x="2438400" y="3352800"/>
              <a:ext cx="159754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y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49999" name="TextBox 1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47800" y="4572000"/>
              <a:ext cx="501035" cy="369332"/>
            </a:xfrm>
            <a:prstGeom prst="rect">
              <a:avLst/>
            </a:prstGeom>
            <a:blipFill rotWithShape="1">
              <a:blip r:embed="rId1"/>
              <a:stretch>
                <a:fillRect b="-3704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50000" name="TextBox 14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2632" y="3742063"/>
              <a:ext cx="455702" cy="369332"/>
            </a:xfrm>
            <a:prstGeom prst="rect">
              <a:avLst/>
            </a:prstGeom>
            <a:blipFill rotWithShape="1">
              <a:blip r:embed="rId2"/>
              <a:stretch>
                <a:fillRect b="-11111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50001" name="TextBox 1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6000" y="3657600"/>
              <a:ext cx="461024" cy="369332"/>
            </a:xfrm>
            <a:prstGeom prst="rect">
              <a:avLst/>
            </a:prstGeom>
            <a:blipFill rotWithShape="1">
              <a:blip r:embed="rId3"/>
              <a:stretch>
                <a:fillRect b="-11111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050002" name="TextBox 1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495800"/>
            <a:ext cx="7391400" cy="2063898"/>
          </a:xfrm>
          <a:prstGeom prst="rect">
            <a:avLst/>
          </a:prstGeom>
          <a:blipFill rotWithShape="1">
            <a:blip r:embed="rId4"/>
            <a:stretch>
              <a:fillRect l="-660" t="-236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097173" name="Picture 1" descr="C:\Users\dell\AppData\Roaming\Tencent\Users\605134542\QQ\WinTemp\RichOle\8R16K5W$LLHV}QSJMM%_FCK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39338" y="1905000"/>
            <a:ext cx="2504662" cy="2743200"/>
          </a:xfrm>
          <a:prstGeom prst="rect">
            <a:avLst/>
          </a:prstGeom>
          <a:noFill/>
        </p:spPr>
      </p:pic>
      <p:sp>
        <p:nvSpPr>
          <p:cNvPr id="1050003" name="object 8"/>
          <p:cNvSpPr/>
          <p:nvPr/>
        </p:nvSpPr>
        <p:spPr>
          <a:xfrm rot="21074729" flipH="1" flipV="1">
            <a:off x="5122196" y="3224586"/>
            <a:ext cx="341715" cy="90056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04" name="object 8"/>
          <p:cNvSpPr/>
          <p:nvPr/>
        </p:nvSpPr>
        <p:spPr>
          <a:xfrm rot="525271" flipH="1">
            <a:off x="4369052" y="3120455"/>
            <a:ext cx="341715" cy="90056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p/>
        </p:txBody>
      </p:sp>
      <p:grpSp>
        <p:nvGrpSpPr>
          <p:cNvPr id="143" name="组合 13"/>
          <p:cNvGrpSpPr/>
          <p:nvPr/>
        </p:nvGrpSpPr>
        <p:grpSpPr>
          <a:xfrm>
            <a:off x="3505201" y="1019175"/>
            <a:ext cx="3014346" cy="3552825"/>
            <a:chOff x="3505201" y="1019175"/>
            <a:chExt cx="3014346" cy="3552825"/>
          </a:xfrm>
        </p:grpSpPr>
        <p:grpSp>
          <p:nvGrpSpPr>
            <p:cNvPr id="144" name="组合 56"/>
            <p:cNvGrpSpPr/>
            <p:nvPr/>
          </p:nvGrpSpPr>
          <p:grpSpPr>
            <a:xfrm>
              <a:off x="3505201" y="1019175"/>
              <a:ext cx="3014346" cy="3552825"/>
              <a:chOff x="3505201" y="1019175"/>
              <a:chExt cx="3014346" cy="3552825"/>
            </a:xfrm>
          </p:grpSpPr>
          <p:pic>
            <p:nvPicPr>
              <p:cNvPr id="2097174" name="Picture 1" descr="C:\Users\dell\AppData\Roaming\Tencent\Users\605134542\QQ\WinTemp\RichOle\$O{A@AJ5A$CH(TE)XMJ%}]Y.png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71875" y="2438400"/>
                <a:ext cx="2905125" cy="2133600"/>
              </a:xfrm>
              <a:prstGeom prst="rect">
                <a:avLst/>
              </a:prstGeom>
              <a:noFill/>
            </p:spPr>
          </p:pic>
          <p:grpSp>
            <p:nvGrpSpPr>
              <p:cNvPr id="145" name="组合 187"/>
              <p:cNvGrpSpPr/>
              <p:nvPr/>
            </p:nvGrpSpPr>
            <p:grpSpPr>
              <a:xfrm>
                <a:off x="3505201" y="1019175"/>
                <a:ext cx="3014346" cy="3534410"/>
                <a:chOff x="3965062" y="1676400"/>
                <a:chExt cx="2909058" cy="3429000"/>
              </a:xfrm>
            </p:grpSpPr>
            <p:grpSp>
              <p:nvGrpSpPr>
                <p:cNvPr id="146" name="组合 183"/>
                <p:cNvGrpSpPr/>
                <p:nvPr/>
              </p:nvGrpSpPr>
              <p:grpSpPr>
                <a:xfrm>
                  <a:off x="3965062" y="1676400"/>
                  <a:ext cx="2909058" cy="3429000"/>
                  <a:chOff x="4791822" y="1981200"/>
                  <a:chExt cx="3361578" cy="3962400"/>
                </a:xfrm>
              </p:grpSpPr>
              <p:grpSp>
                <p:nvGrpSpPr>
                  <p:cNvPr id="147" name="组合 180"/>
                  <p:cNvGrpSpPr/>
                  <p:nvPr/>
                </p:nvGrpSpPr>
                <p:grpSpPr>
                  <a:xfrm>
                    <a:off x="4791822" y="1981200"/>
                    <a:ext cx="3361578" cy="3962400"/>
                    <a:chOff x="4868022" y="838200"/>
                    <a:chExt cx="3361578" cy="3962400"/>
                  </a:xfrm>
                </p:grpSpPr>
                <p:sp>
                  <p:nvSpPr>
                    <p:cNvPr id="1050005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8022" y="3657600"/>
                      <a:ext cx="544381" cy="55823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2469"/>
                      </a:stretch>
                    </a:blipFill>
                  </p:spPr>
                  <p:txBody>
                    <a:bodyPr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  <p:grpSp>
                  <p:nvGrpSpPr>
                    <p:cNvPr id="148" name="组合 179"/>
                    <p:cNvGrpSpPr/>
                    <p:nvPr/>
                  </p:nvGrpSpPr>
                  <p:grpSpPr>
                    <a:xfrm>
                      <a:off x="5105400" y="838200"/>
                      <a:ext cx="3124200" cy="3962400"/>
                      <a:chOff x="5105400" y="838200"/>
                      <a:chExt cx="3124200" cy="3962400"/>
                    </a:xfrm>
                  </p:grpSpPr>
                  <p:cxnSp>
                    <p:nvCxnSpPr>
                      <p:cNvPr id="3145765" name="直接箭头连接符 70"/>
                      <p:cNvCxnSpPr/>
                      <p:nvPr/>
                    </p:nvCxnSpPr>
                    <p:spPr>
                      <a:xfrm>
                        <a:off x="5105400" y="3733800"/>
                        <a:ext cx="3124200" cy="0"/>
                      </a:xfrm>
                      <a:prstGeom prst="straightConnector1">
                        <a:avLst/>
                      </a:prstGeom>
                      <a:ln w="158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66" name="直接箭头连接符 78"/>
                      <p:cNvCxnSpPr/>
                      <p:nvPr/>
                    </p:nvCxnSpPr>
                    <p:spPr>
                      <a:xfrm flipV="1">
                        <a:off x="6629400" y="838200"/>
                        <a:ext cx="0" cy="3962400"/>
                      </a:xfrm>
                      <a:prstGeom prst="straightConnector1">
                        <a:avLst/>
                      </a:prstGeom>
                      <a:ln w="158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67" name="直接连接符 123"/>
                      <p:cNvCxnSpPr/>
                      <p:nvPr/>
                    </p:nvCxnSpPr>
                    <p:spPr>
                      <a:xfrm flipV="1">
                        <a:off x="6096000" y="838200"/>
                        <a:ext cx="533400" cy="3429000"/>
                      </a:xfrm>
                      <a:prstGeom prst="line">
                        <a:avLst/>
                      </a:prstGeom>
                      <a:ln w="158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768" name="直接连接符 129"/>
                      <p:cNvCxnSpPr/>
                      <p:nvPr/>
                    </p:nvCxnSpPr>
                    <p:spPr>
                      <a:xfrm flipH="1" flipV="1">
                        <a:off x="6629400" y="838200"/>
                        <a:ext cx="533400" cy="3429000"/>
                      </a:xfrm>
                      <a:prstGeom prst="line">
                        <a:avLst/>
                      </a:prstGeom>
                      <a:ln w="158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0006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5837" y="3625264"/>
                        <a:ext cx="356315" cy="55823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1220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  <p:sp>
                    <p:nvSpPr>
                      <p:cNvPr id="1050007" name="TextBox 168"/>
                      <p:cNvSpPr txBox="1"/>
                      <p:nvPr/>
                    </p:nvSpPr>
                    <p:spPr>
                      <a:xfrm>
                        <a:off x="5943600" y="4267200"/>
                        <a:ext cx="228600" cy="4128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dirty="0"/>
                          <a:t>m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50008" name="TextBox 139"/>
                      <p:cNvSpPr txBox="1"/>
                      <p:nvPr/>
                    </p:nvSpPr>
                    <p:spPr>
                      <a:xfrm>
                        <a:off x="7086600" y="4267200"/>
                        <a:ext cx="228600" cy="4128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dirty="0"/>
                          <a:t>n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050009" name="任意多边形 170"/>
                      <p:cNvSpPr/>
                      <p:nvPr/>
                    </p:nvSpPr>
                    <p:spPr>
                      <a:xfrm>
                        <a:off x="5486400" y="3562259"/>
                        <a:ext cx="2209800" cy="171541"/>
                      </a:xfrm>
                      <a:custGeom>
                        <a:avLst/>
                        <a:gdLst>
                          <a:gd name="connsiteX0" fmla="*/ 0 w 2443868"/>
                          <a:gd name="connsiteY0" fmla="*/ 10643 h 247741"/>
                          <a:gd name="connsiteX1" fmla="*/ 1143000 w 2443868"/>
                          <a:gd name="connsiteY1" fmla="*/ 247709 h 247741"/>
                          <a:gd name="connsiteX2" fmla="*/ 2260600 w 2443868"/>
                          <a:gd name="connsiteY2" fmla="*/ 27576 h 247741"/>
                          <a:gd name="connsiteX3" fmla="*/ 2429933 w 2443868"/>
                          <a:gd name="connsiteY3" fmla="*/ 10643 h 2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43868" h="247741">
                            <a:moveTo>
                              <a:pt x="0" y="10643"/>
                            </a:moveTo>
                            <a:cubicBezTo>
                              <a:pt x="383116" y="127765"/>
                              <a:pt x="766233" y="244887"/>
                              <a:pt x="1143000" y="247709"/>
                            </a:cubicBezTo>
                            <a:cubicBezTo>
                              <a:pt x="1519767" y="250531"/>
                              <a:pt x="2046111" y="67087"/>
                              <a:pt x="2260600" y="27576"/>
                            </a:cubicBezTo>
                            <a:cubicBezTo>
                              <a:pt x="2475089" y="-11935"/>
                              <a:pt x="2452511" y="-646"/>
                              <a:pt x="2429933" y="1064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0010" name="TextBox 1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7400" y="3352800"/>
                        <a:ext cx="45570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  <p:sp>
                    <p:nvSpPr>
                      <p:cNvPr id="1050011" name="TextBox 1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10400" y="3352800"/>
                        <a:ext cx="461024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  <p:sp>
                    <p:nvSpPr>
                      <p:cNvPr id="1050012" name="TextBox 1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00800" y="990600"/>
                        <a:ext cx="507190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  <p:sp>
                    <p:nvSpPr>
                      <p:cNvPr id="1050013" name="任意多边形 149"/>
                      <p:cNvSpPr/>
                      <p:nvPr/>
                    </p:nvSpPr>
                    <p:spPr>
                      <a:xfrm>
                        <a:off x="6248400" y="3429000"/>
                        <a:ext cx="762000" cy="45719"/>
                      </a:xfrm>
                      <a:custGeom>
                        <a:avLst/>
                        <a:gdLst>
                          <a:gd name="connsiteX0" fmla="*/ 0 w 2443868"/>
                          <a:gd name="connsiteY0" fmla="*/ 10643 h 247741"/>
                          <a:gd name="connsiteX1" fmla="*/ 1143000 w 2443868"/>
                          <a:gd name="connsiteY1" fmla="*/ 247709 h 247741"/>
                          <a:gd name="connsiteX2" fmla="*/ 2260600 w 2443868"/>
                          <a:gd name="connsiteY2" fmla="*/ 27576 h 247741"/>
                          <a:gd name="connsiteX3" fmla="*/ 2429933 w 2443868"/>
                          <a:gd name="connsiteY3" fmla="*/ 10643 h 2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43868" h="247741">
                            <a:moveTo>
                              <a:pt x="0" y="10643"/>
                            </a:moveTo>
                            <a:cubicBezTo>
                              <a:pt x="383116" y="127765"/>
                              <a:pt x="766233" y="244887"/>
                              <a:pt x="1143000" y="247709"/>
                            </a:cubicBezTo>
                            <a:cubicBezTo>
                              <a:pt x="1519767" y="250531"/>
                              <a:pt x="2046111" y="67087"/>
                              <a:pt x="2260600" y="27576"/>
                            </a:cubicBezTo>
                            <a:cubicBezTo>
                              <a:pt x="2475089" y="-11935"/>
                              <a:pt x="2452511" y="-646"/>
                              <a:pt x="2429933" y="10643"/>
                            </a:cubicBezTo>
                          </a:path>
                        </a:pathLst>
                      </a:custGeom>
                      <a:noFill/>
                      <a:ln w="34925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0014" name="任意多边形 150"/>
                      <p:cNvSpPr/>
                      <p:nvPr/>
                    </p:nvSpPr>
                    <p:spPr>
                      <a:xfrm>
                        <a:off x="6248400" y="3352800"/>
                        <a:ext cx="762000" cy="45719"/>
                      </a:xfrm>
                      <a:custGeom>
                        <a:avLst/>
                        <a:gdLst>
                          <a:gd name="connsiteX0" fmla="*/ 0 w 2443868"/>
                          <a:gd name="connsiteY0" fmla="*/ 10643 h 247741"/>
                          <a:gd name="connsiteX1" fmla="*/ 1143000 w 2443868"/>
                          <a:gd name="connsiteY1" fmla="*/ 247709 h 247741"/>
                          <a:gd name="connsiteX2" fmla="*/ 2260600 w 2443868"/>
                          <a:gd name="connsiteY2" fmla="*/ 27576 h 247741"/>
                          <a:gd name="connsiteX3" fmla="*/ 2429933 w 2443868"/>
                          <a:gd name="connsiteY3" fmla="*/ 10643 h 2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43868" h="247741">
                            <a:moveTo>
                              <a:pt x="0" y="10643"/>
                            </a:moveTo>
                            <a:cubicBezTo>
                              <a:pt x="383116" y="127765"/>
                              <a:pt x="766233" y="244887"/>
                              <a:pt x="1143000" y="247709"/>
                            </a:cubicBezTo>
                            <a:cubicBezTo>
                              <a:pt x="1519767" y="250531"/>
                              <a:pt x="2046111" y="67087"/>
                              <a:pt x="2260600" y="27576"/>
                            </a:cubicBezTo>
                            <a:cubicBezTo>
                              <a:pt x="2475089" y="-11935"/>
                              <a:pt x="2452511" y="-646"/>
                              <a:pt x="2429933" y="1064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0015" name="任意多边形 151"/>
                      <p:cNvSpPr/>
                      <p:nvPr/>
                    </p:nvSpPr>
                    <p:spPr>
                      <a:xfrm>
                        <a:off x="6248400" y="3505200"/>
                        <a:ext cx="838200" cy="45719"/>
                      </a:xfrm>
                      <a:custGeom>
                        <a:avLst/>
                        <a:gdLst>
                          <a:gd name="connsiteX0" fmla="*/ 0 w 2443868"/>
                          <a:gd name="connsiteY0" fmla="*/ 10643 h 247741"/>
                          <a:gd name="connsiteX1" fmla="*/ 1143000 w 2443868"/>
                          <a:gd name="connsiteY1" fmla="*/ 247709 h 247741"/>
                          <a:gd name="connsiteX2" fmla="*/ 2260600 w 2443868"/>
                          <a:gd name="connsiteY2" fmla="*/ 27576 h 247741"/>
                          <a:gd name="connsiteX3" fmla="*/ 2429933 w 2443868"/>
                          <a:gd name="connsiteY3" fmla="*/ 10643 h 2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43868" h="247741">
                            <a:moveTo>
                              <a:pt x="0" y="10643"/>
                            </a:moveTo>
                            <a:cubicBezTo>
                              <a:pt x="383116" y="127765"/>
                              <a:pt x="766233" y="244887"/>
                              <a:pt x="1143000" y="247709"/>
                            </a:cubicBezTo>
                            <a:cubicBezTo>
                              <a:pt x="1519767" y="250531"/>
                              <a:pt x="2046111" y="67087"/>
                              <a:pt x="2260600" y="27576"/>
                            </a:cubicBezTo>
                            <a:cubicBezTo>
                              <a:pt x="2475089" y="-11935"/>
                              <a:pt x="2452511" y="-646"/>
                              <a:pt x="2429933" y="1064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0016" name="object 22"/>
                      <p:cNvSpPr/>
                      <p:nvPr/>
                    </p:nvSpPr>
                    <p:spPr>
                      <a:xfrm>
                        <a:off x="6547933" y="3429000"/>
                        <a:ext cx="50986" cy="3299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7630" h="533400">
                            <a:moveTo>
                              <a:pt x="76200" y="458724"/>
                            </a:moveTo>
                            <a:lnTo>
                              <a:pt x="47612" y="457866"/>
                            </a:lnTo>
                            <a:lnTo>
                              <a:pt x="47244" y="470154"/>
                            </a:lnTo>
                            <a:lnTo>
                              <a:pt x="28194" y="469392"/>
                            </a:lnTo>
                            <a:lnTo>
                              <a:pt x="28194" y="457283"/>
                            </a:lnTo>
                            <a:lnTo>
                              <a:pt x="0" y="456438"/>
                            </a:lnTo>
                            <a:lnTo>
                              <a:pt x="28194" y="517025"/>
                            </a:lnTo>
                            <a:lnTo>
                              <a:pt x="28194" y="469392"/>
                            </a:lnTo>
                            <a:lnTo>
                              <a:pt x="28557" y="457294"/>
                            </a:lnTo>
                            <a:lnTo>
                              <a:pt x="28557" y="517805"/>
                            </a:lnTo>
                            <a:lnTo>
                              <a:pt x="35814" y="533400"/>
                            </a:lnTo>
                            <a:lnTo>
                              <a:pt x="76200" y="458724"/>
                            </a:lnTo>
                            <a:close/>
                          </a:path>
                          <a:path w="87630" h="533400">
                            <a:moveTo>
                              <a:pt x="87630" y="76962"/>
                            </a:moveTo>
                            <a:lnTo>
                              <a:pt x="51816" y="0"/>
                            </a:lnTo>
                            <a:lnTo>
                              <a:pt x="11430" y="74676"/>
                            </a:lnTo>
                            <a:lnTo>
                              <a:pt x="40017" y="75533"/>
                            </a:lnTo>
                            <a:lnTo>
                              <a:pt x="40386" y="63246"/>
                            </a:lnTo>
                            <a:lnTo>
                              <a:pt x="59436" y="64008"/>
                            </a:lnTo>
                            <a:lnTo>
                              <a:pt x="59436" y="76116"/>
                            </a:lnTo>
                            <a:lnTo>
                              <a:pt x="87630" y="76962"/>
                            </a:lnTo>
                            <a:close/>
                          </a:path>
                          <a:path w="87630" h="533400">
                            <a:moveTo>
                              <a:pt x="47612" y="457866"/>
                            </a:moveTo>
                            <a:lnTo>
                              <a:pt x="28557" y="457294"/>
                            </a:lnTo>
                            <a:lnTo>
                              <a:pt x="28194" y="469392"/>
                            </a:lnTo>
                            <a:lnTo>
                              <a:pt x="47244" y="470154"/>
                            </a:lnTo>
                            <a:lnTo>
                              <a:pt x="47612" y="457866"/>
                            </a:lnTo>
                            <a:close/>
                          </a:path>
                          <a:path w="87630" h="533400">
                            <a:moveTo>
                              <a:pt x="59072" y="76105"/>
                            </a:moveTo>
                            <a:lnTo>
                              <a:pt x="40017" y="75533"/>
                            </a:lnTo>
                            <a:lnTo>
                              <a:pt x="28557" y="457294"/>
                            </a:lnTo>
                            <a:lnTo>
                              <a:pt x="47612" y="457866"/>
                            </a:lnTo>
                            <a:lnTo>
                              <a:pt x="59072" y="76105"/>
                            </a:lnTo>
                            <a:close/>
                          </a:path>
                          <a:path w="87630" h="533400">
                            <a:moveTo>
                              <a:pt x="59436" y="64008"/>
                            </a:moveTo>
                            <a:lnTo>
                              <a:pt x="40386" y="63246"/>
                            </a:lnTo>
                            <a:lnTo>
                              <a:pt x="40017" y="75533"/>
                            </a:lnTo>
                            <a:lnTo>
                              <a:pt x="59072" y="76105"/>
                            </a:lnTo>
                            <a:lnTo>
                              <a:pt x="59436" y="64008"/>
                            </a:lnTo>
                            <a:close/>
                          </a:path>
                          <a:path w="87630" h="533400">
                            <a:moveTo>
                              <a:pt x="59436" y="76116"/>
                            </a:moveTo>
                            <a:lnTo>
                              <a:pt x="59436" y="64008"/>
                            </a:lnTo>
                            <a:lnTo>
                              <a:pt x="59072" y="76105"/>
                            </a:lnTo>
                            <a:lnTo>
                              <a:pt x="59436" y="76116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9525">
                        <a:solidFill>
                          <a:srgbClr val="0000FF"/>
                        </a:solidFill>
                      </a:ln>
                    </p:spPr>
                    <p:txBody>
                      <a:bodyPr wrap="square" lIns="0" tIns="0" rIns="0" bIns="0" rtlCol="0">
                        <a:noAutofit/>
                      </a:bodyPr>
                      <a:p>
                        <a:endParaRPr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sp>
                    <p:nvSpPr>
                      <p:cNvPr id="1050017" name="object 23"/>
                      <p:cNvSpPr txBox="1"/>
                      <p:nvPr/>
                    </p:nvSpPr>
                    <p:spPr>
                      <a:xfrm>
                        <a:off x="6400800" y="3429000"/>
                        <a:ext cx="159754" cy="341091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0" rIns="0" bIns="0" rtlCol="0">
                        <a:noAutofit/>
                      </a:bodyPr>
                      <a:p>
                        <a:pPr marL="12700">
                          <a:lnSpc>
                            <a:spcPct val="100000"/>
                          </a:lnSpc>
                        </a:pPr>
                        <a:r>
                          <a:rPr sz="2400" b="1" dirty="0">
                            <a:latin typeface="Times New Roman" panose="02020603050405020304"/>
                            <a:cs typeface="Times New Roman" panose="02020603050405020304"/>
                          </a:rPr>
                          <a:t>y</a:t>
                        </a:r>
                        <a:endParaRPr sz="2400" dirty="0">
                          <a:latin typeface="Times New Roman" panose="02020603050405020304"/>
                          <a:cs typeface="Times New Roman" panose="02020603050405020304"/>
                        </a:endParaRPr>
                      </a:p>
                    </p:txBody>
                  </p:sp>
                  <p:cxnSp>
                    <p:nvCxnSpPr>
                      <p:cNvPr id="3145769" name="直接箭头连接符 175"/>
                      <p:cNvCxnSpPr/>
                      <p:nvPr/>
                    </p:nvCxnSpPr>
                    <p:spPr>
                      <a:xfrm>
                        <a:off x="6172200" y="4114800"/>
                        <a:ext cx="914400" cy="0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0018" name="TextBox 1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8400" y="3810000"/>
                        <a:ext cx="501035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p:grpSp>
              </p:grpSp>
              <p:sp>
                <p:nvSpPr>
                  <p:cNvPr id="1050019" name="TextBox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3276600"/>
                    <a:ext cx="71455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9804" b="-30769"/>
                    </a:stretch>
                  </a:blipFill>
                </p:spPr>
                <p:txBody>
                  <a:bodyPr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p:grpSp>
            <p:sp>
              <p:nvSpPr>
                <p:cNvPr id="1050020" name="矩形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733800"/>
                  <a:ext cx="45006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50021" name="矩形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733800"/>
                  <a:ext cx="46493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</p:grpSp>
        <p:sp>
          <p:nvSpPr>
            <p:cNvPr id="1050022" name="object 11"/>
            <p:cNvSpPr txBox="1"/>
            <p:nvPr/>
          </p:nvSpPr>
          <p:spPr>
            <a:xfrm>
              <a:off x="4486439" y="2760014"/>
              <a:ext cx="241496" cy="333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23" name="object 12"/>
            <p:cNvSpPr txBox="1"/>
            <p:nvPr/>
          </p:nvSpPr>
          <p:spPr>
            <a:xfrm>
              <a:off x="5441726" y="2731682"/>
              <a:ext cx="168498" cy="333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cxnSp>
        <p:nvCxnSpPr>
          <p:cNvPr id="3145770" name="直接箭头连接符 50"/>
          <p:cNvCxnSpPr/>
          <p:nvPr/>
        </p:nvCxnSpPr>
        <p:spPr>
          <a:xfrm>
            <a:off x="6999686" y="616522"/>
            <a:ext cx="77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1" name="直接箭头连接符 53"/>
          <p:cNvCxnSpPr/>
          <p:nvPr/>
        </p:nvCxnSpPr>
        <p:spPr>
          <a:xfrm flipH="1">
            <a:off x="7009810" y="616465"/>
            <a:ext cx="1" cy="9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2" name="直接箭头连接符 58"/>
          <p:cNvCxnSpPr/>
          <p:nvPr/>
        </p:nvCxnSpPr>
        <p:spPr>
          <a:xfrm flipV="1">
            <a:off x="7010400" y="152400"/>
            <a:ext cx="228600" cy="47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24" name="文本框 59"/>
          <p:cNvSpPr txBox="1"/>
          <p:nvPr/>
        </p:nvSpPr>
        <p:spPr>
          <a:xfrm>
            <a:off x="7608258" y="540952"/>
            <a:ext cx="3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050025" name="文本框 117"/>
          <p:cNvSpPr txBox="1"/>
          <p:nvPr/>
        </p:nvSpPr>
        <p:spPr>
          <a:xfrm>
            <a:off x="7027862" y="1290856"/>
            <a:ext cx="3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50026" name="文本框 118"/>
          <p:cNvSpPr txBox="1"/>
          <p:nvPr/>
        </p:nvSpPr>
        <p:spPr>
          <a:xfrm>
            <a:off x="6925469" y="26473"/>
            <a:ext cx="3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z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7" name="object 2"/>
          <p:cNvSpPr/>
          <p:nvPr/>
        </p:nvSpPr>
        <p:spPr>
          <a:xfrm>
            <a:off x="2311400" y="838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28" name="object 3"/>
          <p:cNvSpPr/>
          <p:nvPr/>
        </p:nvSpPr>
        <p:spPr>
          <a:xfrm>
            <a:off x="2345267" y="838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29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50030" name="object 5"/>
          <p:cNvSpPr/>
          <p:nvPr/>
        </p:nvSpPr>
        <p:spPr>
          <a:xfrm>
            <a:off x="23622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1" name="object 6"/>
          <p:cNvSpPr/>
          <p:nvPr/>
        </p:nvSpPr>
        <p:spPr>
          <a:xfrm>
            <a:off x="16764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2" name="object 7"/>
          <p:cNvSpPr/>
          <p:nvPr/>
        </p:nvSpPr>
        <p:spPr>
          <a:xfrm>
            <a:off x="2209800" y="6096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3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4" name="object 9"/>
          <p:cNvSpPr/>
          <p:nvPr/>
        </p:nvSpPr>
        <p:spPr>
          <a:xfrm>
            <a:off x="3429000" y="9144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5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7" name="object 12"/>
          <p:cNvSpPr/>
          <p:nvPr/>
        </p:nvSpPr>
        <p:spPr>
          <a:xfrm>
            <a:off x="2324100" y="6858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8" name="object 15"/>
          <p:cNvSpPr/>
          <p:nvPr/>
        </p:nvSpPr>
        <p:spPr>
          <a:xfrm>
            <a:off x="1981200" y="9144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39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0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1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2" name="object 19"/>
          <p:cNvSpPr/>
          <p:nvPr/>
        </p:nvSpPr>
        <p:spPr>
          <a:xfrm>
            <a:off x="2336800" y="6858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3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4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5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6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7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8" name="object 25"/>
          <p:cNvSpPr/>
          <p:nvPr/>
        </p:nvSpPr>
        <p:spPr>
          <a:xfrm>
            <a:off x="-33867" y="762000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49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0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1" name="object 28"/>
          <p:cNvSpPr/>
          <p:nvPr/>
        </p:nvSpPr>
        <p:spPr>
          <a:xfrm>
            <a:off x="1676400" y="609600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2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3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4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5" name="object 32"/>
          <p:cNvSpPr/>
          <p:nvPr/>
        </p:nvSpPr>
        <p:spPr>
          <a:xfrm>
            <a:off x="-15874" y="1105729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6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7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8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59" name="object 36"/>
          <p:cNvSpPr/>
          <p:nvPr/>
        </p:nvSpPr>
        <p:spPr>
          <a:xfrm>
            <a:off x="-76200" y="4495800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0" name="object 37"/>
          <p:cNvSpPr/>
          <p:nvPr/>
        </p:nvSpPr>
        <p:spPr>
          <a:xfrm>
            <a:off x="-19050" y="3683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1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2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3" name="object 40"/>
          <p:cNvSpPr/>
          <p:nvPr/>
        </p:nvSpPr>
        <p:spPr>
          <a:xfrm>
            <a:off x="0" y="1981200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4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5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6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7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8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69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70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71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72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073" name="object 5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3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074" name="object 75"/>
          <p:cNvSpPr txBox="1"/>
          <p:nvPr/>
        </p:nvSpPr>
        <p:spPr>
          <a:xfrm>
            <a:off x="7585073" y="5961507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50075" name="TextBox 12"/>
          <p:cNvSpPr txBox="1"/>
          <p:nvPr/>
        </p:nvSpPr>
        <p:spPr>
          <a:xfrm>
            <a:off x="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弯曲法测量杨氏模量原理</a:t>
            </a:r>
            <a:endParaRPr lang="zh-CN" altLang="en-US" sz="2800" dirty="0"/>
          </a:p>
        </p:txBody>
      </p:sp>
      <p:grpSp>
        <p:nvGrpSpPr>
          <p:cNvPr id="150" name="组合 66"/>
          <p:cNvGrpSpPr/>
          <p:nvPr/>
        </p:nvGrpSpPr>
        <p:grpSpPr>
          <a:xfrm>
            <a:off x="2743200" y="1676400"/>
            <a:ext cx="685800" cy="611379"/>
            <a:chOff x="3352800" y="3657600"/>
            <a:chExt cx="1143000" cy="611379"/>
          </a:xfrm>
        </p:grpSpPr>
        <p:sp>
          <p:nvSpPr>
            <p:cNvPr id="1050076" name="object 24"/>
            <p:cNvSpPr/>
            <p:nvPr/>
          </p:nvSpPr>
          <p:spPr>
            <a:xfrm>
              <a:off x="3352800" y="3657600"/>
              <a:ext cx="1143000" cy="171450"/>
            </a:xfrm>
            <a:custGeom>
              <a:avLst/>
              <a:gdLst/>
              <a:ahLst/>
              <a:cxnLst/>
              <a:rect l="l" t="t" r="r" b="b"/>
              <a:pathLst>
                <a:path w="1143000" h="171450">
                  <a:moveTo>
                    <a:pt x="857250" y="114300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857250" y="114300"/>
                  </a:lnTo>
                  <a:close/>
                </a:path>
                <a:path w="1143000" h="171450">
                  <a:moveTo>
                    <a:pt x="1143000" y="57149"/>
                  </a:moveTo>
                  <a:lnTo>
                    <a:pt x="857250" y="-57150"/>
                  </a:lnTo>
                  <a:lnTo>
                    <a:pt x="857250" y="171450"/>
                  </a:lnTo>
                  <a:lnTo>
                    <a:pt x="1143000" y="5714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77" name="object 26"/>
            <p:cNvSpPr txBox="1"/>
            <p:nvPr/>
          </p:nvSpPr>
          <p:spPr>
            <a:xfrm>
              <a:off x="3429000" y="3908299"/>
              <a:ext cx="944880" cy="36068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ts val="2835"/>
                </a:lnSpc>
              </a:pPr>
              <a:r>
                <a:rPr sz="2400" spc="10" dirty="0">
                  <a:solidFill>
                    <a:srgbClr val="33339A"/>
                  </a:solidFill>
                  <a:latin typeface="楷体" panose="02010609060101010101" charset="-122"/>
                  <a:cs typeface="楷体" panose="02010609060101010101" charset="-122"/>
                </a:rPr>
                <a:t>变形后</a:t>
              </a:r>
              <a:endParaRPr sz="2400" dirty="0">
                <a:latin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51" name="组合 178"/>
          <p:cNvGrpSpPr/>
          <p:nvPr/>
        </p:nvGrpSpPr>
        <p:grpSpPr>
          <a:xfrm>
            <a:off x="230186" y="1209020"/>
            <a:ext cx="2362200" cy="2133600"/>
            <a:chOff x="685800" y="2819400"/>
            <a:chExt cx="2080159" cy="2121932"/>
          </a:xfrm>
        </p:grpSpPr>
        <p:sp>
          <p:nvSpPr>
            <p:cNvPr id="1050078" name="object 5"/>
            <p:cNvSpPr/>
            <p:nvPr/>
          </p:nvSpPr>
          <p:spPr>
            <a:xfrm>
              <a:off x="1052758" y="3270054"/>
              <a:ext cx="1241291" cy="1033610"/>
            </a:xfrm>
            <a:custGeom>
              <a:avLst/>
              <a:gdLst/>
              <a:ahLst/>
              <a:cxnLst/>
              <a:rect l="l" t="t" r="r" b="b"/>
              <a:pathLst>
                <a:path w="1381506" h="1143000">
                  <a:moveTo>
                    <a:pt x="0" y="0"/>
                  </a:moveTo>
                  <a:lnTo>
                    <a:pt x="0" y="1143000"/>
                  </a:lnTo>
                  <a:lnTo>
                    <a:pt x="1381506" y="1143000"/>
                  </a:lnTo>
                  <a:lnTo>
                    <a:pt x="138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79" name="object 6"/>
            <p:cNvSpPr/>
            <p:nvPr/>
          </p:nvSpPr>
          <p:spPr>
            <a:xfrm>
              <a:off x="1077229" y="3270054"/>
              <a:ext cx="1202561" cy="1033610"/>
            </a:xfrm>
            <a:custGeom>
              <a:avLst/>
              <a:gdLst/>
              <a:ahLst/>
              <a:cxnLst/>
              <a:rect l="l" t="t" r="r" b="b"/>
              <a:pathLst>
                <a:path w="1381506" h="1143000">
                  <a:moveTo>
                    <a:pt x="0" y="0"/>
                  </a:moveTo>
                  <a:lnTo>
                    <a:pt x="0" y="1143000"/>
                  </a:lnTo>
                  <a:lnTo>
                    <a:pt x="1381506" y="1143000"/>
                  </a:lnTo>
                  <a:lnTo>
                    <a:pt x="1381506" y="0"/>
                  </a:lnTo>
                  <a:lnTo>
                    <a:pt x="0" y="0"/>
                  </a:lnTo>
                  <a:close/>
                </a:path>
              </a:pathLst>
            </a:custGeom>
            <a:ln w="34925">
              <a:solidFill>
                <a:srgbClr val="00008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0" name="object 7"/>
            <p:cNvSpPr/>
            <p:nvPr/>
          </p:nvSpPr>
          <p:spPr>
            <a:xfrm>
              <a:off x="827505" y="3752405"/>
              <a:ext cx="1711654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1" name="object 8"/>
            <p:cNvSpPr/>
            <p:nvPr/>
          </p:nvSpPr>
          <p:spPr>
            <a:xfrm flipH="1">
              <a:off x="1018225" y="3284224"/>
              <a:ext cx="68790" cy="1028403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50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2" name="object 9"/>
            <p:cNvSpPr/>
            <p:nvPr/>
          </p:nvSpPr>
          <p:spPr>
            <a:xfrm>
              <a:off x="2270905" y="3262979"/>
              <a:ext cx="40260" cy="1020580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50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3" name="object 10"/>
            <p:cNvSpPr txBox="1"/>
            <p:nvPr/>
          </p:nvSpPr>
          <p:spPr>
            <a:xfrm>
              <a:off x="762000" y="4266454"/>
              <a:ext cx="251043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84" name="object 11"/>
            <p:cNvSpPr txBox="1"/>
            <p:nvPr/>
          </p:nvSpPr>
          <p:spPr>
            <a:xfrm>
              <a:off x="762000" y="2819400"/>
              <a:ext cx="251043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85" name="object 12"/>
            <p:cNvSpPr txBox="1"/>
            <p:nvPr/>
          </p:nvSpPr>
          <p:spPr>
            <a:xfrm>
              <a:off x="2405187" y="2888307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86" name="object 13"/>
            <p:cNvSpPr txBox="1"/>
            <p:nvPr/>
          </p:nvSpPr>
          <p:spPr>
            <a:xfrm>
              <a:off x="2438400" y="4267200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87" name="object 14"/>
            <p:cNvSpPr/>
            <p:nvPr/>
          </p:nvSpPr>
          <p:spPr>
            <a:xfrm>
              <a:off x="1032903" y="4544839"/>
              <a:ext cx="1300857" cy="68907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76200" y="28193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8193"/>
                  </a:lnTo>
                  <a:lnTo>
                    <a:pt x="76200" y="28193"/>
                  </a:lnTo>
                  <a:close/>
                </a:path>
                <a:path w="1447800" h="76200">
                  <a:moveTo>
                    <a:pt x="1384553" y="47243"/>
                  </a:moveTo>
                  <a:lnTo>
                    <a:pt x="1384553" y="28193"/>
                  </a:lnTo>
                  <a:lnTo>
                    <a:pt x="63246" y="28193"/>
                  </a:lnTo>
                  <a:lnTo>
                    <a:pt x="63246" y="47243"/>
                  </a:lnTo>
                  <a:lnTo>
                    <a:pt x="1384553" y="47243"/>
                  </a:lnTo>
                  <a:close/>
                </a:path>
                <a:path w="1447800" h="76200">
                  <a:moveTo>
                    <a:pt x="76200" y="76200"/>
                  </a:moveTo>
                  <a:lnTo>
                    <a:pt x="76200" y="47243"/>
                  </a:lnTo>
                  <a:lnTo>
                    <a:pt x="63246" y="47243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  <a:path w="1447800" h="76200">
                  <a:moveTo>
                    <a:pt x="1447800" y="38100"/>
                  </a:moveTo>
                  <a:lnTo>
                    <a:pt x="1371587" y="0"/>
                  </a:lnTo>
                  <a:lnTo>
                    <a:pt x="1371587" y="28193"/>
                  </a:lnTo>
                  <a:lnTo>
                    <a:pt x="1384553" y="28193"/>
                  </a:lnTo>
                  <a:lnTo>
                    <a:pt x="1384553" y="69717"/>
                  </a:lnTo>
                  <a:lnTo>
                    <a:pt x="1447800" y="38100"/>
                  </a:lnTo>
                  <a:close/>
                </a:path>
                <a:path w="1447800" h="76200">
                  <a:moveTo>
                    <a:pt x="1384553" y="69717"/>
                  </a:moveTo>
                  <a:lnTo>
                    <a:pt x="1384553" y="47243"/>
                  </a:lnTo>
                  <a:lnTo>
                    <a:pt x="1371587" y="47243"/>
                  </a:lnTo>
                  <a:lnTo>
                    <a:pt x="1371587" y="76200"/>
                  </a:lnTo>
                  <a:lnTo>
                    <a:pt x="1384553" y="69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8" name="object 18"/>
            <p:cNvSpPr/>
            <p:nvPr/>
          </p:nvSpPr>
          <p:spPr>
            <a:xfrm>
              <a:off x="1066800" y="3429000"/>
              <a:ext cx="1219200" cy="45719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89" name="object 19"/>
            <p:cNvSpPr txBox="1"/>
            <p:nvPr/>
          </p:nvSpPr>
          <p:spPr>
            <a:xfrm>
              <a:off x="762000" y="3200400"/>
              <a:ext cx="159754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90" name="object 20"/>
            <p:cNvSpPr txBox="1"/>
            <p:nvPr/>
          </p:nvSpPr>
          <p:spPr>
            <a:xfrm>
              <a:off x="2590800" y="3276600"/>
              <a:ext cx="175159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91" name="object 21"/>
            <p:cNvSpPr/>
            <p:nvPr/>
          </p:nvSpPr>
          <p:spPr>
            <a:xfrm>
              <a:off x="2286000" y="3429000"/>
              <a:ext cx="342331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>
              <a:solidFill>
                <a:srgbClr val="336600"/>
              </a:solidFill>
            </a:ln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92" name="object 22"/>
            <p:cNvSpPr/>
            <p:nvPr/>
          </p:nvSpPr>
          <p:spPr>
            <a:xfrm>
              <a:off x="2362200" y="3429000"/>
              <a:ext cx="45719" cy="329951"/>
            </a:xfrm>
            <a:custGeom>
              <a:avLst/>
              <a:gdLst/>
              <a:ahLst/>
              <a:cxnLst/>
              <a:rect l="l" t="t" r="r" b="b"/>
              <a:pathLst>
                <a:path w="87630" h="533400">
                  <a:moveTo>
                    <a:pt x="76200" y="458724"/>
                  </a:moveTo>
                  <a:lnTo>
                    <a:pt x="47612" y="457866"/>
                  </a:lnTo>
                  <a:lnTo>
                    <a:pt x="47244" y="470154"/>
                  </a:lnTo>
                  <a:lnTo>
                    <a:pt x="28194" y="469392"/>
                  </a:lnTo>
                  <a:lnTo>
                    <a:pt x="28194" y="457283"/>
                  </a:lnTo>
                  <a:lnTo>
                    <a:pt x="0" y="456438"/>
                  </a:lnTo>
                  <a:lnTo>
                    <a:pt x="28194" y="517025"/>
                  </a:lnTo>
                  <a:lnTo>
                    <a:pt x="28194" y="469392"/>
                  </a:lnTo>
                  <a:lnTo>
                    <a:pt x="28557" y="457294"/>
                  </a:lnTo>
                  <a:lnTo>
                    <a:pt x="28557" y="517805"/>
                  </a:lnTo>
                  <a:lnTo>
                    <a:pt x="35814" y="533400"/>
                  </a:lnTo>
                  <a:lnTo>
                    <a:pt x="76200" y="458724"/>
                  </a:lnTo>
                  <a:close/>
                </a:path>
                <a:path w="87630" h="533400">
                  <a:moveTo>
                    <a:pt x="87630" y="76962"/>
                  </a:moveTo>
                  <a:lnTo>
                    <a:pt x="51816" y="0"/>
                  </a:lnTo>
                  <a:lnTo>
                    <a:pt x="11430" y="74676"/>
                  </a:lnTo>
                  <a:lnTo>
                    <a:pt x="40017" y="75533"/>
                  </a:lnTo>
                  <a:lnTo>
                    <a:pt x="40386" y="63246"/>
                  </a:lnTo>
                  <a:lnTo>
                    <a:pt x="59436" y="64008"/>
                  </a:lnTo>
                  <a:lnTo>
                    <a:pt x="59436" y="76116"/>
                  </a:lnTo>
                  <a:lnTo>
                    <a:pt x="87630" y="76962"/>
                  </a:lnTo>
                  <a:close/>
                </a:path>
                <a:path w="87630" h="533400">
                  <a:moveTo>
                    <a:pt x="47612" y="457866"/>
                  </a:moveTo>
                  <a:lnTo>
                    <a:pt x="28557" y="457294"/>
                  </a:lnTo>
                  <a:lnTo>
                    <a:pt x="28194" y="469392"/>
                  </a:lnTo>
                  <a:lnTo>
                    <a:pt x="47244" y="470154"/>
                  </a:lnTo>
                  <a:lnTo>
                    <a:pt x="47612" y="457866"/>
                  </a:lnTo>
                  <a:close/>
                </a:path>
                <a:path w="87630" h="533400">
                  <a:moveTo>
                    <a:pt x="59072" y="76105"/>
                  </a:moveTo>
                  <a:lnTo>
                    <a:pt x="40017" y="75533"/>
                  </a:lnTo>
                  <a:lnTo>
                    <a:pt x="28557" y="457294"/>
                  </a:lnTo>
                  <a:lnTo>
                    <a:pt x="47612" y="457866"/>
                  </a:lnTo>
                  <a:lnTo>
                    <a:pt x="59072" y="76105"/>
                  </a:lnTo>
                  <a:close/>
                </a:path>
                <a:path w="87630" h="533400">
                  <a:moveTo>
                    <a:pt x="59436" y="64008"/>
                  </a:moveTo>
                  <a:lnTo>
                    <a:pt x="40386" y="63246"/>
                  </a:lnTo>
                  <a:lnTo>
                    <a:pt x="40017" y="75533"/>
                  </a:lnTo>
                  <a:lnTo>
                    <a:pt x="59072" y="76105"/>
                  </a:lnTo>
                  <a:lnTo>
                    <a:pt x="59436" y="64008"/>
                  </a:lnTo>
                  <a:close/>
                </a:path>
                <a:path w="87630" h="533400">
                  <a:moveTo>
                    <a:pt x="59436" y="76116"/>
                  </a:moveTo>
                  <a:lnTo>
                    <a:pt x="59436" y="64008"/>
                  </a:lnTo>
                  <a:lnTo>
                    <a:pt x="59072" y="76105"/>
                  </a:lnTo>
                  <a:lnTo>
                    <a:pt x="59436" y="76116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>
              <a:noAutofit/>
            </a:bodyPr>
            <a:p/>
          </p:txBody>
        </p:sp>
        <p:sp>
          <p:nvSpPr>
            <p:cNvPr id="1050093" name="object 23"/>
            <p:cNvSpPr txBox="1"/>
            <p:nvPr/>
          </p:nvSpPr>
          <p:spPr>
            <a:xfrm>
              <a:off x="2438400" y="3352800"/>
              <a:ext cx="159754" cy="34109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y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094" name="TextBox 1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47800" y="4572000"/>
              <a:ext cx="501035" cy="369332"/>
            </a:xfrm>
            <a:prstGeom prst="rect">
              <a:avLst/>
            </a:prstGeom>
            <a:blipFill rotWithShape="1">
              <a:blip r:embed="rId1"/>
              <a:stretch>
                <a:fillRect b="-3704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50095" name="TextBox 14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5800" y="3657600"/>
              <a:ext cx="455701" cy="369332"/>
            </a:xfrm>
            <a:prstGeom prst="rect">
              <a:avLst/>
            </a:prstGeom>
            <a:blipFill rotWithShape="1">
              <a:blip r:embed="rId2"/>
              <a:stretch>
                <a:fillRect b="-11111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50096" name="TextBox 1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6000" y="3657600"/>
              <a:ext cx="461024" cy="369332"/>
            </a:xfrm>
            <a:prstGeom prst="rect">
              <a:avLst/>
            </a:prstGeom>
            <a:blipFill rotWithShape="1">
              <a:blip r:embed="rId3"/>
              <a:stretch>
                <a:fillRect b="-11111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050097" name="TextBox 1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400" y="3733800"/>
            <a:ext cx="6096000" cy="3413499"/>
          </a:xfrm>
          <a:prstGeom prst="rect">
            <a:avLst/>
          </a:prstGeom>
          <a:blipFill rotWithShape="1">
            <a:blip r:embed="rId4"/>
            <a:stretch>
              <a:fillRect l="-20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50098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3886200"/>
            <a:ext cx="3657600" cy="2771015"/>
          </a:xfrm>
          <a:prstGeom prst="rect">
            <a:avLst/>
          </a:prstGeom>
          <a:blipFill rotWithShape="0">
            <a:blip r:embed="rId5"/>
            <a:stretch>
              <a:fillRect l="-50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097175" name="Picture 2" descr="C:\Users\dell\AppData\Roaming\Tencent\Users\605134542\QQ\WinTemp\RichOle\L$82%S}FMUPYCT9_B5DAP`I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762000"/>
            <a:ext cx="2357557" cy="1981200"/>
          </a:xfrm>
          <a:prstGeom prst="rect">
            <a:avLst/>
          </a:prstGeom>
          <a:noFill/>
        </p:spPr>
      </p:pic>
      <p:sp>
        <p:nvSpPr>
          <p:cNvPr id="1050099" name="TextBox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6600" y="2819400"/>
            <a:ext cx="1524000" cy="369332"/>
          </a:xfrm>
          <a:prstGeom prst="rect">
            <a:avLst/>
          </a:prstGeom>
          <a:blipFill rotWithShape="1">
            <a:blip r:embed="rId7"/>
            <a:stretch>
              <a:fillRect l="-3600" t="-13333" r="-400" b="-2000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cxnSp>
        <p:nvCxnSpPr>
          <p:cNvPr id="3145773" name="直接箭头连接符 64"/>
          <p:cNvCxnSpPr/>
          <p:nvPr/>
        </p:nvCxnSpPr>
        <p:spPr>
          <a:xfrm flipV="1">
            <a:off x="7010400" y="2286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100" name="矩形 15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1371600"/>
            <a:ext cx="838200" cy="369332"/>
          </a:xfrm>
          <a:prstGeom prst="rect">
            <a:avLst/>
          </a:prstGeom>
          <a:blipFill rotWithShape="1">
            <a:blip r:embed="rId8"/>
            <a:stretch>
              <a:fillRect b="-3279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50101" name="TextBox 67"/>
          <p:cNvSpPr txBox="1"/>
          <p:nvPr/>
        </p:nvSpPr>
        <p:spPr>
          <a:xfrm>
            <a:off x="6373235" y="180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Mg/2</a:t>
            </a:r>
            <a:endParaRPr lang="zh-CN" altLang="en-US" dirty="0"/>
          </a:p>
        </p:txBody>
      </p:sp>
      <p:cxnSp>
        <p:nvCxnSpPr>
          <p:cNvPr id="3145774" name="直接箭头连接符 57"/>
          <p:cNvCxnSpPr/>
          <p:nvPr/>
        </p:nvCxnSpPr>
        <p:spPr>
          <a:xfrm>
            <a:off x="7162800" y="685800"/>
            <a:ext cx="114300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0102" name="矩形 6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28910" y="51903"/>
            <a:ext cx="784061" cy="616451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50103" name="object 8"/>
          <p:cNvSpPr/>
          <p:nvPr/>
        </p:nvSpPr>
        <p:spPr>
          <a:xfrm rot="525271" flipH="1">
            <a:off x="3906224" y="2166154"/>
            <a:ext cx="341715" cy="90056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04" name="object 8"/>
          <p:cNvSpPr/>
          <p:nvPr/>
        </p:nvSpPr>
        <p:spPr>
          <a:xfrm rot="21074729" flipH="1" flipV="1">
            <a:off x="4669950" y="2262825"/>
            <a:ext cx="341715" cy="90056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p/>
        </p:txBody>
      </p:sp>
      <p:grpSp>
        <p:nvGrpSpPr>
          <p:cNvPr id="152" name="组合 52"/>
          <p:cNvGrpSpPr/>
          <p:nvPr/>
        </p:nvGrpSpPr>
        <p:grpSpPr>
          <a:xfrm>
            <a:off x="3031463" y="76200"/>
            <a:ext cx="3030883" cy="3552825"/>
            <a:chOff x="3031463" y="76200"/>
            <a:chExt cx="3030883" cy="3552825"/>
          </a:xfrm>
        </p:grpSpPr>
        <p:grpSp>
          <p:nvGrpSpPr>
            <p:cNvPr id="153" name="组合 61"/>
            <p:cNvGrpSpPr/>
            <p:nvPr/>
          </p:nvGrpSpPr>
          <p:grpSpPr>
            <a:xfrm>
              <a:off x="3031463" y="76200"/>
              <a:ext cx="3030883" cy="3552825"/>
              <a:chOff x="3031463" y="76200"/>
              <a:chExt cx="3030883" cy="3552825"/>
            </a:xfrm>
          </p:grpSpPr>
          <p:grpSp>
            <p:nvGrpSpPr>
              <p:cNvPr id="154" name="组合 117"/>
              <p:cNvGrpSpPr/>
              <p:nvPr/>
            </p:nvGrpSpPr>
            <p:grpSpPr>
              <a:xfrm>
                <a:off x="3031463" y="76200"/>
                <a:ext cx="3030883" cy="3552825"/>
                <a:chOff x="3488664" y="1019175"/>
                <a:chExt cx="3030883" cy="3552825"/>
              </a:xfrm>
            </p:grpSpPr>
            <p:pic>
              <p:nvPicPr>
                <p:cNvPr id="2097176" name="Picture 1" descr="C:\Users\dell\AppData\Roaming\Tencent\Users\605134542\QQ\WinTemp\RichOle\$O{A@AJ5A$CH(TE)XMJ%}]Y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571875" y="2438400"/>
                  <a:ext cx="2905125" cy="21336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155" name="组合 119"/>
                <p:cNvGrpSpPr/>
                <p:nvPr/>
              </p:nvGrpSpPr>
              <p:grpSpPr>
                <a:xfrm>
                  <a:off x="3488664" y="1019175"/>
                  <a:ext cx="3030883" cy="3534410"/>
                  <a:chOff x="3949102" y="1676400"/>
                  <a:chExt cx="2925017" cy="3429000"/>
                </a:xfrm>
              </p:grpSpPr>
              <p:grpSp>
                <p:nvGrpSpPr>
                  <p:cNvPr id="156" name="组合 120"/>
                  <p:cNvGrpSpPr/>
                  <p:nvPr/>
                </p:nvGrpSpPr>
                <p:grpSpPr>
                  <a:xfrm>
                    <a:off x="3949102" y="1676400"/>
                    <a:ext cx="2925017" cy="3429000"/>
                    <a:chOff x="4773380" y="1981200"/>
                    <a:chExt cx="3380020" cy="3962400"/>
                  </a:xfrm>
                </p:grpSpPr>
                <p:grpSp>
                  <p:nvGrpSpPr>
                    <p:cNvPr id="157" name="组合 125"/>
                    <p:cNvGrpSpPr/>
                    <p:nvPr/>
                  </p:nvGrpSpPr>
                  <p:grpSpPr>
                    <a:xfrm>
                      <a:off x="4773380" y="1981200"/>
                      <a:ext cx="3380020" cy="3962400"/>
                      <a:chOff x="4849580" y="838200"/>
                      <a:chExt cx="3380020" cy="3962400"/>
                    </a:xfrm>
                  </p:grpSpPr>
                  <p:sp>
                    <p:nvSpPr>
                      <p:cNvPr id="1050105" name="TextBox 1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49580" y="3716259"/>
                        <a:ext cx="544382" cy="55823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469"/>
                        </a:stretch>
                      </a:blipFill>
                    </p:spPr>
                    <p:txBody>
                      <a:bodyPr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  <p:grpSp>
                    <p:nvGrpSpPr>
                      <p:cNvPr id="158" name="组合 128"/>
                      <p:cNvGrpSpPr/>
                      <p:nvPr/>
                    </p:nvGrpSpPr>
                    <p:grpSpPr>
                      <a:xfrm>
                        <a:off x="5105400" y="838200"/>
                        <a:ext cx="3124200" cy="3962400"/>
                        <a:chOff x="5105400" y="838200"/>
                        <a:chExt cx="3124200" cy="3962400"/>
                      </a:xfrm>
                    </p:grpSpPr>
                    <p:cxnSp>
                      <p:nvCxnSpPr>
                        <p:cNvPr id="3145775" name="直接箭头连接符 130"/>
                        <p:cNvCxnSpPr/>
                        <p:nvPr/>
                      </p:nvCxnSpPr>
                      <p:spPr>
                        <a:xfrm>
                          <a:off x="5105400" y="3733800"/>
                          <a:ext cx="3124200" cy="0"/>
                        </a:xfrm>
                        <a:prstGeom prst="straightConnector1">
                          <a:avLst/>
                        </a:prstGeom>
                        <a:ln w="158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76" name="直接箭头连接符 131"/>
                        <p:cNvCxnSpPr/>
                        <p:nvPr/>
                      </p:nvCxnSpPr>
                      <p:spPr>
                        <a:xfrm flipV="1">
                          <a:off x="6629400" y="838200"/>
                          <a:ext cx="0" cy="3962400"/>
                        </a:xfrm>
                        <a:prstGeom prst="straightConnector1">
                          <a:avLst/>
                        </a:prstGeom>
                        <a:ln w="158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77" name="直接连接符 132"/>
                        <p:cNvCxnSpPr/>
                        <p:nvPr/>
                      </p:nvCxnSpPr>
                      <p:spPr>
                        <a:xfrm flipV="1">
                          <a:off x="6096000" y="838200"/>
                          <a:ext cx="533400" cy="3429000"/>
                        </a:xfrm>
                        <a:prstGeom prst="line">
                          <a:avLst/>
                        </a:prstGeom>
                        <a:ln w="158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5778" name="直接连接符 133"/>
                        <p:cNvCxnSpPr/>
                        <p:nvPr/>
                      </p:nvCxnSpPr>
                      <p:spPr>
                        <a:xfrm flipH="1" flipV="1">
                          <a:off x="6629400" y="838200"/>
                          <a:ext cx="533400" cy="3429000"/>
                        </a:xfrm>
                        <a:prstGeom prst="line">
                          <a:avLst/>
                        </a:prstGeom>
                        <a:ln w="158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50106" name="TextBox 1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71465" y="3696871"/>
                          <a:ext cx="356315" cy="55823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b="-2469"/>
                          </a:stretch>
                        </a:blipFill>
                      </p:spPr>
                      <p:txBody>
                        <a:bodyPr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  <p:sp>
                      <p:nvSpPr>
                        <p:cNvPr id="1050107" name="TextBox 135"/>
                        <p:cNvSpPr txBox="1"/>
                        <p:nvPr/>
                      </p:nvSpPr>
                      <p:spPr>
                        <a:xfrm>
                          <a:off x="5943600" y="4267200"/>
                          <a:ext cx="228600" cy="4128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1050108" name="TextBox 136"/>
                        <p:cNvSpPr txBox="1"/>
                        <p:nvPr/>
                      </p:nvSpPr>
                      <p:spPr>
                        <a:xfrm>
                          <a:off x="7086600" y="4267200"/>
                          <a:ext cx="228600" cy="4128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1050109" name="任意多边形 138"/>
                        <p:cNvSpPr/>
                        <p:nvPr/>
                      </p:nvSpPr>
                      <p:spPr>
                        <a:xfrm>
                          <a:off x="5486400" y="3562259"/>
                          <a:ext cx="2209800" cy="171541"/>
                        </a:xfrm>
                        <a:custGeom>
                          <a:avLst/>
                          <a:gdLst>
                            <a:gd name="connsiteX0" fmla="*/ 0 w 2443868"/>
                            <a:gd name="connsiteY0" fmla="*/ 10643 h 247741"/>
                            <a:gd name="connsiteX1" fmla="*/ 1143000 w 2443868"/>
                            <a:gd name="connsiteY1" fmla="*/ 247709 h 247741"/>
                            <a:gd name="connsiteX2" fmla="*/ 2260600 w 2443868"/>
                            <a:gd name="connsiteY2" fmla="*/ 27576 h 247741"/>
                            <a:gd name="connsiteX3" fmla="*/ 2429933 w 2443868"/>
                            <a:gd name="connsiteY3" fmla="*/ 10643 h 24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43868" h="247741">
                              <a:moveTo>
                                <a:pt x="0" y="10643"/>
                              </a:moveTo>
                              <a:cubicBezTo>
                                <a:pt x="383116" y="127765"/>
                                <a:pt x="766233" y="244887"/>
                                <a:pt x="1143000" y="247709"/>
                              </a:cubicBezTo>
                              <a:cubicBezTo>
                                <a:pt x="1519767" y="250531"/>
                                <a:pt x="2046111" y="67087"/>
                                <a:pt x="2260600" y="27576"/>
                              </a:cubicBezTo>
                              <a:cubicBezTo>
                                <a:pt x="2475089" y="-11935"/>
                                <a:pt x="2452511" y="-646"/>
                                <a:pt x="2429933" y="10643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rgbClr val="FF0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0110" name="TextBox 17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7400" y="3352800"/>
                          <a:ext cx="455701" cy="369332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 b="-15385"/>
                          </a:stretch>
                        </a:blipFill>
                      </p:spPr>
                      <p:txBody>
                        <a:bodyPr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  <p:sp>
                      <p:nvSpPr>
                        <p:cNvPr id="1050111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352800"/>
                          <a:ext cx="461024" cy="369332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  <a:stretch>
                            <a:fillRect b="-15385"/>
                          </a:stretch>
                        </a:blipFill>
                      </p:spPr>
                      <p:txBody>
                        <a:bodyPr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  <p:sp>
                      <p:nvSpPr>
                        <p:cNvPr id="1050112" name="TextBox 17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00800" y="990600"/>
                          <a:ext cx="507190" cy="369332"/>
                        </a:xfrm>
                        <a:prstGeom prst="rect">
                          <a:avLst/>
                        </a:prstGeom>
                        <a:blipFill rotWithShape="1">
                          <a:blip r:embed="rId15"/>
                          <a:stretch>
                            <a:fillRect b="-7692"/>
                          </a:stretch>
                        </a:blipFill>
                      </p:spPr>
                      <p:txBody>
                        <a:bodyPr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  <p:sp>
                      <p:nvSpPr>
                        <p:cNvPr id="1050113" name="任意多边形 144"/>
                        <p:cNvSpPr/>
                        <p:nvPr/>
                      </p:nvSpPr>
                      <p:spPr>
                        <a:xfrm>
                          <a:off x="6248400" y="3429000"/>
                          <a:ext cx="762000" cy="45719"/>
                        </a:xfrm>
                        <a:custGeom>
                          <a:avLst/>
                          <a:gdLst>
                            <a:gd name="connsiteX0" fmla="*/ 0 w 2443868"/>
                            <a:gd name="connsiteY0" fmla="*/ 10643 h 247741"/>
                            <a:gd name="connsiteX1" fmla="*/ 1143000 w 2443868"/>
                            <a:gd name="connsiteY1" fmla="*/ 247709 h 247741"/>
                            <a:gd name="connsiteX2" fmla="*/ 2260600 w 2443868"/>
                            <a:gd name="connsiteY2" fmla="*/ 27576 h 247741"/>
                            <a:gd name="connsiteX3" fmla="*/ 2429933 w 2443868"/>
                            <a:gd name="connsiteY3" fmla="*/ 10643 h 24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43868" h="247741">
                              <a:moveTo>
                                <a:pt x="0" y="10643"/>
                              </a:moveTo>
                              <a:cubicBezTo>
                                <a:pt x="383116" y="127765"/>
                                <a:pt x="766233" y="244887"/>
                                <a:pt x="1143000" y="247709"/>
                              </a:cubicBezTo>
                              <a:cubicBezTo>
                                <a:pt x="1519767" y="250531"/>
                                <a:pt x="2046111" y="67087"/>
                                <a:pt x="2260600" y="27576"/>
                              </a:cubicBezTo>
                              <a:cubicBezTo>
                                <a:pt x="2475089" y="-11935"/>
                                <a:pt x="2452511" y="-646"/>
                                <a:pt x="2429933" y="10643"/>
                              </a:cubicBezTo>
                            </a:path>
                          </a:pathLst>
                        </a:custGeom>
                        <a:noFill/>
                        <a:ln w="34925">
                          <a:solidFill>
                            <a:schemeClr val="accent6">
                              <a:lumMod val="75000"/>
                            </a:schemeClr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0114" name="任意多边形 148"/>
                        <p:cNvSpPr/>
                        <p:nvPr/>
                      </p:nvSpPr>
                      <p:spPr>
                        <a:xfrm>
                          <a:off x="6248400" y="3352800"/>
                          <a:ext cx="762000" cy="45719"/>
                        </a:xfrm>
                        <a:custGeom>
                          <a:avLst/>
                          <a:gdLst>
                            <a:gd name="connsiteX0" fmla="*/ 0 w 2443868"/>
                            <a:gd name="connsiteY0" fmla="*/ 10643 h 247741"/>
                            <a:gd name="connsiteX1" fmla="*/ 1143000 w 2443868"/>
                            <a:gd name="connsiteY1" fmla="*/ 247709 h 247741"/>
                            <a:gd name="connsiteX2" fmla="*/ 2260600 w 2443868"/>
                            <a:gd name="connsiteY2" fmla="*/ 27576 h 247741"/>
                            <a:gd name="connsiteX3" fmla="*/ 2429933 w 2443868"/>
                            <a:gd name="connsiteY3" fmla="*/ 10643 h 24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43868" h="247741">
                              <a:moveTo>
                                <a:pt x="0" y="10643"/>
                              </a:moveTo>
                              <a:cubicBezTo>
                                <a:pt x="383116" y="127765"/>
                                <a:pt x="766233" y="244887"/>
                                <a:pt x="1143000" y="247709"/>
                              </a:cubicBezTo>
                              <a:cubicBezTo>
                                <a:pt x="1519767" y="250531"/>
                                <a:pt x="2046111" y="67087"/>
                                <a:pt x="2260600" y="27576"/>
                              </a:cubicBezTo>
                              <a:cubicBezTo>
                                <a:pt x="2475089" y="-11935"/>
                                <a:pt x="2452511" y="-646"/>
                                <a:pt x="2429933" y="10643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0115" name="任意多边形 152"/>
                        <p:cNvSpPr/>
                        <p:nvPr/>
                      </p:nvSpPr>
                      <p:spPr>
                        <a:xfrm>
                          <a:off x="6248400" y="3505200"/>
                          <a:ext cx="838200" cy="45719"/>
                        </a:xfrm>
                        <a:custGeom>
                          <a:avLst/>
                          <a:gdLst>
                            <a:gd name="connsiteX0" fmla="*/ 0 w 2443868"/>
                            <a:gd name="connsiteY0" fmla="*/ 10643 h 247741"/>
                            <a:gd name="connsiteX1" fmla="*/ 1143000 w 2443868"/>
                            <a:gd name="connsiteY1" fmla="*/ 247709 h 247741"/>
                            <a:gd name="connsiteX2" fmla="*/ 2260600 w 2443868"/>
                            <a:gd name="connsiteY2" fmla="*/ 27576 h 247741"/>
                            <a:gd name="connsiteX3" fmla="*/ 2429933 w 2443868"/>
                            <a:gd name="connsiteY3" fmla="*/ 10643 h 247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43868" h="247741">
                              <a:moveTo>
                                <a:pt x="0" y="10643"/>
                              </a:moveTo>
                              <a:cubicBezTo>
                                <a:pt x="383116" y="127765"/>
                                <a:pt x="766233" y="244887"/>
                                <a:pt x="1143000" y="247709"/>
                              </a:cubicBezTo>
                              <a:cubicBezTo>
                                <a:pt x="1519767" y="250531"/>
                                <a:pt x="2046111" y="67087"/>
                                <a:pt x="2260600" y="27576"/>
                              </a:cubicBezTo>
                              <a:cubicBezTo>
                                <a:pt x="2475089" y="-11935"/>
                                <a:pt x="2452511" y="-646"/>
                                <a:pt x="2429933" y="10643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0116" name="object 22"/>
                        <p:cNvSpPr/>
                        <p:nvPr/>
                      </p:nvSpPr>
                      <p:spPr>
                        <a:xfrm>
                          <a:off x="6547933" y="3429000"/>
                          <a:ext cx="50986" cy="32995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7630" h="533400">
                              <a:moveTo>
                                <a:pt x="76200" y="458724"/>
                              </a:moveTo>
                              <a:lnTo>
                                <a:pt x="47612" y="457866"/>
                              </a:lnTo>
                              <a:lnTo>
                                <a:pt x="47244" y="470154"/>
                              </a:lnTo>
                              <a:lnTo>
                                <a:pt x="28194" y="469392"/>
                              </a:lnTo>
                              <a:lnTo>
                                <a:pt x="28194" y="457283"/>
                              </a:lnTo>
                              <a:lnTo>
                                <a:pt x="0" y="456438"/>
                              </a:lnTo>
                              <a:lnTo>
                                <a:pt x="28194" y="517025"/>
                              </a:lnTo>
                              <a:lnTo>
                                <a:pt x="28194" y="469392"/>
                              </a:lnTo>
                              <a:lnTo>
                                <a:pt x="28557" y="457294"/>
                              </a:lnTo>
                              <a:lnTo>
                                <a:pt x="28557" y="517805"/>
                              </a:lnTo>
                              <a:lnTo>
                                <a:pt x="35814" y="533400"/>
                              </a:lnTo>
                              <a:lnTo>
                                <a:pt x="76200" y="458724"/>
                              </a:lnTo>
                              <a:close/>
                            </a:path>
                            <a:path w="87630" h="533400">
                              <a:moveTo>
                                <a:pt x="87630" y="76962"/>
                              </a:moveTo>
                              <a:lnTo>
                                <a:pt x="51816" y="0"/>
                              </a:lnTo>
                              <a:lnTo>
                                <a:pt x="11430" y="74676"/>
                              </a:lnTo>
                              <a:lnTo>
                                <a:pt x="40017" y="75533"/>
                              </a:lnTo>
                              <a:lnTo>
                                <a:pt x="40386" y="63246"/>
                              </a:lnTo>
                              <a:lnTo>
                                <a:pt x="59436" y="64008"/>
                              </a:lnTo>
                              <a:lnTo>
                                <a:pt x="59436" y="76116"/>
                              </a:lnTo>
                              <a:lnTo>
                                <a:pt x="87630" y="76962"/>
                              </a:lnTo>
                              <a:close/>
                            </a:path>
                            <a:path w="87630" h="533400">
                              <a:moveTo>
                                <a:pt x="47612" y="457866"/>
                              </a:moveTo>
                              <a:lnTo>
                                <a:pt x="28557" y="457294"/>
                              </a:lnTo>
                              <a:lnTo>
                                <a:pt x="28194" y="469392"/>
                              </a:lnTo>
                              <a:lnTo>
                                <a:pt x="47244" y="470154"/>
                              </a:lnTo>
                              <a:lnTo>
                                <a:pt x="47612" y="457866"/>
                              </a:lnTo>
                              <a:close/>
                            </a:path>
                            <a:path w="87630" h="533400">
                              <a:moveTo>
                                <a:pt x="59072" y="76105"/>
                              </a:moveTo>
                              <a:lnTo>
                                <a:pt x="40017" y="75533"/>
                              </a:lnTo>
                              <a:lnTo>
                                <a:pt x="28557" y="457294"/>
                              </a:lnTo>
                              <a:lnTo>
                                <a:pt x="47612" y="457866"/>
                              </a:lnTo>
                              <a:lnTo>
                                <a:pt x="59072" y="76105"/>
                              </a:lnTo>
                              <a:close/>
                            </a:path>
                            <a:path w="87630" h="533400">
                              <a:moveTo>
                                <a:pt x="59436" y="64008"/>
                              </a:moveTo>
                              <a:lnTo>
                                <a:pt x="40386" y="63246"/>
                              </a:lnTo>
                              <a:lnTo>
                                <a:pt x="40017" y="75533"/>
                              </a:lnTo>
                              <a:lnTo>
                                <a:pt x="59072" y="76105"/>
                              </a:lnTo>
                              <a:lnTo>
                                <a:pt x="59436" y="64008"/>
                              </a:lnTo>
                              <a:close/>
                            </a:path>
                            <a:path w="87630" h="533400">
                              <a:moveTo>
                                <a:pt x="59436" y="76116"/>
                              </a:moveTo>
                              <a:lnTo>
                                <a:pt x="59436" y="64008"/>
                              </a:lnTo>
                              <a:lnTo>
                                <a:pt x="59072" y="76105"/>
                              </a:lnTo>
                              <a:lnTo>
                                <a:pt x="59436" y="761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FF"/>
                        </a:solidFill>
                        <a:ln w="9525">
                          <a:solidFill>
                            <a:srgbClr val="0000FF"/>
                          </a:solidFill>
                        </a:ln>
                      </p:spPr>
                      <p:txBody>
                        <a:bodyPr wrap="square" lIns="0" tIns="0" rIns="0" bIns="0" rtlCol="0">
                          <a:noAutofit/>
                        </a:bodyPr>
                        <a:p>
                          <a:endParaRPr>
                            <a:solidFill>
                              <a:srgbClr val="0000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0117" name="object 23"/>
                        <p:cNvSpPr txBox="1"/>
                        <p:nvPr/>
                      </p:nvSpPr>
                      <p:spPr>
                        <a:xfrm>
                          <a:off x="6400800" y="3429000"/>
                          <a:ext cx="159754" cy="341091"/>
                        </a:xfrm>
                        <a:prstGeom prst="rect">
                          <a:avLst/>
                        </a:prstGeom>
                      </p:spPr>
                      <p:txBody>
                        <a:bodyPr vert="horz" wrap="square" lIns="0" tIns="0" rIns="0" bIns="0" rtlCol="0">
                          <a:noAutofit/>
                        </a:bodyPr>
                        <a:p>
                          <a:pPr marL="12700">
                            <a:lnSpc>
                              <a:spcPct val="100000"/>
                            </a:lnSpc>
                          </a:pPr>
                          <a:r>
                            <a:rPr sz="2400" b="1" dirty="0">
                              <a:latin typeface="Times New Roman" panose="02020603050405020304"/>
                              <a:cs typeface="Times New Roman" panose="02020603050405020304"/>
                            </a:rPr>
                            <a:t>y</a:t>
                          </a:r>
                          <a:endParaRPr sz="2400" dirty="0">
                            <a:latin typeface="Times New Roman" panose="02020603050405020304"/>
                            <a:cs typeface="Times New Roman" panose="02020603050405020304"/>
                          </a:endParaRPr>
                        </a:p>
                      </p:txBody>
                    </p:sp>
                    <p:cxnSp>
                      <p:nvCxnSpPr>
                        <p:cNvPr id="3145779" name="直接箭头连接符 157"/>
                        <p:cNvCxnSpPr/>
                        <p:nvPr/>
                      </p:nvCxnSpPr>
                      <p:spPr>
                        <a:xfrm>
                          <a:off x="6172200" y="4114800"/>
                          <a:ext cx="914400" cy="0"/>
                        </a:xfrm>
                        <a:prstGeom prst="straightConnector1">
                          <a:avLst/>
                        </a:prstGeom>
                        <a:ln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50118" name="TextBox 17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8400" y="3810000"/>
                          <a:ext cx="501035" cy="369332"/>
                        </a:xfrm>
                        <a:prstGeom prst="rect">
                          <a:avLst/>
                        </a:prstGeom>
                        <a:blipFill rotWithShape="1">
                          <a:blip r:embed="rId16"/>
                          <a:stretch>
                            <a:fillRect b="-7692"/>
                          </a:stretch>
                        </a:blipFill>
                      </p:spPr>
                      <p:txBody>
                        <a:bodyPr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50119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276600"/>
                      <a:ext cx="714555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r="-9804" b="-30769"/>
                      </a:stretch>
                    </a:blipFill>
                  </p:spPr>
                  <p:txBody>
                    <a:bodyPr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p:grpSp>
              <p:sp>
                <p:nvSpPr>
                  <p:cNvPr id="1050120" name="矩形 1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733800"/>
                    <a:ext cx="4500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  <p:sp>
                <p:nvSpPr>
                  <p:cNvPr id="1050121" name="矩形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400" y="3733800"/>
                    <a:ext cx="46493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p:grpSp>
          </p:grpSp>
          <p:sp>
            <p:nvSpPr>
              <p:cNvPr id="1050122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362200"/>
                <a:ext cx="41540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cxnSp>
            <p:nvCxnSpPr>
              <p:cNvPr id="3145780" name="直接连接符 58"/>
              <p:cNvCxnSpPr/>
              <p:nvPr/>
            </p:nvCxnSpPr>
            <p:spPr>
              <a:xfrm>
                <a:off x="5562600" y="2514600"/>
                <a:ext cx="0" cy="1524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145781" name="直接箭头连接符 50"/>
            <p:cNvCxnSpPr/>
            <p:nvPr/>
          </p:nvCxnSpPr>
          <p:spPr>
            <a:xfrm flipH="1" flipV="1">
              <a:off x="3558710" y="2122212"/>
              <a:ext cx="697206" cy="208479"/>
            </a:xfrm>
            <a:prstGeom prst="straightConnector1">
              <a:avLst/>
            </a:prstGeom>
            <a:ln w="50800" cmpd="sng"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123" name="object 11"/>
            <p:cNvSpPr txBox="1"/>
            <p:nvPr/>
          </p:nvSpPr>
          <p:spPr>
            <a:xfrm>
              <a:off x="3999834" y="1743488"/>
              <a:ext cx="241496" cy="333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m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50124" name="object 12"/>
            <p:cNvSpPr txBox="1"/>
            <p:nvPr/>
          </p:nvSpPr>
          <p:spPr>
            <a:xfrm>
              <a:off x="4971647" y="1758729"/>
              <a:ext cx="168498" cy="33337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25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26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27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28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29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0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1" name="object 8"/>
          <p:cNvSpPr/>
          <p:nvPr/>
        </p:nvSpPr>
        <p:spPr>
          <a:xfrm>
            <a:off x="2286000" y="6858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2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3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4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5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6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7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8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39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0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1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2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3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4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5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6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7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8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49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0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1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2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3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4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5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6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7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8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59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0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1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2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3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4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5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6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7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8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69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0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1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2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3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4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7874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176" name="object 56"/>
          <p:cNvSpPr txBox="1"/>
          <p:nvPr/>
        </p:nvSpPr>
        <p:spPr>
          <a:xfrm>
            <a:off x="1143000" y="990600"/>
            <a:ext cx="6188710" cy="4958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R="31115" algn="ctr">
              <a:lnSpc>
                <a:spcPct val="100000"/>
              </a:lnSpc>
            </a:pP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177" name="TextBox 56"/>
          <p:cNvSpPr txBox="1"/>
          <p:nvPr/>
        </p:nvSpPr>
        <p:spPr>
          <a:xfrm>
            <a:off x="28575" y="1066800"/>
            <a:ext cx="8915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zh-CN" altLang="en-US" sz="1600" dirty="0"/>
              <a:t>安装实验仪器。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zh-CN" altLang="en-US" sz="1600" dirty="0">
                <a:solidFill>
                  <a:srgbClr val="C00000"/>
                </a:solidFill>
              </a:rPr>
              <a:t>水平仪</a:t>
            </a:r>
            <a:r>
              <a:rPr lang="zh-CN" altLang="en-US" sz="1600" dirty="0"/>
              <a:t>调平。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zh-CN" altLang="en-US" sz="1600" dirty="0"/>
              <a:t>调节使得霍尔位置</a:t>
            </a:r>
            <a:r>
              <a:rPr lang="zh-CN" altLang="en-US" sz="1600" dirty="0">
                <a:solidFill>
                  <a:srgbClr val="C00000"/>
                </a:solidFill>
              </a:rPr>
              <a:t>传感器探测元件</a:t>
            </a:r>
            <a:r>
              <a:rPr lang="zh-CN" altLang="en-US" sz="1600" dirty="0"/>
              <a:t>处在磁铁</a:t>
            </a:r>
            <a:r>
              <a:rPr lang="zh-CN" altLang="en-US" sz="1600" dirty="0">
                <a:solidFill>
                  <a:srgbClr val="C00000"/>
                </a:solidFill>
              </a:rPr>
              <a:t>中间</a:t>
            </a:r>
            <a:r>
              <a:rPr lang="zh-CN" altLang="en-US" sz="1600" dirty="0"/>
              <a:t>的位置。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zh-CN" altLang="en-US" sz="1600" dirty="0"/>
              <a:t>在拉力绳不受力的情况下将电子秤传感器加力系统进行调零。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zh-CN" altLang="en-US" sz="1600" dirty="0"/>
              <a:t>整个实验仪器开机</a:t>
            </a:r>
            <a:r>
              <a:rPr lang="en-US" altLang="zh-CN" sz="1600" dirty="0"/>
              <a:t>10</a:t>
            </a:r>
            <a:r>
              <a:rPr lang="zh-CN" altLang="en-US" sz="1600" dirty="0"/>
              <a:t>分钟后，</a:t>
            </a:r>
            <a:r>
              <a:rPr lang="zh-CN" altLang="en-US" sz="1600" dirty="0">
                <a:solidFill>
                  <a:srgbClr val="FF0000"/>
                </a:solidFill>
              </a:rPr>
              <a:t>调节</a:t>
            </a:r>
            <a:r>
              <a:rPr lang="zh-CN" altLang="en-US" sz="1600" dirty="0"/>
              <a:t>霍尔位置传感器的毫伏</a:t>
            </a:r>
            <a:r>
              <a:rPr lang="zh-CN" altLang="en-US" sz="1600" dirty="0">
                <a:solidFill>
                  <a:srgbClr val="FF0000"/>
                </a:solidFill>
              </a:rPr>
              <a:t>电压表为零</a:t>
            </a:r>
            <a:r>
              <a:rPr lang="zh-CN" altLang="en-US" sz="1600" dirty="0"/>
              <a:t>。</a:t>
            </a:r>
            <a:r>
              <a:rPr lang="zh-CN" altLang="en-US" sz="1600" dirty="0">
                <a:solidFill>
                  <a:srgbClr val="FF0000"/>
                </a:solidFill>
              </a:rPr>
              <a:t>方法：</a:t>
            </a:r>
            <a:r>
              <a:rPr lang="zh-CN" altLang="en-US" sz="1600" dirty="0"/>
              <a:t>首先通过磁体调节机构上下移动磁铁，当毫伏表读数很小时，停止调节并固定螺丝，最后调节调零电位器使毫伏表读数为零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6</a:t>
            </a:r>
            <a:r>
              <a:rPr lang="zh-CN" altLang="en-US" sz="1400" dirty="0"/>
              <a:t>、</a:t>
            </a: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调节读数显微镜目镜</a:t>
            </a:r>
            <a:r>
              <a:rPr lang="zh-CN" altLang="en-US" sz="1600" dirty="0"/>
              <a:t>，使眼睛能</a:t>
            </a:r>
            <a:r>
              <a:rPr lang="zh-CN" altLang="en-US" sz="1600" dirty="0">
                <a:solidFill>
                  <a:srgbClr val="FF0000"/>
                </a:solidFill>
              </a:rPr>
              <a:t>清晰看到十字线、分划板刻度线和数字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       B</a:t>
            </a:r>
            <a:r>
              <a:rPr lang="zh-CN" altLang="en-US" sz="1600" dirty="0"/>
              <a:t>、然后</a:t>
            </a:r>
            <a:r>
              <a:rPr lang="zh-CN" altLang="en-US" sz="1600" dirty="0">
                <a:solidFill>
                  <a:srgbClr val="FF0000"/>
                </a:solidFill>
              </a:rPr>
              <a:t>移动读数显微镜前后距离</a:t>
            </a:r>
            <a:r>
              <a:rPr lang="zh-CN" altLang="en-US" sz="1600" dirty="0"/>
              <a:t>，看到铜刀口上的基线。</a:t>
            </a:r>
            <a:endParaRPr lang="en-US" altLang="zh-CN" sz="1600" dirty="0"/>
          </a:p>
          <a:p>
            <a:r>
              <a:rPr lang="en-US" altLang="zh-CN" sz="1600" dirty="0"/>
              <a:t>       C</a:t>
            </a:r>
            <a:r>
              <a:rPr lang="zh-CN" altLang="en-US" sz="1600" dirty="0"/>
              <a:t>、再</a:t>
            </a:r>
            <a:r>
              <a:rPr lang="zh-CN" altLang="en-US" sz="1600" dirty="0">
                <a:solidFill>
                  <a:srgbClr val="FF0000"/>
                </a:solidFill>
              </a:rPr>
              <a:t>转动</a:t>
            </a:r>
            <a:r>
              <a:rPr lang="zh-CN" altLang="en-US" sz="1600" dirty="0"/>
              <a:t>读数显微镜上的读数</a:t>
            </a:r>
            <a:r>
              <a:rPr lang="zh-CN" altLang="en-US" sz="1600" dirty="0">
                <a:solidFill>
                  <a:srgbClr val="FF0000"/>
                </a:solidFill>
              </a:rPr>
              <a:t>鼓轮</a:t>
            </a:r>
            <a:r>
              <a:rPr lang="zh-CN" altLang="en-US" sz="1600" dirty="0"/>
              <a:t>使得</a:t>
            </a:r>
            <a:r>
              <a:rPr lang="zh-CN" altLang="en-US" sz="1600" dirty="0">
                <a:solidFill>
                  <a:srgbClr val="FF0000"/>
                </a:solidFill>
              </a:rPr>
              <a:t>铜刀口上的基线</a:t>
            </a:r>
            <a:r>
              <a:rPr lang="zh-CN" altLang="en-US" sz="1600" dirty="0"/>
              <a:t>和读数显微镜内</a:t>
            </a:r>
            <a:r>
              <a:rPr lang="zh-CN" altLang="en-US" sz="1600" dirty="0">
                <a:solidFill>
                  <a:srgbClr val="FF0000"/>
                </a:solidFill>
              </a:rPr>
              <a:t>十字刻度线吻合</a:t>
            </a:r>
            <a:r>
              <a:rPr lang="zh-CN" altLang="en-US" sz="1600" dirty="0"/>
              <a:t>，记下初始读数值。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7</a:t>
            </a:r>
            <a:r>
              <a:rPr lang="zh-CN" altLang="en-US" sz="1400" dirty="0"/>
              <a:t>、</a:t>
            </a:r>
            <a:r>
              <a:rPr lang="zh-CN" altLang="en-US" sz="1600" dirty="0"/>
              <a:t>通过加力调节旋钮逐次增加拉力（铜片</a:t>
            </a:r>
            <a:r>
              <a:rPr lang="zh-CN" altLang="en-US" sz="1600" dirty="0">
                <a:solidFill>
                  <a:srgbClr val="FF0000"/>
                </a:solidFill>
              </a:rPr>
              <a:t>每次增加</a:t>
            </a:r>
            <a:r>
              <a:rPr lang="en-US" altLang="zh-CN" sz="1600" dirty="0">
                <a:solidFill>
                  <a:srgbClr val="FF0000"/>
                </a:solidFill>
              </a:rPr>
              <a:t>10g</a:t>
            </a:r>
            <a:r>
              <a:rPr lang="zh-CN" altLang="en-US" sz="1600" dirty="0">
                <a:solidFill>
                  <a:srgbClr val="FF0000"/>
                </a:solidFill>
              </a:rPr>
              <a:t>，铁片每次加力</a:t>
            </a:r>
            <a:r>
              <a:rPr lang="en-US" altLang="zh-CN" sz="1600" dirty="0">
                <a:solidFill>
                  <a:srgbClr val="FF0000"/>
                </a:solidFill>
              </a:rPr>
              <a:t>20g</a:t>
            </a:r>
            <a:r>
              <a:rPr lang="zh-CN" altLang="en-US" sz="1600" dirty="0"/>
              <a:t>），同时从</a:t>
            </a:r>
            <a:r>
              <a:rPr lang="zh-CN" altLang="en-US" sz="1600" dirty="0">
                <a:solidFill>
                  <a:srgbClr val="FF0000"/>
                </a:solidFill>
              </a:rPr>
              <a:t>读数显微镜上读出基线位置</a:t>
            </a:r>
            <a:r>
              <a:rPr lang="zh-CN" altLang="en-US" sz="1600" dirty="0"/>
              <a:t>，和</a:t>
            </a:r>
            <a:r>
              <a:rPr lang="zh-CN" altLang="en-US" sz="1600" dirty="0">
                <a:solidFill>
                  <a:srgbClr val="FF0000"/>
                </a:solidFill>
              </a:rPr>
              <a:t>电压表电压值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400" dirty="0"/>
          </a:p>
          <a:p>
            <a:r>
              <a:rPr lang="en-US" altLang="zh-CN" sz="1400" dirty="0"/>
              <a:t>8</a:t>
            </a:r>
            <a:r>
              <a:rPr lang="zh-CN" altLang="en-US" sz="1400" dirty="0"/>
              <a:t>、测量试样在两刀口之间的长度</a:t>
            </a:r>
            <a:r>
              <a:rPr lang="en-US" altLang="zh-CN" sz="1400" dirty="0"/>
              <a:t>d</a:t>
            </a:r>
            <a:r>
              <a:rPr lang="zh-CN" altLang="en-US" sz="1400" dirty="0"/>
              <a:t>（直尺，</a:t>
            </a:r>
            <a:r>
              <a:rPr lang="en-US" altLang="zh-CN" sz="1400" dirty="0"/>
              <a:t>3</a:t>
            </a:r>
            <a:r>
              <a:rPr lang="zh-CN" altLang="en-US" sz="1400" dirty="0"/>
              <a:t>次），不同位置横梁宽度</a:t>
            </a:r>
            <a:r>
              <a:rPr lang="en-US" altLang="zh-CN" sz="1400" dirty="0"/>
              <a:t>b</a:t>
            </a:r>
            <a:r>
              <a:rPr lang="zh-CN" altLang="en-US" sz="1400" dirty="0"/>
              <a:t>（游标卡尺，</a:t>
            </a:r>
            <a:r>
              <a:rPr lang="en-US" altLang="zh-CN" sz="1400" dirty="0"/>
              <a:t>6</a:t>
            </a:r>
            <a:r>
              <a:rPr lang="zh-CN" altLang="en-US" sz="1400" dirty="0"/>
              <a:t>次）以及横梁厚度</a:t>
            </a:r>
            <a:r>
              <a:rPr lang="en-US" altLang="zh-CN" sz="1400" dirty="0"/>
              <a:t>a</a:t>
            </a:r>
            <a:r>
              <a:rPr lang="zh-CN" altLang="en-US" sz="1400" dirty="0"/>
              <a:t>（螺旋测微器，</a:t>
            </a:r>
            <a:r>
              <a:rPr lang="en-US" altLang="zh-CN" sz="1400" dirty="0"/>
              <a:t>6</a:t>
            </a:r>
            <a:r>
              <a:rPr lang="zh-CN" altLang="en-US" sz="1400" dirty="0"/>
              <a:t>次）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9</a:t>
            </a:r>
            <a:r>
              <a:rPr lang="zh-CN" altLang="en-US" sz="1400" dirty="0"/>
              <a:t>、整理实验仪器。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78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79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0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1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2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3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4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5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6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7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8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89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0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1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2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3" name="object 17"/>
          <p:cNvSpPr/>
          <p:nvPr/>
        </p:nvSpPr>
        <p:spPr>
          <a:xfrm>
            <a:off x="2286000" y="6858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4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5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6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7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8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199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0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1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2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3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4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5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6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7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8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09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0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1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2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3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4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5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6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7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8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19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0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1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2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3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4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5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6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7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8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29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0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1" name="object 55"/>
          <p:cNvSpPr txBox="1"/>
          <p:nvPr/>
        </p:nvSpPr>
        <p:spPr>
          <a:xfrm>
            <a:off x="3200400" y="304800"/>
            <a:ext cx="329971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4800" b="1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注意事项</a:t>
            </a:r>
            <a:endParaRPr sz="48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232" name="文本占位符 54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411845" cy="4923155"/>
          </a:xfrm>
        </p:spPr>
        <p:txBody>
          <a:bodyPr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、正确使用测微器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、实验开始前对弯曲的金属片校正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</a:t>
            </a:r>
            <a:r>
              <a:rPr lang="zh-CN" altLang="en-US" dirty="0"/>
              <a:t>、读数显微镜上的准线对准的事铜刀口的基线，不是黄铜梁的边缘。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4</a:t>
            </a:r>
            <a:r>
              <a:rPr lang="zh-CN" altLang="en-US" dirty="0"/>
              <a:t>、霍尔位置传感器定标前，要把霍尔电压调零，记得先调节磁铁的升降调节机构，使得读数最小时，再调节调零按钮。霍尔位置传感器的探头在两块磁铁的正中间（磁铁上有十字线）稍微偏下位置，数据更可靠一些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5</a:t>
            </a:r>
            <a:r>
              <a:rPr lang="zh-CN" altLang="en-US" dirty="0"/>
              <a:t>、加力旋钮旁的锁紧螺钉松紧适度，实验中调节加力旋钮时，一定要缓慢调节，超过了所要加的力，不可以回调。一次实验结束后，放松锁紧螺钉，并用手助力使拉力传感器恢复到初始位置。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6</a:t>
            </a:r>
            <a:r>
              <a:rPr lang="zh-CN" altLang="en-US" dirty="0"/>
              <a:t>、实验完成后，调节加力调节旋钮，使得加力为零。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5" name="object 4"/>
          <p:cNvSpPr/>
          <p:nvPr/>
        </p:nvSpPr>
        <p:spPr>
          <a:xfrm>
            <a:off x="2324100" y="7874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3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0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1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4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5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8" name="object 37"/>
          <p:cNvSpPr/>
          <p:nvPr/>
        </p:nvSpPr>
        <p:spPr>
          <a:xfrm>
            <a:off x="-76200" y="3810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6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0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1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2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3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4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5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6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7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8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79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0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1" name="object 50"/>
          <p:cNvSpPr/>
          <p:nvPr/>
        </p:nvSpPr>
        <p:spPr>
          <a:xfrm>
            <a:off x="0" y="16933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6" name="object 55"/>
          <p:cNvSpPr txBox="1"/>
          <p:nvPr/>
        </p:nvSpPr>
        <p:spPr>
          <a:xfrm>
            <a:off x="3429000" y="152400"/>
            <a:ext cx="3352800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lang="zh-CN" altLang="en-US"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sz="3200" spc="10" dirty="0" err="1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r>
              <a:rPr lang="zh-CN" altLang="en-US"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举例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287" name="TextBox 67"/>
          <p:cNvSpPr txBox="1"/>
          <p:nvPr/>
        </p:nvSpPr>
        <p:spPr>
          <a:xfrm>
            <a:off x="1176655" y="1188720"/>
            <a:ext cx="41148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实验记录及实验数据</a:t>
            </a:r>
            <a:r>
              <a:rPr lang="zh-CN" altLang="en-US" sz="2800" b="1" dirty="0"/>
              <a:t>处理</a:t>
            </a:r>
            <a:endParaRPr lang="zh-CN" altLang="en-US" sz="2400" b="1" dirty="0"/>
          </a:p>
        </p:txBody>
      </p:sp>
      <p:graphicFrame>
        <p:nvGraphicFramePr>
          <p:cNvPr id="4194312" name="表格 68"/>
          <p:cNvGraphicFramePr>
            <a:graphicFrameLocks noGrp="1"/>
          </p:cNvGraphicFramePr>
          <p:nvPr/>
        </p:nvGraphicFramePr>
        <p:xfrm>
          <a:off x="382905" y="2310130"/>
          <a:ext cx="8164195" cy="369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030"/>
                <a:gridCol w="873125"/>
                <a:gridCol w="800735"/>
                <a:gridCol w="800100"/>
                <a:gridCol w="800735"/>
                <a:gridCol w="726440"/>
                <a:gridCol w="728345"/>
                <a:gridCol w="1543685"/>
              </a:tblGrid>
              <a:tr h="597535">
                <a:tc>
                  <a:txBody>
                    <a:bodyPr/>
                    <a:p>
                      <a:r>
                        <a:rPr lang="zh-CN" altLang="en-US" dirty="0"/>
                        <a:t>测量次数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</a:tr>
              <a:tr h="1031875">
                <a:tc>
                  <a:txBody>
                    <a:bodyPr/>
                    <a:p>
                      <a:r>
                        <a:rPr lang="zh-CN" altLang="en-US" dirty="0"/>
                        <a:t>铜片宽度</a:t>
                      </a:r>
                      <a:r>
                        <a:rPr lang="en-US" altLang="zh-CN" dirty="0"/>
                        <a:t>b(mm)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  <a:tr h="1031240">
                <a:tc>
                  <a:txBody>
                    <a:bodyPr/>
                    <a:p>
                      <a:r>
                        <a:rPr lang="zh-CN" altLang="en-US" dirty="0"/>
                        <a:t>铜片厚度</a:t>
                      </a:r>
                      <a:r>
                        <a:rPr lang="en-US" altLang="zh-CN" dirty="0"/>
                        <a:t>a(mm)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  <a:tr h="1031240">
                <a:tc>
                  <a:txBody>
                    <a:bodyPr/>
                    <a:p>
                      <a:r>
                        <a:rPr lang="zh-CN" altLang="en-US" dirty="0"/>
                        <a:t>刀口长度</a:t>
                      </a:r>
                      <a:r>
                        <a:rPr lang="en-US" altLang="zh-CN" dirty="0"/>
                        <a:t>d(mm)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88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89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0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1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2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3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4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5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6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7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8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299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0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1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2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3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4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5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6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7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8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09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0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1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2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3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4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5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6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7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8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19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0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1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2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3" name="object 37"/>
          <p:cNvSpPr/>
          <p:nvPr/>
        </p:nvSpPr>
        <p:spPr>
          <a:xfrm>
            <a:off x="-76200" y="37338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4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5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6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7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8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29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0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1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2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3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4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5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6" name="object 50"/>
          <p:cNvSpPr/>
          <p:nvPr/>
        </p:nvSpPr>
        <p:spPr>
          <a:xfrm>
            <a:off x="0" y="16933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7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8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39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0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1" name="object 55"/>
          <p:cNvSpPr txBox="1"/>
          <p:nvPr/>
        </p:nvSpPr>
        <p:spPr>
          <a:xfrm>
            <a:off x="3429000" y="152400"/>
            <a:ext cx="3352800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lang="zh-CN" altLang="en-US" sz="32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sz="3200" b="1" spc="10" dirty="0" err="1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r>
              <a:rPr lang="zh-CN" altLang="en-US" sz="32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举例</a:t>
            </a:r>
            <a:endParaRPr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194313" name="表格 55"/>
          <p:cNvGraphicFramePr>
            <a:graphicFrameLocks noGrp="1"/>
          </p:cNvGraphicFramePr>
          <p:nvPr/>
        </p:nvGraphicFramePr>
        <p:xfrm>
          <a:off x="201295" y="2033270"/>
          <a:ext cx="8061325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0"/>
                <a:gridCol w="701040"/>
                <a:gridCol w="701040"/>
                <a:gridCol w="701040"/>
                <a:gridCol w="700405"/>
                <a:gridCol w="701040"/>
                <a:gridCol w="701040"/>
                <a:gridCol w="701040"/>
                <a:gridCol w="701040"/>
                <a:gridCol w="1314450"/>
              </a:tblGrid>
              <a:tr h="477520">
                <a:tc>
                  <a:txBody>
                    <a:bodyPr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r>
                        <a:rPr lang="en-US" altLang="zh-CN" dirty="0"/>
                        <a:t>M/g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endParaRPr lang="zh-CN"/>
                    </a:p>
                  </a:txBody>
                  <a:tcPr>
                    <a:blipFill rotWithShape="1">
                      <a:blip r:embed="rId6"/>
                      <a:stretch>
                        <a:fillRect l="-602" t="-213115" r="-607831" b="-583607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endParaRPr lang="zh-CN"/>
                    </a:p>
                  </a:txBody>
                  <a:tcPr>
                    <a:blipFill rotWithShape="1">
                      <a:blip r:embed="rId6"/>
                      <a:stretch>
                        <a:fillRect l="-602" t="-285075" r="-607831" b="-43134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824230">
                <a:tc>
                  <a:txBody>
                    <a:bodyPr/>
                    <a:p>
                      <a:endParaRPr lang="zh-CN"/>
                    </a:p>
                  </a:txBody>
                  <a:tcPr>
                    <a:blipFill rotWithShape="1">
                      <a:blip r:embed="rId6"/>
                      <a:stretch>
                        <a:fillRect l="-602" t="-245714" r="-607831" b="-17523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endParaRPr lang="zh-CN"/>
                    </a:p>
                  </a:txBody>
                  <a:tcPr>
                    <a:blipFill rotWithShape="1">
                      <a:blip r:embed="rId6"/>
                      <a:stretch>
                        <a:fillRect l="-602" t="-576190" r="-607831" b="-192063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</a:tr>
              <a:tr h="824230">
                <a:tc>
                  <a:txBody>
                    <a:bodyPr/>
                    <a:p>
                      <a:endParaRPr lang="zh-CN"/>
                    </a:p>
                  </a:txBody>
                  <a:tcPr>
                    <a:blipFill rotWithShape="1">
                      <a:blip r:embed="rId6"/>
                      <a:stretch>
                        <a:fillRect l="-602" t="-405714" r="-607831" b="-15238"/>
                      </a:stretch>
                    </a:blip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0342" name="TextBox 57"/>
          <p:cNvSpPr txBox="1"/>
          <p:nvPr/>
        </p:nvSpPr>
        <p:spPr>
          <a:xfrm>
            <a:off x="1633220" y="1022985"/>
            <a:ext cx="48133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实验记录及实验数据处理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4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0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1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5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6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8" name="object 37"/>
          <p:cNvSpPr/>
          <p:nvPr/>
        </p:nvSpPr>
        <p:spPr>
          <a:xfrm>
            <a:off x="-76200" y="3810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7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0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1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2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3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4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5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6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7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8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89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0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1" name="object 50"/>
          <p:cNvSpPr/>
          <p:nvPr/>
        </p:nvSpPr>
        <p:spPr>
          <a:xfrm>
            <a:off x="0" y="16933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396" name="object 55"/>
          <p:cNvSpPr txBox="1"/>
          <p:nvPr/>
        </p:nvSpPr>
        <p:spPr>
          <a:xfrm>
            <a:off x="3429000" y="152400"/>
            <a:ext cx="3352800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lang="zh-CN" altLang="en-US" sz="32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sz="3200" b="1" spc="10" dirty="0" err="1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r>
              <a:rPr lang="zh-CN" altLang="en-US" sz="3200" b="1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举例</a:t>
            </a:r>
            <a:endParaRPr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397" name="TextBox 67"/>
          <p:cNvSpPr txBox="1"/>
          <p:nvPr/>
        </p:nvSpPr>
        <p:spPr>
          <a:xfrm>
            <a:off x="1306830" y="1018540"/>
            <a:ext cx="45935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实验记录及实验数据处理</a:t>
            </a:r>
            <a:endParaRPr lang="zh-CN" altLang="en-US" sz="2800" b="1" dirty="0"/>
          </a:p>
        </p:txBody>
      </p:sp>
      <p:sp>
        <p:nvSpPr>
          <p:cNvPr id="1050398" name="TextBox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684505"/>
            <a:ext cx="6840527" cy="5255606"/>
          </a:xfrm>
          <a:prstGeom prst="rect">
            <a:avLst/>
          </a:prstGeom>
          <a:blipFill rotWithShape="0">
            <a:blip r:embed="rId6"/>
            <a:stretch>
              <a:fillRect l="-713" t="-928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164" name="组合 60"/>
          <p:cNvGrpSpPr/>
          <p:nvPr/>
        </p:nvGrpSpPr>
        <p:grpSpPr>
          <a:xfrm>
            <a:off x="727622" y="1645939"/>
            <a:ext cx="7239000" cy="5181600"/>
            <a:chOff x="762000" y="1524000"/>
            <a:chExt cx="7239000" cy="5181600"/>
          </a:xfrm>
        </p:grpSpPr>
        <p:sp>
          <p:nvSpPr>
            <p:cNvPr id="1050399" name="矩形 55"/>
            <p:cNvSpPr/>
            <p:nvPr/>
          </p:nvSpPr>
          <p:spPr>
            <a:xfrm>
              <a:off x="762000" y="1524000"/>
              <a:ext cx="7239000" cy="5181600"/>
            </a:xfrm>
            <a:prstGeom prst="rect">
              <a:avLst/>
            </a:prstGeom>
            <a:ln w="34925">
              <a:solidFill>
                <a:srgbClr val="000080"/>
              </a:solidFill>
            </a:ln>
          </p:spPr>
          <p:txBody>
            <a:bodyPr wrap="square" lIns="0" tIns="0" rIns="0" bIns="0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050400" name="矩形 59"/>
            <p:cNvSpPr/>
            <p:nvPr/>
          </p:nvSpPr>
          <p:spPr>
            <a:xfrm>
              <a:off x="762000" y="3962400"/>
              <a:ext cx="7239000" cy="45719"/>
            </a:xfrm>
            <a:prstGeom prst="rect">
              <a:avLst/>
            </a:prstGeom>
            <a:solidFill>
              <a:srgbClr val="7030A0"/>
            </a:solidFill>
            <a:ln w="34925">
              <a:solidFill>
                <a:srgbClr val="000080"/>
              </a:solidFill>
            </a:ln>
          </p:spPr>
          <p:txBody>
            <a:bodyPr wrap="square" lIns="0" tIns="0" rIns="0" bIns="0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1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2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3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4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5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6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7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8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09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0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1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2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3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4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5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6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7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8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19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0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1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2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3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4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5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6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7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8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29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0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1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2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3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4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5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6" name="object 37"/>
          <p:cNvSpPr/>
          <p:nvPr/>
        </p:nvSpPr>
        <p:spPr>
          <a:xfrm>
            <a:off x="-76200" y="3810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7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8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39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0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1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2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3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4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5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6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7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8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49" name="object 50"/>
          <p:cNvSpPr/>
          <p:nvPr/>
        </p:nvSpPr>
        <p:spPr>
          <a:xfrm>
            <a:off x="0" y="16933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50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51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52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53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54" name="object 55"/>
          <p:cNvSpPr txBox="1"/>
          <p:nvPr/>
        </p:nvSpPr>
        <p:spPr>
          <a:xfrm>
            <a:off x="3429000" y="152400"/>
            <a:ext cx="3352800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lang="zh-CN" altLang="en-US"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sz="3200" spc="10" dirty="0" err="1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r>
              <a:rPr lang="zh-CN" altLang="en-US"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举例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455" name="TextBox 67"/>
          <p:cNvSpPr txBox="1"/>
          <p:nvPr/>
        </p:nvSpPr>
        <p:spPr>
          <a:xfrm>
            <a:off x="1825625" y="827405"/>
            <a:ext cx="41148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实验记录及实验数据</a:t>
            </a:r>
            <a:r>
              <a:rPr lang="zh-CN" altLang="en-US" sz="3200" dirty="0"/>
              <a:t>处理</a:t>
            </a:r>
            <a:endParaRPr lang="zh-CN" altLang="en-US" sz="2400" dirty="0"/>
          </a:p>
        </p:txBody>
      </p:sp>
      <p:grpSp>
        <p:nvGrpSpPr>
          <p:cNvPr id="166" name="组合 58"/>
          <p:cNvGrpSpPr/>
          <p:nvPr/>
        </p:nvGrpSpPr>
        <p:grpSpPr>
          <a:xfrm>
            <a:off x="226695" y="2430145"/>
            <a:ext cx="6113780" cy="3434080"/>
            <a:chOff x="152400" y="2133600"/>
            <a:chExt cx="5143500" cy="3333750"/>
          </a:xfrm>
        </p:grpSpPr>
        <p:pic>
          <p:nvPicPr>
            <p:cNvPr id="2097177" name="Picture 1" descr="C:\Users\dell\AppData\Roaming\Tencent\Users\605134542\QQ\WinTemp\RichOle\~SY)E%2WH21A(0HLTCJ68}I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2400" y="2133600"/>
              <a:ext cx="5143500" cy="3333750"/>
            </a:xfrm>
            <a:prstGeom prst="rect">
              <a:avLst/>
            </a:prstGeom>
            <a:noFill/>
          </p:spPr>
        </p:pic>
        <p:sp>
          <p:nvSpPr>
            <p:cNvPr id="1050456" name="TextBox 55"/>
            <p:cNvSpPr txBox="1"/>
            <p:nvPr/>
          </p:nvSpPr>
          <p:spPr>
            <a:xfrm>
              <a:off x="1143000" y="4114800"/>
              <a:ext cx="304800" cy="35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50457" name="TextBox 59"/>
            <p:cNvSpPr txBox="1"/>
            <p:nvPr/>
          </p:nvSpPr>
          <p:spPr>
            <a:xfrm>
              <a:off x="4114800" y="2667000"/>
              <a:ext cx="304800" cy="35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1050458" name="矩形 57"/>
          <p:cNvSpPr/>
          <p:nvPr/>
        </p:nvSpPr>
        <p:spPr>
          <a:xfrm>
            <a:off x="1066800" y="1524000"/>
            <a:ext cx="2011680" cy="4572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/>
              <a:t>作图法示例：</a:t>
            </a:r>
            <a:endParaRPr lang="zh-CN" altLang="en-US" sz="2400" dirty="0"/>
          </a:p>
        </p:txBody>
      </p:sp>
      <p:pic>
        <p:nvPicPr>
          <p:cNvPr id="2097178" name="Picture 2" descr="C:\Users\dell\AppData\Roaming\Tencent\Users\605134542\QQ\WinTemp\RichOle\GXAX$`)S(]ITZ)8F[)0IIU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2905" y="5940425"/>
            <a:ext cx="2027555" cy="356870"/>
          </a:xfrm>
          <a:prstGeom prst="rect">
            <a:avLst/>
          </a:prstGeom>
          <a:noFill/>
        </p:spPr>
      </p:pic>
      <p:pic>
        <p:nvPicPr>
          <p:cNvPr id="2097179" name="Picture 3" descr="C:\Users\dell\AppData\Roaming\Tencent\Users\605134542\QQ\WinTemp\RichOle\L2[QF$PTRK4Q2)EP)`92DSK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9370" y="5944235"/>
            <a:ext cx="1772285" cy="357505"/>
          </a:xfrm>
          <a:prstGeom prst="rect">
            <a:avLst/>
          </a:prstGeom>
          <a:noFill/>
        </p:spPr>
      </p:pic>
      <p:pic>
        <p:nvPicPr>
          <p:cNvPr id="2097180" name="Picture 4" descr="C:\Users\dell\AppData\Roaming\Tencent\Users\605134542\QQ\WinTemp\RichOle\WK6ZG[{U]927MP]JDGM)H_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3150" y="1575435"/>
            <a:ext cx="4126230" cy="785495"/>
          </a:xfrm>
          <a:prstGeom prst="rect">
            <a:avLst/>
          </a:prstGeom>
          <a:noFill/>
        </p:spPr>
      </p:pic>
      <p:sp>
        <p:nvSpPr>
          <p:cNvPr id="1050459" name="TextBox 60"/>
          <p:cNvSpPr txBox="1"/>
          <p:nvPr/>
        </p:nvSpPr>
        <p:spPr>
          <a:xfrm>
            <a:off x="382905" y="6400165"/>
            <a:ext cx="64814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可锻铸铁实验数据记录及处理方法同上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331470" y="174149"/>
            <a:ext cx="7886700" cy="761450"/>
          </a:xfrm>
        </p:spPr>
        <p:txBody>
          <a:bodyPr/>
          <a:p>
            <a:r>
              <a:rPr lang="zh-CN" altLang="en-US" sz="2800" b="1" dirty="0"/>
              <a:t>实验报告格式</a:t>
            </a:r>
            <a:endParaRPr lang="zh-CN" altLang="en-US" sz="2800" b="1" dirty="0"/>
          </a:p>
        </p:txBody>
      </p:sp>
      <p:sp>
        <p:nvSpPr>
          <p:cNvPr id="1048648" name="内容占位符 2"/>
          <p:cNvSpPr>
            <a:spLocks noGrp="1"/>
          </p:cNvSpPr>
          <p:nvPr>
            <p:ph idx="1"/>
          </p:nvPr>
        </p:nvSpPr>
        <p:spPr>
          <a:xfrm>
            <a:off x="331470" y="835660"/>
            <a:ext cx="8183880" cy="5186680"/>
          </a:xfrm>
        </p:spPr>
        <p:txBody>
          <a:bodyPr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1. </a:t>
            </a:r>
            <a:r>
              <a:rPr lang="zh-CN" altLang="zh-CN" sz="2000" dirty="0"/>
              <a:t>学生姓名、学号、实验组号及组内编号（如周二下午的第</a:t>
            </a:r>
            <a:r>
              <a:rPr lang="en-US" altLang="zh-CN" sz="2000" dirty="0"/>
              <a:t>3</a:t>
            </a:r>
            <a:r>
              <a:rPr lang="zh-CN" altLang="zh-CN" sz="2000" dirty="0"/>
              <a:t>组，第</a:t>
            </a:r>
            <a:r>
              <a:rPr lang="en-US" altLang="zh-CN" sz="2000" dirty="0"/>
              <a:t>5</a:t>
            </a:r>
            <a:r>
              <a:rPr lang="zh-CN" altLang="zh-CN" sz="2000" dirty="0"/>
              <a:t>号编号为“二</a:t>
            </a:r>
            <a:r>
              <a:rPr lang="en-US" altLang="zh-CN" sz="2000" dirty="0"/>
              <a:t>35</a:t>
            </a:r>
            <a:r>
              <a:rPr lang="zh-CN" altLang="zh-CN" sz="2000" dirty="0"/>
              <a:t>”）；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2. </a:t>
            </a:r>
            <a:r>
              <a:rPr lang="zh-CN" altLang="zh-CN" sz="2000" dirty="0"/>
              <a:t>实验题目；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3. </a:t>
            </a:r>
            <a:r>
              <a:rPr lang="zh-CN" altLang="zh-CN" sz="2000" dirty="0"/>
              <a:t>目的要求；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4. </a:t>
            </a:r>
            <a:r>
              <a:rPr lang="zh-CN" altLang="zh-CN" sz="2000" dirty="0"/>
              <a:t>仪器用具</a:t>
            </a:r>
            <a:r>
              <a:rPr lang="en-US" altLang="zh-CN" sz="2000" dirty="0"/>
              <a:t>: </a:t>
            </a:r>
            <a:r>
              <a:rPr lang="zh-CN" altLang="zh-CN" sz="2000" dirty="0"/>
              <a:t>仪器名称及主要规格（包括量程、分度值等）、用具名称；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5. </a:t>
            </a:r>
            <a:r>
              <a:rPr lang="zh-CN" altLang="zh-CN" sz="2000" dirty="0"/>
              <a:t>实验原理：简明扼要</a:t>
            </a:r>
            <a:r>
              <a:rPr lang="zh-CN" altLang="en-US" sz="2000" dirty="0"/>
              <a:t>，原理图物理量标清楚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6. </a:t>
            </a:r>
            <a:r>
              <a:rPr lang="zh-CN" altLang="zh-CN" sz="2000" dirty="0"/>
              <a:t>实验内容：</a:t>
            </a:r>
            <a:r>
              <a:rPr lang="zh-CN" altLang="zh-CN" sz="2000" dirty="0">
                <a:solidFill>
                  <a:srgbClr val="FF0000"/>
                </a:solidFill>
              </a:rPr>
              <a:t>实验步骤、测量及调节方法、观察到的现象、变化的规律以及相应的解释等；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/>
              <a:t>7. </a:t>
            </a:r>
            <a:r>
              <a:rPr lang="zh-CN" altLang="zh-CN" sz="2000" dirty="0"/>
              <a:t>数据处理及结果（结论）：按实验要求处理数据，并写出结论；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8. </a:t>
            </a:r>
            <a:r>
              <a:rPr lang="zh-CN" altLang="en-US" sz="2000" dirty="0"/>
              <a:t>坐标纸画图需要</a:t>
            </a:r>
            <a:r>
              <a:rPr lang="zh-CN" altLang="en-US" sz="2000" dirty="0">
                <a:solidFill>
                  <a:srgbClr val="FF0000"/>
                </a:solidFill>
              </a:rPr>
              <a:t>手动画图</a:t>
            </a:r>
            <a:r>
              <a:rPr lang="zh-CN" altLang="en-US" sz="2000" dirty="0"/>
              <a:t>，</a:t>
            </a:r>
            <a:r>
              <a:rPr lang="zh-CN" altLang="zh-CN" sz="2000" dirty="0"/>
              <a:t>写明物理量和单位；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9. </a:t>
            </a:r>
            <a:r>
              <a:rPr lang="zh-CN" altLang="zh-CN" sz="2000" dirty="0"/>
              <a:t>讨论：对实验中存在的问题、进一步的想法等进行讨论；</a:t>
            </a:r>
            <a:endParaRPr lang="zh-CN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10. </a:t>
            </a:r>
            <a:r>
              <a:rPr lang="zh-CN" altLang="zh-CN" sz="2000" dirty="0"/>
              <a:t>作业题。</a:t>
            </a:r>
            <a:endParaRPr lang="zh-CN" altLang="zh-CN" sz="2000" dirty="0"/>
          </a:p>
          <a:p>
            <a:endParaRPr lang="zh-CN" altLang="zh-CN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0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1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2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3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4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5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6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7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8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69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0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1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2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3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4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5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6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7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8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79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0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1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2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3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4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5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6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7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8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89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0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1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2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3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4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5" name="object 37"/>
          <p:cNvSpPr/>
          <p:nvPr/>
        </p:nvSpPr>
        <p:spPr>
          <a:xfrm>
            <a:off x="-76200" y="3810000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6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7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8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499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0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1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2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3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4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5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6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7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8" name="object 50"/>
          <p:cNvSpPr/>
          <p:nvPr/>
        </p:nvSpPr>
        <p:spPr>
          <a:xfrm>
            <a:off x="0" y="16933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09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0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1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2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3" name="object 55"/>
          <p:cNvSpPr txBox="1"/>
          <p:nvPr/>
        </p:nvSpPr>
        <p:spPr>
          <a:xfrm>
            <a:off x="3429000" y="152400"/>
            <a:ext cx="3352800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思考题</a:t>
            </a:r>
            <a:endParaRPr sz="32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514" name="TextBox 56"/>
          <p:cNvSpPr txBox="1"/>
          <p:nvPr/>
        </p:nvSpPr>
        <p:spPr>
          <a:xfrm>
            <a:off x="381000" y="1905000"/>
            <a:ext cx="830580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1</a:t>
            </a:r>
            <a:r>
              <a:rPr lang="zh-CN" altLang="en-US" sz="2800" dirty="0"/>
              <a:t>、弯曲法测量杨氏模量实验，主要误差有哪些？请估算各因素的不确定度。</a:t>
            </a:r>
            <a:endParaRPr lang="zh-CN" altLang="en-US" sz="2800" dirty="0"/>
          </a:p>
          <a:p>
            <a:endParaRPr lang="zh-CN" altLang="en-US" sz="3200" dirty="0"/>
          </a:p>
          <a:p>
            <a:r>
              <a:rPr lang="en-US" altLang="zh-CN" sz="2400" dirty="0"/>
              <a:t>2</a:t>
            </a:r>
            <a:r>
              <a:rPr lang="zh-CN" altLang="en-US" sz="2800" dirty="0"/>
              <a:t>、用霍尔位置传感器测位移有什么优点？</a:t>
            </a:r>
            <a:endParaRPr lang="zh-CN" altLang="en-US" sz="2800" dirty="0"/>
          </a:p>
          <a:p>
            <a:endParaRPr lang="zh-CN" altLang="en-US" sz="32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、请自行分析实验过程中和数据分析时遇到的问题，找到处理的方法。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15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6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7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8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19" name="TextBox 2"/>
          <p:cNvSpPr txBox="1"/>
          <p:nvPr/>
        </p:nvSpPr>
        <p:spPr>
          <a:xfrm>
            <a:off x="381000" y="4432618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实验三、</a:t>
            </a:r>
            <a:r>
              <a:rPr lang="zh-CN" altLang="zh-CN" sz="2800" dirty="0">
                <a:solidFill>
                  <a:schemeClr val="bg1">
                    <a:lumMod val="65000"/>
                  </a:schemeClr>
                </a:solidFill>
              </a:rPr>
              <a:t>动态悬挂法测量材料的杨氏模量</a:t>
            </a:r>
            <a:endParaRPr lang="zh-CN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0520" name="矩形 7"/>
          <p:cNvSpPr/>
          <p:nvPr/>
        </p:nvSpPr>
        <p:spPr>
          <a:xfrm>
            <a:off x="416699" y="243840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实验一、拉伸法测定金属丝的杨氏模量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0521" name="矩形 1"/>
          <p:cNvSpPr/>
          <p:nvPr/>
        </p:nvSpPr>
        <p:spPr>
          <a:xfrm>
            <a:off x="3625850" y="962025"/>
            <a:ext cx="1816100" cy="5791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/>
              <a:t>实验目录</a:t>
            </a:r>
            <a:endParaRPr lang="zh-CN" altLang="en-US" sz="3200" b="1" dirty="0"/>
          </a:p>
        </p:txBody>
      </p:sp>
      <p:sp>
        <p:nvSpPr>
          <p:cNvPr id="1050522" name="矩形 8"/>
          <p:cNvSpPr/>
          <p:nvPr/>
        </p:nvSpPr>
        <p:spPr>
          <a:xfrm>
            <a:off x="359228" y="3335655"/>
            <a:ext cx="8327572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实验二、霍尔位置传感器的定标和杨氏模量的测定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50519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50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50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50521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50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50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5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3" name="object 2"/>
          <p:cNvSpPr/>
          <p:nvPr/>
        </p:nvSpPr>
        <p:spPr>
          <a:xfrm>
            <a:off x="2336800" y="6858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2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0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1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3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4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8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5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0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1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2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3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4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5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6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7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8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69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0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1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6" name="object 55"/>
          <p:cNvSpPr txBox="1"/>
          <p:nvPr/>
        </p:nvSpPr>
        <p:spPr>
          <a:xfrm>
            <a:off x="2658745" y="190500"/>
            <a:ext cx="4934585" cy="113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defTabSz="0">
              <a:lnSpc>
                <a:spcPts val="3750"/>
              </a:lnSpc>
              <a:tabLst>
                <a:tab pos="978535" algn="l"/>
              </a:tabLst>
            </a:pPr>
            <a:r>
              <a:rPr lang="zh-CN" alt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 验二的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lang="en-US"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endParaRPr sz="4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577" name="object 56"/>
          <p:cNvSpPr/>
          <p:nvPr/>
        </p:nvSpPr>
        <p:spPr>
          <a:xfrm>
            <a:off x="2194702" y="15511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8" name="object 57"/>
          <p:cNvSpPr/>
          <p:nvPr/>
        </p:nvSpPr>
        <p:spPr>
          <a:xfrm>
            <a:off x="2189163" y="15398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79" name="object 58"/>
          <p:cNvSpPr/>
          <p:nvPr/>
        </p:nvSpPr>
        <p:spPr>
          <a:xfrm>
            <a:off x="2227087" y="1579754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0" name="object 59"/>
          <p:cNvSpPr/>
          <p:nvPr/>
        </p:nvSpPr>
        <p:spPr>
          <a:xfrm>
            <a:off x="2717196" y="2149475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1" name="object 60"/>
          <p:cNvSpPr/>
          <p:nvPr/>
        </p:nvSpPr>
        <p:spPr>
          <a:xfrm>
            <a:off x="6837362" y="2111544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2" name="object 61"/>
          <p:cNvSpPr txBox="1"/>
          <p:nvPr/>
        </p:nvSpPr>
        <p:spPr>
          <a:xfrm>
            <a:off x="3933135" y="16544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583" name="object 62"/>
          <p:cNvSpPr txBox="1"/>
          <p:nvPr/>
        </p:nvSpPr>
        <p:spPr>
          <a:xfrm>
            <a:off x="2416126" y="16764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0584" name="object 63"/>
          <p:cNvSpPr/>
          <p:nvPr/>
        </p:nvSpPr>
        <p:spPr>
          <a:xfrm>
            <a:off x="2194702" y="2465595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5" name="object 64"/>
          <p:cNvSpPr/>
          <p:nvPr/>
        </p:nvSpPr>
        <p:spPr>
          <a:xfrm>
            <a:off x="2189163" y="2454271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6" name="object 65"/>
          <p:cNvSpPr/>
          <p:nvPr/>
        </p:nvSpPr>
        <p:spPr>
          <a:xfrm>
            <a:off x="2227087" y="2494152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7" name="object 66"/>
          <p:cNvSpPr/>
          <p:nvPr/>
        </p:nvSpPr>
        <p:spPr>
          <a:xfrm>
            <a:off x="2717196" y="3063873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8" name="object 67"/>
          <p:cNvSpPr/>
          <p:nvPr/>
        </p:nvSpPr>
        <p:spPr>
          <a:xfrm>
            <a:off x="6837362" y="3025943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89" name="object 68"/>
          <p:cNvSpPr txBox="1"/>
          <p:nvPr/>
        </p:nvSpPr>
        <p:spPr>
          <a:xfrm>
            <a:off x="3933135" y="2568828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590" name="object 69"/>
          <p:cNvSpPr txBox="1"/>
          <p:nvPr/>
        </p:nvSpPr>
        <p:spPr>
          <a:xfrm>
            <a:off x="2416126" y="25908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0591" name="object 70"/>
          <p:cNvSpPr/>
          <p:nvPr/>
        </p:nvSpPr>
        <p:spPr>
          <a:xfrm>
            <a:off x="2194702" y="33577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2" name="object 71"/>
          <p:cNvSpPr/>
          <p:nvPr/>
        </p:nvSpPr>
        <p:spPr>
          <a:xfrm>
            <a:off x="2189163" y="33464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3" name="object 72"/>
          <p:cNvSpPr/>
          <p:nvPr/>
        </p:nvSpPr>
        <p:spPr>
          <a:xfrm>
            <a:off x="2227087" y="33863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4" name="object 73"/>
          <p:cNvSpPr/>
          <p:nvPr/>
        </p:nvSpPr>
        <p:spPr>
          <a:xfrm>
            <a:off x="2717196" y="39560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5" name="object 74"/>
          <p:cNvSpPr/>
          <p:nvPr/>
        </p:nvSpPr>
        <p:spPr>
          <a:xfrm>
            <a:off x="6837362" y="3918120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6" name="object 75"/>
          <p:cNvSpPr txBox="1"/>
          <p:nvPr/>
        </p:nvSpPr>
        <p:spPr>
          <a:xfrm>
            <a:off x="3933135" y="34610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597" name="object 76"/>
          <p:cNvSpPr txBox="1"/>
          <p:nvPr/>
        </p:nvSpPr>
        <p:spPr>
          <a:xfrm>
            <a:off x="2416126" y="34829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0598" name="object 77"/>
          <p:cNvSpPr/>
          <p:nvPr/>
        </p:nvSpPr>
        <p:spPr>
          <a:xfrm>
            <a:off x="2194702" y="4272170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465442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65442" y="653846"/>
                </a:lnTo>
                <a:lnTo>
                  <a:pt x="654507" y="326923"/>
                </a:lnTo>
                <a:lnTo>
                  <a:pt x="465442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599" name="object 78"/>
          <p:cNvSpPr/>
          <p:nvPr/>
        </p:nvSpPr>
        <p:spPr>
          <a:xfrm>
            <a:off x="2189163" y="4260846"/>
            <a:ext cx="654507" cy="653846"/>
          </a:xfrm>
          <a:custGeom>
            <a:avLst/>
            <a:gdLst/>
            <a:ahLst/>
            <a:cxnLst/>
            <a:rect l="l" t="t" r="r" b="b"/>
            <a:pathLst>
              <a:path w="654507" h="653846">
                <a:moveTo>
                  <a:pt x="0" y="326923"/>
                </a:moveTo>
                <a:lnTo>
                  <a:pt x="189064" y="0"/>
                </a:lnTo>
                <a:lnTo>
                  <a:pt x="465442" y="0"/>
                </a:lnTo>
                <a:lnTo>
                  <a:pt x="654507" y="326923"/>
                </a:lnTo>
                <a:lnTo>
                  <a:pt x="465442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0" name="object 79"/>
          <p:cNvSpPr/>
          <p:nvPr/>
        </p:nvSpPr>
        <p:spPr>
          <a:xfrm>
            <a:off x="2227087" y="4300729"/>
            <a:ext cx="576097" cy="574573"/>
          </a:xfrm>
          <a:custGeom>
            <a:avLst/>
            <a:gdLst/>
            <a:ahLst/>
            <a:cxnLst/>
            <a:rect l="l" t="t" r="r" b="b"/>
            <a:pathLst>
              <a:path w="576097" h="574573">
                <a:moveTo>
                  <a:pt x="0" y="287286"/>
                </a:moveTo>
                <a:lnTo>
                  <a:pt x="166027" y="0"/>
                </a:lnTo>
                <a:lnTo>
                  <a:pt x="410070" y="0"/>
                </a:lnTo>
                <a:lnTo>
                  <a:pt x="576097" y="287286"/>
                </a:lnTo>
                <a:lnTo>
                  <a:pt x="410070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1" name="object 80"/>
          <p:cNvSpPr/>
          <p:nvPr/>
        </p:nvSpPr>
        <p:spPr>
          <a:xfrm>
            <a:off x="2717196" y="4870450"/>
            <a:ext cx="4158272" cy="0"/>
          </a:xfrm>
          <a:custGeom>
            <a:avLst/>
            <a:gdLst/>
            <a:ahLst/>
            <a:cxnLst/>
            <a:rect l="l" t="t" r="r" b="b"/>
            <a:pathLst>
              <a:path w="4158272">
                <a:moveTo>
                  <a:pt x="0" y="0"/>
                </a:moveTo>
                <a:lnTo>
                  <a:pt x="4158272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2" name="object 81"/>
          <p:cNvSpPr/>
          <p:nvPr/>
        </p:nvSpPr>
        <p:spPr>
          <a:xfrm>
            <a:off x="6837362" y="4832518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1" y="47851"/>
                </a:lnTo>
                <a:lnTo>
                  <a:pt x="6853" y="59058"/>
                </a:lnTo>
                <a:lnTo>
                  <a:pt x="16387" y="67847"/>
                </a:lnTo>
                <a:lnTo>
                  <a:pt x="29681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3" name="object 82"/>
          <p:cNvSpPr txBox="1"/>
          <p:nvPr/>
        </p:nvSpPr>
        <p:spPr>
          <a:xfrm>
            <a:off x="3930383" y="4375404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604" name="object 83"/>
          <p:cNvSpPr txBox="1"/>
          <p:nvPr/>
        </p:nvSpPr>
        <p:spPr>
          <a:xfrm>
            <a:off x="2416126" y="439737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0605" name="object 84"/>
          <p:cNvSpPr/>
          <p:nvPr/>
        </p:nvSpPr>
        <p:spPr>
          <a:xfrm>
            <a:off x="2129690" y="5296106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474535" y="0"/>
                </a:moveTo>
                <a:lnTo>
                  <a:pt x="189064" y="0"/>
                </a:lnTo>
                <a:lnTo>
                  <a:pt x="0" y="326923"/>
                </a:lnTo>
                <a:lnTo>
                  <a:pt x="189064" y="653846"/>
                </a:lnTo>
                <a:lnTo>
                  <a:pt x="474535" y="653846"/>
                </a:lnTo>
                <a:lnTo>
                  <a:pt x="663587" y="326923"/>
                </a:lnTo>
                <a:lnTo>
                  <a:pt x="474535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6" name="object 85"/>
          <p:cNvSpPr/>
          <p:nvPr/>
        </p:nvSpPr>
        <p:spPr>
          <a:xfrm>
            <a:off x="2124075" y="5284783"/>
            <a:ext cx="663587" cy="653846"/>
          </a:xfrm>
          <a:custGeom>
            <a:avLst/>
            <a:gdLst/>
            <a:ahLst/>
            <a:cxnLst/>
            <a:rect l="l" t="t" r="r" b="b"/>
            <a:pathLst>
              <a:path w="663587" h="653846">
                <a:moveTo>
                  <a:pt x="0" y="326923"/>
                </a:moveTo>
                <a:lnTo>
                  <a:pt x="189064" y="0"/>
                </a:lnTo>
                <a:lnTo>
                  <a:pt x="474535" y="0"/>
                </a:lnTo>
                <a:lnTo>
                  <a:pt x="663587" y="326923"/>
                </a:lnTo>
                <a:lnTo>
                  <a:pt x="474535" y="653846"/>
                </a:lnTo>
                <a:lnTo>
                  <a:pt x="189064" y="653846"/>
                </a:lnTo>
                <a:lnTo>
                  <a:pt x="0" y="326923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7" name="object 86"/>
          <p:cNvSpPr/>
          <p:nvPr/>
        </p:nvSpPr>
        <p:spPr>
          <a:xfrm>
            <a:off x="2163826" y="5324665"/>
            <a:ext cx="584098" cy="574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8" name="object 87"/>
          <p:cNvSpPr/>
          <p:nvPr/>
        </p:nvSpPr>
        <p:spPr>
          <a:xfrm>
            <a:off x="2163820" y="5324666"/>
            <a:ext cx="584098" cy="574573"/>
          </a:xfrm>
          <a:custGeom>
            <a:avLst/>
            <a:gdLst/>
            <a:ahLst/>
            <a:cxnLst/>
            <a:rect l="l" t="t" r="r" b="b"/>
            <a:pathLst>
              <a:path w="584098" h="574573">
                <a:moveTo>
                  <a:pt x="0" y="287286"/>
                </a:moveTo>
                <a:lnTo>
                  <a:pt x="166027" y="0"/>
                </a:lnTo>
                <a:lnTo>
                  <a:pt x="418071" y="0"/>
                </a:lnTo>
                <a:lnTo>
                  <a:pt x="584098" y="287286"/>
                </a:lnTo>
                <a:lnTo>
                  <a:pt x="418071" y="574573"/>
                </a:lnTo>
                <a:lnTo>
                  <a:pt x="166027" y="574573"/>
                </a:lnTo>
                <a:lnTo>
                  <a:pt x="0" y="287286"/>
                </a:lnTo>
                <a:close/>
              </a:path>
            </a:pathLst>
          </a:custGeom>
          <a:ln w="9525">
            <a:solidFill>
              <a:srgbClr val="335338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09" name="object 88"/>
          <p:cNvSpPr/>
          <p:nvPr/>
        </p:nvSpPr>
        <p:spPr>
          <a:xfrm>
            <a:off x="2659443" y="5894387"/>
            <a:ext cx="4216019" cy="0"/>
          </a:xfrm>
          <a:custGeom>
            <a:avLst/>
            <a:gdLst/>
            <a:ahLst/>
            <a:cxnLst/>
            <a:rect l="l" t="t" r="r" b="b"/>
            <a:pathLst>
              <a:path w="4216019">
                <a:moveTo>
                  <a:pt x="0" y="0"/>
                </a:moveTo>
                <a:lnTo>
                  <a:pt x="4216019" y="0"/>
                </a:lnTo>
              </a:path>
            </a:pathLst>
          </a:custGeom>
          <a:ln w="25400">
            <a:solidFill>
              <a:srgbClr val="000066"/>
            </a:solidFill>
            <a:prstDash val="dash"/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0" name="object 89"/>
          <p:cNvSpPr/>
          <p:nvPr/>
        </p:nvSpPr>
        <p:spPr>
          <a:xfrm>
            <a:off x="6837364" y="5856457"/>
            <a:ext cx="75678" cy="75094"/>
          </a:xfrm>
          <a:custGeom>
            <a:avLst/>
            <a:gdLst/>
            <a:ahLst/>
            <a:cxnLst/>
            <a:rect l="l" t="t" r="r" b="b"/>
            <a:pathLst>
              <a:path w="75678" h="75094">
                <a:moveTo>
                  <a:pt x="34531" y="0"/>
                </a:moveTo>
                <a:lnTo>
                  <a:pt x="20963" y="3896"/>
                </a:lnTo>
                <a:lnTo>
                  <a:pt x="10001" y="12202"/>
                </a:lnTo>
                <a:lnTo>
                  <a:pt x="2671" y="23890"/>
                </a:lnTo>
                <a:lnTo>
                  <a:pt x="0" y="37935"/>
                </a:lnTo>
                <a:lnTo>
                  <a:pt x="1340" y="47851"/>
                </a:lnTo>
                <a:lnTo>
                  <a:pt x="6850" y="59058"/>
                </a:lnTo>
                <a:lnTo>
                  <a:pt x="16382" y="67847"/>
                </a:lnTo>
                <a:lnTo>
                  <a:pt x="29676" y="73449"/>
                </a:lnTo>
                <a:lnTo>
                  <a:pt x="46477" y="75094"/>
                </a:lnTo>
                <a:lnTo>
                  <a:pt x="58276" y="69967"/>
                </a:lnTo>
                <a:lnTo>
                  <a:pt x="67623" y="60740"/>
                </a:lnTo>
                <a:lnTo>
                  <a:pt x="73696" y="47824"/>
                </a:lnTo>
                <a:lnTo>
                  <a:pt x="75678" y="31630"/>
                </a:lnTo>
                <a:lnTo>
                  <a:pt x="71078" y="19058"/>
                </a:lnTo>
                <a:lnTo>
                  <a:pt x="62256" y="8995"/>
                </a:lnTo>
                <a:lnTo>
                  <a:pt x="49859" y="2343"/>
                </a:lnTo>
                <a:lnTo>
                  <a:pt x="34531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p>
            <a:endParaRPr dirty="0"/>
          </a:p>
        </p:txBody>
      </p:sp>
      <p:sp>
        <p:nvSpPr>
          <p:cNvPr id="1050611" name="object 90"/>
          <p:cNvSpPr txBox="1"/>
          <p:nvPr/>
        </p:nvSpPr>
        <p:spPr>
          <a:xfrm>
            <a:off x="3910693" y="5399341"/>
            <a:ext cx="145161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295"/>
              </a:lnSpc>
            </a:pPr>
            <a:r>
              <a:rPr sz="2800" spc="-20" dirty="0">
                <a:solidFill>
                  <a:srgbClr val="33533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数据处理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612" name="object 91"/>
          <p:cNvSpPr txBox="1"/>
          <p:nvPr/>
        </p:nvSpPr>
        <p:spPr>
          <a:xfrm>
            <a:off x="2355218" y="5421312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13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4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5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6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7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8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19" name="object 8"/>
          <p:cNvSpPr/>
          <p:nvPr/>
        </p:nvSpPr>
        <p:spPr>
          <a:xfrm>
            <a:off x="2324100" y="711200"/>
            <a:ext cx="2559050" cy="6146800"/>
          </a:xfrm>
          <a:custGeom>
            <a:avLst/>
            <a:gdLst/>
            <a:ahLst/>
            <a:cxnLst/>
            <a:rect l="l" t="t" r="r" b="b"/>
            <a:pathLst>
              <a:path w="2559050" h="6146800">
                <a:moveTo>
                  <a:pt x="0" y="0"/>
                </a:moveTo>
                <a:lnTo>
                  <a:pt x="255905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0" name="object 9"/>
          <p:cNvSpPr/>
          <p:nvPr/>
        </p:nvSpPr>
        <p:spPr>
          <a:xfrm>
            <a:off x="2324100" y="711200"/>
            <a:ext cx="1690687" cy="6146800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1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2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3" name="object 12"/>
          <p:cNvSpPr/>
          <p:nvPr/>
        </p:nvSpPr>
        <p:spPr>
          <a:xfrm>
            <a:off x="2324100" y="711200"/>
            <a:ext cx="6807200" cy="4046537"/>
          </a:xfrm>
          <a:custGeom>
            <a:avLst/>
            <a:gdLst/>
            <a:ahLst/>
            <a:cxnLst/>
            <a:rect l="l" t="t" r="r" b="b"/>
            <a:pathLst>
              <a:path w="6807200" h="4046537">
                <a:moveTo>
                  <a:pt x="0" y="0"/>
                </a:moveTo>
                <a:lnTo>
                  <a:pt x="6807200" y="40465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4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5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6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7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8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29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0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1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2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3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4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5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6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7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8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39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0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1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2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3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4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5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6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7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8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49" name="object 38"/>
          <p:cNvSpPr/>
          <p:nvPr/>
        </p:nvSpPr>
        <p:spPr>
          <a:xfrm>
            <a:off x="0" y="3275012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0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1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2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3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4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5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6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7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8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59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0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1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2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3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4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5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6" name="object 55"/>
          <p:cNvSpPr txBox="1"/>
          <p:nvPr/>
        </p:nvSpPr>
        <p:spPr>
          <a:xfrm>
            <a:off x="3429000" y="228600"/>
            <a:ext cx="2487930" cy="476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ts val="3750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sz="3600" spc="1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667" name="object 56"/>
          <p:cNvSpPr txBox="1"/>
          <p:nvPr/>
        </p:nvSpPr>
        <p:spPr>
          <a:xfrm>
            <a:off x="186688" y="2071052"/>
            <a:ext cx="8728711" cy="3034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学会用动态悬挂法测量材料的杨氏模量。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学习用外延法和图示法处理实验数据。</a:t>
            </a: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了解换能器的功能，熟悉测试仪器及示波器的使用。</a:t>
            </a: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lang="zh-CN" altLang="en-US" sz="2800" spc="180" dirty="0">
                <a:solidFill>
                  <a:srgbClr val="368463"/>
                </a:solidFill>
                <a:latin typeface="Wingdings" panose="05000000000000000000"/>
                <a:cs typeface="Wingdings" panose="05000000000000000000"/>
              </a:rPr>
              <a:t>培养学生综合运用知识和使用常用实验仪器的能力。</a:t>
            </a:r>
            <a:endParaRPr lang="en-US" altLang="zh-CN" sz="2800" spc="180" dirty="0">
              <a:solidFill>
                <a:srgbClr val="368463"/>
              </a:solidFill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8" name="object 2"/>
          <p:cNvSpPr/>
          <p:nvPr/>
        </p:nvSpPr>
        <p:spPr>
          <a:xfrm>
            <a:off x="2324100" y="711200"/>
            <a:ext cx="6807200" cy="4676775"/>
          </a:xfrm>
          <a:custGeom>
            <a:avLst/>
            <a:gdLst/>
            <a:ahLst/>
            <a:cxnLst/>
            <a:rect l="l" t="t" r="r" b="b"/>
            <a:pathLst>
              <a:path w="6807200" h="4676775">
                <a:moveTo>
                  <a:pt x="0" y="0"/>
                </a:moveTo>
                <a:lnTo>
                  <a:pt x="6807200" y="46767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69" name="object 3"/>
          <p:cNvSpPr/>
          <p:nvPr/>
        </p:nvSpPr>
        <p:spPr>
          <a:xfrm>
            <a:off x="2324100" y="711200"/>
            <a:ext cx="6807200" cy="5510212"/>
          </a:xfrm>
          <a:custGeom>
            <a:avLst/>
            <a:gdLst/>
            <a:ahLst/>
            <a:cxnLst/>
            <a:rect l="l" t="t" r="r" b="b"/>
            <a:pathLst>
              <a:path w="6807200" h="5510212">
                <a:moveTo>
                  <a:pt x="0" y="0"/>
                </a:moveTo>
                <a:lnTo>
                  <a:pt x="6807200" y="55102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0" name="object 4"/>
          <p:cNvSpPr/>
          <p:nvPr/>
        </p:nvSpPr>
        <p:spPr>
          <a:xfrm>
            <a:off x="2324100" y="711200"/>
            <a:ext cx="6456362" cy="6146800"/>
          </a:xfrm>
          <a:custGeom>
            <a:avLst/>
            <a:gdLst/>
            <a:ahLst/>
            <a:cxnLst/>
            <a:rect l="l" t="t" r="r" b="b"/>
            <a:pathLst>
              <a:path w="6456362" h="6146800">
                <a:moveTo>
                  <a:pt x="0" y="0"/>
                </a:moveTo>
                <a:lnTo>
                  <a:pt x="6456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1" name="object 5"/>
          <p:cNvSpPr/>
          <p:nvPr/>
        </p:nvSpPr>
        <p:spPr>
          <a:xfrm>
            <a:off x="2324100" y="711200"/>
            <a:ext cx="5408612" cy="6146800"/>
          </a:xfrm>
          <a:custGeom>
            <a:avLst/>
            <a:gdLst/>
            <a:ahLst/>
            <a:cxnLst/>
            <a:rect l="l" t="t" r="r" b="b"/>
            <a:pathLst>
              <a:path w="5408612" h="6146800">
                <a:moveTo>
                  <a:pt x="0" y="0"/>
                </a:moveTo>
                <a:lnTo>
                  <a:pt x="540861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2" name="object 6"/>
          <p:cNvSpPr/>
          <p:nvPr/>
        </p:nvSpPr>
        <p:spPr>
          <a:xfrm>
            <a:off x="2324100" y="711200"/>
            <a:ext cx="4424362" cy="6146800"/>
          </a:xfrm>
          <a:custGeom>
            <a:avLst/>
            <a:gdLst/>
            <a:ahLst/>
            <a:cxnLst/>
            <a:rect l="l" t="t" r="r" b="b"/>
            <a:pathLst>
              <a:path w="4424362" h="6146800">
                <a:moveTo>
                  <a:pt x="0" y="0"/>
                </a:moveTo>
                <a:lnTo>
                  <a:pt x="4424362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3" name="object 7"/>
          <p:cNvSpPr/>
          <p:nvPr/>
        </p:nvSpPr>
        <p:spPr>
          <a:xfrm>
            <a:off x="2324100" y="711200"/>
            <a:ext cx="3432175" cy="6146800"/>
          </a:xfrm>
          <a:custGeom>
            <a:avLst/>
            <a:gdLst/>
            <a:ahLst/>
            <a:cxnLst/>
            <a:rect l="l" t="t" r="r" b="b"/>
            <a:pathLst>
              <a:path w="3432175" h="6146800">
                <a:moveTo>
                  <a:pt x="0" y="0"/>
                </a:moveTo>
                <a:lnTo>
                  <a:pt x="34321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4" name="object 9"/>
          <p:cNvSpPr/>
          <p:nvPr/>
        </p:nvSpPr>
        <p:spPr>
          <a:xfrm>
            <a:off x="1176832" y="4412359"/>
            <a:ext cx="2327271" cy="187126"/>
          </a:xfrm>
          <a:custGeom>
            <a:avLst/>
            <a:gdLst/>
            <a:ahLst/>
            <a:cxnLst/>
            <a:rect l="l" t="t" r="r" b="b"/>
            <a:pathLst>
              <a:path w="1690687" h="6146800">
                <a:moveTo>
                  <a:pt x="0" y="0"/>
                </a:moveTo>
                <a:lnTo>
                  <a:pt x="1690687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>
            <a:r>
              <a:rPr lang="zh-CN" altLang="zh-CN" b="1" dirty="0"/>
              <a:t>振动力学信号源面板</a:t>
            </a:r>
            <a:endParaRPr b="1" dirty="0"/>
          </a:p>
        </p:txBody>
      </p:sp>
      <p:sp>
        <p:nvSpPr>
          <p:cNvPr id="1050675" name="object 10"/>
          <p:cNvSpPr/>
          <p:nvPr/>
        </p:nvSpPr>
        <p:spPr>
          <a:xfrm>
            <a:off x="2324100" y="711200"/>
            <a:ext cx="815975" cy="6146800"/>
          </a:xfrm>
          <a:custGeom>
            <a:avLst/>
            <a:gdLst/>
            <a:ahLst/>
            <a:cxnLst/>
            <a:rect l="l" t="t" r="r" b="b"/>
            <a:pathLst>
              <a:path w="815975" h="6146800">
                <a:moveTo>
                  <a:pt x="0" y="0"/>
                </a:moveTo>
                <a:lnTo>
                  <a:pt x="815975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6" name="object 11"/>
          <p:cNvSpPr/>
          <p:nvPr/>
        </p:nvSpPr>
        <p:spPr>
          <a:xfrm>
            <a:off x="2324100" y="711200"/>
            <a:ext cx="0" cy="6146800"/>
          </a:xfrm>
          <a:custGeom>
            <a:avLst/>
            <a:gdLst/>
            <a:ahLst/>
            <a:cxnLst/>
            <a:rect l="l" t="t" r="r" b="b"/>
            <a:pathLst>
              <a:path h="6146800">
                <a:moveTo>
                  <a:pt x="0" y="0"/>
                </a:moveTo>
                <a:lnTo>
                  <a:pt x="0" y="6146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7" name="object 13"/>
          <p:cNvSpPr/>
          <p:nvPr/>
        </p:nvSpPr>
        <p:spPr>
          <a:xfrm>
            <a:off x="2324100" y="711200"/>
            <a:ext cx="6807200" cy="3484562"/>
          </a:xfrm>
          <a:custGeom>
            <a:avLst/>
            <a:gdLst/>
            <a:ahLst/>
            <a:cxnLst/>
            <a:rect l="l" t="t" r="r" b="b"/>
            <a:pathLst>
              <a:path w="6807200" h="3484562">
                <a:moveTo>
                  <a:pt x="0" y="0"/>
                </a:moveTo>
                <a:lnTo>
                  <a:pt x="6807200" y="34845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8" name="object 14"/>
          <p:cNvSpPr/>
          <p:nvPr/>
        </p:nvSpPr>
        <p:spPr>
          <a:xfrm>
            <a:off x="2324100" y="711200"/>
            <a:ext cx="6807200" cy="3001962"/>
          </a:xfrm>
          <a:custGeom>
            <a:avLst/>
            <a:gdLst/>
            <a:ahLst/>
            <a:cxnLst/>
            <a:rect l="l" t="t" r="r" b="b"/>
            <a:pathLst>
              <a:path w="6807200" h="3001962">
                <a:moveTo>
                  <a:pt x="0" y="0"/>
                </a:moveTo>
                <a:lnTo>
                  <a:pt x="6807200" y="30019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79" name="object 15"/>
          <p:cNvSpPr/>
          <p:nvPr/>
        </p:nvSpPr>
        <p:spPr>
          <a:xfrm>
            <a:off x="2324100" y="711200"/>
            <a:ext cx="6807200" cy="2514600"/>
          </a:xfrm>
          <a:custGeom>
            <a:avLst/>
            <a:gdLst/>
            <a:ahLst/>
            <a:cxnLst/>
            <a:rect l="l" t="t" r="r" b="b"/>
            <a:pathLst>
              <a:path w="6807200" h="2514600">
                <a:moveTo>
                  <a:pt x="0" y="0"/>
                </a:moveTo>
                <a:lnTo>
                  <a:pt x="6807200" y="25146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0" name="object 16"/>
          <p:cNvSpPr/>
          <p:nvPr/>
        </p:nvSpPr>
        <p:spPr>
          <a:xfrm>
            <a:off x="2392362" y="733425"/>
            <a:ext cx="6738937" cy="2074862"/>
          </a:xfrm>
          <a:custGeom>
            <a:avLst/>
            <a:gdLst/>
            <a:ahLst/>
            <a:cxnLst/>
            <a:rect l="l" t="t" r="r" b="b"/>
            <a:pathLst>
              <a:path w="6738937" h="2074862">
                <a:moveTo>
                  <a:pt x="0" y="0"/>
                </a:moveTo>
                <a:lnTo>
                  <a:pt x="6738937" y="20748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1" name="object 17"/>
          <p:cNvSpPr/>
          <p:nvPr/>
        </p:nvSpPr>
        <p:spPr>
          <a:xfrm>
            <a:off x="2324100" y="711200"/>
            <a:ext cx="6807200" cy="1677987"/>
          </a:xfrm>
          <a:custGeom>
            <a:avLst/>
            <a:gdLst/>
            <a:ahLst/>
            <a:cxnLst/>
            <a:rect l="l" t="t" r="r" b="b"/>
            <a:pathLst>
              <a:path w="6807200" h="1677987">
                <a:moveTo>
                  <a:pt x="0" y="0"/>
                </a:moveTo>
                <a:lnTo>
                  <a:pt x="6807200" y="1677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2" name="object 18"/>
          <p:cNvSpPr/>
          <p:nvPr/>
        </p:nvSpPr>
        <p:spPr>
          <a:xfrm>
            <a:off x="2324100" y="711200"/>
            <a:ext cx="6807200" cy="1322387"/>
          </a:xfrm>
          <a:custGeom>
            <a:avLst/>
            <a:gdLst/>
            <a:ahLst/>
            <a:cxnLst/>
            <a:rect l="l" t="t" r="r" b="b"/>
            <a:pathLst>
              <a:path w="6807200" h="1322387">
                <a:moveTo>
                  <a:pt x="0" y="0"/>
                </a:moveTo>
                <a:lnTo>
                  <a:pt x="6807200" y="13223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3" name="object 19"/>
          <p:cNvSpPr/>
          <p:nvPr/>
        </p:nvSpPr>
        <p:spPr>
          <a:xfrm>
            <a:off x="2324100" y="711200"/>
            <a:ext cx="6807200" cy="973137"/>
          </a:xfrm>
          <a:custGeom>
            <a:avLst/>
            <a:gdLst/>
            <a:ahLst/>
            <a:cxnLst/>
            <a:rect l="l" t="t" r="r" b="b"/>
            <a:pathLst>
              <a:path w="6807200" h="973137">
                <a:moveTo>
                  <a:pt x="0" y="0"/>
                </a:moveTo>
                <a:lnTo>
                  <a:pt x="6807200" y="9731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4" name="object 20"/>
          <p:cNvSpPr/>
          <p:nvPr/>
        </p:nvSpPr>
        <p:spPr>
          <a:xfrm>
            <a:off x="2324100" y="711200"/>
            <a:ext cx="6807200" cy="695325"/>
          </a:xfrm>
          <a:custGeom>
            <a:avLst/>
            <a:gdLst/>
            <a:ahLst/>
            <a:cxnLst/>
            <a:rect l="l" t="t" r="r" b="b"/>
            <a:pathLst>
              <a:path w="6807200" h="695325">
                <a:moveTo>
                  <a:pt x="0" y="0"/>
                </a:moveTo>
                <a:lnTo>
                  <a:pt x="6807200" y="695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5" name="object 21"/>
          <p:cNvSpPr/>
          <p:nvPr/>
        </p:nvSpPr>
        <p:spPr>
          <a:xfrm>
            <a:off x="2324100" y="711200"/>
            <a:ext cx="6807200" cy="411162"/>
          </a:xfrm>
          <a:custGeom>
            <a:avLst/>
            <a:gdLst/>
            <a:ahLst/>
            <a:cxnLst/>
            <a:rect l="l" t="t" r="r" b="b"/>
            <a:pathLst>
              <a:path w="6807200" h="411162">
                <a:moveTo>
                  <a:pt x="0" y="0"/>
                </a:moveTo>
                <a:lnTo>
                  <a:pt x="6807200" y="41116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6" name="object 22"/>
          <p:cNvSpPr/>
          <p:nvPr/>
        </p:nvSpPr>
        <p:spPr>
          <a:xfrm>
            <a:off x="2324100" y="711200"/>
            <a:ext cx="6807200" cy="206375"/>
          </a:xfrm>
          <a:custGeom>
            <a:avLst/>
            <a:gdLst/>
            <a:ahLst/>
            <a:cxnLst/>
            <a:rect l="l" t="t" r="r" b="b"/>
            <a:pathLst>
              <a:path w="6807200" h="206375">
                <a:moveTo>
                  <a:pt x="0" y="0"/>
                </a:moveTo>
                <a:lnTo>
                  <a:pt x="6807200" y="2063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7" name="object 23"/>
          <p:cNvSpPr/>
          <p:nvPr/>
        </p:nvSpPr>
        <p:spPr>
          <a:xfrm>
            <a:off x="0" y="712788"/>
            <a:ext cx="2327276" cy="0"/>
          </a:xfrm>
          <a:custGeom>
            <a:avLst/>
            <a:gdLst/>
            <a:ahLst/>
            <a:cxnLst/>
            <a:rect l="l" t="t" r="r" b="b"/>
            <a:pathLst>
              <a:path w="2327276">
                <a:moveTo>
                  <a:pt x="0" y="0"/>
                </a:moveTo>
                <a:lnTo>
                  <a:pt x="2327276" y="0"/>
                </a:lnTo>
              </a:path>
            </a:pathLst>
          </a:custGeom>
          <a:ln w="317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8" name="object 24"/>
          <p:cNvSpPr/>
          <p:nvPr/>
        </p:nvSpPr>
        <p:spPr>
          <a:xfrm>
            <a:off x="0" y="692150"/>
            <a:ext cx="2327275" cy="3969314"/>
          </a:xfrm>
          <a:custGeom>
            <a:avLst/>
            <a:gdLst/>
            <a:ahLst/>
            <a:cxnLst/>
            <a:rect l="l" t="t" r="r" b="b"/>
            <a:pathLst>
              <a:path w="2327275" h="3969314">
                <a:moveTo>
                  <a:pt x="2327275" y="0"/>
                </a:moveTo>
                <a:lnTo>
                  <a:pt x="0" y="39693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89" name="object 25"/>
          <p:cNvSpPr/>
          <p:nvPr/>
        </p:nvSpPr>
        <p:spPr>
          <a:xfrm>
            <a:off x="0" y="733425"/>
            <a:ext cx="2306637" cy="5464252"/>
          </a:xfrm>
          <a:custGeom>
            <a:avLst/>
            <a:gdLst/>
            <a:ahLst/>
            <a:cxnLst/>
            <a:rect l="l" t="t" r="r" b="b"/>
            <a:pathLst>
              <a:path w="2306637" h="5464252">
                <a:moveTo>
                  <a:pt x="2306637" y="0"/>
                </a:moveTo>
                <a:lnTo>
                  <a:pt x="0" y="54642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0" name="object 26"/>
          <p:cNvSpPr/>
          <p:nvPr/>
        </p:nvSpPr>
        <p:spPr>
          <a:xfrm>
            <a:off x="382588" y="735012"/>
            <a:ext cx="1928812" cy="6122987"/>
          </a:xfrm>
          <a:custGeom>
            <a:avLst/>
            <a:gdLst/>
            <a:ahLst/>
            <a:cxnLst/>
            <a:rect l="l" t="t" r="r" b="b"/>
            <a:pathLst>
              <a:path w="1928812" h="6122987">
                <a:moveTo>
                  <a:pt x="1928812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1" name="object 27"/>
          <p:cNvSpPr/>
          <p:nvPr/>
        </p:nvSpPr>
        <p:spPr>
          <a:xfrm>
            <a:off x="1030288" y="749300"/>
            <a:ext cx="1282700" cy="6108700"/>
          </a:xfrm>
          <a:custGeom>
            <a:avLst/>
            <a:gdLst/>
            <a:ahLst/>
            <a:cxnLst/>
            <a:rect l="l" t="t" r="r" b="b"/>
            <a:pathLst>
              <a:path w="1282700" h="6108700">
                <a:moveTo>
                  <a:pt x="1282700" y="0"/>
                </a:moveTo>
                <a:lnTo>
                  <a:pt x="0" y="6108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2" name="object 28"/>
          <p:cNvSpPr/>
          <p:nvPr/>
        </p:nvSpPr>
        <p:spPr>
          <a:xfrm>
            <a:off x="1679575" y="735012"/>
            <a:ext cx="641350" cy="6122987"/>
          </a:xfrm>
          <a:custGeom>
            <a:avLst/>
            <a:gdLst/>
            <a:ahLst/>
            <a:cxnLst/>
            <a:rect l="l" t="t" r="r" b="b"/>
            <a:pathLst>
              <a:path w="641350" h="6122987">
                <a:moveTo>
                  <a:pt x="641350" y="0"/>
                </a:moveTo>
                <a:lnTo>
                  <a:pt x="0" y="612298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3" name="object 29"/>
          <p:cNvSpPr/>
          <p:nvPr/>
        </p:nvSpPr>
        <p:spPr>
          <a:xfrm>
            <a:off x="0" y="692150"/>
            <a:ext cx="2327275" cy="2960407"/>
          </a:xfrm>
          <a:custGeom>
            <a:avLst/>
            <a:gdLst/>
            <a:ahLst/>
            <a:cxnLst/>
            <a:rect l="l" t="t" r="r" b="b"/>
            <a:pathLst>
              <a:path w="2327275" h="2960407">
                <a:moveTo>
                  <a:pt x="2327275" y="0"/>
                </a:moveTo>
                <a:lnTo>
                  <a:pt x="0" y="29604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4" name="object 30"/>
          <p:cNvSpPr/>
          <p:nvPr/>
        </p:nvSpPr>
        <p:spPr>
          <a:xfrm>
            <a:off x="0" y="739775"/>
            <a:ext cx="2284413" cy="2094966"/>
          </a:xfrm>
          <a:custGeom>
            <a:avLst/>
            <a:gdLst/>
            <a:ahLst/>
            <a:cxnLst/>
            <a:rect l="l" t="t" r="r" b="b"/>
            <a:pathLst>
              <a:path w="2284413" h="2094966">
                <a:moveTo>
                  <a:pt x="2284413" y="0"/>
                </a:moveTo>
                <a:lnTo>
                  <a:pt x="0" y="209496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5" name="object 31"/>
          <p:cNvSpPr/>
          <p:nvPr/>
        </p:nvSpPr>
        <p:spPr>
          <a:xfrm>
            <a:off x="0" y="712787"/>
            <a:ext cx="2327276" cy="1414680"/>
          </a:xfrm>
          <a:custGeom>
            <a:avLst/>
            <a:gdLst/>
            <a:ahLst/>
            <a:cxnLst/>
            <a:rect l="l" t="t" r="r" b="b"/>
            <a:pathLst>
              <a:path w="2327276" h="1414680">
                <a:moveTo>
                  <a:pt x="2327276" y="0"/>
                </a:moveTo>
                <a:lnTo>
                  <a:pt x="0" y="14146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6" name="object 32"/>
          <p:cNvSpPr/>
          <p:nvPr/>
        </p:nvSpPr>
        <p:spPr>
          <a:xfrm>
            <a:off x="0" y="747712"/>
            <a:ext cx="2265363" cy="789325"/>
          </a:xfrm>
          <a:custGeom>
            <a:avLst/>
            <a:gdLst/>
            <a:ahLst/>
            <a:cxnLst/>
            <a:rect l="l" t="t" r="r" b="b"/>
            <a:pathLst>
              <a:path w="2265363" h="789325">
                <a:moveTo>
                  <a:pt x="2265363" y="0"/>
                </a:moveTo>
                <a:lnTo>
                  <a:pt x="0" y="7893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7" name="object 33"/>
          <p:cNvSpPr/>
          <p:nvPr/>
        </p:nvSpPr>
        <p:spPr>
          <a:xfrm>
            <a:off x="0" y="735012"/>
            <a:ext cx="2311401" cy="325238"/>
          </a:xfrm>
          <a:custGeom>
            <a:avLst/>
            <a:gdLst/>
            <a:ahLst/>
            <a:cxnLst/>
            <a:rect l="l" t="t" r="r" b="b"/>
            <a:pathLst>
              <a:path w="2311401" h="325238">
                <a:moveTo>
                  <a:pt x="2311401" y="0"/>
                </a:moveTo>
                <a:lnTo>
                  <a:pt x="0" y="325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8" name="object 34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699" name="object 35"/>
          <p:cNvSpPr/>
          <p:nvPr/>
        </p:nvSpPr>
        <p:spPr>
          <a:xfrm>
            <a:off x="0" y="5211762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0" name="object 36"/>
          <p:cNvSpPr/>
          <p:nvPr/>
        </p:nvSpPr>
        <p:spPr>
          <a:xfrm>
            <a:off x="0" y="4496911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1" name="object 37"/>
          <p:cNvSpPr/>
          <p:nvPr/>
        </p:nvSpPr>
        <p:spPr>
          <a:xfrm>
            <a:off x="0" y="3851328"/>
            <a:ext cx="9127808" cy="0"/>
          </a:xfrm>
          <a:custGeom>
            <a:avLst/>
            <a:gdLst/>
            <a:ahLst/>
            <a:cxnLst/>
            <a:rect l="l" t="t" r="r" b="b"/>
            <a:pathLst>
              <a:path w="9127808">
                <a:moveTo>
                  <a:pt x="0" y="0"/>
                </a:moveTo>
                <a:lnTo>
                  <a:pt x="912780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2" name="object 39"/>
          <p:cNvSpPr/>
          <p:nvPr/>
        </p:nvSpPr>
        <p:spPr>
          <a:xfrm>
            <a:off x="0" y="2782887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3" name="object 40"/>
          <p:cNvSpPr/>
          <p:nvPr/>
        </p:nvSpPr>
        <p:spPr>
          <a:xfrm>
            <a:off x="0" y="2309813"/>
            <a:ext cx="9131301" cy="1585"/>
          </a:xfrm>
          <a:custGeom>
            <a:avLst/>
            <a:gdLst/>
            <a:ahLst/>
            <a:cxnLst/>
            <a:rect l="l" t="t" r="r" b="b"/>
            <a:pathLst>
              <a:path w="9131301" h="1585">
                <a:moveTo>
                  <a:pt x="0" y="1585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4" name="object 41"/>
          <p:cNvSpPr/>
          <p:nvPr/>
        </p:nvSpPr>
        <p:spPr>
          <a:xfrm>
            <a:off x="0" y="1876444"/>
            <a:ext cx="9131301" cy="14267"/>
          </a:xfrm>
          <a:custGeom>
            <a:avLst/>
            <a:gdLst/>
            <a:ahLst/>
            <a:cxnLst/>
            <a:rect l="l" t="t" r="r" b="b"/>
            <a:pathLst>
              <a:path w="9131301" h="14267">
                <a:moveTo>
                  <a:pt x="0" y="0"/>
                </a:moveTo>
                <a:lnTo>
                  <a:pt x="9131301" y="142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5" name="object 42"/>
          <p:cNvSpPr/>
          <p:nvPr/>
        </p:nvSpPr>
        <p:spPr>
          <a:xfrm>
            <a:off x="0" y="1531938"/>
            <a:ext cx="9090026" cy="0"/>
          </a:xfrm>
          <a:custGeom>
            <a:avLst/>
            <a:gdLst/>
            <a:ahLst/>
            <a:cxnLst/>
            <a:rect l="l" t="t" r="r" b="b"/>
            <a:pathLst>
              <a:path w="9090026">
                <a:moveTo>
                  <a:pt x="0" y="0"/>
                </a:moveTo>
                <a:lnTo>
                  <a:pt x="909002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6" name="object 43"/>
          <p:cNvSpPr/>
          <p:nvPr/>
        </p:nvSpPr>
        <p:spPr>
          <a:xfrm>
            <a:off x="0" y="1238251"/>
            <a:ext cx="9131301" cy="17438"/>
          </a:xfrm>
          <a:custGeom>
            <a:avLst/>
            <a:gdLst/>
            <a:ahLst/>
            <a:cxnLst/>
            <a:rect l="l" t="t" r="r" b="b"/>
            <a:pathLst>
              <a:path w="9131301" h="17438">
                <a:moveTo>
                  <a:pt x="0" y="17438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7" name="object 44"/>
          <p:cNvSpPr/>
          <p:nvPr/>
        </p:nvSpPr>
        <p:spPr>
          <a:xfrm>
            <a:off x="0" y="1049354"/>
            <a:ext cx="9131301" cy="11097"/>
          </a:xfrm>
          <a:custGeom>
            <a:avLst/>
            <a:gdLst/>
            <a:ahLst/>
            <a:cxnLst/>
            <a:rect l="l" t="t" r="r" b="b"/>
            <a:pathLst>
              <a:path w="9131301" h="11097">
                <a:moveTo>
                  <a:pt x="0" y="0"/>
                </a:moveTo>
                <a:lnTo>
                  <a:pt x="9131301" y="110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8" name="object 45"/>
          <p:cNvSpPr/>
          <p:nvPr/>
        </p:nvSpPr>
        <p:spPr>
          <a:xfrm>
            <a:off x="0" y="885826"/>
            <a:ext cx="9131301" cy="26950"/>
          </a:xfrm>
          <a:custGeom>
            <a:avLst/>
            <a:gdLst/>
            <a:ahLst/>
            <a:cxnLst/>
            <a:rect l="l" t="t" r="r" b="b"/>
            <a:pathLst>
              <a:path w="9131301" h="26950">
                <a:moveTo>
                  <a:pt x="0" y="2695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09" name="object 46"/>
          <p:cNvSpPr/>
          <p:nvPr/>
        </p:nvSpPr>
        <p:spPr>
          <a:xfrm>
            <a:off x="26988" y="827088"/>
            <a:ext cx="9104312" cy="0"/>
          </a:xfrm>
          <a:custGeom>
            <a:avLst/>
            <a:gdLst/>
            <a:ahLst/>
            <a:cxnLst/>
            <a:rect l="l" t="t" r="r" b="b"/>
            <a:pathLst>
              <a:path w="9104312">
                <a:moveTo>
                  <a:pt x="0" y="0"/>
                </a:moveTo>
                <a:lnTo>
                  <a:pt x="910431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0" name="object 47"/>
          <p:cNvSpPr/>
          <p:nvPr/>
        </p:nvSpPr>
        <p:spPr>
          <a:xfrm>
            <a:off x="0" y="765175"/>
            <a:ext cx="9131301" cy="0"/>
          </a:xfrm>
          <a:custGeom>
            <a:avLst/>
            <a:gdLst/>
            <a:ahLst/>
            <a:cxnLst/>
            <a:rect l="l" t="t" r="r" b="b"/>
            <a:pathLst>
              <a:path w="9131301">
                <a:moveTo>
                  <a:pt x="0" y="0"/>
                </a:moveTo>
                <a:lnTo>
                  <a:pt x="9131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1" name="object 48"/>
          <p:cNvSpPr/>
          <p:nvPr/>
        </p:nvSpPr>
        <p:spPr>
          <a:xfrm>
            <a:off x="0" y="712788"/>
            <a:ext cx="2327276" cy="347354"/>
          </a:xfrm>
          <a:custGeom>
            <a:avLst/>
            <a:gdLst/>
            <a:ahLst/>
            <a:cxnLst/>
            <a:rect l="l" t="t" r="r" b="b"/>
            <a:pathLst>
              <a:path w="2327276" h="347354">
                <a:moveTo>
                  <a:pt x="2327276" y="0"/>
                </a:moveTo>
                <a:lnTo>
                  <a:pt x="0" y="34735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2" name="object 49"/>
          <p:cNvSpPr/>
          <p:nvPr/>
        </p:nvSpPr>
        <p:spPr>
          <a:xfrm>
            <a:off x="0" y="692150"/>
            <a:ext cx="2327276" cy="195781"/>
          </a:xfrm>
          <a:custGeom>
            <a:avLst/>
            <a:gdLst/>
            <a:ahLst/>
            <a:cxnLst/>
            <a:rect l="l" t="t" r="r" b="b"/>
            <a:pathLst>
              <a:path w="2327276" h="195781">
                <a:moveTo>
                  <a:pt x="2327276" y="0"/>
                </a:moveTo>
                <a:lnTo>
                  <a:pt x="0" y="19578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3" name="object 50"/>
          <p:cNvSpPr/>
          <p:nvPr/>
        </p:nvSpPr>
        <p:spPr>
          <a:xfrm>
            <a:off x="0" y="0"/>
            <a:ext cx="9144000" cy="10525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4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5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6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7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18" name="object 55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实验仪器</a:t>
            </a:r>
            <a:endParaRPr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0719" name="object 70"/>
          <p:cNvSpPr txBox="1"/>
          <p:nvPr/>
        </p:nvSpPr>
        <p:spPr>
          <a:xfrm>
            <a:off x="3608419" y="2937530"/>
            <a:ext cx="46164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>
              <a:lnSpc>
                <a:spcPct val="100000"/>
              </a:lnSpc>
            </a:pPr>
            <a:endParaRPr sz="17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9718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3499" y="2010561"/>
            <a:ext cx="3918744" cy="236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0" name="矩形 11"/>
          <p:cNvSpPr/>
          <p:nvPr/>
        </p:nvSpPr>
        <p:spPr>
          <a:xfrm>
            <a:off x="26988" y="4669401"/>
            <a:ext cx="9127803" cy="2205925"/>
          </a:xfrm>
          <a:prstGeom prst="rect">
            <a:avLst/>
          </a:prstGeom>
        </p:spPr>
        <p:txBody>
          <a:bodyPr wrap="square">
            <a:spAutoFit/>
          </a:bodyPr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5.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编码开关：可以单击或者旋转，单击旋钮可用来切换正弦波和方波输出；旋转旋钮可用于调节输出信号频率、幅度以及信号放大倍数。正弦波输出频率范围是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20~100000Hz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，方波的输出频率是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20~1000Hz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6.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按键开关：用于切换频率调节位，仅用于信号频率调节。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7.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主输出：功率信号输出，接驱动传感器；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8.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波形输出：可接示波器观察主输出的波形；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9.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同步输出：为输出频率同主输出，且与主输出相位差固定的正弦波信号；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10.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信号输入：连接接收传感器，对磁电信号进行放大；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11.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输出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：接示波器通道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，接收传感器信号放大输出；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indent="30480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12.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输出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II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：接收传感器信号放大输出，可接耳机或其它检测设备。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endParaRPr lang="zh-CN" altLang="zh-CN" sz="1100" kern="100" dirty="0">
              <a:latin typeface="Times New Roman" panose="02020603050405020304" pitchFamily="18" charset="0"/>
            </a:endParaRPr>
          </a:p>
        </p:txBody>
      </p:sp>
      <p:sp>
        <p:nvSpPr>
          <p:cNvPr id="1050721" name="矩形 37"/>
          <p:cNvSpPr/>
          <p:nvPr/>
        </p:nvSpPr>
        <p:spPr>
          <a:xfrm>
            <a:off x="4920383" y="2233420"/>
            <a:ext cx="4169643" cy="2246769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dirty="0"/>
              <a:t>1. </a:t>
            </a:r>
            <a:r>
              <a:rPr lang="zh-CN" altLang="en-US" sz="1400" dirty="0"/>
              <a:t>频率显示窗口；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频率调节：按键按下后，对应指示灯亮，表示可以用编码开关调节输出频率，编码开关下面的按键用于切换频率调节位。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幅度调节：按键按下后，对应指示灯亮，表示可以用编码开关调节输出信号幅度，可在</a:t>
            </a:r>
            <a:r>
              <a:rPr lang="en-US" altLang="zh-CN" sz="1400" dirty="0"/>
              <a:t>0~100</a:t>
            </a:r>
            <a:r>
              <a:rPr lang="zh-CN" altLang="en-US" sz="1400" dirty="0"/>
              <a:t>档间调节，输出幅度不超过</a:t>
            </a:r>
            <a:r>
              <a:rPr lang="en-US" altLang="zh-CN" sz="1400" dirty="0" err="1"/>
              <a:t>Vp</a:t>
            </a:r>
            <a:r>
              <a:rPr lang="en-US" altLang="zh-CN" sz="1400" dirty="0"/>
              <a:t>-p=20V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信号放大：按键按下后，对应指示灯亮，表示可以用编码开关调节信号放大倍数，可在</a:t>
            </a:r>
            <a:r>
              <a:rPr lang="en-US" altLang="zh-CN" sz="1400" dirty="0"/>
              <a:t>0~100</a:t>
            </a:r>
            <a:r>
              <a:rPr lang="zh-CN" altLang="en-US" sz="1400" dirty="0"/>
              <a:t>档间调节，实际放大倍数不超过</a:t>
            </a:r>
            <a:r>
              <a:rPr lang="en-US" altLang="zh-CN" sz="1400" dirty="0"/>
              <a:t>55</a:t>
            </a:r>
            <a:r>
              <a:rPr lang="zh-CN" altLang="en-US" sz="1400" dirty="0"/>
              <a:t>倍。</a:t>
            </a:r>
            <a:endParaRPr lang="zh-CN" altLang="en-US" sz="1400" dirty="0"/>
          </a:p>
        </p:txBody>
      </p:sp>
      <p:sp>
        <p:nvSpPr>
          <p:cNvPr id="1050722" name="矩形 56"/>
          <p:cNvSpPr/>
          <p:nvPr/>
        </p:nvSpPr>
        <p:spPr>
          <a:xfrm>
            <a:off x="651051" y="1102857"/>
            <a:ext cx="8232031" cy="725327"/>
          </a:xfrm>
          <a:prstGeom prst="rect">
            <a:avLst/>
          </a:prstGeom>
        </p:spPr>
        <p:txBody>
          <a:bodyPr wrap="square">
            <a:spAutoFit/>
          </a:bodyPr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DHY-2A</a:t>
            </a:r>
            <a:r>
              <a:rPr lang="zh-CN" altLang="zh-CN" kern="100" dirty="0">
                <a:latin typeface="Times New Roman" panose="02020603050405020304" pitchFamily="18" charset="0"/>
              </a:rPr>
              <a:t>动态杨氏模量测试台、</a:t>
            </a:r>
            <a:r>
              <a:rPr lang="en-US" altLang="zh-CN" kern="100" dirty="0">
                <a:latin typeface="Times New Roman" panose="02020603050405020304" pitchFamily="18" charset="0"/>
              </a:rPr>
              <a:t>DH0803</a:t>
            </a:r>
            <a:r>
              <a:rPr lang="zh-CN" altLang="zh-CN" kern="100" dirty="0">
                <a:latin typeface="Times New Roman" panose="02020603050405020304" pitchFamily="18" charset="0"/>
              </a:rPr>
              <a:t>振动力学通用信号源，通用示波器、测试棒（铜、不锈钢）、悬线、专用连接导线、天平、游标卡尺、螺旋测微计等。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3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24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25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26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27" name="object 55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95580">
              <a:lnSpc>
                <a:spcPts val="4205"/>
              </a:lnSpc>
            </a:pPr>
            <a:r>
              <a:rPr lang="zh-CN" altLang="en-US" sz="36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实验原理</a:t>
            </a:r>
            <a:endParaRPr lang="zh-CN" altLang="en-US" sz="3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3" name="组合 7"/>
          <p:cNvGrpSpPr/>
          <p:nvPr/>
        </p:nvGrpSpPr>
        <p:grpSpPr>
          <a:xfrm>
            <a:off x="1724280" y="742774"/>
            <a:ext cx="5124450" cy="2314575"/>
            <a:chOff x="2009775" y="1114425"/>
            <a:chExt cx="5124450" cy="2314575"/>
          </a:xfrm>
        </p:grpSpPr>
        <p:sp>
          <p:nvSpPr>
            <p:cNvPr id="1050728" name="矩形 6"/>
            <p:cNvSpPr/>
            <p:nvPr/>
          </p:nvSpPr>
          <p:spPr>
            <a:xfrm>
              <a:off x="2009775" y="1114425"/>
              <a:ext cx="5124450" cy="2314575"/>
            </a:xfrm>
            <a:prstGeom prst="rect">
              <a:avLst/>
            </a:prstGeom>
            <a:solidFill>
              <a:schemeClr val="bg1"/>
            </a:solidFill>
            <a:ln w="34925">
              <a:noFill/>
            </a:ln>
          </p:spPr>
          <p:txBody>
            <a:bodyPr wrap="square" lIns="0" tIns="0" rIns="0" bIns="0" rtlCol="0" anchor="ctr">
              <a:noAutofit/>
            </a:bodyPr>
            <a:p>
              <a:pPr algn="ctr"/>
              <a:endParaRPr lang="zh-CN" altLang="en-US"/>
            </a:p>
          </p:txBody>
        </p:sp>
        <p:pic>
          <p:nvPicPr>
            <p:cNvPr id="2097182" name="Picture 2" descr="C:\Users\ADMINI~1\AppData\Local\Temp\SNAGHTML283a28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09775" y="1114425"/>
              <a:ext cx="5124450" cy="2314575"/>
            </a:xfrm>
            <a:prstGeom prst="rect">
              <a:avLst/>
            </a:prstGeom>
            <a:noFill/>
          </p:spPr>
        </p:pic>
      </p:grpSp>
      <p:sp>
        <p:nvSpPr>
          <p:cNvPr id="1050729" name="矩形 8"/>
          <p:cNvSpPr/>
          <p:nvPr/>
        </p:nvSpPr>
        <p:spPr>
          <a:xfrm>
            <a:off x="1431391" y="3144655"/>
            <a:ext cx="2157963" cy="392928"/>
          </a:xfrm>
          <a:prstGeom prst="rect">
            <a:avLst/>
          </a:prstGeom>
        </p:spPr>
        <p:txBody>
          <a:bodyPr wrap="none">
            <a:spAutoFit/>
          </a:bodyPr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棒的横振动方程</a:t>
            </a:r>
            <a:r>
              <a:rPr lang="en-US" altLang="zh-CN" b="1" kern="100" dirty="0">
                <a:latin typeface="Times New Roman" panose="02020603050405020304" pitchFamily="18" charset="0"/>
              </a:rPr>
              <a:t>: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  <p:sp>
        <p:nvSpPr>
          <p:cNvPr id="1050730" name="Rectangle 4"/>
          <p:cNvSpPr>
            <a:spLocks noChangeArrowheads="1"/>
          </p:cNvSpPr>
          <p:nvPr/>
        </p:nvSpPr>
        <p:spPr bwMode="auto">
          <a:xfrm>
            <a:off x="258404" y="370651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graphicFrame>
        <p:nvGraphicFramePr>
          <p:cNvPr id="4194314" name="对象 10"/>
          <p:cNvGraphicFramePr>
            <a:graphicFrameLocks noChangeAspect="1"/>
          </p:cNvGraphicFramePr>
          <p:nvPr/>
        </p:nvGraphicFramePr>
        <p:xfrm>
          <a:off x="1827844" y="3881127"/>
          <a:ext cx="1654598" cy="58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" r:id="rId6" imgW="1195705" imgH="419735" progId="Equation.3">
                  <p:embed/>
                </p:oleObj>
              </mc:Choice>
              <mc:Fallback>
                <p:oleObj name="" r:id="rId6" imgW="1195705" imgH="419735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844" y="3881127"/>
                        <a:ext cx="1654598" cy="582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731" name="矩形 11"/>
          <p:cNvSpPr/>
          <p:nvPr/>
        </p:nvSpPr>
        <p:spPr>
          <a:xfrm>
            <a:off x="3886200" y="3540215"/>
            <a:ext cx="4543533" cy="9233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kern="100" dirty="0">
                <a:latin typeface="Times New Roman" panose="02020603050405020304" pitchFamily="18" charset="0"/>
              </a:rPr>
              <a:t>y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为棒振动的位移；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Y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为棒的杨氏模量；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S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为棒的横截面积；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J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为棒的转动惯量；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ρ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为棒的密度；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x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为位置坐标；</a:t>
            </a:r>
            <a:r>
              <a:rPr lang="en-US" altLang="zh-CN" b="1" kern="100" dirty="0">
                <a:latin typeface="Times New Roman" panose="02020603050405020304" pitchFamily="18" charset="0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为时间变量。</a:t>
            </a:r>
            <a:endParaRPr lang="zh-CN" altLang="en-US" b="1" dirty="0"/>
          </a:p>
        </p:txBody>
      </p:sp>
      <p:sp>
        <p:nvSpPr>
          <p:cNvPr id="1050732" name="Rectangle 7"/>
          <p:cNvSpPr>
            <a:spLocks noChangeArrowheads="1"/>
          </p:cNvSpPr>
          <p:nvPr/>
        </p:nvSpPr>
        <p:spPr bwMode="auto">
          <a:xfrm>
            <a:off x="1110240" y="618552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sp>
        <p:nvSpPr>
          <p:cNvPr id="1050733" name="Rectangle 18"/>
          <p:cNvSpPr>
            <a:spLocks noChangeArrowheads="1"/>
          </p:cNvSpPr>
          <p:nvPr/>
        </p:nvSpPr>
        <p:spPr bwMode="auto">
          <a:xfrm>
            <a:off x="297915" y="5756894"/>
            <a:ext cx="13029265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endParaRPr lang="zh-CN" altLang="en-US"/>
          </a:p>
        </p:txBody>
      </p:sp>
      <p:graphicFrame>
        <p:nvGraphicFramePr>
          <p:cNvPr id="4194315" name="对象 16"/>
          <p:cNvGraphicFramePr>
            <a:graphicFrameLocks noChangeAspect="1"/>
          </p:cNvGraphicFramePr>
          <p:nvPr/>
        </p:nvGraphicFramePr>
        <p:xfrm>
          <a:off x="2655143" y="4610502"/>
          <a:ext cx="2018994" cy="76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" r:id="rId8" imgW="1131570" imgH="432435" progId="Equation.3">
                  <p:embed/>
                </p:oleObj>
              </mc:Choice>
              <mc:Fallback>
                <p:oleObj name="" r:id="rId8" imgW="1131570" imgH="43243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143" y="4610502"/>
                        <a:ext cx="2018994" cy="763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734" name="矩形 17"/>
          <p:cNvSpPr/>
          <p:nvPr/>
        </p:nvSpPr>
        <p:spPr>
          <a:xfrm>
            <a:off x="1682749" y="5324802"/>
            <a:ext cx="4924746" cy="64633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kern="100" dirty="0">
                <a:cs typeface="Times New Roman" panose="02020603050405020304" pitchFamily="18" charset="0"/>
              </a:rPr>
              <a:t>直径</a:t>
            </a:r>
            <a:r>
              <a:rPr lang="en-US" altLang="zh-CN" kern="100" dirty="0">
                <a:latin typeface="Times New Roman" panose="02020603050405020304" pitchFamily="18" charset="0"/>
              </a:rPr>
              <a:t>d</a:t>
            </a:r>
            <a:r>
              <a:rPr lang="zh-CN" altLang="zh-CN" kern="100" dirty="0">
                <a:cs typeface="Times New Roman" panose="02020603050405020304" pitchFamily="18" charset="0"/>
              </a:rPr>
              <a:t>，长为</a:t>
            </a:r>
            <a:r>
              <a:rPr lang="en-US" altLang="zh-CN" kern="100" dirty="0"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cs typeface="Times New Roman" panose="02020603050405020304" pitchFamily="18" charset="0"/>
              </a:rPr>
              <a:t>，质量为</a:t>
            </a:r>
            <a:r>
              <a:rPr lang="en-US" altLang="zh-CN" kern="100" dirty="0">
                <a:latin typeface="Times New Roman" panose="02020603050405020304" pitchFamily="18" charset="0"/>
              </a:rPr>
              <a:t>m</a:t>
            </a:r>
            <a:r>
              <a:rPr lang="zh-CN" altLang="zh-CN" kern="100" dirty="0">
                <a:cs typeface="Times New Roman" panose="02020603050405020304" pitchFamily="18" charset="0"/>
              </a:rPr>
              <a:t>的圆形棒</a:t>
            </a:r>
            <a:r>
              <a:rPr lang="zh-CN" altLang="en-US" kern="100" dirty="0"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cs typeface="Times New Roman" panose="02020603050405020304" pitchFamily="18" charset="0"/>
              </a:rPr>
              <a:t>基频</a:t>
            </a:r>
            <a:r>
              <a:rPr lang="en-US" altLang="zh-CN" kern="100" dirty="0">
                <a:cs typeface="Times New Roman" panose="02020603050405020304" pitchFamily="18" charset="0"/>
              </a:rPr>
              <a:t>f</a:t>
            </a:r>
            <a:r>
              <a:rPr lang="en-US" altLang="zh-CN" kern="100" baseline="-25000" dirty="0"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cs typeface="Times New Roman" panose="02020603050405020304" pitchFamily="18" charset="0"/>
              </a:rPr>
              <a:t>共振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50735" name="矩形 20"/>
          <p:cNvSpPr/>
          <p:nvPr/>
        </p:nvSpPr>
        <p:spPr>
          <a:xfrm>
            <a:off x="1724280" y="4839601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/>
              <a:t>解得：</a:t>
            </a:r>
            <a:endParaRPr lang="zh-CN" altLang="en-US" b="1" dirty="0"/>
          </a:p>
        </p:txBody>
      </p:sp>
      <p:sp>
        <p:nvSpPr>
          <p:cNvPr id="1050736" name="矩形 19"/>
          <p:cNvSpPr/>
          <p:nvPr/>
        </p:nvSpPr>
        <p:spPr>
          <a:xfrm>
            <a:off x="169305" y="5787643"/>
            <a:ext cx="8516453" cy="9233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测试棒在作基频振动时存在两个节点，它们的位置距离端面</a:t>
            </a:r>
            <a:r>
              <a:rPr lang="en-US" altLang="zh-CN" b="1" kern="100" dirty="0">
                <a:latin typeface="Times New Roman" panose="02020603050405020304" pitchFamily="18" charset="0"/>
              </a:rPr>
              <a:t>0.224L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（距离另一端面为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0.776L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）处，理论上，悬挂点应取在节点处测试棒难于被激振和拾振，为此可在节点两旁选不同点对称悬挂，用外推法找出节点处的共振频率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7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38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39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0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1" name="object 55"/>
          <p:cNvSpPr txBox="1">
            <a:spLocks noGrp="1"/>
          </p:cNvSpPr>
          <p:nvPr>
            <p:ph type="title"/>
          </p:nvPr>
        </p:nvSpPr>
        <p:spPr>
          <a:xfrm>
            <a:off x="3457924" y="81376"/>
            <a:ext cx="2228151" cy="476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7874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实验步骤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97187" name="图片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910" y="940792"/>
            <a:ext cx="7009258" cy="221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2" name="矩形 6"/>
          <p:cNvSpPr/>
          <p:nvPr/>
        </p:nvSpPr>
        <p:spPr>
          <a:xfrm>
            <a:off x="152400" y="3181298"/>
            <a:ext cx="8991600" cy="3440942"/>
          </a:xfrm>
          <a:prstGeom prst="rect">
            <a:avLst/>
          </a:prstGeom>
        </p:spPr>
        <p:txBody>
          <a:bodyPr wrap="square">
            <a:spAutoFit/>
          </a:bodyPr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１、测量测试棒的长度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L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（直尺）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，直径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d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（游标卡尺）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，质量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m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（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？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），为提高测量精度，要求以上量均测量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－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次。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、</a:t>
            </a:r>
            <a:r>
              <a:rPr lang="zh-CN" altLang="zh-CN" sz="1600" dirty="0"/>
              <a:t>测量测试棒</a:t>
            </a:r>
            <a:r>
              <a:rPr lang="zh-CN" altLang="en-US" sz="1600" dirty="0"/>
              <a:t>（铜、）</a:t>
            </a:r>
            <a:r>
              <a:rPr lang="zh-CN" altLang="zh-CN" sz="1600" dirty="0"/>
              <a:t>在室温时的共振频率</a:t>
            </a:r>
            <a:r>
              <a:rPr lang="en-US" altLang="zh-CN" sz="1600" dirty="0"/>
              <a:t>f</a:t>
            </a:r>
            <a:r>
              <a:rPr lang="en-US" altLang="zh-CN" sz="1600" baseline="-25000" dirty="0"/>
              <a:t>1</a:t>
            </a:r>
            <a:endParaRPr lang="zh-CN" altLang="zh-CN" sz="1600" dirty="0"/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）安装测试棒：如图</a:t>
            </a:r>
            <a:r>
              <a:rPr lang="en-US" altLang="zh-CN" sz="1600" dirty="0"/>
              <a:t>1</a:t>
            </a:r>
            <a:r>
              <a:rPr lang="zh-CN" altLang="zh-CN" sz="1600" dirty="0"/>
              <a:t>所示，将测试棒悬挂于两悬线之上，要求测试棒横向水平，悬线与测试棒轴向垂直，两悬线挂点到测试棒两端点的距离分别为</a:t>
            </a:r>
            <a:r>
              <a:rPr lang="en-US" altLang="zh-CN" sz="1600" dirty="0"/>
              <a:t>0.0365L</a:t>
            </a:r>
            <a:r>
              <a:rPr lang="zh-CN" altLang="zh-CN" sz="1600" dirty="0"/>
              <a:t>和</a:t>
            </a:r>
            <a:r>
              <a:rPr lang="en-US" altLang="zh-CN" sz="1600" dirty="0"/>
              <a:t>0.9635L</a:t>
            </a:r>
            <a:r>
              <a:rPr lang="zh-CN" altLang="zh-CN" sz="1600" dirty="0"/>
              <a:t>处，并处于静止状态。</a:t>
            </a:r>
            <a:endParaRPr lang="zh-CN" altLang="zh-CN" sz="1600" dirty="0"/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）连机：按图</a:t>
            </a:r>
            <a:r>
              <a:rPr lang="en-US" altLang="zh-CN" sz="1600" dirty="0"/>
              <a:t>2</a:t>
            </a:r>
            <a:r>
              <a:rPr lang="zh-CN" altLang="zh-CN" sz="1600" dirty="0"/>
              <a:t>将测试台、信号源、示波器之间用专用导线连接。</a:t>
            </a:r>
            <a:endParaRPr lang="zh-CN" altLang="zh-CN" sz="1600" dirty="0"/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3</a:t>
            </a:r>
            <a:r>
              <a:rPr lang="zh-CN" altLang="zh-CN" sz="1600" dirty="0"/>
              <a:t>）开机：分别打开示波器、信号源的电源开关，调整示波器处于正常工作状态。</a:t>
            </a:r>
            <a:endParaRPr lang="zh-CN" altLang="zh-CN" sz="1600" dirty="0"/>
          </a:p>
          <a:p>
            <a:r>
              <a:rPr lang="zh-CN" altLang="zh-CN" sz="1600" dirty="0"/>
              <a:t>（</a:t>
            </a:r>
            <a:r>
              <a:rPr lang="en-US" altLang="zh-CN" sz="1600" dirty="0"/>
              <a:t>4</a:t>
            </a:r>
            <a:r>
              <a:rPr lang="zh-CN" altLang="zh-CN" sz="1600" dirty="0"/>
              <a:t>）鉴频与测量：待测试棒稳定后，调节信号频率和幅度，寻找测试棒的共振频率</a:t>
            </a:r>
            <a:r>
              <a:rPr lang="en-US" altLang="zh-CN" sz="1600" dirty="0"/>
              <a:t>f</a:t>
            </a:r>
            <a:r>
              <a:rPr lang="en-US" altLang="zh-CN" sz="1600" baseline="-25000" dirty="0"/>
              <a:t>1</a:t>
            </a:r>
            <a:r>
              <a:rPr lang="zh-CN" altLang="zh-CN" sz="1600" dirty="0"/>
              <a:t>。正弦波振幅突然变大</a:t>
            </a:r>
            <a:r>
              <a:rPr lang="zh-CN" altLang="en-US" sz="1600" dirty="0"/>
              <a:t>位置处。</a:t>
            </a:r>
            <a:r>
              <a:rPr lang="zh-CN" altLang="zh-CN" sz="1600" b="1" dirty="0"/>
              <a:t>阻尼法来鉴别</a:t>
            </a:r>
            <a:r>
              <a:rPr lang="zh-CN" altLang="en-US" sz="1600" dirty="0"/>
              <a:t>：</a:t>
            </a:r>
            <a:r>
              <a:rPr lang="zh-CN" altLang="zh-CN" sz="1600" dirty="0"/>
              <a:t>沿测试棒长度的方向轻触棒的不同部位，观察示波器，在波节处波幅不变化，而在波腹处，波幅会变小，并发现测试棒上有两个波节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5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600" dirty="0"/>
              <a:t>在测量好</a:t>
            </a:r>
            <a:r>
              <a:rPr lang="en-US" altLang="zh-CN" sz="1600" dirty="0"/>
              <a:t>0.0365L</a:t>
            </a:r>
            <a:r>
              <a:rPr lang="zh-CN" altLang="zh-CN" sz="1600" dirty="0"/>
              <a:t>和</a:t>
            </a:r>
            <a:r>
              <a:rPr lang="en-US" altLang="zh-CN" sz="1600" dirty="0"/>
              <a:t>0.9635L</a:t>
            </a:r>
            <a:r>
              <a:rPr lang="zh-CN" altLang="zh-CN" sz="1600" dirty="0"/>
              <a:t>处后，再分别按</a:t>
            </a:r>
            <a:r>
              <a:rPr lang="en-US" altLang="zh-CN" sz="1600" dirty="0"/>
              <a:t>0.099L</a:t>
            </a:r>
            <a:r>
              <a:rPr lang="zh-CN" altLang="zh-CN" sz="1600" dirty="0"/>
              <a:t>和</a:t>
            </a:r>
            <a:r>
              <a:rPr lang="en-US" altLang="zh-CN" sz="1600" dirty="0"/>
              <a:t>0.901L</a:t>
            </a:r>
            <a:r>
              <a:rPr lang="zh-CN" altLang="zh-CN" sz="1600" dirty="0"/>
              <a:t>一组，</a:t>
            </a:r>
            <a:r>
              <a:rPr lang="en-US" altLang="zh-CN" sz="1600" dirty="0"/>
              <a:t>0.1615L</a:t>
            </a:r>
            <a:r>
              <a:rPr lang="zh-CN" altLang="zh-CN" sz="1600" dirty="0"/>
              <a:t>和</a:t>
            </a:r>
            <a:r>
              <a:rPr lang="en-US" altLang="zh-CN" sz="1600" dirty="0"/>
              <a:t>0.8385L</a:t>
            </a:r>
            <a:r>
              <a:rPr lang="zh-CN" altLang="zh-CN" sz="1600" dirty="0"/>
              <a:t>一组，</a:t>
            </a:r>
            <a:r>
              <a:rPr lang="en-US" altLang="zh-CN" sz="1600" dirty="0"/>
              <a:t>0.224L</a:t>
            </a:r>
            <a:r>
              <a:rPr lang="zh-CN" altLang="zh-CN" sz="1600" dirty="0"/>
              <a:t>和</a:t>
            </a:r>
            <a:r>
              <a:rPr lang="en-US" altLang="zh-CN" sz="1600" dirty="0"/>
              <a:t>0.776L</a:t>
            </a:r>
            <a:r>
              <a:rPr lang="zh-CN" altLang="zh-CN" sz="1600" dirty="0"/>
              <a:t>一组，</a:t>
            </a:r>
            <a:r>
              <a:rPr lang="en-US" altLang="zh-CN" sz="1600" dirty="0"/>
              <a:t>0.2865L</a:t>
            </a:r>
            <a:r>
              <a:rPr lang="zh-CN" altLang="zh-CN" sz="1600" dirty="0"/>
              <a:t>和</a:t>
            </a:r>
            <a:r>
              <a:rPr lang="en-US" altLang="zh-CN" sz="1600" dirty="0"/>
              <a:t>0.7135L</a:t>
            </a:r>
            <a:r>
              <a:rPr lang="zh-CN" altLang="zh-CN" sz="1600" dirty="0"/>
              <a:t>一组，</a:t>
            </a:r>
            <a:r>
              <a:rPr lang="en-US" altLang="zh-CN" sz="1600" dirty="0"/>
              <a:t>0.349L</a:t>
            </a:r>
            <a:r>
              <a:rPr lang="zh-CN" altLang="zh-CN" sz="1600" dirty="0"/>
              <a:t>和</a:t>
            </a:r>
            <a:r>
              <a:rPr lang="en-US" altLang="zh-CN" sz="1600" dirty="0"/>
              <a:t>0.651L</a:t>
            </a:r>
            <a:r>
              <a:rPr lang="zh-CN" altLang="zh-CN" sz="1600" dirty="0"/>
              <a:t>一组，</a:t>
            </a:r>
            <a:r>
              <a:rPr lang="en-US" altLang="zh-CN" sz="1600" dirty="0"/>
              <a:t>0.415L</a:t>
            </a:r>
            <a:r>
              <a:rPr lang="zh-CN" altLang="zh-CN" sz="1600" dirty="0"/>
              <a:t>和</a:t>
            </a:r>
            <a:r>
              <a:rPr lang="en-US" altLang="zh-CN" sz="1600" dirty="0"/>
              <a:t>0.585L</a:t>
            </a:r>
            <a:r>
              <a:rPr lang="zh-CN" altLang="zh-CN" sz="1600" dirty="0"/>
              <a:t>一组进行测量</a:t>
            </a:r>
            <a:r>
              <a:rPr lang="zh-CN" altLang="en-US" sz="1600" dirty="0"/>
              <a:t>。记录对应位置处的频率。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3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4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5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6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47" name="矩形 5"/>
          <p:cNvSpPr/>
          <p:nvPr/>
        </p:nvSpPr>
        <p:spPr>
          <a:xfrm>
            <a:off x="3512976" y="11867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注意事项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0748" name="矩形 6"/>
          <p:cNvSpPr/>
          <p:nvPr/>
        </p:nvSpPr>
        <p:spPr>
          <a:xfrm>
            <a:off x="715694" y="2133600"/>
            <a:ext cx="7742505" cy="2221121"/>
          </a:xfrm>
          <a:prstGeom prst="rect">
            <a:avLst/>
          </a:prstGeom>
        </p:spPr>
        <p:txBody>
          <a:bodyPr wrap="square">
            <a:spAutoFit/>
          </a:bodyPr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）测试棒不可随处乱放，保持清洁，拿放时应特别小心。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）安装测试棒时，应先移动支架到既定位置，再悬挂测试棒。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</a:rPr>
              <a:t>）更换测试棒要细心，避免损坏激振，共振传感器。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</a:rPr>
              <a:t>）实验时，测试棒需稳定之后可以进行测量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9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50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51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52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53" name="矩形 5"/>
          <p:cNvSpPr/>
          <p:nvPr/>
        </p:nvSpPr>
        <p:spPr>
          <a:xfrm>
            <a:off x="3446039" y="176051"/>
            <a:ext cx="2039020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实验数据处理</a:t>
            </a:r>
            <a:endParaRPr lang="zh-CN" altLang="en-US" sz="2400" dirty="0"/>
          </a:p>
        </p:txBody>
      </p:sp>
      <p:sp>
        <p:nvSpPr>
          <p:cNvPr id="1050754" name="文本框 6"/>
          <p:cNvSpPr txBox="1"/>
          <p:nvPr/>
        </p:nvSpPr>
        <p:spPr>
          <a:xfrm>
            <a:off x="1142999" y="910928"/>
            <a:ext cx="43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1</a:t>
            </a:r>
            <a:r>
              <a:rPr lang="zh-CN" altLang="en-US" dirty="0"/>
              <a:t>、棒的长度</a:t>
            </a:r>
            <a:r>
              <a:rPr lang="en-US" altLang="zh-CN" dirty="0"/>
              <a:t>L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194316" name="表格 7"/>
          <p:cNvGraphicFramePr>
            <a:graphicFrameLocks noGrp="1"/>
          </p:cNvGraphicFramePr>
          <p:nvPr/>
        </p:nvGraphicFramePr>
        <p:xfrm>
          <a:off x="1176832" y="1284527"/>
          <a:ext cx="68995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639"/>
                <a:gridCol w="1447529"/>
                <a:gridCol w="1295400"/>
                <a:gridCol w="1299674"/>
                <a:gridCol w="1671323"/>
              </a:tblGrid>
              <a:tr h="370840"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测量次数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均值（</a:t>
                      </a:r>
                      <a:r>
                        <a:rPr lang="en-US" altLang="zh-CN" dirty="0"/>
                        <a:t>cm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/>
                        <a:t>长度（</a:t>
                      </a:r>
                      <a:r>
                        <a:rPr lang="en-US" altLang="zh-CN" dirty="0"/>
                        <a:t>cm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0755" name="文本框 9"/>
          <p:cNvSpPr txBox="1"/>
          <p:nvPr/>
        </p:nvSpPr>
        <p:spPr>
          <a:xfrm>
            <a:off x="1142999" y="2057400"/>
            <a:ext cx="43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2</a:t>
            </a:r>
            <a:r>
              <a:rPr lang="zh-CN" altLang="en-US" dirty="0"/>
              <a:t>、直径</a:t>
            </a:r>
            <a:r>
              <a:rPr lang="en-US" altLang="zh-CN" dirty="0"/>
              <a:t>d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194317" name="表格 10"/>
          <p:cNvGraphicFramePr>
            <a:graphicFrameLocks noGrp="1"/>
          </p:cNvGraphicFramePr>
          <p:nvPr/>
        </p:nvGraphicFramePr>
        <p:xfrm>
          <a:off x="1142999" y="2492985"/>
          <a:ext cx="68995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/>
                <a:gridCol w="1371600"/>
                <a:gridCol w="1295400"/>
                <a:gridCol w="1265841"/>
                <a:gridCol w="1671323"/>
              </a:tblGrid>
              <a:tr h="370840"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测量次数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均值（</a:t>
                      </a:r>
                      <a:r>
                        <a:rPr lang="en-US" altLang="zh-CN" dirty="0"/>
                        <a:t>cm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/>
                        <a:t>直径（</a:t>
                      </a:r>
                      <a:r>
                        <a:rPr lang="en-US" altLang="zh-CN" dirty="0"/>
                        <a:t>mm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0756" name="文本框 11"/>
          <p:cNvSpPr txBox="1"/>
          <p:nvPr/>
        </p:nvSpPr>
        <p:spPr>
          <a:xfrm>
            <a:off x="1142999" y="3276600"/>
            <a:ext cx="43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质量</a:t>
            </a:r>
            <a:r>
              <a:rPr lang="en-US" altLang="zh-CN" dirty="0"/>
              <a:t>m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194318" name="表格 12"/>
          <p:cNvGraphicFramePr>
            <a:graphicFrameLocks noGrp="1"/>
          </p:cNvGraphicFramePr>
          <p:nvPr/>
        </p:nvGraphicFramePr>
        <p:xfrm>
          <a:off x="1122217" y="3694275"/>
          <a:ext cx="6899565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/>
                <a:gridCol w="1371600"/>
                <a:gridCol w="1295400"/>
                <a:gridCol w="1265841"/>
                <a:gridCol w="1671323"/>
              </a:tblGrid>
              <a:tr h="370840"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测量次数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均值（</a:t>
                      </a:r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268683">
                <a:tc>
                  <a:txBody>
                    <a:bodyPr/>
                    <a:p>
                      <a:r>
                        <a:rPr lang="zh-CN" altLang="en-US" dirty="0"/>
                        <a:t>质量（</a:t>
                      </a:r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94319" name="表格 13"/>
          <p:cNvGraphicFramePr>
            <a:graphicFrameLocks noGrp="1"/>
          </p:cNvGraphicFramePr>
          <p:nvPr/>
        </p:nvGraphicFramePr>
        <p:xfrm>
          <a:off x="1108363" y="4924732"/>
          <a:ext cx="7183583" cy="12974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18100"/>
                <a:gridCol w="751803"/>
                <a:gridCol w="751803"/>
                <a:gridCol w="752757"/>
                <a:gridCol w="751803"/>
                <a:gridCol w="752757"/>
                <a:gridCol w="751803"/>
                <a:gridCol w="752757"/>
              </a:tblGrid>
              <a:tr h="262188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5864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悬挂点位置（</a:t>
                      </a:r>
                      <a:r>
                        <a:rPr lang="en-US" sz="1800" kern="100">
                          <a:effectLst/>
                        </a:rPr>
                        <a:t>mm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5864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共振频率</a:t>
                      </a:r>
                      <a:r>
                        <a:rPr lang="en-US" sz="1800" kern="100">
                          <a:effectLst/>
                        </a:rPr>
                        <a:t>f</a:t>
                      </a:r>
                      <a:r>
                        <a:rPr lang="en-US" sz="1800" kern="100" baseline="-250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Hz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50757" name="文本框 14"/>
          <p:cNvSpPr txBox="1"/>
          <p:nvPr/>
        </p:nvSpPr>
        <p:spPr>
          <a:xfrm>
            <a:off x="1099291" y="4533101"/>
            <a:ext cx="43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4</a:t>
            </a:r>
            <a:r>
              <a:rPr lang="zh-CN" altLang="en-US" dirty="0"/>
              <a:t>、不同悬挂位置处共振频率：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8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59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60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61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62" name="文本框 5"/>
          <p:cNvSpPr txBox="1"/>
          <p:nvPr/>
        </p:nvSpPr>
        <p:spPr>
          <a:xfrm>
            <a:off x="1142194" y="1264340"/>
            <a:ext cx="43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5</a:t>
            </a:r>
            <a:r>
              <a:rPr lang="zh-CN" altLang="en-US" dirty="0"/>
              <a:t>、外延法求出共振频率：</a:t>
            </a:r>
            <a:endParaRPr lang="zh-CN" altLang="en-US" dirty="0"/>
          </a:p>
        </p:txBody>
      </p:sp>
      <p:sp>
        <p:nvSpPr>
          <p:cNvPr id="1050763" name="矩形 6"/>
          <p:cNvSpPr/>
          <p:nvPr/>
        </p:nvSpPr>
        <p:spPr>
          <a:xfrm>
            <a:off x="460664" y="1629643"/>
            <a:ext cx="8073736" cy="1477328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外延测量法。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要的数据在测量数据范围之外，一般很难测量，为了求得这个值，采用作图外推求值的方法。即是先使用已测数据绘制出曲线，再将曲线按原规律延长到待求值范围，在延长线部分求出所要的值。本实验中就是以悬挂点位置为横坐标，以相对应的共振频率为纵坐标作出关系曲线，求得曲线最低点（即节点）所对应的频率即为试棒的基频共振频率</a:t>
            </a:r>
            <a:r>
              <a:rPr lang="en-US" altLang="zh-CN" kern="100" dirty="0">
                <a:latin typeface="Times New Roman" panose="02020603050405020304" pitchFamily="18" charset="0"/>
              </a:rPr>
              <a:t>f</a:t>
            </a:r>
            <a:r>
              <a:rPr lang="en-US" altLang="zh-CN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209718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3106971"/>
            <a:ext cx="2590800" cy="1600200"/>
          </a:xfrm>
          <a:prstGeom prst="rect">
            <a:avLst/>
          </a:prstGeom>
        </p:spPr>
      </p:pic>
      <p:sp>
        <p:nvSpPr>
          <p:cNvPr id="1050764" name="矩形 8"/>
          <p:cNvSpPr/>
          <p:nvPr/>
        </p:nvSpPr>
        <p:spPr>
          <a:xfrm>
            <a:off x="838200" y="4843057"/>
            <a:ext cx="782938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6</a:t>
            </a:r>
            <a:r>
              <a:rPr lang="zh-CN" altLang="en-US" dirty="0"/>
              <a:t>、计算棒的杨氏模量；并计算各物理量的不确定度和杨氏模量的不确定度</a:t>
            </a:r>
            <a:endParaRPr lang="zh-CN" altLang="en-US" dirty="0"/>
          </a:p>
        </p:txBody>
      </p:sp>
      <p:sp>
        <p:nvSpPr>
          <p:cNvPr id="1050765" name="矩形 9"/>
          <p:cNvSpPr/>
          <p:nvPr/>
        </p:nvSpPr>
        <p:spPr>
          <a:xfrm>
            <a:off x="955962" y="5558320"/>
            <a:ext cx="9143999" cy="1390124"/>
          </a:xfrm>
          <a:prstGeom prst="rect">
            <a:avLst/>
          </a:prstGeom>
        </p:spPr>
        <p:txBody>
          <a:bodyPr wrap="square">
            <a:spAutoFit/>
          </a:bodyPr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注释：</a:t>
            </a:r>
            <a:r>
              <a:rPr lang="zh-CN" altLang="zh-CN" kern="100" dirty="0">
                <a:latin typeface="Times New Roman" panose="02020603050405020304" pitchFamily="18" charset="0"/>
              </a:rPr>
              <a:t>黄铜测试棒的基频共振频率：</a:t>
            </a:r>
            <a:r>
              <a:rPr lang="en-US" altLang="zh-CN" kern="100" dirty="0">
                <a:latin typeface="Times New Roman" panose="02020603050405020304" pitchFamily="18" charset="0"/>
              </a:rPr>
              <a:t>50</a:t>
            </a:r>
            <a:r>
              <a:rPr lang="en-US" altLang="zh-CN" kern="100" dirty="0">
                <a:latin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</a:rPr>
              <a:t>～</a:t>
            </a:r>
            <a:r>
              <a:rPr lang="en-US" altLang="zh-CN" kern="100" dirty="0">
                <a:latin typeface="Times New Roman" panose="02020603050405020304" pitchFamily="18" charset="0"/>
              </a:rPr>
              <a:t>710 Hz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133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Y=0.</a:t>
            </a:r>
            <a:r>
              <a:rPr lang="en-US" altLang="zh-CN" kern="100" dirty="0">
                <a:latin typeface="宋体" panose="02010600030101010101" pitchFamily="2" charset="-122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</a:rPr>
              <a:t>～</a:t>
            </a:r>
            <a:r>
              <a:rPr lang="en-US" altLang="zh-CN" kern="100" dirty="0">
                <a:latin typeface="Times New Roman" panose="02020603050405020304" pitchFamily="18" charset="0"/>
              </a:rPr>
              <a:t>1.10×10</a:t>
            </a:r>
            <a:r>
              <a:rPr lang="en-US" altLang="zh-CN" kern="100" baseline="30000" dirty="0">
                <a:latin typeface="Times New Roman" panose="02020603050405020304" pitchFamily="18" charset="0"/>
              </a:rPr>
              <a:t>11</a:t>
            </a:r>
            <a:r>
              <a:rPr lang="zh-CN" altLang="zh-CN" kern="100" dirty="0">
                <a:latin typeface="Times New Roman" panose="02020603050405020304" pitchFamily="18" charset="0"/>
              </a:rPr>
              <a:t>牛顿</a:t>
            </a:r>
            <a:r>
              <a:rPr lang="en-US" altLang="zh-CN" kern="100" dirty="0">
                <a:latin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</a:rPr>
              <a:t>米</a:t>
            </a:r>
            <a:r>
              <a:rPr lang="en-US" altLang="zh-CN" kern="100" baseline="30000" dirty="0">
                <a:latin typeface="Times New Roman" panose="02020603050405020304" pitchFamily="18" charset="0"/>
              </a:rPr>
              <a:t>2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不锈钢测试棒的基频共振频率：</a:t>
            </a:r>
            <a:r>
              <a:rPr lang="en-US" altLang="zh-CN" kern="100" dirty="0">
                <a:latin typeface="Times New Roman" panose="02020603050405020304" pitchFamily="18" charset="0"/>
              </a:rPr>
              <a:t>800</a:t>
            </a:r>
            <a:r>
              <a:rPr lang="zh-CN" altLang="zh-CN" kern="100" dirty="0">
                <a:latin typeface="Times New Roman" panose="02020603050405020304" pitchFamily="18" charset="0"/>
              </a:rPr>
              <a:t>～</a:t>
            </a:r>
            <a:r>
              <a:rPr lang="en-US" altLang="zh-CN" kern="100" dirty="0">
                <a:latin typeface="Times New Roman" panose="02020603050405020304" pitchFamily="18" charset="0"/>
              </a:rPr>
              <a:t>1000Hz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              Y=1.5</a:t>
            </a:r>
            <a:r>
              <a:rPr lang="zh-CN" altLang="zh-CN" kern="100" dirty="0">
                <a:latin typeface="Times New Roman" panose="02020603050405020304" pitchFamily="18" charset="0"/>
              </a:rPr>
              <a:t>～</a:t>
            </a:r>
            <a:r>
              <a:rPr lang="en-US" altLang="zh-CN" kern="100" dirty="0">
                <a:latin typeface="Times New Roman" panose="02020603050405020304" pitchFamily="18" charset="0"/>
              </a:rPr>
              <a:t>2. 0×10</a:t>
            </a:r>
            <a:r>
              <a:rPr lang="en-US" altLang="zh-CN" kern="100" baseline="30000" dirty="0">
                <a:latin typeface="Times New Roman" panose="02020603050405020304" pitchFamily="18" charset="0"/>
              </a:rPr>
              <a:t>11</a:t>
            </a:r>
            <a:r>
              <a:rPr lang="zh-CN" altLang="zh-CN" kern="100" dirty="0">
                <a:latin typeface="Times New Roman" panose="02020603050405020304" pitchFamily="18" charset="0"/>
              </a:rPr>
              <a:t>牛顿</a:t>
            </a:r>
            <a:r>
              <a:rPr lang="en-US" altLang="zh-CN" kern="100" dirty="0">
                <a:latin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</a:rPr>
              <a:t>米</a:t>
            </a:r>
            <a:r>
              <a:rPr lang="en-US" altLang="zh-CN" kern="100" baseline="30000" dirty="0">
                <a:latin typeface="Times New Roman" panose="02020603050405020304" pitchFamily="18" charset="0"/>
              </a:rPr>
              <a:t>2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1050766" name="矩形 10"/>
          <p:cNvSpPr/>
          <p:nvPr/>
        </p:nvSpPr>
        <p:spPr>
          <a:xfrm>
            <a:off x="3512976" y="197776"/>
            <a:ext cx="1731243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spc="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实验数据处理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1821815" y="2637155"/>
            <a:ext cx="5257800" cy="914400"/>
          </a:xfrm>
        </p:spPr>
        <p:txBody>
          <a:bodyPr/>
          <a:p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实 验 内 容 介 绍</a:t>
            </a:r>
            <a:b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7" name="object 51"/>
          <p:cNvSpPr/>
          <p:nvPr/>
        </p:nvSpPr>
        <p:spPr>
          <a:xfrm>
            <a:off x="0" y="0"/>
            <a:ext cx="9144000" cy="134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68" name="object 52"/>
          <p:cNvSpPr/>
          <p:nvPr/>
        </p:nvSpPr>
        <p:spPr>
          <a:xfrm>
            <a:off x="603250" y="118678"/>
            <a:ext cx="1079499" cy="79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69" name="object 53"/>
          <p:cNvSpPr/>
          <p:nvPr/>
        </p:nvSpPr>
        <p:spPr>
          <a:xfrm>
            <a:off x="0" y="337616"/>
            <a:ext cx="1431391" cy="12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70" name="object 54"/>
          <p:cNvSpPr/>
          <p:nvPr/>
        </p:nvSpPr>
        <p:spPr>
          <a:xfrm>
            <a:off x="1176832" y="406884"/>
            <a:ext cx="649286" cy="542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1050771" name="矩形 5"/>
          <p:cNvSpPr/>
          <p:nvPr/>
        </p:nvSpPr>
        <p:spPr>
          <a:xfrm>
            <a:off x="3836019" y="15331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bg1"/>
                </a:solidFill>
              </a:rPr>
              <a:t>思考题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0772" name="矩形 6"/>
          <p:cNvSpPr/>
          <p:nvPr/>
        </p:nvSpPr>
        <p:spPr>
          <a:xfrm>
            <a:off x="990600" y="1975528"/>
            <a:ext cx="7467600" cy="1057725"/>
          </a:xfrm>
          <a:prstGeom prst="rect">
            <a:avLst/>
          </a:prstGeom>
        </p:spPr>
        <p:txBody>
          <a:bodyPr wrap="square">
            <a:spAutoFit/>
          </a:bodyPr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）外延测量法有什么特点？使用时应注意什么问题？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）物体的固有频率和共振频率有什么不同？它们之间有何关系？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extBox 3"/>
          <p:cNvSpPr txBox="1"/>
          <p:nvPr/>
        </p:nvSpPr>
        <p:spPr>
          <a:xfrm>
            <a:off x="3276600" y="29817"/>
            <a:ext cx="2743200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实验误差</a:t>
            </a:r>
            <a:endParaRPr lang="zh-CN" altLang="en-US" sz="2800" dirty="0"/>
          </a:p>
        </p:txBody>
      </p:sp>
      <p:sp>
        <p:nvSpPr>
          <p:cNvPr id="1048651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" y="666750"/>
            <a:ext cx="8763000" cy="5854423"/>
          </a:xfrm>
          <a:prstGeom prst="rect">
            <a:avLst/>
          </a:prstGeom>
          <a:blipFill rotWithShape="1">
            <a:blip r:embed="rId1"/>
            <a:stretch>
              <a:fillRect l="-904" t="-1041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6"/>
          <p:cNvSpPr txBox="1"/>
          <p:nvPr/>
        </p:nvSpPr>
        <p:spPr>
          <a:xfrm>
            <a:off x="3657600" y="228600"/>
            <a:ext cx="1905000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不确定度</a:t>
            </a:r>
            <a:endParaRPr lang="zh-CN" altLang="en-US" sz="2800" dirty="0"/>
          </a:p>
        </p:txBody>
      </p:sp>
      <p:sp>
        <p:nvSpPr>
          <p:cNvPr id="1048653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76200" y="838200"/>
            <a:ext cx="9319591" cy="4790094"/>
          </a:xfrm>
          <a:prstGeom prst="rect">
            <a:avLst/>
          </a:prstGeom>
          <a:blipFill rotWithShape="1">
            <a:blip r:embed="rId1"/>
            <a:stretch>
              <a:fillRect l="-981" t="-2038" r="-719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3"/>
          <p:cNvSpPr txBox="1"/>
          <p:nvPr/>
        </p:nvSpPr>
        <p:spPr>
          <a:xfrm>
            <a:off x="2819400" y="304800"/>
            <a:ext cx="3657600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不确定度的合成</a:t>
            </a:r>
            <a:endParaRPr lang="zh-CN" altLang="en-US" sz="2800" dirty="0"/>
          </a:p>
        </p:txBody>
      </p:sp>
      <p:sp>
        <p:nvSpPr>
          <p:cNvPr id="104865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143000"/>
            <a:ext cx="8001000" cy="3057184"/>
          </a:xfrm>
          <a:prstGeom prst="rect">
            <a:avLst/>
          </a:prstGeom>
          <a:blipFill rotWithShape="1">
            <a:blip r:embed="rId1"/>
            <a:stretch>
              <a:fillRect l="-762" t="-159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4925">
          <a:solidFill>
            <a:srgbClr val="000080"/>
          </a:solidFill>
        </a:ln>
      </a:spPr>
      <a:bodyPr wrap="square" lIns="0" tIns="0" rIns="0" bIns="0" rtlCol="0">
        <a:noAutofit/>
      </a:bodyPr>
      <a:lstStyle/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8356</Words>
  <Application>WPS 演示</Application>
  <PresentationFormat/>
  <Paragraphs>1255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黑体</vt:lpstr>
      <vt:lpstr>Times New Roman</vt:lpstr>
      <vt:lpstr>Wingdings</vt:lpstr>
      <vt:lpstr>Times New Roman</vt:lpstr>
      <vt:lpstr>Verdana</vt:lpstr>
      <vt:lpstr>楷体</vt:lpstr>
      <vt:lpstr>Office Theme</vt:lpstr>
      <vt:lpstr>Equation.DSMT4</vt:lpstr>
      <vt:lpstr>Equation.3</vt:lpstr>
      <vt:lpstr>Equation.3</vt:lpstr>
      <vt:lpstr>PowerPoint 演示文稿</vt:lpstr>
      <vt:lpstr>实 验 前 说 明 </vt:lpstr>
      <vt:lpstr>PowerPoint 演示文稿</vt:lpstr>
      <vt:lpstr>PowerPoint 演示文稿</vt:lpstr>
      <vt:lpstr>实验报告格式</vt:lpstr>
      <vt:lpstr>实 验 内 容 介 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有效数字及其运算规则</vt:lpstr>
      <vt:lpstr>有效数字及其运算规则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实验仪器</vt:lpstr>
      <vt:lpstr>实验仪器</vt:lpstr>
      <vt:lpstr>实验原理</vt:lpstr>
      <vt:lpstr>实验原理</vt:lpstr>
      <vt:lpstr>实验步骤</vt:lpstr>
      <vt:lpstr>实验步骤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实验仪器</vt:lpstr>
      <vt:lpstr>实验仪器</vt:lpstr>
      <vt:lpstr>实验仪器</vt:lpstr>
      <vt:lpstr>实验原理</vt:lpstr>
      <vt:lpstr>实验原理</vt:lpstr>
      <vt:lpstr>实验原理</vt:lpstr>
      <vt:lpstr>实验原理</vt:lpstr>
      <vt:lpstr>实验步骤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实验仪器</vt:lpstr>
      <vt:lpstr>实验原理</vt:lpstr>
      <vt:lpstr>实验步骤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杨氏模量的测量</dc:title>
  <dc:creator>Lenovo User</dc:creator>
  <cp:lastModifiedBy>唐嘉良</cp:lastModifiedBy>
  <cp:revision>1</cp:revision>
  <dcterms:created xsi:type="dcterms:W3CDTF">2021-12-03T07:22:31Z</dcterms:created>
  <dcterms:modified xsi:type="dcterms:W3CDTF">2021-12-03T07:22:31Z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2015-05-19T08:00:00Z</vt:filetime>
  </property>
  <property fmtid="{D5CDD505-2E9C-101B-9397-08002B2CF9AE}" pid="3" name="LastSaved">
    <vt:filetime>2015-05-19T08:00:00Z</vt:filetime>
  </property>
  <property fmtid="{D5CDD505-2E9C-101B-9397-08002B2CF9AE}" pid="4" name="KSOProductBuildVer">
    <vt:lpwstr>2052-11.1.0.11115</vt:lpwstr>
  </property>
  <property fmtid="{D5CDD505-2E9C-101B-9397-08002B2CF9AE}" pid="5" name="ICV">
    <vt:lpwstr>4C26D493A2974AD2B2967A3C381101CE</vt:lpwstr>
  </property>
</Properties>
</file>