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handoutMasterIdLst>
    <p:handoutMasterId r:id="rId28"/>
  </p:handoutMasterIdLst>
  <p:sldIdLst>
    <p:sldId id="260" r:id="rId4"/>
    <p:sldId id="259" r:id="rId5"/>
    <p:sldId id="266" r:id="rId7"/>
    <p:sldId id="285" r:id="rId8"/>
    <p:sldId id="306" r:id="rId9"/>
    <p:sldId id="307" r:id="rId10"/>
    <p:sldId id="265" r:id="rId11"/>
    <p:sldId id="308" r:id="rId12"/>
    <p:sldId id="267" r:id="rId13"/>
    <p:sldId id="286" r:id="rId14"/>
    <p:sldId id="268" r:id="rId15"/>
    <p:sldId id="309" r:id="rId16"/>
    <p:sldId id="287" r:id="rId17"/>
    <p:sldId id="269" r:id="rId18"/>
    <p:sldId id="310" r:id="rId19"/>
    <p:sldId id="256" r:id="rId20"/>
    <p:sldId id="257" r:id="rId21"/>
    <p:sldId id="258" r:id="rId22"/>
    <p:sldId id="291" r:id="rId23"/>
    <p:sldId id="311" r:id="rId24"/>
    <p:sldId id="312" r:id="rId25"/>
    <p:sldId id="313" r:id="rId26"/>
    <p:sldId id="298" r:id="rId27"/>
  </p:sldIdLst>
  <p:sldSz cx="9144000" cy="6858000" type="screen4x3"/>
  <p:notesSz cx="6797675" cy="992632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yj" initials="c" lastIdx="0" clrIdx="0"/>
  <p:cmAuthor id="1" name="wang duo" initials="w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CC"/>
    <a:srgbClr val="CCFFFF"/>
    <a:srgbClr val="FFFFFF"/>
    <a:srgbClr val="000066"/>
    <a:srgbClr val="800000"/>
    <a:srgbClr val="FF9966"/>
    <a:srgbClr val="80008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93095" autoAdjust="0"/>
  </p:normalViewPr>
  <p:slideViewPr>
    <p:cSldViewPr>
      <p:cViewPr varScale="1">
        <p:scale>
          <a:sx n="106" d="100"/>
          <a:sy n="106" d="100"/>
        </p:scale>
        <p:origin x="2058" y="102"/>
      </p:cViewPr>
      <p:guideLst>
        <p:guide orient="horz" pos="2160"/>
        <p:guide pos="287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812"/>
    </p:cViewPr>
  </p:sorterViewPr>
  <p:notesViewPr>
    <p:cSldViewPr>
      <p:cViewPr>
        <p:scale>
          <a:sx n="100" d="100"/>
          <a:sy n="100" d="100"/>
        </p:scale>
        <p:origin x="-1692" y="2832"/>
      </p:cViewPr>
      <p:guideLst>
        <p:guide orient="horz" pos="3126"/>
        <p:guide pos="21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atin typeface="Calibri" panose="020F0502020204030204" pitchFamily="34" charset="0"/>
                <a:ea typeface="宋体" panose="02010600030101010101"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3849688" y="0"/>
            <a:ext cx="2946400"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fld id="{979B23BF-03EC-4E9D-A6FA-68DF73318138}" type="datetimeFigureOut">
              <a:rPr lang="zh-CN" altLang="en-US"/>
            </a:fld>
            <a:endParaRPr lang="en-US" altLang="zh-CN"/>
          </a:p>
        </p:txBody>
      </p:sp>
      <p:sp>
        <p:nvSpPr>
          <p:cNvPr id="521220" name="Rectangle 4"/>
          <p:cNvSpPr>
            <a:spLocks noGrp="1" noChangeArrowheads="1"/>
          </p:cNvSpPr>
          <p:nvPr>
            <p:ph type="ftr" sz="quarter" idx="2"/>
          </p:nvPr>
        </p:nvSpPr>
        <p:spPr bwMode="auto">
          <a:xfrm>
            <a:off x="0" y="9428163"/>
            <a:ext cx="2946400" cy="496887"/>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atin typeface="Calibri" panose="020F0502020204030204" pitchFamily="34" charset="0"/>
                <a:ea typeface="宋体" panose="02010600030101010101"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3849688" y="9428163"/>
            <a:ext cx="2946400" cy="496887"/>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fld id="{E66803E0-46B2-4269-B08E-86934989A3F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Calibri" panose="020F0502020204030204" pitchFamily="3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lstStyle>
            <a:lvl1pPr algn="r">
              <a:defRPr sz="1200"/>
            </a:lvl1pPr>
          </a:lstStyle>
          <a:p>
            <a:fld id="{E5D23254-FAAC-477C-81ED-F5C9A35077E4}" type="datetimeFigureOut">
              <a:rPr lang="zh-CN" altLang="en-US"/>
            </a:fld>
            <a:endParaRPr lang="en-US" altLang="zh-CN"/>
          </a:p>
        </p:txBody>
      </p:sp>
      <p:sp>
        <p:nvSpPr>
          <p:cNvPr id="4" name="幻灯片图像占位符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atin typeface="Calibri" panose="020F0502020204030204" pitchFamily="34" charset="0"/>
                <a:ea typeface="宋体" panose="02010600030101010101"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lstStyle>
            <a:lvl1pPr algn="r">
              <a:defRPr sz="1200"/>
            </a:lvl1pPr>
          </a:lstStyle>
          <a:p>
            <a:fld id="{60E163BE-32E2-4A0C-9191-C0BCCE517763}"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0E163BE-32E2-4A0C-9191-C0BCCE517763}"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hyperlink" Target="http://photo.tlw.cn/7/JPEG/Vol_113/ER004_L.htm" TargetMode="External"/><Relationship Id="rId7" Type="http://schemas.openxmlformats.org/officeDocument/2006/relationships/image" Target="../media/image4.jpeg"/><Relationship Id="rId6" Type="http://schemas.openxmlformats.org/officeDocument/2006/relationships/hyperlink" Target="http://photo.tlw.cn/7/JPEG/Vol_126/FE088_L.htm" TargetMode="External"/><Relationship Id="rId5" Type="http://schemas.openxmlformats.org/officeDocument/2006/relationships/image" Target="../media/image3.jpeg"/><Relationship Id="rId4" Type="http://schemas.openxmlformats.org/officeDocument/2006/relationships/image" Target="../media/image2.jpeg"/><Relationship Id="rId3" Type="http://schemas.openxmlformats.org/officeDocument/2006/relationships/image" Target="../media/image1.jpeg"/><Relationship Id="rId21" Type="http://schemas.openxmlformats.org/officeDocument/2006/relationships/image" Target="../media/image11.jpeg"/><Relationship Id="rId20" Type="http://schemas.openxmlformats.org/officeDocument/2006/relationships/hyperlink" Target="http://photo.tlw.cn/7/JPEG/Vol_117/EV032_L.htm" TargetMode="External"/><Relationship Id="rId2" Type="http://schemas.openxmlformats.org/officeDocument/2006/relationships/hyperlink" Target="http://photo.tlw.cn/7/JPEG/Vol_117/EV163_L.htm" TargetMode="External"/><Relationship Id="rId19" Type="http://schemas.openxmlformats.org/officeDocument/2006/relationships/image" Target="../media/image10.jpeg"/><Relationship Id="rId18" Type="http://schemas.openxmlformats.org/officeDocument/2006/relationships/hyperlink" Target="http://photo.tlw.cn/5/JPEG640/087/151_200/DP151_L.htm" TargetMode="External"/><Relationship Id="rId17" Type="http://schemas.openxmlformats.org/officeDocument/2006/relationships/image" Target="../media/image9.jpeg"/><Relationship Id="rId16" Type="http://schemas.openxmlformats.org/officeDocument/2006/relationships/hyperlink" Target="http://photo.tlw.cn/7/JPEG/Vol_113/ER147_L.htm" TargetMode="External"/><Relationship Id="rId15" Type="http://schemas.openxmlformats.org/officeDocument/2006/relationships/image" Target="../media/image8.jpeg"/><Relationship Id="rId14" Type="http://schemas.openxmlformats.org/officeDocument/2006/relationships/hyperlink" Target="http://photo.tlw.cn/2/JPEG640/033/001_050/AH016_L.htm" TargetMode="External"/><Relationship Id="rId13" Type="http://schemas.openxmlformats.org/officeDocument/2006/relationships/image" Target="../media/image7.jpeg"/><Relationship Id="rId12" Type="http://schemas.openxmlformats.org/officeDocument/2006/relationships/hyperlink" Target="http://photo.tlw.cn/5/JPEG640/097/001_050/DZ006_L.htm" TargetMode="External"/><Relationship Id="rId11" Type="http://schemas.openxmlformats.org/officeDocument/2006/relationships/image" Target="../media/image6.jpeg"/><Relationship Id="rId10" Type="http://schemas.openxmlformats.org/officeDocument/2006/relationships/hyperlink" Target="http://photo.tlw.cn/5/JPEG640/087/151_200/DP172_L.ht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hyperlink" Target="http://photo.tlw.cn/7/JPEG/Vol_113/ER004_L.htm" TargetMode="External"/><Relationship Id="rId7" Type="http://schemas.openxmlformats.org/officeDocument/2006/relationships/image" Target="../media/image4.jpeg"/><Relationship Id="rId6" Type="http://schemas.openxmlformats.org/officeDocument/2006/relationships/hyperlink" Target="http://photo.tlw.cn/7/JPEG/Vol_126/FE088_L.htm" TargetMode="External"/><Relationship Id="rId5" Type="http://schemas.openxmlformats.org/officeDocument/2006/relationships/image" Target="../media/image3.jpeg"/><Relationship Id="rId4" Type="http://schemas.openxmlformats.org/officeDocument/2006/relationships/image" Target="../media/image2.jpeg"/><Relationship Id="rId3" Type="http://schemas.openxmlformats.org/officeDocument/2006/relationships/image" Target="../media/image1.jpeg"/><Relationship Id="rId21" Type="http://schemas.openxmlformats.org/officeDocument/2006/relationships/image" Target="../media/image11.jpeg"/><Relationship Id="rId20" Type="http://schemas.openxmlformats.org/officeDocument/2006/relationships/hyperlink" Target="http://photo.tlw.cn/7/JPEG/Vol_117/EV032_L.htm" TargetMode="External"/><Relationship Id="rId2" Type="http://schemas.openxmlformats.org/officeDocument/2006/relationships/hyperlink" Target="http://photo.tlw.cn/7/JPEG/Vol_117/EV163_L.htm" TargetMode="External"/><Relationship Id="rId19" Type="http://schemas.openxmlformats.org/officeDocument/2006/relationships/image" Target="../media/image10.jpeg"/><Relationship Id="rId18" Type="http://schemas.openxmlformats.org/officeDocument/2006/relationships/hyperlink" Target="http://photo.tlw.cn/5/JPEG640/087/151_200/DP151_L.htm" TargetMode="External"/><Relationship Id="rId17" Type="http://schemas.openxmlformats.org/officeDocument/2006/relationships/image" Target="../media/image9.jpeg"/><Relationship Id="rId16" Type="http://schemas.openxmlformats.org/officeDocument/2006/relationships/hyperlink" Target="http://photo.tlw.cn/7/JPEG/Vol_113/ER147_L.htm" TargetMode="External"/><Relationship Id="rId15" Type="http://schemas.openxmlformats.org/officeDocument/2006/relationships/image" Target="../media/image8.jpeg"/><Relationship Id="rId14" Type="http://schemas.openxmlformats.org/officeDocument/2006/relationships/hyperlink" Target="http://photo.tlw.cn/2/JPEG640/033/001_050/AH016_L.htm" TargetMode="External"/><Relationship Id="rId13" Type="http://schemas.openxmlformats.org/officeDocument/2006/relationships/image" Target="../media/image7.jpeg"/><Relationship Id="rId12" Type="http://schemas.openxmlformats.org/officeDocument/2006/relationships/hyperlink" Target="http://photo.tlw.cn/5/JPEG640/097/001_050/DZ006_L.htm" TargetMode="External"/><Relationship Id="rId11" Type="http://schemas.openxmlformats.org/officeDocument/2006/relationships/image" Target="../media/image6.jpeg"/><Relationship Id="rId10" Type="http://schemas.openxmlformats.org/officeDocument/2006/relationships/hyperlink" Target="http://photo.tlw.cn/5/JPEG640/087/151_200/DP172_L.htm"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45125"/>
            <a:ext cx="863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035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26988"/>
            <a:ext cx="3059112" cy="93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175" y="5437188"/>
            <a:ext cx="16573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525" y="5437188"/>
            <a:ext cx="8651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881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80400"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92275" y="5437188"/>
            <a:ext cx="15113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7088" y="5437188"/>
            <a:ext cx="8651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0357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517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 name="Group 0"/>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76573" y="1340768"/>
            <a:ext cx="8229600" cy="4525963"/>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792088"/>
          </a:xfrm>
          <a:prstGeom prst="rect">
            <a:avLst/>
          </a:prstGeom>
        </p:spPr>
        <p:txBody>
          <a:bodyPr/>
          <a:lstStyle>
            <a:lvl1pPr>
              <a:defRPr b="1" baseline="0">
                <a:solidFill>
                  <a:schemeClr val="accent6">
                    <a:lumMod val="50000"/>
                  </a:schemeClr>
                </a:solidFill>
                <a:latin typeface="Times New Roman" panose="02020603050405020304" pitchFamily="18" charset="0"/>
                <a:ea typeface="+mj-ea"/>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67544" y="1196752"/>
            <a:ext cx="8229600" cy="4569371"/>
          </a:xfrm>
          <a:prstGeom prst="rect">
            <a:avLst/>
          </a:prstGeom>
        </p:spPr>
        <p:txBody>
          <a:bodyPr/>
          <a:lstStyle>
            <a:lvl1pPr>
              <a:lnSpc>
                <a:spcPct val="110000"/>
              </a:lnSpc>
              <a:defRPr baseline="0">
                <a:latin typeface="Times New Roman" panose="02020603050405020304" pitchFamily="18" charset="0"/>
                <a:ea typeface="+mj-ea"/>
              </a:defRPr>
            </a:lvl1pPr>
            <a:lvl2pPr>
              <a:lnSpc>
                <a:spcPct val="110000"/>
              </a:lnSpc>
              <a:defRPr baseline="0">
                <a:latin typeface="Times New Roman" panose="02020603050405020304" pitchFamily="18" charset="0"/>
                <a:ea typeface="+mj-ea"/>
              </a:defRPr>
            </a:lvl2pPr>
            <a:lvl3pPr>
              <a:lnSpc>
                <a:spcPct val="110000"/>
              </a:lnSpc>
              <a:defRPr baseline="0">
                <a:latin typeface="Times New Roman" panose="02020603050405020304" pitchFamily="18" charset="0"/>
                <a:ea typeface="+mj-ea"/>
              </a:defRPr>
            </a:lvl3pPr>
            <a:lvl4pPr>
              <a:lnSpc>
                <a:spcPct val="110000"/>
              </a:lnSpc>
              <a:defRPr baseline="0">
                <a:latin typeface="Times New Roman" panose="02020603050405020304" pitchFamily="18" charset="0"/>
                <a:ea typeface="+mj-ea"/>
              </a:defRPr>
            </a:lvl4pPr>
            <a:lvl5pPr>
              <a:lnSpc>
                <a:spcPct val="110000"/>
              </a:lnSpc>
              <a:defRPr baseline="0">
                <a:latin typeface="Times New Roman" panose="02020603050405020304" pitchFamily="18" charset="0"/>
                <a:ea typeface="+mj-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2636912"/>
            <a:ext cx="7772400" cy="1362075"/>
          </a:xfrm>
          <a:prstGeom prst="rect">
            <a:avLst/>
          </a:prstGeom>
        </p:spPr>
        <p:txBody>
          <a:bodyPr anchor="t"/>
          <a:lstStyle>
            <a:lvl1pPr algn="ctr">
              <a:defRPr sz="4800" b="1" cap="all" baseline="0"/>
            </a:lvl1pPr>
          </a:lstStyle>
          <a:p>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vmlDrawing" Target="../drawings/vmlDrawing1.vml"/><Relationship Id="rId26" Type="http://schemas.openxmlformats.org/officeDocument/2006/relationships/image" Target="../media/image14.jpeg"/><Relationship Id="rId25" Type="http://schemas.openxmlformats.org/officeDocument/2006/relationships/image" Target="../media/image13.jpeg"/><Relationship Id="rId24" Type="http://schemas.openxmlformats.org/officeDocument/2006/relationships/image" Target="../media/image10.jpeg"/><Relationship Id="rId23" Type="http://schemas.openxmlformats.org/officeDocument/2006/relationships/hyperlink" Target="http://photo.tlw.cn/5/JPEG640/087/151_200/DP151_L.htm" TargetMode="External"/><Relationship Id="rId22" Type="http://schemas.openxmlformats.org/officeDocument/2006/relationships/image" Target="../media/image9.jpeg"/><Relationship Id="rId21" Type="http://schemas.openxmlformats.org/officeDocument/2006/relationships/hyperlink" Target="http://photo.tlw.cn/7/JPEG/Vol_113/ER147_L.htm" TargetMode="External"/><Relationship Id="rId20" Type="http://schemas.openxmlformats.org/officeDocument/2006/relationships/image" Target="../media/image11.jpeg"/><Relationship Id="rId2" Type="http://schemas.openxmlformats.org/officeDocument/2006/relationships/slideLayout" Target="../slideLayouts/slideLayout2.xml"/><Relationship Id="rId19" Type="http://schemas.openxmlformats.org/officeDocument/2006/relationships/hyperlink" Target="http://photo.tlw.cn/7/JPEG/Vol_117/EV032_L.htm" TargetMode="External"/><Relationship Id="rId18" Type="http://schemas.openxmlformats.org/officeDocument/2006/relationships/image" Target="../media/image8.jpeg"/><Relationship Id="rId17" Type="http://schemas.openxmlformats.org/officeDocument/2006/relationships/hyperlink" Target="http://photo.tlw.cn/2/JPEG640/033/001_050/AH016_L.htm" TargetMode="External"/><Relationship Id="rId16" Type="http://schemas.openxmlformats.org/officeDocument/2006/relationships/image" Target="../media/image5.jpeg"/><Relationship Id="rId15" Type="http://schemas.openxmlformats.org/officeDocument/2006/relationships/hyperlink" Target="http://photo.tlw.cn/7/JPEG/Vol_113/ER004_L.htm" TargetMode="External"/><Relationship Id="rId14" Type="http://schemas.openxmlformats.org/officeDocument/2006/relationships/image" Target="../media/image12.png"/><Relationship Id="rId13" Type="http://schemas.openxmlformats.org/officeDocument/2006/relationships/oleObject" Target="../embeddings/oleObject1.bin"/><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7" Type="http://schemas.openxmlformats.org/officeDocument/2006/relationships/theme" Target="../theme/theme2.xml"/><Relationship Id="rId26" Type="http://schemas.openxmlformats.org/officeDocument/2006/relationships/vmlDrawing" Target="../drawings/vmlDrawing2.vml"/><Relationship Id="rId25" Type="http://schemas.openxmlformats.org/officeDocument/2006/relationships/image" Target="../media/image14.jpeg"/><Relationship Id="rId24" Type="http://schemas.openxmlformats.org/officeDocument/2006/relationships/image" Target="../media/image13.jpeg"/><Relationship Id="rId23" Type="http://schemas.openxmlformats.org/officeDocument/2006/relationships/image" Target="../media/image10.jpeg"/><Relationship Id="rId22" Type="http://schemas.openxmlformats.org/officeDocument/2006/relationships/hyperlink" Target="http://photo.tlw.cn/5/JPEG640/087/151_200/DP151_L.htm" TargetMode="External"/><Relationship Id="rId21" Type="http://schemas.openxmlformats.org/officeDocument/2006/relationships/image" Target="../media/image9.jpeg"/><Relationship Id="rId20" Type="http://schemas.openxmlformats.org/officeDocument/2006/relationships/hyperlink" Target="http://photo.tlw.cn/7/JPEG/Vol_113/ER147_L.htm" TargetMode="External"/><Relationship Id="rId2" Type="http://schemas.openxmlformats.org/officeDocument/2006/relationships/slideLayout" Target="../slideLayouts/slideLayout14.xml"/><Relationship Id="rId19" Type="http://schemas.openxmlformats.org/officeDocument/2006/relationships/image" Target="../media/image11.jpeg"/><Relationship Id="rId18" Type="http://schemas.openxmlformats.org/officeDocument/2006/relationships/hyperlink" Target="http://photo.tlw.cn/7/JPEG/Vol_117/EV032_L.htm" TargetMode="External"/><Relationship Id="rId17" Type="http://schemas.openxmlformats.org/officeDocument/2006/relationships/image" Target="../media/image8.jpeg"/><Relationship Id="rId16" Type="http://schemas.openxmlformats.org/officeDocument/2006/relationships/hyperlink" Target="http://photo.tlw.cn/2/JPEG640/033/001_050/AH016_L.htm" TargetMode="External"/><Relationship Id="rId15" Type="http://schemas.openxmlformats.org/officeDocument/2006/relationships/image" Target="../media/image5.jpeg"/><Relationship Id="rId14" Type="http://schemas.openxmlformats.org/officeDocument/2006/relationships/hyperlink" Target="http://photo.tlw.cn/7/JPEG/Vol_113/ER004_L.htm" TargetMode="External"/><Relationship Id="rId13" Type="http://schemas.openxmlformats.org/officeDocument/2006/relationships/image" Target="../media/image12.png"/><Relationship Id="rId12" Type="http://schemas.openxmlformats.org/officeDocument/2006/relationships/oleObject" Target="../embeddings/oleObject2.bin"/><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anose="02010800040101010101" pitchFamily="2" charset="-122"/>
              <a:ea typeface="华文隶书" panose="02010800040101010101"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632" name="Image" r:id="rId13" imgW="11874500" imgH="3302000" progId="">
                  <p:embed/>
                </p:oleObj>
              </mc:Choice>
              <mc:Fallback>
                <p:oleObj name="Image" r:id="rId13" imgW="11874500" imgH="3302000" progId="">
                  <p:embed/>
                  <p:pic>
                    <p:nvPicPr>
                      <p:cNvPr id="0" name="Picture 2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ln>
          <a:effectLst/>
        </p:spPr>
        <p:txBody>
          <a:bodyPr>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spcBef>
                <a:spcPct val="50000"/>
              </a:spcBef>
            </a:pPr>
            <a:fld id="{653BC012-0DAF-4B88-8AEA-275F58C3AAE7}" type="slidenum">
              <a:rPr kumimoji="0" lang="en-US" altLang="zh-CN" sz="1200">
                <a:solidFill>
                  <a:schemeClr val="accent2"/>
                </a:solidFill>
              </a:rPr>
            </a:fld>
            <a:endParaRPr kumimoji="0" lang="en-US" altLang="zh-CN" sz="1200">
              <a:solidFill>
                <a:schemeClr val="accent2"/>
              </a:solidFill>
            </a:endParaRPr>
          </a:p>
        </p:txBody>
      </p:sp>
      <p:pic>
        <p:nvPicPr>
          <p:cNvPr id="1030" name="Picture 46" descr="ER004_T">
            <a:hlinkClick r:id="rId15"/>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7" descr="AH016_T">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48" descr="EV032_T">
            <a:hlinkClick r:id="rId19"/>
          </p:cNvPr>
          <p:cNvPicPr preferRelativeResize="0">
            <a:picLocks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descr="ER147_T">
            <a:hlinkClick r:id="rId21"/>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descr="DP151_T">
            <a:hlinkClick r:id="rId23"/>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rgbClr val="3333CC"/>
              </a:solidFill>
              <a:latin typeface="华文隶书" panose="02010800040101010101" pitchFamily="2" charset="-122"/>
              <a:ea typeface="华文隶书" panose="02010800040101010101" pitchFamily="2" charset="-122"/>
            </a:endParaRPr>
          </a:p>
        </p:txBody>
      </p:sp>
      <p:grpSp>
        <p:nvGrpSpPr>
          <p:cNvPr id="4099" name="Group 4"/>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4734" name="Image" r:id="rId12" imgW="11874500" imgH="3302000" progId="">
                  <p:embed/>
                </p:oleObj>
              </mc:Choice>
              <mc:Fallback>
                <p:oleObj name="Image" r:id="rId12" imgW="11874500" imgH="3302000" progId="">
                  <p:embed/>
                  <p:pic>
                    <p:nvPicPr>
                      <p:cNvPr id="0" name="Picture 3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01" name="Line 42"/>
          <p:cNvSpPr>
            <a:spLocks noChangeShapeType="1"/>
          </p:cNvSpPr>
          <p:nvPr/>
        </p:nvSpPr>
        <p:spPr bwMode="auto">
          <a:xfrm>
            <a:off x="323850" y="6524625"/>
            <a:ext cx="8640763" cy="0"/>
          </a:xfrm>
          <a:prstGeom prst="line">
            <a:avLst/>
          </a:prstGeom>
          <a:noFill/>
          <a:ln w="38100">
            <a:pattFill prst="smCheck">
              <a:fgClr>
                <a:srgbClr val="FF3300"/>
              </a:fgClr>
              <a:bgClr>
                <a:srgbClr val="FFFF00"/>
              </a:bgClr>
            </a:patt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ln>
          <a:effectLst/>
        </p:spPr>
        <p:txBody>
          <a:bodyPr>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spcBef>
                <a:spcPct val="50000"/>
              </a:spcBef>
            </a:pPr>
            <a:fld id="{DE72B69E-8D9B-4CB0-A286-49924ECBB2B9}" type="slidenum">
              <a:rPr kumimoji="0" lang="en-US" altLang="zh-CN" sz="1200">
                <a:solidFill>
                  <a:srgbClr val="3333CC"/>
                </a:solidFill>
              </a:rPr>
            </a:fld>
            <a:endParaRPr kumimoji="0" lang="en-US" altLang="zh-CN" sz="1200">
              <a:solidFill>
                <a:srgbClr val="3333CC"/>
              </a:solidFill>
            </a:endParaRPr>
          </a:p>
        </p:txBody>
      </p:sp>
      <p:pic>
        <p:nvPicPr>
          <p:cNvPr id="4103" name="Picture 46" descr="ER004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47" descr="AH016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48" descr="EV032_T">
            <a:hlinkClick r:id="rId18"/>
          </p:cNvPr>
          <p:cNvPicPr preferRelativeResize="0">
            <a:picLocks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1" descr="ER147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2" descr="DP151_T">
            <a:hlinkClick r:id="rId22"/>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pull dir="ru"/>
  </p:transition>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57200" y="1700808"/>
            <a:ext cx="8229600" cy="144016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anose="02020603050405020304" pitchFamily="18" charset="0"/>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sz="9600">
                <a:solidFill>
                  <a:srgbClr val="0070C0"/>
                </a:solidFill>
              </a:rPr>
              <a:t>第</a:t>
            </a:r>
            <a:r>
              <a:rPr lang="en-US" altLang="zh-CN" sz="9600">
                <a:solidFill>
                  <a:srgbClr val="0070C0"/>
                </a:solidFill>
              </a:rPr>
              <a:t>3</a:t>
            </a:r>
            <a:r>
              <a:rPr lang="zh-CN" altLang="en-US" sz="9600">
                <a:solidFill>
                  <a:srgbClr val="0070C0"/>
                </a:solidFill>
              </a:rPr>
              <a:t>、</a:t>
            </a:r>
            <a:r>
              <a:rPr lang="en-US" altLang="zh-CN" sz="9600">
                <a:solidFill>
                  <a:srgbClr val="0070C0"/>
                </a:solidFill>
              </a:rPr>
              <a:t>4</a:t>
            </a:r>
            <a:r>
              <a:rPr lang="zh-CN" altLang="en-US" sz="9600">
                <a:solidFill>
                  <a:srgbClr val="0070C0"/>
                </a:solidFill>
              </a:rPr>
              <a:t>章</a:t>
            </a:r>
            <a:r>
              <a:rPr lang="zh-CN" altLang="en-US" sz="9600" dirty="0">
                <a:solidFill>
                  <a:srgbClr val="0070C0"/>
                </a:solidFill>
              </a:rPr>
              <a:t>测试</a:t>
            </a:r>
            <a:endParaRPr lang="zh-CN" altLang="en-US" sz="9600" dirty="0">
              <a:solidFill>
                <a:srgbClr val="0070C0"/>
              </a:solidFill>
            </a:endParaRPr>
          </a:p>
        </p:txBody>
      </p:sp>
      <p:sp>
        <p:nvSpPr>
          <p:cNvPr id="3" name="标题 1"/>
          <p:cNvSpPr>
            <a:spLocks noGrp="1"/>
          </p:cNvSpPr>
          <p:nvPr/>
        </p:nvSpPr>
        <p:spPr>
          <a:xfrm>
            <a:off x="467544" y="3717032"/>
            <a:ext cx="8229600" cy="1368152"/>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anose="02020603050405020304" pitchFamily="18" charset="0"/>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sz="2800" dirty="0">
                <a:solidFill>
                  <a:srgbClr val="FF0000"/>
                </a:solidFill>
              </a:rPr>
              <a:t>时间：</a:t>
            </a:r>
            <a:r>
              <a:rPr lang="en-US" altLang="zh-CN" sz="2800" dirty="0">
                <a:solidFill>
                  <a:srgbClr val="FF0000"/>
                </a:solidFill>
              </a:rPr>
              <a:t>10</a:t>
            </a:r>
            <a:r>
              <a:rPr lang="zh-CN" altLang="en-US" sz="2800" dirty="0">
                <a:solidFill>
                  <a:srgbClr val="FF0000"/>
                </a:solidFill>
              </a:rPr>
              <a:t>点</a:t>
            </a:r>
            <a:r>
              <a:rPr lang="en-US" altLang="zh-CN" sz="2800">
                <a:solidFill>
                  <a:srgbClr val="FF0000"/>
                </a:solidFill>
              </a:rPr>
              <a:t>-10</a:t>
            </a:r>
            <a:r>
              <a:rPr lang="zh-CN" altLang="en-US" sz="2800">
                <a:solidFill>
                  <a:srgbClr val="FF0000"/>
                </a:solidFill>
              </a:rPr>
              <a:t>点</a:t>
            </a:r>
            <a:r>
              <a:rPr lang="en-US" altLang="zh-CN" sz="2800">
                <a:solidFill>
                  <a:srgbClr val="FF0000"/>
                </a:solidFill>
              </a:rPr>
              <a:t>5</a:t>
            </a:r>
            <a:r>
              <a:rPr lang="en-US" altLang="zh-CN" sz="2800">
                <a:solidFill>
                  <a:srgbClr val="FF0000"/>
                </a:solidFill>
              </a:rPr>
              <a:t>5</a:t>
            </a:r>
            <a:endParaRPr lang="en-US" altLang="zh-CN" sz="28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advTm="31411"/>
    </mc:Choice>
    <mc:Fallback>
      <p:transition advTm="314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习题解答</a:t>
            </a:r>
            <a:endParaRPr lang="zh-CN" altLang="en-US" dirty="0"/>
          </a:p>
        </p:txBody>
      </p:sp>
      <p:sp>
        <p:nvSpPr>
          <p:cNvPr id="3" name="内容占位符 2"/>
          <p:cNvSpPr>
            <a:spLocks noGrp="1"/>
          </p:cNvSpPr>
          <p:nvPr>
            <p:ph idx="1"/>
          </p:nvPr>
        </p:nvSpPr>
        <p:spPr>
          <a:xfrm>
            <a:off x="467544" y="1556792"/>
            <a:ext cx="8229600" cy="4569371"/>
          </a:xfrm>
        </p:spPr>
        <p:txBody>
          <a:bodyPr/>
          <a:lstStyle/>
          <a:p>
            <a:r>
              <a:rPr lang="en-US" altLang="zh-CN" sz="2400"/>
              <a:t>3.</a:t>
            </a:r>
            <a:r>
              <a:rPr lang="zh-CN" altLang="en-US" sz="2400"/>
              <a:t> 画出如图所示电路在每个门的传输延迟时间为</a:t>
            </a:r>
            <a:r>
              <a:rPr lang="en-US" altLang="zh-CN" sz="2400"/>
              <a:t>t</a:t>
            </a:r>
            <a:r>
              <a:rPr lang="en-US" altLang="zh-CN" sz="2400" baseline="-25000"/>
              <a:t>pd</a:t>
            </a:r>
            <a:r>
              <a:rPr lang="zh-CN" altLang="en-US" sz="2400"/>
              <a:t>情况下的输出电压波形。</a:t>
            </a:r>
            <a:endParaRPr lang="en-US" altLang="zh-CN" sz="2400"/>
          </a:p>
          <a:p>
            <a:endParaRPr lang="zh-CN" altLang="en-US" dirty="0"/>
          </a:p>
        </p:txBody>
      </p:sp>
      <p:pic>
        <p:nvPicPr>
          <p:cNvPr id="8" name="图片 7"/>
          <p:cNvPicPr/>
          <p:nvPr/>
        </p:nvPicPr>
        <p:blipFill>
          <a:blip r:embed="rId1"/>
          <a:stretch>
            <a:fillRect/>
          </a:stretch>
        </p:blipFill>
        <p:spPr>
          <a:xfrm>
            <a:off x="0" y="2352429"/>
            <a:ext cx="4206153" cy="2153141"/>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2235996"/>
            <a:ext cx="5001577" cy="4217339"/>
          </a:xfrm>
          <a:prstGeom prst="rect">
            <a:avLst/>
          </a:prstGeom>
        </p:spPr>
      </p:pic>
      <p:cxnSp>
        <p:nvCxnSpPr>
          <p:cNvPr id="7" name="直接箭头连接符 6"/>
          <p:cNvCxnSpPr/>
          <p:nvPr/>
        </p:nvCxnSpPr>
        <p:spPr bwMode="auto">
          <a:xfrm flipV="1">
            <a:off x="2699792" y="3284984"/>
            <a:ext cx="2808312" cy="16561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文本框 9"/>
          <p:cNvSpPr txBox="1"/>
          <p:nvPr/>
        </p:nvSpPr>
        <p:spPr>
          <a:xfrm>
            <a:off x="2241213" y="4761868"/>
            <a:ext cx="748468" cy="368300"/>
          </a:xfrm>
          <a:prstGeom prst="rect">
            <a:avLst/>
          </a:prstGeom>
          <a:noFill/>
        </p:spPr>
        <p:txBody>
          <a:bodyPr wrap="square" rtlCol="0">
            <a:spAutoFit/>
          </a:bodyPr>
          <a:lstStyle/>
          <a:p>
            <a:r>
              <a:rPr lang="en-US" altLang="zh-CN"/>
              <a:t>4t</a:t>
            </a:r>
            <a:r>
              <a:rPr lang="en-US" altLang="zh-CN" baseline="-25000"/>
              <a:t>pd</a:t>
            </a:r>
            <a:endParaRPr lang="zh-CN" altLang="en-US"/>
          </a:p>
        </p:txBody>
      </p:sp>
      <p:cxnSp>
        <p:nvCxnSpPr>
          <p:cNvPr id="12" name="直接箭头连接符 11"/>
          <p:cNvCxnSpPr/>
          <p:nvPr/>
        </p:nvCxnSpPr>
        <p:spPr bwMode="auto">
          <a:xfrm flipV="1">
            <a:off x="2699792" y="4797152"/>
            <a:ext cx="2736304" cy="7920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文本框 12"/>
          <p:cNvSpPr txBox="1"/>
          <p:nvPr/>
        </p:nvSpPr>
        <p:spPr>
          <a:xfrm>
            <a:off x="2241213" y="5348999"/>
            <a:ext cx="748468" cy="369332"/>
          </a:xfrm>
          <a:prstGeom prst="rect">
            <a:avLst/>
          </a:prstGeom>
          <a:noFill/>
        </p:spPr>
        <p:txBody>
          <a:bodyPr wrap="square" rtlCol="0">
            <a:spAutoFit/>
          </a:bodyPr>
          <a:lstStyle/>
          <a:p>
            <a:r>
              <a:rPr lang="en-US" altLang="zh-CN"/>
              <a:t>t</a:t>
            </a:r>
            <a:r>
              <a:rPr lang="en-US" altLang="zh-CN" baseline="-25000"/>
              <a:t>pd</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习题解答</a:t>
            </a:r>
            <a:endParaRPr lang="zh-CN" altLang="en-US" dirty="0"/>
          </a:p>
        </p:txBody>
      </p:sp>
      <p:sp>
        <p:nvSpPr>
          <p:cNvPr id="3" name="内容占位符 2"/>
          <p:cNvSpPr>
            <a:spLocks noGrp="1"/>
          </p:cNvSpPr>
          <p:nvPr>
            <p:ph idx="1"/>
          </p:nvPr>
        </p:nvSpPr>
        <p:spPr>
          <a:xfrm>
            <a:off x="467544" y="1556792"/>
            <a:ext cx="8229600" cy="5040560"/>
          </a:xfrm>
        </p:spPr>
        <p:txBody>
          <a:bodyPr/>
          <a:lstStyle/>
          <a:p>
            <a:r>
              <a:rPr lang="en-US" altLang="zh-CN" sz="1800"/>
              <a:t>4. </a:t>
            </a:r>
            <a:r>
              <a:rPr lang="zh-CN" altLang="en-US" sz="2000"/>
              <a:t>某足球评委会由一位教练和三位球迷组成，对裁判员的判罚进行表决，当满足以下条件时表示同意：有三人或三人以上同意，或者有两人同意，但其中一人是教练。试用与非门设计该表决电路。</a:t>
            </a:r>
            <a:endParaRPr lang="zh-CN" altLang="en-US" sz="2000"/>
          </a:p>
          <a:p>
            <a:r>
              <a:rPr lang="zh-CN" altLang="en-US" sz="2400"/>
              <a:t>设教练和球迷分别用</a:t>
            </a:r>
            <a:r>
              <a:rPr lang="en-US" altLang="zh-CN" sz="2400"/>
              <a:t>A</a:t>
            </a:r>
            <a:r>
              <a:rPr lang="zh-CN" altLang="en-US" sz="2400"/>
              <a:t>和</a:t>
            </a:r>
            <a:r>
              <a:rPr lang="en-US" altLang="zh-CN" sz="2400"/>
              <a:t>B</a:t>
            </a:r>
            <a:r>
              <a:rPr lang="zh-CN" altLang="en-US" sz="2400"/>
              <a:t>、</a:t>
            </a:r>
            <a:r>
              <a:rPr lang="en-US" altLang="zh-CN" sz="2400"/>
              <a:t>C</a:t>
            </a:r>
            <a:r>
              <a:rPr lang="zh-CN" altLang="en-US" sz="2400"/>
              <a:t>、</a:t>
            </a:r>
            <a:r>
              <a:rPr lang="en-US" altLang="zh-CN" sz="2400"/>
              <a:t>D</a:t>
            </a:r>
            <a:r>
              <a:rPr lang="zh-CN" altLang="en-US" sz="2400"/>
              <a:t>表示，为</a:t>
            </a:r>
            <a:r>
              <a:rPr lang="en-US" altLang="zh-CN" sz="2400"/>
              <a:t>1</a:t>
            </a:r>
            <a:r>
              <a:rPr lang="zh-CN" altLang="en-US" sz="2400"/>
              <a:t>时表示同意，为</a:t>
            </a:r>
            <a:r>
              <a:rPr lang="en-US" altLang="zh-CN" sz="2400"/>
              <a:t>0</a:t>
            </a:r>
            <a:r>
              <a:rPr lang="zh-CN" altLang="en-US" sz="2400"/>
              <a:t>时表示不同意，</a:t>
            </a:r>
            <a:r>
              <a:rPr lang="en-US" altLang="zh-CN" sz="2400"/>
              <a:t>L</a:t>
            </a:r>
            <a:r>
              <a:rPr lang="zh-CN" altLang="en-US" sz="2400"/>
              <a:t>为</a:t>
            </a:r>
            <a:r>
              <a:rPr lang="en-US" altLang="zh-CN" sz="2400"/>
              <a:t>1</a:t>
            </a:r>
            <a:r>
              <a:rPr lang="zh-CN" altLang="en-US" sz="2400"/>
              <a:t>时同意结果。画出真值表</a:t>
            </a:r>
            <a:endParaRPr lang="en-US" altLang="zh-CN" sz="2400"/>
          </a:p>
          <a:p>
            <a:pPr marL="0" indent="0">
              <a:buNone/>
            </a:pPr>
            <a:endParaRPr lang="en-US" altLang="zh-CN" sz="2400"/>
          </a:p>
        </p:txBody>
      </p:sp>
      <p:pic>
        <p:nvPicPr>
          <p:cNvPr id="4" name="图片 3"/>
          <p:cNvPicPr>
            <a:picLocks noChangeAspect="1"/>
          </p:cNvPicPr>
          <p:nvPr/>
        </p:nvPicPr>
        <p:blipFill>
          <a:blip r:embed="rId1"/>
          <a:stretch>
            <a:fillRect/>
          </a:stretch>
        </p:blipFill>
        <p:spPr>
          <a:xfrm>
            <a:off x="683568" y="3426668"/>
            <a:ext cx="8134350" cy="3314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习题解答</a:t>
            </a:r>
            <a:endParaRPr lang="zh-CN" altLang="en-US" dirty="0"/>
          </a:p>
        </p:txBody>
      </p:sp>
      <p:sp>
        <p:nvSpPr>
          <p:cNvPr id="3" name="内容占位符 2"/>
          <p:cNvSpPr>
            <a:spLocks noGrp="1"/>
          </p:cNvSpPr>
          <p:nvPr>
            <p:ph idx="1"/>
          </p:nvPr>
        </p:nvSpPr>
        <p:spPr>
          <a:xfrm>
            <a:off x="467544" y="1556792"/>
            <a:ext cx="8229600" cy="5040560"/>
          </a:xfrm>
        </p:spPr>
        <p:txBody>
          <a:bodyPr/>
          <a:lstStyle/>
          <a:p>
            <a:pPr marL="0" indent="0">
              <a:buNone/>
            </a:pPr>
            <a:r>
              <a:rPr lang="zh-CN" altLang="en-US" sz="2400"/>
              <a:t>画出卡诺图为                                                 </a:t>
            </a:r>
            <a:endParaRPr lang="en-US" altLang="zh-CN" sz="2400"/>
          </a:p>
          <a:p>
            <a:pPr marL="0" indent="0">
              <a:buNone/>
            </a:pPr>
            <a:r>
              <a:rPr lang="en-US" altLang="zh-CN" sz="2400"/>
              <a:t>                                                    </a:t>
            </a:r>
            <a:r>
              <a:rPr lang="zh-CN" altLang="en-US" sz="2400"/>
              <a:t>最终的电路图为</a:t>
            </a:r>
            <a:endParaRPr lang="en-US" altLang="zh-CN" sz="2400"/>
          </a:p>
          <a:p>
            <a:pPr marL="0" indent="0">
              <a:buNone/>
            </a:pPr>
            <a:endParaRPr lang="en-US" altLang="zh-CN" sz="2400"/>
          </a:p>
          <a:p>
            <a:pPr marL="0" indent="0">
              <a:buNone/>
            </a:pPr>
            <a:endParaRPr lang="en-US" altLang="zh-CN" sz="2400"/>
          </a:p>
          <a:p>
            <a:pPr marL="0" indent="0">
              <a:buNone/>
            </a:pPr>
            <a:endParaRPr lang="en-US" altLang="zh-CN" sz="2400"/>
          </a:p>
          <a:p>
            <a:pPr marL="0" indent="0">
              <a:buNone/>
            </a:pPr>
            <a:r>
              <a:rPr lang="zh-CN" altLang="en-US" sz="2400"/>
              <a:t>化简后得到</a:t>
            </a:r>
            <a:endParaRPr lang="en-US" altLang="zh-CN" sz="2400"/>
          </a:p>
          <a:p>
            <a:pPr marL="0" indent="0">
              <a:buNone/>
            </a:pPr>
            <a:endParaRPr lang="en-US" altLang="zh-CN" sz="2400"/>
          </a:p>
          <a:p>
            <a:pPr marL="0" indent="0">
              <a:buNone/>
            </a:pPr>
            <a:r>
              <a:rPr lang="zh-CN" altLang="en-US" sz="2400"/>
              <a:t>化为与非与非式为</a:t>
            </a:r>
            <a:endParaRPr lang="en-US" altLang="zh-CN" sz="2400"/>
          </a:p>
          <a:p>
            <a:pPr marL="0" indent="0">
              <a:buNone/>
            </a:pPr>
            <a:endParaRPr lang="en-US" altLang="zh-CN" sz="2400"/>
          </a:p>
          <a:p>
            <a:pPr marL="0" indent="0">
              <a:buNone/>
            </a:pPr>
            <a:endParaRPr lang="en-US" altLang="zh-CN" sz="2400"/>
          </a:p>
        </p:txBody>
      </p:sp>
      <p:pic>
        <p:nvPicPr>
          <p:cNvPr id="5" name="图片 4"/>
          <p:cNvPicPr>
            <a:picLocks noChangeAspect="1"/>
          </p:cNvPicPr>
          <p:nvPr/>
        </p:nvPicPr>
        <p:blipFill>
          <a:blip r:embed="rId1"/>
          <a:stretch>
            <a:fillRect/>
          </a:stretch>
        </p:blipFill>
        <p:spPr>
          <a:xfrm>
            <a:off x="446856" y="2083254"/>
            <a:ext cx="2203539" cy="1847850"/>
          </a:xfrm>
          <a:prstGeom prst="rect">
            <a:avLst/>
          </a:prstGeom>
        </p:spPr>
      </p:pic>
      <p:pic>
        <p:nvPicPr>
          <p:cNvPr id="6" name="图片 5"/>
          <p:cNvPicPr>
            <a:picLocks noChangeAspect="1"/>
          </p:cNvPicPr>
          <p:nvPr/>
        </p:nvPicPr>
        <p:blipFill>
          <a:blip r:embed="rId2"/>
          <a:stretch>
            <a:fillRect/>
          </a:stretch>
        </p:blipFill>
        <p:spPr>
          <a:xfrm>
            <a:off x="393952" y="4565614"/>
            <a:ext cx="2632398" cy="414359"/>
          </a:xfrm>
          <a:prstGeom prst="rect">
            <a:avLst/>
          </a:prstGeom>
        </p:spPr>
      </p:pic>
      <p:pic>
        <p:nvPicPr>
          <p:cNvPr id="7" name="图片 6"/>
          <p:cNvPicPr>
            <a:picLocks noChangeAspect="1"/>
          </p:cNvPicPr>
          <p:nvPr/>
        </p:nvPicPr>
        <p:blipFill rotWithShape="1">
          <a:blip r:embed="rId3"/>
          <a:srcRect b="52064"/>
          <a:stretch>
            <a:fillRect/>
          </a:stretch>
        </p:blipFill>
        <p:spPr>
          <a:xfrm>
            <a:off x="467544" y="5354287"/>
            <a:ext cx="4067636" cy="594993"/>
          </a:xfrm>
          <a:prstGeom prst="rect">
            <a:avLst/>
          </a:prstGeom>
        </p:spPr>
      </p:pic>
      <p:pic>
        <p:nvPicPr>
          <p:cNvPr id="10" name="图片 9"/>
          <p:cNvPicPr>
            <a:picLocks noChangeAspect="1"/>
          </p:cNvPicPr>
          <p:nvPr/>
        </p:nvPicPr>
        <p:blipFill>
          <a:blip r:embed="rId4"/>
          <a:stretch>
            <a:fillRect/>
          </a:stretch>
        </p:blipFill>
        <p:spPr>
          <a:xfrm>
            <a:off x="3363600" y="2611417"/>
            <a:ext cx="5508104" cy="27092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习题解答</a:t>
            </a:r>
            <a:endParaRPr lang="zh-CN" altLang="en-US" dirty="0"/>
          </a:p>
        </p:txBody>
      </p:sp>
      <p:sp>
        <p:nvSpPr>
          <p:cNvPr id="3" name="内容占位符 2"/>
          <p:cNvSpPr>
            <a:spLocks noGrp="1"/>
          </p:cNvSpPr>
          <p:nvPr>
            <p:ph idx="1"/>
          </p:nvPr>
        </p:nvSpPr>
        <p:spPr>
          <a:xfrm>
            <a:off x="467544" y="1556792"/>
            <a:ext cx="8229600" cy="5040560"/>
          </a:xfrm>
        </p:spPr>
        <p:txBody>
          <a:bodyPr/>
          <a:lstStyle/>
          <a:p>
            <a:r>
              <a:rPr lang="en-US" altLang="zh-CN"/>
              <a:t>5.</a:t>
            </a:r>
            <a:r>
              <a:rPr lang="zh-CN" altLang="en-US"/>
              <a:t> </a:t>
            </a:r>
            <a:r>
              <a:rPr lang="zh-CN" altLang="en-US" sz="2800"/>
              <a:t>写出如图所示逻辑电路的逻辑表达式，并分析其逻辑功能。</a:t>
            </a:r>
            <a:endParaRPr lang="en-US" altLang="zh-CN" sz="2800"/>
          </a:p>
          <a:p>
            <a:endParaRPr lang="en-US" altLang="zh-CN" sz="2800"/>
          </a:p>
        </p:txBody>
      </p:sp>
      <p:pic>
        <p:nvPicPr>
          <p:cNvPr id="4" name="图片 3"/>
          <p:cNvPicPr/>
          <p:nvPr/>
        </p:nvPicPr>
        <p:blipFill rotWithShape="1">
          <a:blip r:embed="rId1"/>
          <a:srcRect t="9425"/>
          <a:stretch>
            <a:fillRect/>
          </a:stretch>
        </p:blipFill>
        <p:spPr bwMode="auto">
          <a:xfrm>
            <a:off x="251520" y="2636912"/>
            <a:ext cx="4320480" cy="1800200"/>
          </a:xfrm>
          <a:prstGeom prst="rect">
            <a:avLst/>
          </a:prstGeom>
          <a:ln>
            <a:noFill/>
          </a:ln>
        </p:spPr>
      </p:pic>
      <p:pic>
        <p:nvPicPr>
          <p:cNvPr id="5" name="图片 4"/>
          <p:cNvPicPr>
            <a:picLocks noChangeAspect="1"/>
          </p:cNvPicPr>
          <p:nvPr/>
        </p:nvPicPr>
        <p:blipFill>
          <a:blip r:embed="rId2"/>
          <a:stretch>
            <a:fillRect/>
          </a:stretch>
        </p:blipFill>
        <p:spPr>
          <a:xfrm>
            <a:off x="545386" y="4476099"/>
            <a:ext cx="3732747" cy="2121253"/>
          </a:xfrm>
          <a:prstGeom prst="rect">
            <a:avLst/>
          </a:prstGeom>
        </p:spPr>
      </p:pic>
      <p:sp>
        <p:nvSpPr>
          <p:cNvPr id="6" name="文本框 5"/>
          <p:cNvSpPr txBox="1"/>
          <p:nvPr/>
        </p:nvSpPr>
        <p:spPr>
          <a:xfrm>
            <a:off x="5148064" y="3861048"/>
            <a:ext cx="3312368" cy="923330"/>
          </a:xfrm>
          <a:prstGeom prst="rect">
            <a:avLst/>
          </a:prstGeom>
          <a:noFill/>
        </p:spPr>
        <p:txBody>
          <a:bodyPr wrap="square" rtlCol="0">
            <a:spAutoFit/>
          </a:bodyPr>
          <a:lstStyle/>
          <a:p>
            <a:r>
              <a:rPr lang="en-US" altLang="zh-CN"/>
              <a:t>1</a:t>
            </a:r>
            <a:r>
              <a:rPr lang="zh-CN" altLang="en-US"/>
              <a:t>位全加器，</a:t>
            </a:r>
            <a:r>
              <a:rPr lang="en-US" altLang="zh-CN"/>
              <a:t>A</a:t>
            </a:r>
            <a:r>
              <a:rPr lang="zh-CN" altLang="en-US"/>
              <a:t>，</a:t>
            </a:r>
            <a:r>
              <a:rPr lang="en-US" altLang="zh-CN"/>
              <a:t>B</a:t>
            </a:r>
            <a:r>
              <a:rPr lang="zh-CN" altLang="en-US"/>
              <a:t>为被加数和加数，</a:t>
            </a:r>
            <a:r>
              <a:rPr lang="en-US" altLang="zh-CN"/>
              <a:t>C</a:t>
            </a:r>
            <a:r>
              <a:rPr lang="en-US" altLang="zh-CN" baseline="-25000"/>
              <a:t>i</a:t>
            </a:r>
            <a:r>
              <a:rPr lang="zh-CN" altLang="en-US"/>
              <a:t>为低位进位，</a:t>
            </a:r>
            <a:r>
              <a:rPr lang="en-US" altLang="zh-CN"/>
              <a:t>S</a:t>
            </a:r>
            <a:r>
              <a:rPr lang="zh-CN" altLang="en-US"/>
              <a:t>为和，</a:t>
            </a:r>
            <a:r>
              <a:rPr lang="en-US" altLang="zh-CN"/>
              <a:t>C</a:t>
            </a:r>
            <a:r>
              <a:rPr lang="en-US" altLang="zh-CN" baseline="-25000"/>
              <a:t>o</a:t>
            </a:r>
            <a:r>
              <a:rPr lang="zh-CN" altLang="en-US"/>
              <a:t>为高位进位</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习题解答</a:t>
            </a:r>
            <a:endParaRPr lang="zh-CN" altLang="en-US" dirty="0"/>
          </a:p>
        </p:txBody>
      </p:sp>
      <p:sp>
        <p:nvSpPr>
          <p:cNvPr id="3" name="内容占位符 2"/>
          <p:cNvSpPr>
            <a:spLocks noGrp="1"/>
          </p:cNvSpPr>
          <p:nvPr>
            <p:ph idx="1"/>
          </p:nvPr>
        </p:nvSpPr>
        <p:spPr>
          <a:xfrm>
            <a:off x="467544" y="1556792"/>
            <a:ext cx="8229600" cy="4569371"/>
          </a:xfrm>
        </p:spPr>
        <p:txBody>
          <a:bodyPr/>
          <a:lstStyle/>
          <a:p>
            <a:r>
              <a:rPr lang="en-US" altLang="zh-CN" sz="2000"/>
              <a:t>6.</a:t>
            </a:r>
            <a:r>
              <a:rPr lang="zh-CN" altLang="en-US" sz="2000"/>
              <a:t> </a:t>
            </a:r>
            <a:r>
              <a:rPr lang="zh-CN" altLang="en-US"/>
              <a:t>	</a:t>
            </a:r>
            <a:r>
              <a:rPr lang="zh-CN" altLang="en-US" sz="1800"/>
              <a:t>使用译码器</a:t>
            </a:r>
            <a:r>
              <a:rPr lang="en-US" altLang="zh-CN" sz="1800"/>
              <a:t>74HC138</a:t>
            </a:r>
            <a:r>
              <a:rPr lang="zh-CN" altLang="en-US" sz="1800"/>
              <a:t>和适当的逻辑门实现函数</a:t>
            </a:r>
            <a:r>
              <a:rPr lang="en-US" altLang="zh-CN" sz="1800"/>
              <a:t>F=A ̅B ̅C ̅+AB ̅C ̅+ABC ̅+ABC.</a:t>
            </a:r>
            <a:endParaRPr lang="en-US" altLang="zh-CN" sz="1800"/>
          </a:p>
          <a:p>
            <a:endParaRPr lang="en-US" altLang="zh-CN" sz="1800"/>
          </a:p>
        </p:txBody>
      </p:sp>
      <p:pic>
        <p:nvPicPr>
          <p:cNvPr id="5" name="图片 4"/>
          <p:cNvPicPr>
            <a:picLocks noChangeAspect="1"/>
          </p:cNvPicPr>
          <p:nvPr/>
        </p:nvPicPr>
        <p:blipFill>
          <a:blip r:embed="rId1"/>
          <a:stretch>
            <a:fillRect/>
          </a:stretch>
        </p:blipFill>
        <p:spPr>
          <a:xfrm>
            <a:off x="611560" y="2564904"/>
            <a:ext cx="4562452" cy="473571"/>
          </a:xfrm>
          <a:prstGeom prst="rect">
            <a:avLst/>
          </a:prstGeom>
        </p:spPr>
      </p:pic>
      <p:pic>
        <p:nvPicPr>
          <p:cNvPr id="6" name="图片 5"/>
          <p:cNvPicPr>
            <a:picLocks noChangeAspect="1"/>
          </p:cNvPicPr>
          <p:nvPr/>
        </p:nvPicPr>
        <p:blipFill>
          <a:blip r:embed="rId2"/>
          <a:stretch>
            <a:fillRect/>
          </a:stretch>
        </p:blipFill>
        <p:spPr>
          <a:xfrm>
            <a:off x="794983" y="2955429"/>
            <a:ext cx="3777017" cy="473571"/>
          </a:xfrm>
          <a:prstGeom prst="rect">
            <a:avLst/>
          </a:prstGeom>
        </p:spPr>
      </p:pic>
      <p:pic>
        <p:nvPicPr>
          <p:cNvPr id="7" name="图片 6"/>
          <p:cNvPicPr>
            <a:picLocks noChangeAspect="1"/>
          </p:cNvPicPr>
          <p:nvPr/>
        </p:nvPicPr>
        <p:blipFill>
          <a:blip r:embed="rId3"/>
          <a:stretch>
            <a:fillRect/>
          </a:stretch>
        </p:blipFill>
        <p:spPr>
          <a:xfrm>
            <a:off x="2311849" y="3618902"/>
            <a:ext cx="4520302" cy="25072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习题解答</a:t>
            </a:r>
            <a:endParaRPr lang="zh-CN" altLang="en-US" dirty="0"/>
          </a:p>
        </p:txBody>
      </p:sp>
      <p:sp>
        <p:nvSpPr>
          <p:cNvPr id="3" name="内容占位符 2"/>
          <p:cNvSpPr>
            <a:spLocks noGrp="1"/>
          </p:cNvSpPr>
          <p:nvPr>
            <p:ph idx="1"/>
          </p:nvPr>
        </p:nvSpPr>
        <p:spPr>
          <a:xfrm>
            <a:off x="467544" y="1556792"/>
            <a:ext cx="8229600" cy="4569371"/>
          </a:xfrm>
        </p:spPr>
        <p:txBody>
          <a:bodyPr/>
          <a:lstStyle/>
          <a:p>
            <a:r>
              <a:rPr lang="en-US" altLang="zh-CN" sz="2000"/>
              <a:t>7.</a:t>
            </a:r>
            <a:r>
              <a:rPr lang="zh-CN" altLang="en-US" sz="2000"/>
              <a:t> 根据如下的</a:t>
            </a:r>
            <a:r>
              <a:rPr lang="en-US" altLang="zh-CN" sz="2000"/>
              <a:t>verilog</a:t>
            </a:r>
            <a:r>
              <a:rPr lang="zh-CN" altLang="en-US" sz="2000"/>
              <a:t>代码画出逻辑电路图。</a:t>
            </a:r>
            <a:endParaRPr lang="en-US" altLang="zh-CN" sz="1800"/>
          </a:p>
        </p:txBody>
      </p:sp>
      <p:pic>
        <p:nvPicPr>
          <p:cNvPr id="8" name="图片 7"/>
          <p:cNvPicPr/>
          <p:nvPr/>
        </p:nvPicPr>
        <p:blipFill>
          <a:blip r:embed="rId1"/>
          <a:stretch>
            <a:fillRect/>
          </a:stretch>
        </p:blipFill>
        <p:spPr>
          <a:xfrm>
            <a:off x="107504" y="2079352"/>
            <a:ext cx="5040560" cy="4157960"/>
          </a:xfrm>
          <a:prstGeom prst="rect">
            <a:avLst/>
          </a:prstGeom>
        </p:spPr>
      </p:pic>
      <p:pic>
        <p:nvPicPr>
          <p:cNvPr id="4" name="图片 3"/>
          <p:cNvPicPr>
            <a:picLocks noChangeAspect="1"/>
          </p:cNvPicPr>
          <p:nvPr/>
        </p:nvPicPr>
        <p:blipFill>
          <a:blip r:embed="rId2"/>
          <a:stretch>
            <a:fillRect/>
          </a:stretch>
        </p:blipFill>
        <p:spPr>
          <a:xfrm>
            <a:off x="3995936" y="2204864"/>
            <a:ext cx="4675076" cy="348421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771570"/>
            <a:ext cx="6858000" cy="291941"/>
          </a:xfrm>
        </p:spPr>
        <p:txBody>
          <a:bodyPr>
            <a:noAutofit/>
          </a:bodyPr>
          <a:lstStyle/>
          <a:p>
            <a:r>
              <a:rPr lang="en-US" altLang="zh-CN" sz="2000">
                <a:solidFill>
                  <a:schemeClr val="tx1"/>
                </a:solidFill>
              </a:rPr>
              <a:t>8. </a:t>
            </a:r>
            <a:r>
              <a:rPr lang="zh-CN" altLang="en-US" sz="2000">
                <a:solidFill>
                  <a:schemeClr val="tx1"/>
                </a:solidFill>
              </a:rPr>
              <a:t>画出一种使用传输门实现4选1多路选择器的电路图，</a:t>
            </a:r>
            <a:br>
              <a:rPr lang="en-US" altLang="zh-CN" sz="2000">
                <a:solidFill>
                  <a:schemeClr val="tx1"/>
                </a:solidFill>
              </a:rPr>
            </a:br>
            <a:r>
              <a:rPr lang="zh-CN" altLang="en-US" sz="2000">
                <a:solidFill>
                  <a:schemeClr val="tx1"/>
                </a:solidFill>
              </a:rPr>
              <a:t>给出的端口信号如下图所示</a:t>
            </a:r>
            <a:endParaRPr lang="zh-CN" altLang="en-US" sz="2000">
              <a:solidFill>
                <a:schemeClr val="tx1"/>
              </a:solidFill>
            </a:endParaRPr>
          </a:p>
        </p:txBody>
      </p:sp>
      <p:pic>
        <p:nvPicPr>
          <p:cNvPr id="4" name="图片 1"/>
          <p:cNvPicPr>
            <a:picLocks noChangeAspect="1"/>
          </p:cNvPicPr>
          <p:nvPr/>
        </p:nvPicPr>
        <p:blipFill>
          <a:blip r:embed="rId1"/>
          <a:stretch>
            <a:fillRect/>
          </a:stretch>
        </p:blipFill>
        <p:spPr>
          <a:xfrm>
            <a:off x="467544" y="2487293"/>
            <a:ext cx="1535906" cy="1421606"/>
          </a:xfrm>
          <a:prstGeom prst="rect">
            <a:avLst/>
          </a:prstGeom>
        </p:spPr>
      </p:pic>
      <p:pic>
        <p:nvPicPr>
          <p:cNvPr id="5" name="图片 4"/>
          <p:cNvPicPr>
            <a:picLocks noChangeAspect="1"/>
          </p:cNvPicPr>
          <p:nvPr/>
        </p:nvPicPr>
        <p:blipFill>
          <a:blip r:embed="rId2"/>
          <a:stretch>
            <a:fillRect/>
          </a:stretch>
        </p:blipFill>
        <p:spPr>
          <a:xfrm>
            <a:off x="5837873" y="3342323"/>
            <a:ext cx="3308985" cy="2617946"/>
          </a:xfrm>
          <a:prstGeom prst="rect">
            <a:avLst/>
          </a:prstGeom>
        </p:spPr>
      </p:pic>
      <p:pic>
        <p:nvPicPr>
          <p:cNvPr id="6" name="图片 5"/>
          <p:cNvPicPr>
            <a:picLocks noChangeAspect="1"/>
          </p:cNvPicPr>
          <p:nvPr/>
        </p:nvPicPr>
        <p:blipFill>
          <a:blip r:embed="rId3"/>
          <a:stretch>
            <a:fillRect/>
          </a:stretch>
        </p:blipFill>
        <p:spPr>
          <a:xfrm>
            <a:off x="2798921" y="2884170"/>
            <a:ext cx="2580323" cy="2899410"/>
          </a:xfrm>
          <a:prstGeom prst="rect">
            <a:avLst/>
          </a:prstGeom>
        </p:spPr>
      </p:pic>
      <p:pic>
        <p:nvPicPr>
          <p:cNvPr id="7" name="图片 6"/>
          <p:cNvPicPr>
            <a:picLocks noChangeAspect="1"/>
          </p:cNvPicPr>
          <p:nvPr/>
        </p:nvPicPr>
        <p:blipFill>
          <a:blip r:embed="rId4"/>
          <a:stretch>
            <a:fillRect/>
          </a:stretch>
        </p:blipFill>
        <p:spPr>
          <a:xfrm>
            <a:off x="2798922" y="2179797"/>
            <a:ext cx="4164806" cy="378619"/>
          </a:xfrm>
          <a:prstGeom prst="rect">
            <a:avLst/>
          </a:prstGeom>
        </p:spPr>
      </p:pic>
      <p:sp>
        <p:nvSpPr>
          <p:cNvPr id="8" name="标题 1"/>
          <p:cNvSpPr txBox="1"/>
          <p:nvPr/>
        </p:nvSpPr>
        <p:spPr>
          <a:xfrm>
            <a:off x="456238" y="450765"/>
            <a:ext cx="8229600" cy="792088"/>
          </a:xfrm>
        </p:spPr>
        <p:txBody>
          <a:bodyPr anchor="b"/>
          <a:lstStyle>
            <a:lvl1pPr algn="ctr" rtl="0" eaLnBrk="0" fontAlgn="base" hangingPunct="0">
              <a:spcBef>
                <a:spcPct val="0"/>
              </a:spcBef>
              <a:spcAft>
                <a:spcPct val="0"/>
              </a:spcAft>
              <a:defRPr kumimoji="1" sz="45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kern="0"/>
              <a:t>习题解答</a:t>
            </a:r>
            <a:endParaRPr lang="zh-CN" altLang="en-US" kern="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79597" y="1225868"/>
            <a:ext cx="7985284" cy="1200329"/>
          </a:xfrm>
          <a:prstGeom prst="rect">
            <a:avLst/>
          </a:prstGeom>
          <a:noFill/>
          <a:ln w="9525">
            <a:noFill/>
          </a:ln>
        </p:spPr>
        <p:txBody>
          <a:bodyPr wrap="square">
            <a:spAutoFit/>
          </a:bodyPr>
          <a:lstStyle/>
          <a:p>
            <a:r>
              <a:rPr lang="en-US" altLang="zh-CN" b="0">
                <a:solidFill>
                  <a:srgbClr val="333333"/>
                </a:solidFill>
                <a:ea typeface="宋体" panose="02010600030101010101" pitchFamily="2" charset="-122"/>
                <a:cs typeface="Times New Roman" panose="02020603050405020304" pitchFamily="18" charset="0"/>
              </a:rPr>
              <a:t>9</a:t>
            </a:r>
            <a:r>
              <a:rPr lang="zh-CN" b="0">
                <a:solidFill>
                  <a:srgbClr val="333333"/>
                </a:solidFill>
                <a:ea typeface="宋体" panose="02010600030101010101" pitchFamily="2" charset="-122"/>
                <a:cs typeface="Times New Roman" panose="02020603050405020304" pitchFamily="18" charset="0"/>
              </a:rPr>
              <a:t>. (1) 假设有一个工作原理与8-3线编码器类似</a:t>
            </a:r>
            <a:r>
              <a:rPr lang="zh-CN" b="0">
                <a:solidFill>
                  <a:srgbClr val="333333"/>
                </a:solidFill>
                <a:ea typeface="宋体" panose="02010600030101010101" pitchFamily="2" charset="-122"/>
              </a:rPr>
              <a:t>的</a:t>
            </a:r>
            <a:r>
              <a:rPr lang="zh-CN" b="0">
                <a:solidFill>
                  <a:srgbClr val="333333"/>
                </a:solidFill>
                <a:ea typeface="宋体" panose="02010600030101010101" pitchFamily="2" charset="-122"/>
                <a:cs typeface="Times New Roman" panose="02020603050405020304" pitchFamily="18" charset="0"/>
              </a:rPr>
              <a:t>10-4线的编码器，如下图所示，请用</a:t>
            </a:r>
            <a:r>
              <a:rPr lang="zh-CN" b="0">
                <a:solidFill>
                  <a:srgbClr val="333333"/>
                </a:solidFill>
                <a:ea typeface="宋体" panose="02010600030101010101" pitchFamily="2" charset="-122"/>
              </a:rPr>
              <a:t>此编码器和必要的门电路搭建一个</a:t>
            </a:r>
            <a:r>
              <a:rPr lang="zh-CN" b="0">
                <a:solidFill>
                  <a:srgbClr val="333333"/>
                </a:solidFill>
                <a:ea typeface="宋体" panose="02010600030101010101" pitchFamily="2" charset="-122"/>
                <a:cs typeface="Times New Roman" panose="02020603050405020304" pitchFamily="18" charset="0"/>
              </a:rPr>
              <a:t>30-8线的</a:t>
            </a:r>
            <a:r>
              <a:rPr lang="en-US" altLang="zh-CN" b="0">
                <a:solidFill>
                  <a:srgbClr val="333333"/>
                </a:solidFill>
                <a:ea typeface="宋体" panose="02010600030101010101" pitchFamily="2" charset="-122"/>
                <a:cs typeface="Times New Roman" panose="02020603050405020304" pitchFamily="18" charset="0"/>
              </a:rPr>
              <a:t>8421</a:t>
            </a:r>
            <a:r>
              <a:rPr lang="zh-CN" b="0">
                <a:solidFill>
                  <a:srgbClr val="333333"/>
                </a:solidFill>
                <a:ea typeface="宋体" panose="02010600030101010101" pitchFamily="2" charset="-122"/>
                <a:cs typeface="Times New Roman" panose="02020603050405020304" pitchFamily="18" charset="0"/>
              </a:rPr>
              <a:t>码编码器（比如I</a:t>
            </a:r>
            <a:r>
              <a:rPr lang="en-US" b="0" baseline="-25000">
                <a:solidFill>
                  <a:srgbClr val="333333"/>
                </a:solidFill>
                <a:latin typeface="微软雅黑" panose="020B0503020204020204" charset="-122"/>
                <a:ea typeface="宋体" panose="02010600030101010101" pitchFamily="2" charset="-122"/>
                <a:cs typeface="Times New Roman" panose="02020603050405020304" pitchFamily="18" charset="0"/>
              </a:rPr>
              <a:t>29</a:t>
            </a:r>
            <a:r>
              <a:rPr lang="zh-CN" b="0">
                <a:solidFill>
                  <a:srgbClr val="333333"/>
                </a:solidFill>
                <a:ea typeface="宋体" panose="02010600030101010101" pitchFamily="2" charset="-122"/>
              </a:rPr>
              <a:t>对应的</a:t>
            </a:r>
            <a:r>
              <a:rPr lang="en-US" altLang="zh-CN" b="0">
                <a:solidFill>
                  <a:srgbClr val="333333"/>
                </a:solidFill>
                <a:ea typeface="宋体" panose="02010600030101010101" pitchFamily="2" charset="-122"/>
                <a:cs typeface="Times New Roman" panose="02020603050405020304" pitchFamily="18" charset="0"/>
              </a:rPr>
              <a:t>8421</a:t>
            </a:r>
            <a:r>
              <a:rPr lang="zh-CN" b="0">
                <a:solidFill>
                  <a:srgbClr val="333333"/>
                </a:solidFill>
                <a:ea typeface="宋体" panose="02010600030101010101" pitchFamily="2" charset="-122"/>
                <a:cs typeface="Times New Roman" panose="02020603050405020304" pitchFamily="18" charset="0"/>
              </a:rPr>
              <a:t>码为(0010,1001)，则编码器的输出应为00101001）</a:t>
            </a:r>
            <a:r>
              <a:rPr lang="zh-CN" b="0">
                <a:solidFill>
                  <a:srgbClr val="333333"/>
                </a:solidFill>
                <a:ea typeface="宋体" panose="02010600030101010101" pitchFamily="2" charset="-122"/>
              </a:rPr>
              <a:t>，</a:t>
            </a:r>
            <a:r>
              <a:rPr lang="zh-CN" b="0">
                <a:solidFill>
                  <a:srgbClr val="333333"/>
                </a:solidFill>
                <a:ea typeface="宋体" panose="02010600030101010101" pitchFamily="2" charset="-122"/>
                <a:cs typeface="Times New Roman" panose="02020603050405020304" pitchFamily="18" charset="0"/>
              </a:rPr>
              <a:t>8个输出线的符号从高位到低位分别为A</a:t>
            </a:r>
            <a:r>
              <a:rPr lang="en-US" b="0" baseline="-25000">
                <a:solidFill>
                  <a:srgbClr val="333333"/>
                </a:solidFill>
                <a:latin typeface="微软雅黑" panose="020B0503020204020204" charset="-122"/>
                <a:ea typeface="宋体" panose="02010600030101010101" pitchFamily="2" charset="-122"/>
                <a:cs typeface="Times New Roman" panose="02020603050405020304" pitchFamily="18" charset="0"/>
              </a:rPr>
              <a:t>1</a:t>
            </a:r>
            <a:r>
              <a:rPr lang="en-US" b="0">
                <a:solidFill>
                  <a:srgbClr val="333333"/>
                </a:solidFill>
                <a:latin typeface="微软雅黑" panose="020B0503020204020204" charset="-122"/>
                <a:ea typeface="宋体" panose="02010600030101010101" pitchFamily="2" charset="-122"/>
                <a:cs typeface="Times New Roman" panose="02020603050405020304" pitchFamily="18" charset="0"/>
              </a:rPr>
              <a:t> B</a:t>
            </a:r>
            <a:r>
              <a:rPr lang="en-US" b="0" baseline="-25000">
                <a:solidFill>
                  <a:srgbClr val="333333"/>
                </a:solidFill>
                <a:latin typeface="微软雅黑" panose="020B0503020204020204" charset="-122"/>
                <a:ea typeface="宋体" panose="02010600030101010101" pitchFamily="2" charset="-122"/>
                <a:cs typeface="Times New Roman" panose="02020603050405020304" pitchFamily="18" charset="0"/>
              </a:rPr>
              <a:t>1</a:t>
            </a:r>
            <a:r>
              <a:rPr lang="en-US" b="0">
                <a:solidFill>
                  <a:srgbClr val="333333"/>
                </a:solidFill>
                <a:latin typeface="微软雅黑" panose="020B0503020204020204" charset="-122"/>
                <a:ea typeface="宋体" panose="02010600030101010101" pitchFamily="2" charset="-122"/>
                <a:cs typeface="Times New Roman" panose="02020603050405020304" pitchFamily="18" charset="0"/>
              </a:rPr>
              <a:t> C</a:t>
            </a:r>
            <a:r>
              <a:rPr lang="en-US" b="0" baseline="-25000">
                <a:solidFill>
                  <a:srgbClr val="333333"/>
                </a:solidFill>
                <a:latin typeface="微软雅黑" panose="020B0503020204020204" charset="-122"/>
                <a:ea typeface="宋体" panose="02010600030101010101" pitchFamily="2" charset="-122"/>
                <a:cs typeface="Times New Roman" panose="02020603050405020304" pitchFamily="18" charset="0"/>
              </a:rPr>
              <a:t>1</a:t>
            </a:r>
            <a:r>
              <a:rPr lang="en-US" b="0">
                <a:solidFill>
                  <a:srgbClr val="333333"/>
                </a:solidFill>
                <a:latin typeface="微软雅黑" panose="020B0503020204020204" charset="-122"/>
                <a:ea typeface="宋体" panose="02010600030101010101" pitchFamily="2" charset="-122"/>
                <a:cs typeface="Times New Roman" panose="02020603050405020304" pitchFamily="18" charset="0"/>
              </a:rPr>
              <a:t> D</a:t>
            </a:r>
            <a:r>
              <a:rPr lang="en-US" b="0" baseline="-25000">
                <a:solidFill>
                  <a:srgbClr val="333333"/>
                </a:solidFill>
                <a:latin typeface="微软雅黑" panose="020B0503020204020204" charset="-122"/>
                <a:ea typeface="宋体" panose="02010600030101010101" pitchFamily="2" charset="-122"/>
                <a:cs typeface="Times New Roman" panose="02020603050405020304" pitchFamily="18" charset="0"/>
              </a:rPr>
              <a:t>1</a:t>
            </a:r>
            <a:r>
              <a:rPr lang="en-US" b="0">
                <a:solidFill>
                  <a:srgbClr val="333333"/>
                </a:solidFill>
                <a:latin typeface="微软雅黑" panose="020B0503020204020204" charset="-122"/>
                <a:ea typeface="宋体" panose="02010600030101010101" pitchFamily="2" charset="-122"/>
                <a:cs typeface="Times New Roman" panose="02020603050405020304" pitchFamily="18" charset="0"/>
              </a:rPr>
              <a:t> A</a:t>
            </a:r>
            <a:r>
              <a:rPr lang="en-US" b="0" baseline="-25000">
                <a:solidFill>
                  <a:srgbClr val="333333"/>
                </a:solidFill>
                <a:latin typeface="微软雅黑" panose="020B0503020204020204" charset="-122"/>
                <a:ea typeface="宋体" panose="02010600030101010101" pitchFamily="2" charset="-122"/>
                <a:cs typeface="Times New Roman" panose="02020603050405020304" pitchFamily="18" charset="0"/>
              </a:rPr>
              <a:t>0</a:t>
            </a:r>
            <a:r>
              <a:rPr lang="en-US" b="0">
                <a:solidFill>
                  <a:srgbClr val="333333"/>
                </a:solidFill>
                <a:latin typeface="微软雅黑" panose="020B0503020204020204" charset="-122"/>
                <a:ea typeface="宋体" panose="02010600030101010101" pitchFamily="2" charset="-122"/>
                <a:cs typeface="Times New Roman" panose="02020603050405020304" pitchFamily="18" charset="0"/>
              </a:rPr>
              <a:t> B</a:t>
            </a:r>
            <a:r>
              <a:rPr lang="en-US" b="0" baseline="-25000">
                <a:solidFill>
                  <a:srgbClr val="333333"/>
                </a:solidFill>
                <a:latin typeface="微软雅黑" panose="020B0503020204020204" charset="-122"/>
                <a:ea typeface="宋体" panose="02010600030101010101" pitchFamily="2" charset="-122"/>
                <a:cs typeface="Times New Roman" panose="02020603050405020304" pitchFamily="18" charset="0"/>
              </a:rPr>
              <a:t>0</a:t>
            </a:r>
            <a:r>
              <a:rPr lang="en-US" b="0">
                <a:solidFill>
                  <a:srgbClr val="333333"/>
                </a:solidFill>
                <a:latin typeface="微软雅黑" panose="020B0503020204020204" charset="-122"/>
                <a:ea typeface="宋体" panose="02010600030101010101" pitchFamily="2" charset="-122"/>
                <a:cs typeface="Times New Roman" panose="02020603050405020304" pitchFamily="18" charset="0"/>
              </a:rPr>
              <a:t> C</a:t>
            </a:r>
            <a:r>
              <a:rPr lang="en-US" b="0" baseline="-25000">
                <a:solidFill>
                  <a:srgbClr val="333333"/>
                </a:solidFill>
                <a:latin typeface="微软雅黑" panose="020B0503020204020204" charset="-122"/>
                <a:ea typeface="宋体" panose="02010600030101010101" pitchFamily="2" charset="-122"/>
                <a:cs typeface="Times New Roman" panose="02020603050405020304" pitchFamily="18" charset="0"/>
              </a:rPr>
              <a:t>0</a:t>
            </a:r>
            <a:r>
              <a:rPr lang="en-US" b="0">
                <a:solidFill>
                  <a:srgbClr val="333333"/>
                </a:solidFill>
                <a:latin typeface="微软雅黑" panose="020B0503020204020204" charset="-122"/>
                <a:ea typeface="宋体" panose="02010600030101010101" pitchFamily="2" charset="-122"/>
                <a:cs typeface="Times New Roman" panose="02020603050405020304" pitchFamily="18" charset="0"/>
              </a:rPr>
              <a:t> D</a:t>
            </a:r>
            <a:r>
              <a:rPr lang="en-US" b="0" baseline="-25000">
                <a:solidFill>
                  <a:srgbClr val="333333"/>
                </a:solidFill>
                <a:latin typeface="微软雅黑" panose="020B0503020204020204" charset="-122"/>
                <a:ea typeface="宋体" panose="02010600030101010101" pitchFamily="2" charset="-122"/>
                <a:cs typeface="Times New Roman" panose="02020603050405020304" pitchFamily="18" charset="0"/>
              </a:rPr>
              <a:t>0</a:t>
            </a:r>
            <a:r>
              <a:rPr lang="en-US" b="0">
                <a:solidFill>
                  <a:srgbClr val="333333"/>
                </a:solidFill>
                <a:latin typeface="微软雅黑" panose="020B0503020204020204" charset="-122"/>
                <a:ea typeface="宋体" panose="02010600030101010101" pitchFamily="2" charset="-122"/>
                <a:cs typeface="Times New Roman" panose="02020603050405020304" pitchFamily="18" charset="0"/>
              </a:rPr>
              <a:t>,</a:t>
            </a:r>
            <a:r>
              <a:rPr lang="zh-CN" b="0">
                <a:solidFill>
                  <a:srgbClr val="333333"/>
                </a:solidFill>
                <a:ea typeface="宋体" panose="02010600030101010101" pitchFamily="2" charset="-122"/>
              </a:rPr>
              <a:t>画出接线图</a:t>
            </a:r>
            <a:endParaRPr lang="zh-CN" altLang="en-US"/>
          </a:p>
        </p:txBody>
      </p:sp>
      <p:pic>
        <p:nvPicPr>
          <p:cNvPr id="2" name="图片 1"/>
          <p:cNvPicPr>
            <a:picLocks noChangeAspect="1"/>
          </p:cNvPicPr>
          <p:nvPr/>
        </p:nvPicPr>
        <p:blipFill>
          <a:blip r:embed="rId1"/>
          <a:stretch>
            <a:fillRect/>
          </a:stretch>
        </p:blipFill>
        <p:spPr>
          <a:xfrm>
            <a:off x="578508" y="2559596"/>
            <a:ext cx="7659901" cy="3744416"/>
          </a:xfrm>
          <a:prstGeom prst="rect">
            <a:avLst/>
          </a:prstGeom>
        </p:spPr>
      </p:pic>
      <p:sp>
        <p:nvSpPr>
          <p:cNvPr id="4" name="标题 1"/>
          <p:cNvSpPr txBox="1"/>
          <p:nvPr/>
        </p:nvSpPr>
        <p:spPr>
          <a:xfrm>
            <a:off x="457200" y="553988"/>
            <a:ext cx="8229600" cy="792088"/>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kern="0"/>
              <a:t>习题解答</a:t>
            </a:r>
            <a:endParaRPr lang="zh-CN" altLang="en-US" kern="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52498" y="838869"/>
            <a:ext cx="7454741" cy="923330"/>
          </a:xfrm>
          <a:prstGeom prst="rect">
            <a:avLst/>
          </a:prstGeom>
          <a:noFill/>
          <a:ln w="9525">
            <a:noFill/>
          </a:ln>
        </p:spPr>
        <p:txBody>
          <a:bodyPr wrap="square">
            <a:spAutoFit/>
          </a:bodyPr>
          <a:lstStyle/>
          <a:p>
            <a:r>
              <a:rPr lang="en-US" altLang="zh-CN" b="0">
                <a:solidFill>
                  <a:srgbClr val="333333"/>
                </a:solidFill>
                <a:ea typeface="宋体" panose="02010600030101010101" pitchFamily="2" charset="-122"/>
                <a:cs typeface="Times New Roman" panose="02020603050405020304" pitchFamily="18" charset="0"/>
              </a:rPr>
              <a:t>9</a:t>
            </a:r>
            <a:r>
              <a:rPr lang="zh-CN" b="0">
                <a:solidFill>
                  <a:srgbClr val="333333"/>
                </a:solidFill>
                <a:ea typeface="宋体" panose="02010600030101010101" pitchFamily="2" charset="-122"/>
                <a:cs typeface="Times New Roman" panose="02020603050405020304" pitchFamily="18" charset="0"/>
              </a:rPr>
              <a:t>(2) 请用两个8-3译码器(如下图所示）和必要的门电路搭建一个16-8线的</a:t>
            </a:r>
            <a:r>
              <a:rPr lang="en-US" b="0">
                <a:solidFill>
                  <a:srgbClr val="333333"/>
                </a:solidFill>
                <a:latin typeface="微软雅黑" panose="020B0503020204020204" charset="-122"/>
                <a:ea typeface="宋体" panose="02010600030101010101" pitchFamily="2" charset="-122"/>
                <a:cs typeface="Times New Roman" panose="02020603050405020304" pitchFamily="18" charset="0"/>
              </a:rPr>
              <a:t>8421</a:t>
            </a:r>
            <a:r>
              <a:rPr lang="zh-CN" b="0">
                <a:solidFill>
                  <a:srgbClr val="333333"/>
                </a:solidFill>
                <a:ea typeface="宋体" panose="02010600030101010101" pitchFamily="2" charset="-122"/>
              </a:rPr>
              <a:t>码编码器。</a:t>
            </a:r>
            <a:r>
              <a:rPr lang="zh-CN" b="0">
                <a:solidFill>
                  <a:srgbClr val="333333"/>
                </a:solidFill>
                <a:ea typeface="宋体" panose="02010600030101010101" pitchFamily="2" charset="-122"/>
                <a:cs typeface="Times New Roman" panose="02020603050405020304" pitchFamily="18" charset="0"/>
              </a:rPr>
              <a:t>8个输出线的符号与上小题一致。</a:t>
            </a:r>
            <a:r>
              <a:rPr lang="zh-CN" b="1">
                <a:solidFill>
                  <a:srgbClr val="333333"/>
                </a:solidFill>
                <a:ea typeface="宋体" panose="02010600030101010101" pitchFamily="2" charset="-122"/>
              </a:rPr>
              <a:t>写出思路</a:t>
            </a:r>
            <a:r>
              <a:rPr lang="zh-CN" b="0">
                <a:solidFill>
                  <a:srgbClr val="333333"/>
                </a:solidFill>
                <a:ea typeface="宋体" panose="02010600030101010101" pitchFamily="2" charset="-122"/>
              </a:rPr>
              <a:t>并画出接线图</a:t>
            </a:r>
            <a:endParaRPr lang="zh-CN" altLang="en-US"/>
          </a:p>
        </p:txBody>
      </p:sp>
      <p:graphicFrame>
        <p:nvGraphicFramePr>
          <p:cNvPr id="2" name="表格 1"/>
          <p:cNvGraphicFramePr/>
          <p:nvPr>
            <p:custDataLst>
              <p:tags r:id="rId1"/>
            </p:custDataLst>
          </p:nvPr>
        </p:nvGraphicFramePr>
        <p:xfrm>
          <a:off x="298391" y="3240465"/>
          <a:ext cx="4263390" cy="2571750"/>
        </p:xfrm>
        <a:graphic>
          <a:graphicData uri="http://schemas.openxmlformats.org/drawingml/2006/table">
            <a:tbl>
              <a:tblPr firstRow="1" bandRow="1">
                <a:tableStyleId>{9D7B26C5-4107-4FEC-AEDC-1716B250A1EF}</a:tableStyleId>
              </a:tblPr>
              <a:tblGrid>
                <a:gridCol w="532765"/>
                <a:gridCol w="532924"/>
                <a:gridCol w="532924"/>
                <a:gridCol w="532765"/>
                <a:gridCol w="532924"/>
                <a:gridCol w="533083"/>
                <a:gridCol w="532765"/>
                <a:gridCol w="533083"/>
              </a:tblGrid>
              <a:tr h="285750">
                <a:tc>
                  <a:txBody>
                    <a:bodyPr/>
                    <a:lstStyle/>
                    <a:p>
                      <a:pPr>
                        <a:buNone/>
                      </a:pPr>
                      <a:r>
                        <a:rPr lang="en-US" altLang="zh-CN" sz="1400"/>
                        <a:t>Y</a:t>
                      </a:r>
                      <a:r>
                        <a:rPr lang="en-US" altLang="zh-CN" sz="1400" baseline="-25000"/>
                        <a:t>2</a:t>
                      </a:r>
                      <a:r>
                        <a:rPr lang="en-US" altLang="zh-CN" sz="1400"/>
                        <a:t>’</a:t>
                      </a:r>
                      <a:endParaRPr lang="en-US" altLang="zh-CN" sz="1400"/>
                    </a:p>
                  </a:txBody>
                  <a:tcPr marL="68580" marR="68580" marT="34290" marB="34290"/>
                </a:tc>
                <a:tc>
                  <a:txBody>
                    <a:bodyPr/>
                    <a:lstStyle/>
                    <a:p>
                      <a:pPr>
                        <a:buNone/>
                      </a:pPr>
                      <a:r>
                        <a:rPr lang="en-US" altLang="zh-CN" sz="1400"/>
                        <a:t>Y</a:t>
                      </a:r>
                      <a:r>
                        <a:rPr lang="en-US" altLang="zh-CN" sz="1400" baseline="-25000"/>
                        <a:t>1</a:t>
                      </a:r>
                      <a:r>
                        <a:rPr lang="en-US" altLang="zh-CN" sz="1400">
                          <a:sym typeface="+mn-ea"/>
                        </a:rPr>
                        <a:t>’</a:t>
                      </a:r>
                      <a:endParaRPr lang="en-US" altLang="zh-CN" sz="1400" baseline="-25000"/>
                    </a:p>
                  </a:txBody>
                  <a:tcPr marL="68580" marR="68580" marT="34290" marB="34290"/>
                </a:tc>
                <a:tc>
                  <a:txBody>
                    <a:bodyPr/>
                    <a:lstStyle/>
                    <a:p>
                      <a:pPr>
                        <a:buNone/>
                      </a:pPr>
                      <a:r>
                        <a:rPr lang="en-US" altLang="zh-CN" sz="1400"/>
                        <a:t>Y</a:t>
                      </a:r>
                      <a:r>
                        <a:rPr lang="en-US" altLang="zh-CN" sz="1400" baseline="-25000"/>
                        <a:t>0</a:t>
                      </a:r>
                      <a:r>
                        <a:rPr lang="en-US" altLang="zh-CN" sz="1400">
                          <a:sym typeface="+mn-ea"/>
                        </a:rPr>
                        <a:t>’</a:t>
                      </a:r>
                      <a:endParaRPr lang="en-US" altLang="zh-CN" sz="1400" baseline="-25000"/>
                    </a:p>
                  </a:txBody>
                  <a:tcPr marL="68580" marR="68580" marT="34290" marB="34290"/>
                </a:tc>
                <a:tc>
                  <a:txBody>
                    <a:bodyPr/>
                    <a:lstStyle/>
                    <a:p>
                      <a:pPr>
                        <a:buNone/>
                      </a:pPr>
                      <a:r>
                        <a:rPr lang="en-US" altLang="zh-CN" sz="1400"/>
                        <a:t>D</a:t>
                      </a:r>
                      <a:r>
                        <a:rPr lang="en-US" altLang="zh-CN" sz="1400" baseline="-25000"/>
                        <a:t>1</a:t>
                      </a:r>
                      <a:endParaRPr lang="en-US" altLang="zh-CN" sz="1400" baseline="-25000"/>
                    </a:p>
                  </a:txBody>
                  <a:tcPr marL="68580" marR="68580" marT="34290" marB="34290"/>
                </a:tc>
                <a:tc>
                  <a:txBody>
                    <a:bodyPr/>
                    <a:lstStyle/>
                    <a:p>
                      <a:pPr>
                        <a:buNone/>
                      </a:pPr>
                      <a:r>
                        <a:rPr lang="en-US" altLang="zh-CN" sz="1400"/>
                        <a:t>A</a:t>
                      </a:r>
                      <a:r>
                        <a:rPr lang="en-US" altLang="zh-CN" sz="1400" baseline="-25000"/>
                        <a:t>0</a:t>
                      </a:r>
                      <a:endParaRPr lang="en-US" altLang="zh-CN" sz="1400" baseline="-25000"/>
                    </a:p>
                  </a:txBody>
                  <a:tcPr marL="68580" marR="68580" marT="34290" marB="34290"/>
                </a:tc>
                <a:tc>
                  <a:txBody>
                    <a:bodyPr/>
                    <a:lstStyle/>
                    <a:p>
                      <a:pPr>
                        <a:buNone/>
                      </a:pPr>
                      <a:r>
                        <a:rPr lang="en-US" altLang="zh-CN" sz="1400"/>
                        <a:t>B</a:t>
                      </a:r>
                      <a:r>
                        <a:rPr lang="en-US" altLang="zh-CN" sz="1400" baseline="-25000"/>
                        <a:t>0</a:t>
                      </a:r>
                      <a:endParaRPr lang="en-US" altLang="zh-CN" sz="1400" baseline="-25000"/>
                    </a:p>
                  </a:txBody>
                  <a:tcPr marL="68580" marR="68580" marT="34290" marB="34290"/>
                </a:tc>
                <a:tc>
                  <a:txBody>
                    <a:bodyPr/>
                    <a:lstStyle/>
                    <a:p>
                      <a:pPr>
                        <a:buNone/>
                      </a:pPr>
                      <a:r>
                        <a:rPr lang="en-US" altLang="zh-CN" sz="1400"/>
                        <a:t>C</a:t>
                      </a:r>
                      <a:r>
                        <a:rPr lang="en-US" altLang="zh-CN" sz="1400" baseline="-25000"/>
                        <a:t>0</a:t>
                      </a:r>
                      <a:endParaRPr lang="en-US" altLang="zh-CN" sz="1400" baseline="-25000"/>
                    </a:p>
                  </a:txBody>
                  <a:tcPr marL="68580" marR="68580" marT="34290" marB="34290"/>
                </a:tc>
                <a:tc>
                  <a:txBody>
                    <a:bodyPr/>
                    <a:lstStyle/>
                    <a:p>
                      <a:pPr>
                        <a:buNone/>
                      </a:pPr>
                      <a:r>
                        <a:rPr lang="en-US" altLang="zh-CN" sz="1400"/>
                        <a:t>D</a:t>
                      </a:r>
                      <a:r>
                        <a:rPr lang="en-US" altLang="zh-CN" sz="1400" baseline="-25000"/>
                        <a:t>0</a:t>
                      </a:r>
                      <a:endParaRPr lang="en-US" altLang="zh-CN" sz="1400" baseline="-25000"/>
                    </a:p>
                  </a:txBody>
                  <a:tcPr marL="68580" marR="68580" marT="34290" marB="34290"/>
                </a:tc>
              </a:tr>
              <a:tr h="285750">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r>
              <a:tr h="285750">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r>
              <a:tr h="285750">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r>
              <a:tr h="285750">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r>
              <a:tr h="285750">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r>
              <a:tr h="285750">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r>
              <a:tr h="285750">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r>
              <a:tr h="285750">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c>
                  <a:txBody>
                    <a:bodyPr/>
                    <a:lstStyle/>
                    <a:p>
                      <a:pPr>
                        <a:buNone/>
                      </a:pPr>
                      <a:r>
                        <a:rPr lang="en-US" altLang="zh-CN" sz="1400"/>
                        <a:t>0</a:t>
                      </a:r>
                      <a:endParaRPr lang="en-US" altLang="zh-CN" sz="1400"/>
                    </a:p>
                  </a:txBody>
                  <a:tcPr marL="68580" marR="68580" marT="34290" marB="34290"/>
                </a:tc>
                <a:tc>
                  <a:txBody>
                    <a:bodyPr/>
                    <a:lstStyle/>
                    <a:p>
                      <a:pPr>
                        <a:buNone/>
                      </a:pPr>
                      <a:r>
                        <a:rPr lang="en-US" altLang="zh-CN" sz="1400"/>
                        <a:t>1</a:t>
                      </a:r>
                      <a:endParaRPr lang="en-US" altLang="zh-CN" sz="1400"/>
                    </a:p>
                  </a:txBody>
                  <a:tcPr marL="68580" marR="68580" marT="34290" marB="34290"/>
                </a:tc>
              </a:tr>
            </a:tbl>
          </a:graphicData>
        </a:graphic>
      </p:graphicFrame>
      <p:sp>
        <p:nvSpPr>
          <p:cNvPr id="3" name="文本框 2"/>
          <p:cNvSpPr txBox="1"/>
          <p:nvPr/>
        </p:nvSpPr>
        <p:spPr>
          <a:xfrm>
            <a:off x="226695" y="1901190"/>
            <a:ext cx="3830600" cy="369332"/>
          </a:xfrm>
          <a:prstGeom prst="rect">
            <a:avLst/>
          </a:prstGeom>
          <a:noFill/>
        </p:spPr>
        <p:txBody>
          <a:bodyPr wrap="none" rtlCol="0">
            <a:spAutoFit/>
          </a:bodyPr>
          <a:lstStyle/>
          <a:p>
            <a:r>
              <a:rPr lang="en-US" altLang="zh-CN"/>
              <a:t>Step1. </a:t>
            </a:r>
            <a:r>
              <a:rPr lang="zh-CN" altLang="en-US"/>
              <a:t>（关键只在第二片的部分线）</a:t>
            </a:r>
            <a:endParaRPr lang="zh-CN" altLang="en-US"/>
          </a:p>
        </p:txBody>
      </p:sp>
      <p:sp>
        <p:nvSpPr>
          <p:cNvPr id="4" name="文本框 3"/>
          <p:cNvSpPr txBox="1"/>
          <p:nvPr/>
        </p:nvSpPr>
        <p:spPr>
          <a:xfrm>
            <a:off x="4869656" y="1901190"/>
            <a:ext cx="1344342" cy="369332"/>
          </a:xfrm>
          <a:prstGeom prst="rect">
            <a:avLst/>
          </a:prstGeom>
          <a:noFill/>
        </p:spPr>
        <p:txBody>
          <a:bodyPr wrap="none" rtlCol="0">
            <a:spAutoFit/>
          </a:bodyPr>
          <a:lstStyle/>
          <a:p>
            <a:r>
              <a:rPr lang="en-US" altLang="zh-CN"/>
              <a:t>Step2. </a:t>
            </a:r>
            <a:r>
              <a:rPr lang="zh-CN" altLang="en-US"/>
              <a:t>化简</a:t>
            </a:r>
            <a:r>
              <a:rPr lang="en-US" altLang="zh-CN"/>
              <a:t> </a:t>
            </a:r>
            <a:endParaRPr lang="en-US" altLang="zh-CN"/>
          </a:p>
        </p:txBody>
      </p:sp>
      <p:sp>
        <p:nvSpPr>
          <p:cNvPr id="5" name="文本框 4"/>
          <p:cNvSpPr txBox="1"/>
          <p:nvPr/>
        </p:nvSpPr>
        <p:spPr>
          <a:xfrm>
            <a:off x="6668453" y="1901190"/>
            <a:ext cx="1344342" cy="369332"/>
          </a:xfrm>
          <a:prstGeom prst="rect">
            <a:avLst/>
          </a:prstGeom>
          <a:noFill/>
        </p:spPr>
        <p:txBody>
          <a:bodyPr wrap="none" rtlCol="0">
            <a:spAutoFit/>
          </a:bodyPr>
          <a:lstStyle/>
          <a:p>
            <a:r>
              <a:rPr lang="en-US" altLang="zh-CN"/>
              <a:t>Step3. </a:t>
            </a:r>
            <a:r>
              <a:rPr lang="zh-CN" altLang="en-US"/>
              <a:t>画图</a:t>
            </a:r>
            <a:r>
              <a:rPr lang="en-US" altLang="zh-CN"/>
              <a:t> </a:t>
            </a:r>
            <a:endParaRPr lang="en-US" altLang="zh-CN"/>
          </a:p>
        </p:txBody>
      </p:sp>
      <p:sp>
        <p:nvSpPr>
          <p:cNvPr id="6" name="文本框 5"/>
          <p:cNvSpPr txBox="1"/>
          <p:nvPr/>
        </p:nvSpPr>
        <p:spPr>
          <a:xfrm>
            <a:off x="4869656" y="2317433"/>
            <a:ext cx="1718568" cy="1476375"/>
          </a:xfrm>
          <a:prstGeom prst="rect">
            <a:avLst/>
          </a:prstGeom>
          <a:noFill/>
        </p:spPr>
        <p:txBody>
          <a:bodyPr wrap="square" rtlCol="0">
            <a:spAutoFit/>
          </a:bodyPr>
          <a:lstStyle/>
          <a:p>
            <a:r>
              <a:rPr lang="en-US" altLang="zh-CN"/>
              <a:t>D</a:t>
            </a:r>
            <a:r>
              <a:rPr lang="en-US" altLang="zh-CN" baseline="-25000"/>
              <a:t>1</a:t>
            </a:r>
            <a:r>
              <a:rPr lang="en-US" altLang="zh-CN"/>
              <a:t>=(</a:t>
            </a:r>
            <a:r>
              <a:rPr lang="en-US" altLang="zh-CN">
                <a:sym typeface="+mn-ea"/>
              </a:rPr>
              <a:t>Y</a:t>
            </a:r>
            <a:r>
              <a:rPr lang="en-US" altLang="zh-CN" baseline="-25000">
                <a:sym typeface="+mn-ea"/>
              </a:rPr>
              <a:t>2</a:t>
            </a:r>
            <a:r>
              <a:rPr lang="en-US" altLang="zh-CN">
                <a:sym typeface="+mn-ea"/>
              </a:rPr>
              <a:t>’Y</a:t>
            </a:r>
            <a:r>
              <a:rPr lang="en-US" altLang="zh-CN" baseline="-25000">
                <a:sym typeface="+mn-ea"/>
              </a:rPr>
              <a:t>1</a:t>
            </a:r>
            <a:r>
              <a:rPr lang="en-US" altLang="zh-CN">
                <a:sym typeface="+mn-ea"/>
              </a:rPr>
              <a:t>’)’</a:t>
            </a:r>
            <a:endParaRPr lang="en-US" altLang="zh-CN"/>
          </a:p>
          <a:p>
            <a:r>
              <a:rPr lang="en-US" altLang="zh-CN"/>
              <a:t>A</a:t>
            </a:r>
            <a:r>
              <a:rPr lang="en-US" altLang="zh-CN" baseline="-25000"/>
              <a:t>0=</a:t>
            </a:r>
            <a:r>
              <a:rPr lang="en-US" altLang="zh-CN">
                <a:sym typeface="+mn-ea"/>
              </a:rPr>
              <a:t>Y</a:t>
            </a:r>
            <a:r>
              <a:rPr lang="en-US" altLang="zh-CN" baseline="-25000">
                <a:sym typeface="+mn-ea"/>
              </a:rPr>
              <a:t>2</a:t>
            </a:r>
            <a:r>
              <a:rPr lang="en-US" altLang="zh-CN">
                <a:sym typeface="+mn-ea"/>
              </a:rPr>
              <a:t>’Y</a:t>
            </a:r>
            <a:r>
              <a:rPr lang="en-US" altLang="zh-CN" baseline="-25000">
                <a:sym typeface="+mn-ea"/>
              </a:rPr>
              <a:t>1</a:t>
            </a:r>
            <a:r>
              <a:rPr lang="en-US" altLang="zh-CN">
                <a:sym typeface="+mn-ea"/>
              </a:rPr>
              <a:t>’</a:t>
            </a:r>
            <a:endParaRPr lang="en-US" altLang="zh-CN"/>
          </a:p>
          <a:p>
            <a:r>
              <a:rPr lang="en-US" altLang="zh-CN"/>
              <a:t>B</a:t>
            </a:r>
            <a:r>
              <a:rPr lang="en-US" altLang="zh-CN" baseline="-25000"/>
              <a:t>0</a:t>
            </a:r>
            <a:r>
              <a:rPr lang="en-US" altLang="zh-CN"/>
              <a:t>=Y</a:t>
            </a:r>
            <a:r>
              <a:rPr lang="en-US" altLang="zh-CN" baseline="-25000"/>
              <a:t>2</a:t>
            </a:r>
            <a:r>
              <a:rPr lang="en-US" altLang="zh-CN"/>
              <a:t>Y</a:t>
            </a:r>
            <a:r>
              <a:rPr lang="en-US" altLang="zh-CN" baseline="-25000"/>
              <a:t>1</a:t>
            </a:r>
            <a:endParaRPr lang="en-US" altLang="zh-CN" baseline="-25000"/>
          </a:p>
          <a:p>
            <a:r>
              <a:rPr lang="en-US" altLang="zh-CN"/>
              <a:t>C</a:t>
            </a:r>
            <a:r>
              <a:rPr lang="en-US" altLang="zh-CN" baseline="-25000"/>
              <a:t>0=</a:t>
            </a:r>
            <a:r>
              <a:rPr lang="en-US" altLang="zh-CN"/>
              <a:t>Y</a:t>
            </a:r>
            <a:r>
              <a:rPr lang="en-US" altLang="zh-CN" baseline="-25000"/>
              <a:t>2</a:t>
            </a:r>
            <a:r>
              <a:rPr lang="en-US" altLang="zh-CN">
                <a:sym typeface="+mn-ea"/>
              </a:rPr>
              <a:t>Y</a:t>
            </a:r>
            <a:r>
              <a:rPr lang="en-US" altLang="zh-CN" baseline="-25000">
                <a:sym typeface="+mn-ea"/>
              </a:rPr>
              <a:t>1</a:t>
            </a:r>
            <a:r>
              <a:rPr lang="en-US" altLang="zh-CN">
                <a:sym typeface="+mn-ea"/>
              </a:rPr>
              <a:t>'</a:t>
            </a:r>
            <a:endParaRPr lang="en-US" altLang="zh-CN">
              <a:sym typeface="+mn-ea"/>
            </a:endParaRPr>
          </a:p>
          <a:p>
            <a:r>
              <a:rPr lang="en-US" altLang="zh-CN">
                <a:sym typeface="+mn-ea"/>
              </a:rPr>
              <a:t>D</a:t>
            </a:r>
            <a:r>
              <a:rPr lang="en-US" altLang="zh-CN" baseline="-25000">
                <a:sym typeface="+mn-ea"/>
              </a:rPr>
              <a:t>0=</a:t>
            </a:r>
            <a:r>
              <a:rPr lang="en-US" altLang="zh-CN">
                <a:sym typeface="+mn-ea"/>
              </a:rPr>
              <a:t>Y</a:t>
            </a:r>
            <a:r>
              <a:rPr lang="en-US" altLang="zh-CN" baseline="-25000">
                <a:sym typeface="+mn-ea"/>
              </a:rPr>
              <a:t>0</a:t>
            </a:r>
            <a:endParaRPr lang="en-US" altLang="zh-CN">
              <a:sym typeface="+mn-ea"/>
            </a:endParaRPr>
          </a:p>
        </p:txBody>
      </p:sp>
      <p:sp>
        <p:nvSpPr>
          <p:cNvPr id="7" name="文本框 6"/>
          <p:cNvSpPr txBox="1"/>
          <p:nvPr/>
        </p:nvSpPr>
        <p:spPr>
          <a:xfrm>
            <a:off x="6668453" y="2405539"/>
            <a:ext cx="1299210" cy="923330"/>
          </a:xfrm>
          <a:prstGeom prst="rect">
            <a:avLst/>
          </a:prstGeom>
          <a:noFill/>
        </p:spPr>
        <p:txBody>
          <a:bodyPr wrap="square" rtlCol="0">
            <a:spAutoFit/>
          </a:bodyPr>
          <a:lstStyle/>
          <a:p>
            <a:r>
              <a:rPr lang="zh-CN" altLang="en-US">
                <a:sym typeface="+mn-ea"/>
              </a:rPr>
              <a:t>注意加上第一片的连线</a:t>
            </a:r>
            <a:endParaRPr lang="zh-CN" altLang="en-US">
              <a:sym typeface="+mn-ea"/>
            </a:endParaRPr>
          </a:p>
        </p:txBody>
      </p:sp>
      <p:sp>
        <p:nvSpPr>
          <p:cNvPr id="8" name="文本框 7"/>
          <p:cNvSpPr txBox="1"/>
          <p:nvPr/>
        </p:nvSpPr>
        <p:spPr>
          <a:xfrm>
            <a:off x="658178" y="2317433"/>
            <a:ext cx="850106" cy="646331"/>
          </a:xfrm>
          <a:prstGeom prst="rect">
            <a:avLst/>
          </a:prstGeom>
          <a:noFill/>
        </p:spPr>
        <p:txBody>
          <a:bodyPr wrap="square" rtlCol="0">
            <a:spAutoFit/>
          </a:bodyPr>
          <a:lstStyle/>
          <a:p>
            <a:r>
              <a:rPr lang="zh-CN" altLang="en-US">
                <a:sym typeface="+mn-ea"/>
              </a:rPr>
              <a:t>第二片的</a:t>
            </a:r>
            <a:endParaRPr lang="zh-CN" altLang="en-US">
              <a:sym typeface="+mn-ea"/>
            </a:endParaRPr>
          </a:p>
        </p:txBody>
      </p:sp>
      <p:sp>
        <p:nvSpPr>
          <p:cNvPr id="10" name="左大括号 9"/>
          <p:cNvSpPr/>
          <p:nvPr/>
        </p:nvSpPr>
        <p:spPr>
          <a:xfrm rot="5400000">
            <a:off x="880110" y="2447265"/>
            <a:ext cx="150495" cy="1105853"/>
          </a:xfrm>
          <a:prstGeom prst="leftBrace">
            <a:avLst>
              <a:gd name="adj1" fmla="val 8333"/>
              <a:gd name="adj2" fmla="val 49978"/>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a:t>
            </a:r>
            <a:r>
              <a:rPr lang="en-US" altLang="zh-CN"/>
              <a:t>4</a:t>
            </a:r>
            <a:r>
              <a:rPr lang="zh-CN" altLang="en-US"/>
              <a:t>章作业重点</a:t>
            </a:r>
            <a:endParaRPr lang="zh-CN" altLang="en-US" dirty="0"/>
          </a:p>
        </p:txBody>
      </p:sp>
      <p:sp>
        <p:nvSpPr>
          <p:cNvPr id="3" name="内容占位符 2"/>
          <p:cNvSpPr>
            <a:spLocks noGrp="1"/>
          </p:cNvSpPr>
          <p:nvPr>
            <p:ph idx="1"/>
          </p:nvPr>
        </p:nvSpPr>
        <p:spPr>
          <a:xfrm>
            <a:off x="467544" y="1556792"/>
            <a:ext cx="8229600" cy="4569371"/>
          </a:xfrm>
        </p:spPr>
        <p:txBody>
          <a:bodyPr/>
          <a:lstStyle/>
          <a:p>
            <a:r>
              <a:rPr lang="zh-CN" altLang="en-US">
                <a:sym typeface="Wingdings" panose="05000000000000000000" pitchFamily="2" charset="2"/>
              </a:rPr>
              <a:t>学会判断</a:t>
            </a:r>
            <a:r>
              <a:rPr lang="en-US" altLang="zh-CN">
                <a:sym typeface="Wingdings" panose="05000000000000000000" pitchFamily="2" charset="2"/>
              </a:rPr>
              <a:t>VTC</a:t>
            </a:r>
            <a:r>
              <a:rPr lang="zh-CN" altLang="en-US">
                <a:sym typeface="Wingdings" panose="05000000000000000000" pitchFamily="2" charset="2"/>
              </a:rPr>
              <a:t>中</a:t>
            </a:r>
            <a:r>
              <a:rPr lang="en-US" altLang="zh-CN">
                <a:sym typeface="Wingdings" panose="05000000000000000000" pitchFamily="2" charset="2"/>
              </a:rPr>
              <a:t>V</a:t>
            </a:r>
            <a:r>
              <a:rPr lang="en-US" altLang="zh-CN" baseline="-25000">
                <a:sym typeface="Wingdings" panose="05000000000000000000" pitchFamily="2" charset="2"/>
              </a:rPr>
              <a:t>OH</a:t>
            </a:r>
            <a:r>
              <a:rPr lang="zh-CN" altLang="en-US">
                <a:sym typeface="Wingdings" panose="05000000000000000000" pitchFamily="2" charset="2"/>
              </a:rPr>
              <a:t>、</a:t>
            </a:r>
            <a:r>
              <a:rPr lang="en-US" altLang="zh-CN">
                <a:sym typeface="Wingdings" panose="05000000000000000000" pitchFamily="2" charset="2"/>
              </a:rPr>
              <a:t>V</a:t>
            </a:r>
            <a:r>
              <a:rPr lang="en-US" altLang="zh-CN" baseline="-25000">
                <a:sym typeface="Wingdings" panose="05000000000000000000" pitchFamily="2" charset="2"/>
              </a:rPr>
              <a:t>IL</a:t>
            </a:r>
            <a:r>
              <a:rPr lang="zh-CN" altLang="en-US">
                <a:sym typeface="Wingdings" panose="05000000000000000000" pitchFamily="2" charset="2"/>
              </a:rPr>
              <a:t>、</a:t>
            </a:r>
            <a:r>
              <a:rPr lang="en-US" altLang="zh-CN">
                <a:sym typeface="Wingdings" panose="05000000000000000000" pitchFamily="2" charset="2"/>
              </a:rPr>
              <a:t>V</a:t>
            </a:r>
            <a:r>
              <a:rPr lang="en-US" altLang="zh-CN" baseline="-25000">
                <a:sym typeface="Wingdings" panose="05000000000000000000" pitchFamily="2" charset="2"/>
              </a:rPr>
              <a:t>OL</a:t>
            </a:r>
            <a:r>
              <a:rPr lang="zh-CN" altLang="en-US">
                <a:sym typeface="Wingdings" panose="05000000000000000000" pitchFamily="2" charset="2"/>
              </a:rPr>
              <a:t>、</a:t>
            </a:r>
            <a:r>
              <a:rPr lang="en-US" altLang="zh-CN">
                <a:sym typeface="Wingdings" panose="05000000000000000000" pitchFamily="2" charset="2"/>
              </a:rPr>
              <a:t>V</a:t>
            </a:r>
            <a:r>
              <a:rPr lang="en-US" altLang="zh-CN" baseline="-25000">
                <a:sym typeface="Wingdings" panose="05000000000000000000" pitchFamily="2" charset="2"/>
              </a:rPr>
              <a:t>IL</a:t>
            </a:r>
            <a:r>
              <a:rPr lang="zh-CN" altLang="en-US">
                <a:sym typeface="Wingdings" panose="05000000000000000000" pitchFamily="2" charset="2"/>
              </a:rPr>
              <a:t>是否合理，并能够求出噪声容限的大小</a:t>
            </a:r>
            <a:endParaRPr lang="en-US" altLang="zh-CN">
              <a:sym typeface="Wingdings" panose="05000000000000000000" pitchFamily="2" charset="2"/>
            </a:endParaRPr>
          </a:p>
          <a:p>
            <a:endParaRPr lang="en-US" altLang="zh-CN" sz="2800"/>
          </a:p>
          <a:p>
            <a:r>
              <a:rPr lang="zh-CN" altLang="en-US" sz="2800"/>
              <a:t>学会根据简单的逻辑表达式画出对应的</a:t>
            </a:r>
            <a:r>
              <a:rPr lang="en-US" altLang="zh-CN" sz="2800"/>
              <a:t>CMOS</a:t>
            </a:r>
            <a:r>
              <a:rPr lang="zh-CN" altLang="en-US" sz="2800"/>
              <a:t>门电路。</a:t>
            </a:r>
            <a:endParaRPr lang="en-US" altLang="zh-CN" sz="2800"/>
          </a:p>
          <a:p>
            <a:pPr marL="0" indent="0">
              <a:buNone/>
            </a:pPr>
            <a:r>
              <a:rPr lang="zh-CN" altLang="en-US" sz="2800"/>
              <a:t>注意采用上拉电路和下拉电路的方法</a:t>
            </a:r>
            <a:endParaRPr lang="en-US" altLang="zh-CN" sz="2800"/>
          </a:p>
        </p:txBody>
      </p:sp>
      <p:sp>
        <p:nvSpPr>
          <p:cNvPr id="13" name="Rectangle 9"/>
          <p:cNvSpPr>
            <a:spLocks noChangeArrowheads="1"/>
          </p:cNvSpPr>
          <p:nvPr/>
        </p:nvSpPr>
        <p:spPr bwMode="auto">
          <a:xfrm>
            <a:off x="971600" y="4581127"/>
            <a:ext cx="10453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a:t>
            </a:r>
            <a:r>
              <a:rPr lang="en-US" altLang="zh-CN"/>
              <a:t>4</a:t>
            </a:r>
            <a:r>
              <a:rPr lang="zh-CN" altLang="en-US"/>
              <a:t>章</a:t>
            </a:r>
            <a:r>
              <a:rPr lang="zh-CN" altLang="en-US" dirty="0"/>
              <a:t>测试</a:t>
            </a:r>
            <a:endParaRPr lang="zh-CN" altLang="en-US" dirty="0"/>
          </a:p>
        </p:txBody>
      </p:sp>
      <p:sp>
        <p:nvSpPr>
          <p:cNvPr id="3" name="内容占位符 2"/>
          <p:cNvSpPr>
            <a:spLocks noGrp="1"/>
          </p:cNvSpPr>
          <p:nvPr>
            <p:ph idx="1"/>
          </p:nvPr>
        </p:nvSpPr>
        <p:spPr>
          <a:xfrm>
            <a:off x="457200" y="1440160"/>
            <a:ext cx="8435280" cy="5301208"/>
          </a:xfrm>
        </p:spPr>
        <p:txBody>
          <a:bodyPr>
            <a:normAutofit/>
          </a:bodyPr>
          <a:lstStyle/>
          <a:p>
            <a:r>
              <a:rPr lang="en-US" altLang="zh-CN" sz="2400"/>
              <a:t>1.</a:t>
            </a:r>
            <a:r>
              <a:rPr lang="zh-CN" altLang="en-US" sz="2400"/>
              <a:t>根据逻辑表达式画出</a:t>
            </a:r>
            <a:r>
              <a:rPr lang="en-US" altLang="zh-CN" sz="2400"/>
              <a:t>CMOS</a:t>
            </a:r>
            <a:r>
              <a:rPr lang="zh-CN" altLang="en-US" sz="2400"/>
              <a:t>门电路。</a:t>
            </a:r>
            <a:endParaRPr lang="en-US" altLang="zh-CN" sz="2400"/>
          </a:p>
          <a:p>
            <a:pPr marL="0" indent="0">
              <a:buNone/>
            </a:pPr>
            <a:r>
              <a:rPr lang="en-US" altLang="zh-CN" sz="2400"/>
              <a:t>    (1)Y=A&amp;B (2)Y=~(A&amp;B|C&amp;D)</a:t>
            </a:r>
            <a:endParaRPr lang="en-US" altLang="zh-CN" sz="2400"/>
          </a:p>
          <a:p>
            <a:r>
              <a:rPr lang="en-US" altLang="zh-CN" sz="2400"/>
              <a:t>2.</a:t>
            </a:r>
            <a:r>
              <a:rPr lang="zh-CN" altLang="en-US" sz="2400"/>
              <a:t>如下图所示的电压转移曲线</a:t>
            </a:r>
            <a:r>
              <a:rPr lang="en-US" altLang="zh-CN" sz="2400"/>
              <a:t>VTC</a:t>
            </a:r>
            <a:r>
              <a:rPr lang="zh-CN" altLang="en-US" sz="2400"/>
              <a:t>，判断下列</a:t>
            </a:r>
            <a:r>
              <a:rPr lang="en-US" altLang="zh-CN" sz="2400"/>
              <a:t>VOH,VIH,VOL</a:t>
            </a:r>
            <a:r>
              <a:rPr lang="zh-CN" altLang="en-US" sz="2400"/>
              <a:t>和</a:t>
            </a:r>
            <a:r>
              <a:rPr lang="en-US" altLang="zh-CN" sz="2400"/>
              <a:t>VIL</a:t>
            </a:r>
            <a:r>
              <a:rPr lang="zh-CN" altLang="en-US" sz="2400"/>
              <a:t>是否合理，并求出噪声容限。</a:t>
            </a:r>
            <a:endParaRPr lang="en-US" altLang="zh-CN" sz="2400">
              <a:solidFill>
                <a:srgbClr val="FF0000"/>
              </a:solidFill>
            </a:endParaRPr>
          </a:p>
          <a:p>
            <a:pPr marL="457200" lvl="1" indent="0">
              <a:buNone/>
            </a:pPr>
            <a:endParaRPr lang="en-US" altLang="zh-CN" sz="2000" dirty="0"/>
          </a:p>
          <a:p>
            <a:endParaRPr lang="zh-CN" altLang="en-US" dirty="0"/>
          </a:p>
        </p:txBody>
      </p:sp>
      <p:sp>
        <p:nvSpPr>
          <p:cNvPr id="1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p:nvPr/>
        </p:nvPicPr>
        <p:blipFill>
          <a:blip r:embed="rId1"/>
          <a:stretch>
            <a:fillRect/>
          </a:stretch>
        </p:blipFill>
        <p:spPr>
          <a:xfrm>
            <a:off x="755576" y="3408065"/>
            <a:ext cx="2613025" cy="2009775"/>
          </a:xfrm>
          <a:prstGeom prst="rect">
            <a:avLst/>
          </a:prstGeom>
        </p:spPr>
      </p:pic>
      <p:sp>
        <p:nvSpPr>
          <p:cNvPr id="6" name="文本框 2"/>
          <p:cNvSpPr txBox="1">
            <a:spLocks noChangeArrowheads="1"/>
          </p:cNvSpPr>
          <p:nvPr/>
        </p:nvSpPr>
        <p:spPr bwMode="auto">
          <a:xfrm>
            <a:off x="3867595" y="3702881"/>
            <a:ext cx="4539064" cy="3429917"/>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(1)V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OH</a:t>
            </a:r>
            <a:r>
              <a:rPr lang="en-US" sz="1400" kern="100">
                <a:effectLst/>
                <a:latin typeface="等线" panose="02010600030101010101" pitchFamily="2" charset="-122"/>
                <a:ea typeface="等线" panose="02010600030101010101" pitchFamily="2" charset="-122"/>
                <a:cs typeface="Times New Roman" panose="02020603050405020304" pitchFamily="18" charset="0"/>
              </a:rPr>
              <a:t>=1.2V,V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IH</a:t>
            </a:r>
            <a:r>
              <a:rPr lang="en-US" sz="1400" kern="100">
                <a:effectLst/>
                <a:latin typeface="等线" panose="02010600030101010101" pitchFamily="2" charset="-122"/>
                <a:ea typeface="等线" panose="02010600030101010101" pitchFamily="2" charset="-122"/>
                <a:cs typeface="Times New Roman" panose="02020603050405020304" pitchFamily="18" charset="0"/>
              </a:rPr>
              <a:t>=0.8V,V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OL</a:t>
            </a:r>
            <a:r>
              <a:rPr lang="en-US" sz="1400" kern="100">
                <a:effectLst/>
                <a:latin typeface="等线" panose="02010600030101010101" pitchFamily="2" charset="-122"/>
                <a:ea typeface="等线" panose="02010600030101010101" pitchFamily="2" charset="-122"/>
                <a:cs typeface="Times New Roman" panose="02020603050405020304" pitchFamily="18" charset="0"/>
              </a:rPr>
              <a:t>=0.2V,V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IL</a:t>
            </a:r>
            <a:r>
              <a:rPr lang="en-US" sz="1400" kern="100">
                <a:effectLst/>
                <a:latin typeface="等线" panose="02010600030101010101" pitchFamily="2" charset="-122"/>
                <a:ea typeface="等线" panose="02010600030101010101" pitchFamily="2" charset="-122"/>
                <a:cs typeface="Times New Roman" panose="02020603050405020304" pitchFamily="18" charset="0"/>
              </a:rPr>
              <a:t>=0.1V</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合理 </a:t>
            </a:r>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r>
              <a:rPr lang="zh-CN" sz="1400" kern="100">
                <a:effectLst/>
                <a:latin typeface="等线" panose="02010600030101010101" pitchFamily="2" charset="-122"/>
                <a:ea typeface="等线" panose="02010600030101010101" pitchFamily="2" charset="-122"/>
                <a:cs typeface="Times New Roman" panose="02020603050405020304" pitchFamily="18" charset="0"/>
              </a:rPr>
              <a:t>不合理 </a:t>
            </a:r>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r>
              <a:rPr lang="zh-CN" sz="1400" kern="100">
                <a:effectLst/>
                <a:latin typeface="等线" panose="02010600030101010101" pitchFamily="2" charset="-122"/>
                <a:ea typeface="等线" panose="02010600030101010101" pitchFamily="2" charset="-122"/>
                <a:cs typeface="Times New Roman" panose="02020603050405020304" pitchFamily="18" charset="0"/>
              </a:rPr>
              <a:t>噪声容限是</a:t>
            </a:r>
            <a:r>
              <a:rPr lang="en-US" sz="1400" kern="100">
                <a:effectLst/>
                <a:latin typeface="等线" panose="02010600030101010101" pitchFamily="2" charset="-122"/>
                <a:ea typeface="等线" panose="02010600030101010101" pitchFamily="2" charset="-122"/>
                <a:cs typeface="Times New Roman" panose="02020603050405020304" pitchFamily="18" charset="0"/>
              </a:rPr>
              <a:t>________</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(2) 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OH</a:t>
            </a:r>
            <a:r>
              <a:rPr lang="en-US" sz="1400" kern="100">
                <a:effectLst/>
                <a:latin typeface="等线" panose="02010600030101010101" pitchFamily="2" charset="-122"/>
                <a:ea typeface="等线" panose="02010600030101010101" pitchFamily="2" charset="-122"/>
                <a:cs typeface="Times New Roman" panose="02020603050405020304" pitchFamily="18" charset="0"/>
              </a:rPr>
              <a:t>=1.0V,V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IH</a:t>
            </a:r>
            <a:r>
              <a:rPr lang="en-US" sz="1400" kern="100">
                <a:effectLst/>
                <a:latin typeface="等线" panose="02010600030101010101" pitchFamily="2" charset="-122"/>
                <a:ea typeface="等线" panose="02010600030101010101" pitchFamily="2" charset="-122"/>
                <a:cs typeface="Times New Roman" panose="02020603050405020304" pitchFamily="18" charset="0"/>
              </a:rPr>
              <a:t>=0.8V,V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OL</a:t>
            </a:r>
            <a:r>
              <a:rPr lang="en-US" sz="1400" kern="100">
                <a:effectLst/>
                <a:latin typeface="等线" panose="02010600030101010101" pitchFamily="2" charset="-122"/>
                <a:ea typeface="等线" panose="02010600030101010101" pitchFamily="2" charset="-122"/>
                <a:cs typeface="Times New Roman" panose="02020603050405020304" pitchFamily="18" charset="0"/>
              </a:rPr>
              <a:t>=0.2V,V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IL</a:t>
            </a:r>
            <a:r>
              <a:rPr lang="en-US" sz="1400" kern="100">
                <a:effectLst/>
                <a:latin typeface="等线" panose="02010600030101010101" pitchFamily="2" charset="-122"/>
                <a:ea typeface="等线" panose="02010600030101010101" pitchFamily="2" charset="-122"/>
                <a:cs typeface="Times New Roman" panose="02020603050405020304" pitchFamily="18" charset="0"/>
              </a:rPr>
              <a:t>=0.4V</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合理 </a:t>
            </a:r>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r>
              <a:rPr lang="zh-CN" sz="1400" kern="100">
                <a:effectLst/>
                <a:latin typeface="等线" panose="02010600030101010101" pitchFamily="2" charset="-122"/>
                <a:ea typeface="等线" panose="02010600030101010101" pitchFamily="2" charset="-122"/>
                <a:cs typeface="Times New Roman" panose="02020603050405020304" pitchFamily="18" charset="0"/>
              </a:rPr>
              <a:t>不合理 </a:t>
            </a:r>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r>
              <a:rPr lang="zh-CN" sz="1400" kern="100">
                <a:effectLst/>
                <a:latin typeface="等线" panose="02010600030101010101" pitchFamily="2" charset="-122"/>
                <a:ea typeface="等线" panose="02010600030101010101" pitchFamily="2" charset="-122"/>
                <a:cs typeface="Times New Roman" panose="02020603050405020304" pitchFamily="18" charset="0"/>
              </a:rPr>
              <a:t>噪声容限是</a:t>
            </a:r>
            <a:r>
              <a:rPr lang="en-US" sz="1400" kern="100">
                <a:effectLst/>
                <a:latin typeface="等线" panose="02010600030101010101" pitchFamily="2" charset="-122"/>
                <a:ea typeface="等线" panose="02010600030101010101" pitchFamily="2" charset="-122"/>
                <a:cs typeface="Times New Roman" panose="02020603050405020304" pitchFamily="18" charset="0"/>
              </a:rPr>
              <a:t>________</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(3) 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OH</a:t>
            </a:r>
            <a:r>
              <a:rPr lang="en-US" sz="1400" kern="100">
                <a:effectLst/>
                <a:latin typeface="等线" panose="02010600030101010101" pitchFamily="2" charset="-122"/>
                <a:ea typeface="等线" panose="02010600030101010101" pitchFamily="2" charset="-122"/>
                <a:cs typeface="Times New Roman" panose="02020603050405020304" pitchFamily="18" charset="0"/>
              </a:rPr>
              <a:t>=1.1V,V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IH</a:t>
            </a:r>
            <a:r>
              <a:rPr lang="en-US" sz="1400" kern="100">
                <a:effectLst/>
                <a:latin typeface="等线" panose="02010600030101010101" pitchFamily="2" charset="-122"/>
                <a:ea typeface="等线" panose="02010600030101010101" pitchFamily="2" charset="-122"/>
                <a:cs typeface="Times New Roman" panose="02020603050405020304" pitchFamily="18" charset="0"/>
              </a:rPr>
              <a:t>=0.95V,V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OL</a:t>
            </a:r>
            <a:r>
              <a:rPr lang="en-US" sz="1400" kern="100">
                <a:effectLst/>
                <a:latin typeface="等线" panose="02010600030101010101" pitchFamily="2" charset="-122"/>
                <a:ea typeface="等线" panose="02010600030101010101" pitchFamily="2" charset="-122"/>
                <a:cs typeface="Times New Roman" panose="02020603050405020304" pitchFamily="18" charset="0"/>
              </a:rPr>
              <a:t>=0.15V,V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IL</a:t>
            </a:r>
            <a:r>
              <a:rPr lang="en-US" sz="1400" kern="100">
                <a:effectLst/>
                <a:latin typeface="等线" panose="02010600030101010101" pitchFamily="2" charset="-122"/>
                <a:ea typeface="等线" panose="02010600030101010101" pitchFamily="2" charset="-122"/>
                <a:cs typeface="Times New Roman" panose="02020603050405020304" pitchFamily="18" charset="0"/>
              </a:rPr>
              <a:t>=0.25V</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合理 </a:t>
            </a:r>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r>
              <a:rPr lang="zh-CN" sz="1400" kern="100">
                <a:effectLst/>
                <a:latin typeface="等线" panose="02010600030101010101" pitchFamily="2" charset="-122"/>
                <a:ea typeface="等线" panose="02010600030101010101" pitchFamily="2" charset="-122"/>
                <a:cs typeface="Times New Roman" panose="02020603050405020304" pitchFamily="18" charset="0"/>
              </a:rPr>
              <a:t>不合理 </a:t>
            </a:r>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r>
              <a:rPr lang="zh-CN" sz="1400" kern="100">
                <a:effectLst/>
                <a:latin typeface="等线" panose="02010600030101010101" pitchFamily="2" charset="-122"/>
                <a:ea typeface="等线" panose="02010600030101010101" pitchFamily="2" charset="-122"/>
                <a:cs typeface="Times New Roman" panose="02020603050405020304" pitchFamily="18" charset="0"/>
              </a:rPr>
              <a:t>噪声容限是</a:t>
            </a:r>
            <a:r>
              <a:rPr lang="en-US" sz="1400" kern="100">
                <a:effectLst/>
                <a:latin typeface="等线" panose="02010600030101010101" pitchFamily="2" charset="-122"/>
                <a:ea typeface="等线" panose="02010600030101010101" pitchFamily="2" charset="-122"/>
                <a:cs typeface="Times New Roman" panose="02020603050405020304" pitchFamily="18" charset="0"/>
              </a:rPr>
              <a:t>________</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(4) 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OH</a:t>
            </a:r>
            <a:r>
              <a:rPr lang="en-US" sz="1400" kern="100">
                <a:effectLst/>
                <a:latin typeface="等线" panose="02010600030101010101" pitchFamily="2" charset="-122"/>
                <a:ea typeface="等线" panose="02010600030101010101" pitchFamily="2" charset="-122"/>
                <a:cs typeface="Times New Roman" panose="02020603050405020304" pitchFamily="18" charset="0"/>
              </a:rPr>
              <a:t>=0.7V,V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IH</a:t>
            </a:r>
            <a:r>
              <a:rPr lang="en-US" sz="1400" kern="100">
                <a:effectLst/>
                <a:latin typeface="等线" panose="02010600030101010101" pitchFamily="2" charset="-122"/>
                <a:ea typeface="等线" panose="02010600030101010101" pitchFamily="2" charset="-122"/>
                <a:cs typeface="Times New Roman" panose="02020603050405020304" pitchFamily="18" charset="0"/>
              </a:rPr>
              <a:t>=0.8V,V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OL</a:t>
            </a:r>
            <a:r>
              <a:rPr lang="en-US" sz="1400" kern="100">
                <a:effectLst/>
                <a:latin typeface="等线" panose="02010600030101010101" pitchFamily="2" charset="-122"/>
                <a:ea typeface="等线" panose="02010600030101010101" pitchFamily="2" charset="-122"/>
                <a:cs typeface="Times New Roman" panose="02020603050405020304" pitchFamily="18" charset="0"/>
              </a:rPr>
              <a:t>=0.2V,V</a:t>
            </a:r>
            <a:r>
              <a:rPr lang="en-US" sz="1400" kern="100" baseline="-25000">
                <a:effectLst/>
                <a:latin typeface="等线" panose="02010600030101010101" pitchFamily="2" charset="-122"/>
                <a:ea typeface="等线" panose="02010600030101010101" pitchFamily="2" charset="-122"/>
                <a:cs typeface="Times New Roman" panose="02020603050405020304" pitchFamily="18" charset="0"/>
              </a:rPr>
              <a:t>IL</a:t>
            </a:r>
            <a:r>
              <a:rPr lang="en-US" sz="1400" kern="100">
                <a:effectLst/>
                <a:latin typeface="等线" panose="02010600030101010101" pitchFamily="2" charset="-122"/>
                <a:ea typeface="等线" panose="02010600030101010101" pitchFamily="2" charset="-122"/>
                <a:cs typeface="Times New Roman" panose="02020603050405020304" pitchFamily="18" charset="0"/>
              </a:rPr>
              <a:t>=0.6V</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合理 </a:t>
            </a:r>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r>
              <a:rPr lang="zh-CN" sz="1400" kern="100">
                <a:effectLst/>
                <a:latin typeface="等线" panose="02010600030101010101" pitchFamily="2" charset="-122"/>
                <a:ea typeface="等线" panose="02010600030101010101" pitchFamily="2" charset="-122"/>
                <a:cs typeface="Times New Roman" panose="02020603050405020304" pitchFamily="18" charset="0"/>
              </a:rPr>
              <a:t>不合理 </a:t>
            </a:r>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r>
              <a:rPr lang="zh-CN" sz="1400" kern="100">
                <a:effectLst/>
                <a:latin typeface="等线" panose="02010600030101010101" pitchFamily="2" charset="-122"/>
                <a:ea typeface="等线" panose="02010600030101010101" pitchFamily="2" charset="-122"/>
                <a:cs typeface="Times New Roman" panose="02020603050405020304" pitchFamily="18" charset="0"/>
              </a:rPr>
              <a:t>噪声容限是</a:t>
            </a:r>
            <a:r>
              <a:rPr lang="en-US" sz="1400" kern="100">
                <a:effectLst/>
                <a:latin typeface="等线" panose="02010600030101010101" pitchFamily="2" charset="-122"/>
                <a:ea typeface="等线" panose="02010600030101010101" pitchFamily="2" charset="-122"/>
                <a:cs typeface="Times New Roman" panose="02020603050405020304" pitchFamily="18" charset="0"/>
              </a:rPr>
              <a:t>________</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26469"/>
    </mc:Choice>
    <mc:Fallback>
      <p:transition advTm="2646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a:t>
            </a:r>
            <a:r>
              <a:rPr lang="en-US" altLang="zh-CN"/>
              <a:t>4</a:t>
            </a:r>
            <a:r>
              <a:rPr lang="zh-CN" altLang="en-US"/>
              <a:t>章作业重点</a:t>
            </a:r>
            <a:endParaRPr lang="zh-CN" altLang="en-US" dirty="0"/>
          </a:p>
        </p:txBody>
      </p:sp>
      <p:sp>
        <p:nvSpPr>
          <p:cNvPr id="3" name="内容占位符 2"/>
          <p:cNvSpPr>
            <a:spLocks noGrp="1"/>
          </p:cNvSpPr>
          <p:nvPr>
            <p:ph idx="1"/>
          </p:nvPr>
        </p:nvSpPr>
        <p:spPr>
          <a:xfrm>
            <a:off x="467544" y="1556792"/>
            <a:ext cx="8229600" cy="4569371"/>
          </a:xfrm>
        </p:spPr>
        <p:txBody>
          <a:bodyPr/>
          <a:lstStyle/>
          <a:p>
            <a:r>
              <a:rPr lang="zh-CN" altLang="en-US">
                <a:sym typeface="Wingdings" panose="05000000000000000000" pitchFamily="2" charset="2"/>
              </a:rPr>
              <a:t>明白竞争冒险现象的成因，能判断简单的逻辑表达式是否存在竞争冒险现象</a:t>
            </a:r>
            <a:endParaRPr lang="en-US" altLang="zh-CN">
              <a:sym typeface="Wingdings" panose="05000000000000000000" pitchFamily="2" charset="2"/>
            </a:endParaRPr>
          </a:p>
          <a:p>
            <a:endParaRPr lang="en-US" altLang="zh-CN" sz="2800">
              <a:sym typeface="Wingdings" panose="05000000000000000000" pitchFamily="2" charset="2"/>
            </a:endParaRPr>
          </a:p>
          <a:p>
            <a:r>
              <a:rPr lang="zh-CN" altLang="en-US" sz="2800">
                <a:sym typeface="Wingdings" panose="05000000000000000000" pitchFamily="2" charset="2"/>
              </a:rPr>
              <a:t>理解门延迟对实际电路的影响，能够画出带延迟的波形图</a:t>
            </a:r>
            <a:endParaRPr lang="en-US" altLang="zh-CN" sz="2800"/>
          </a:p>
        </p:txBody>
      </p:sp>
      <p:sp>
        <p:nvSpPr>
          <p:cNvPr id="13" name="Rectangle 9"/>
          <p:cNvSpPr>
            <a:spLocks noChangeArrowheads="1"/>
          </p:cNvSpPr>
          <p:nvPr/>
        </p:nvSpPr>
        <p:spPr bwMode="auto">
          <a:xfrm>
            <a:off x="971600" y="4581127"/>
            <a:ext cx="10453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a:t>
            </a:r>
            <a:r>
              <a:rPr lang="en-US" altLang="zh-CN"/>
              <a:t>4</a:t>
            </a:r>
            <a:r>
              <a:rPr lang="zh-CN" altLang="en-US"/>
              <a:t>章作业重点</a:t>
            </a:r>
            <a:endParaRPr lang="zh-CN" altLang="en-US" dirty="0"/>
          </a:p>
        </p:txBody>
      </p:sp>
      <p:sp>
        <p:nvSpPr>
          <p:cNvPr id="3" name="内容占位符 2"/>
          <p:cNvSpPr>
            <a:spLocks noGrp="1"/>
          </p:cNvSpPr>
          <p:nvPr>
            <p:ph idx="1"/>
          </p:nvPr>
        </p:nvSpPr>
        <p:spPr>
          <a:xfrm>
            <a:off x="467544" y="1556792"/>
            <a:ext cx="8229600" cy="4569371"/>
          </a:xfrm>
        </p:spPr>
        <p:txBody>
          <a:bodyPr/>
          <a:lstStyle/>
          <a:p>
            <a:r>
              <a:rPr lang="zh-CN" altLang="en-US" sz="2800"/>
              <a:t>在认识熟悉的逻辑门基础上，从已给的逻辑门电路中写出逻辑表达式并能利用真值表等方法总结出电路的实际功能，如全加器等。</a:t>
            </a:r>
            <a:endParaRPr lang="en-US" altLang="zh-CN" sz="2800"/>
          </a:p>
          <a:p>
            <a:endParaRPr lang="en-US" altLang="zh-CN" sz="2800"/>
          </a:p>
          <a:p>
            <a:r>
              <a:rPr lang="zh-CN" altLang="en-US" sz="2800"/>
              <a:t>能够在应用情景下建立相应的逻辑信号模型，并设计相应的逻辑门电路达到题目要求。</a:t>
            </a:r>
            <a:endParaRPr lang="en-US" altLang="zh-CN" sz="2800"/>
          </a:p>
        </p:txBody>
      </p:sp>
      <p:sp>
        <p:nvSpPr>
          <p:cNvPr id="13" name="Rectangle 9"/>
          <p:cNvSpPr>
            <a:spLocks noChangeArrowheads="1"/>
          </p:cNvSpPr>
          <p:nvPr/>
        </p:nvSpPr>
        <p:spPr bwMode="auto">
          <a:xfrm>
            <a:off x="971600" y="4581127"/>
            <a:ext cx="10453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a:t>
            </a:r>
            <a:r>
              <a:rPr lang="en-US" altLang="zh-CN"/>
              <a:t>4</a:t>
            </a:r>
            <a:r>
              <a:rPr lang="zh-CN" altLang="en-US"/>
              <a:t>章作业重点</a:t>
            </a:r>
            <a:endParaRPr lang="zh-CN" altLang="en-US" dirty="0"/>
          </a:p>
        </p:txBody>
      </p:sp>
      <p:sp>
        <p:nvSpPr>
          <p:cNvPr id="3" name="内容占位符 2"/>
          <p:cNvSpPr>
            <a:spLocks noGrp="1"/>
          </p:cNvSpPr>
          <p:nvPr>
            <p:ph idx="1"/>
          </p:nvPr>
        </p:nvSpPr>
        <p:spPr>
          <a:xfrm>
            <a:off x="467544" y="1556792"/>
            <a:ext cx="8229600" cy="4569371"/>
          </a:xfrm>
        </p:spPr>
        <p:txBody>
          <a:bodyPr/>
          <a:lstStyle/>
          <a:p>
            <a:r>
              <a:rPr lang="zh-CN" altLang="en-US" sz="2800"/>
              <a:t>在了解掌握译码器、数据选择器和编码器的基础上能够利用上述元件实现某些功能，如实现逻辑函数，或者利用上述元件的扩展特征生成位数更宽的元件。</a:t>
            </a:r>
            <a:endParaRPr lang="en-US" altLang="zh-CN" sz="2800"/>
          </a:p>
          <a:p>
            <a:endParaRPr lang="en-US" altLang="zh-CN" sz="2800"/>
          </a:p>
          <a:p>
            <a:r>
              <a:rPr lang="zh-CN" altLang="en-US" sz="2800"/>
              <a:t>掌握</a:t>
            </a:r>
            <a:r>
              <a:rPr lang="en-US" altLang="zh-CN" sz="2800"/>
              <a:t>verilog</a:t>
            </a:r>
            <a:r>
              <a:rPr lang="zh-CN" altLang="en-US" sz="2800"/>
              <a:t>代码的基础语法，能够看懂</a:t>
            </a:r>
            <a:r>
              <a:rPr lang="en-US" altLang="zh-CN" sz="2800"/>
              <a:t>verilog</a:t>
            </a:r>
            <a:r>
              <a:rPr lang="zh-CN" altLang="en-US" sz="2800"/>
              <a:t>代码。</a:t>
            </a:r>
            <a:endParaRPr lang="en-US" altLang="zh-CN" sz="2800"/>
          </a:p>
        </p:txBody>
      </p:sp>
      <p:sp>
        <p:nvSpPr>
          <p:cNvPr id="13" name="Rectangle 9"/>
          <p:cNvSpPr>
            <a:spLocks noChangeArrowheads="1"/>
          </p:cNvSpPr>
          <p:nvPr/>
        </p:nvSpPr>
        <p:spPr bwMode="auto">
          <a:xfrm>
            <a:off x="971600" y="4581127"/>
            <a:ext cx="10453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67544" y="1556792"/>
            <a:ext cx="8229600" cy="4569371"/>
          </a:xfrm>
        </p:spPr>
        <p:txBody>
          <a:bodyPr/>
          <a:lstStyle/>
          <a:p>
            <a:pPr marL="0" indent="0" algn="ctr">
              <a:buNone/>
            </a:pPr>
            <a:r>
              <a:rPr lang="en-US" altLang="zh-CN" sz="7200">
                <a:sym typeface="Wingdings" panose="05000000000000000000" pitchFamily="2" charset="2"/>
              </a:rPr>
              <a:t>Q &amp; A</a:t>
            </a:r>
            <a:endParaRPr lang="en-US" altLang="zh-CN" sz="7200">
              <a:sym typeface="Wingdings" panose="05000000000000000000" pitchFamily="2" charset="2"/>
            </a:endParaRPr>
          </a:p>
        </p:txBody>
      </p:sp>
      <p:sp>
        <p:nvSpPr>
          <p:cNvPr id="13" name="Rectangle 9"/>
          <p:cNvSpPr>
            <a:spLocks noChangeArrowheads="1"/>
          </p:cNvSpPr>
          <p:nvPr/>
        </p:nvSpPr>
        <p:spPr bwMode="auto">
          <a:xfrm>
            <a:off x="971600" y="4581127"/>
            <a:ext cx="10453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a:t>
            </a:r>
            <a:r>
              <a:rPr lang="en-US" altLang="zh-CN"/>
              <a:t>4</a:t>
            </a:r>
            <a:r>
              <a:rPr lang="zh-CN" altLang="en-US"/>
              <a:t>章</a:t>
            </a:r>
            <a:r>
              <a:rPr lang="zh-CN" altLang="en-US" dirty="0"/>
              <a:t>测试</a:t>
            </a:r>
            <a:endParaRPr lang="zh-CN" altLang="en-US" dirty="0"/>
          </a:p>
        </p:txBody>
      </p:sp>
      <p:sp>
        <p:nvSpPr>
          <p:cNvPr id="3" name="内容占位符 2"/>
          <p:cNvSpPr>
            <a:spLocks noGrp="1"/>
          </p:cNvSpPr>
          <p:nvPr>
            <p:ph idx="1"/>
          </p:nvPr>
        </p:nvSpPr>
        <p:spPr>
          <a:xfrm>
            <a:off x="457200" y="1440160"/>
            <a:ext cx="8435280" cy="5301208"/>
          </a:xfrm>
        </p:spPr>
        <p:txBody>
          <a:bodyPr>
            <a:normAutofit/>
          </a:bodyPr>
          <a:lstStyle/>
          <a:p>
            <a:r>
              <a:rPr lang="en-US" altLang="zh-CN" sz="2400"/>
              <a:t>3.</a:t>
            </a:r>
            <a:r>
              <a:rPr lang="zh-CN" altLang="en-US" sz="2400"/>
              <a:t>画出如图所示电路在每个门的传输延迟时间为</a:t>
            </a:r>
            <a:r>
              <a:rPr lang="en-US" altLang="zh-CN" sz="2400"/>
              <a:t>tpd</a:t>
            </a:r>
            <a:r>
              <a:rPr lang="zh-CN" altLang="en-US" sz="2400"/>
              <a:t>情况下的输出电压波形。</a:t>
            </a:r>
            <a:endParaRPr lang="en-US" altLang="zh-CN" sz="2400"/>
          </a:p>
          <a:p>
            <a:endParaRPr lang="en-US" altLang="zh-CN" sz="2400"/>
          </a:p>
          <a:p>
            <a:endParaRPr lang="en-US" altLang="zh-CN"/>
          </a:p>
          <a:p>
            <a:endParaRPr lang="en-US" altLang="zh-CN"/>
          </a:p>
          <a:p>
            <a:r>
              <a:rPr lang="en-US" altLang="zh-CN" sz="2400"/>
              <a:t>4.</a:t>
            </a:r>
            <a:r>
              <a:rPr lang="zh-CN" altLang="en-US" sz="2400"/>
              <a:t>某足球评委会由一位教练和三位球迷组成，对裁判员的判罚进行表决，当满足以下条件时表示同意：有三人或三人以上同意，或者有两人同意，但其中一人是教练。试用</a:t>
            </a:r>
            <a:r>
              <a:rPr lang="en-US" altLang="zh-CN" sz="2400"/>
              <a:t>2</a:t>
            </a:r>
            <a:r>
              <a:rPr lang="zh-CN" altLang="en-US" sz="2400"/>
              <a:t>输入与非门设计该表决电路。</a:t>
            </a:r>
            <a:endParaRPr lang="zh-CN" altLang="en-US" sz="2400" dirty="0"/>
          </a:p>
        </p:txBody>
      </p:sp>
      <p:sp>
        <p:nvSpPr>
          <p:cNvPr id="1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17"/>
          <p:cNvSpPr>
            <a:spLocks noChangeArrowheads="1"/>
          </p:cNvSpPr>
          <p:nvPr/>
        </p:nvSpPr>
        <p:spPr bwMode="auto">
          <a:xfrm>
            <a:off x="827583" y="5980706"/>
            <a:ext cx="116260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7" name="图片 6"/>
          <p:cNvPicPr/>
          <p:nvPr/>
        </p:nvPicPr>
        <p:blipFill>
          <a:blip r:embed="rId1"/>
          <a:stretch>
            <a:fillRect/>
          </a:stretch>
        </p:blipFill>
        <p:spPr>
          <a:xfrm>
            <a:off x="827583" y="2316926"/>
            <a:ext cx="3456385" cy="1843564"/>
          </a:xfrm>
          <a:prstGeom prst="rect">
            <a:avLst/>
          </a:prstGeom>
        </p:spPr>
      </p:pic>
      <p:pic>
        <p:nvPicPr>
          <p:cNvPr id="8" name="图片 7"/>
          <p:cNvPicPr/>
          <p:nvPr/>
        </p:nvPicPr>
        <p:blipFill>
          <a:blip r:embed="rId2"/>
          <a:stretch>
            <a:fillRect/>
          </a:stretch>
        </p:blipFill>
        <p:spPr>
          <a:xfrm>
            <a:off x="5148064" y="2204864"/>
            <a:ext cx="2880320" cy="162461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26469"/>
    </mc:Choice>
    <mc:Fallback>
      <p:transition advTm="2646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a:t>
            </a:r>
            <a:r>
              <a:rPr lang="en-US" altLang="zh-CN"/>
              <a:t>4</a:t>
            </a:r>
            <a:r>
              <a:rPr lang="zh-CN" altLang="en-US"/>
              <a:t>章</a:t>
            </a:r>
            <a:r>
              <a:rPr lang="zh-CN" altLang="en-US" dirty="0"/>
              <a:t>测试</a:t>
            </a:r>
            <a:endParaRPr lang="zh-CN" altLang="en-US" dirty="0"/>
          </a:p>
        </p:txBody>
      </p:sp>
      <p:sp>
        <p:nvSpPr>
          <p:cNvPr id="3" name="内容占位符 2"/>
          <p:cNvSpPr>
            <a:spLocks noGrp="1"/>
          </p:cNvSpPr>
          <p:nvPr>
            <p:ph idx="1"/>
          </p:nvPr>
        </p:nvSpPr>
        <p:spPr>
          <a:xfrm>
            <a:off x="457200" y="1440160"/>
            <a:ext cx="8435280" cy="5301208"/>
          </a:xfrm>
        </p:spPr>
        <p:txBody>
          <a:bodyPr>
            <a:normAutofit/>
          </a:bodyPr>
          <a:lstStyle/>
          <a:p>
            <a:r>
              <a:rPr lang="en-US" altLang="zh-CN" sz="2400"/>
              <a:t>5.</a:t>
            </a:r>
            <a:r>
              <a:rPr lang="zh-CN" altLang="en-US" sz="2400"/>
              <a:t> 写出如图所示逻辑电路的逻辑表达式，并分析其逻辑功能。</a:t>
            </a:r>
            <a:endParaRPr lang="en-US" altLang="zh-CN" sz="2400"/>
          </a:p>
          <a:p>
            <a:endParaRPr lang="en-US" altLang="zh-CN" sz="2400"/>
          </a:p>
          <a:p>
            <a:endParaRPr lang="en-US" altLang="zh-CN" sz="2400"/>
          </a:p>
          <a:p>
            <a:endParaRPr lang="en-US" altLang="zh-CN" sz="2400" dirty="0"/>
          </a:p>
          <a:p>
            <a:pPr lvl="0"/>
            <a:r>
              <a:rPr lang="en-US" altLang="zh-CN" sz="2400"/>
              <a:t>6.</a:t>
            </a:r>
            <a:r>
              <a:rPr lang="zh-CN" altLang="en-US" sz="2400"/>
              <a:t> 使用译码器</a:t>
            </a:r>
            <a:r>
              <a:rPr lang="en-US" altLang="zh-CN" sz="2400"/>
              <a:t>74HC138</a:t>
            </a:r>
            <a:r>
              <a:rPr lang="zh-CN" altLang="en-US" sz="2400"/>
              <a:t>和适当的逻辑门实现函数</a:t>
            </a:r>
            <a:r>
              <a:rPr lang="en-US" altLang="zh-CN" sz="2400"/>
              <a:t>F=A ̅B ̅C ̅+AB ̅C ̅+ABC ̅+ABC.</a:t>
            </a:r>
            <a:endParaRPr lang="zh-CN" altLang="en-US" dirty="0"/>
          </a:p>
        </p:txBody>
      </p:sp>
      <p:sp>
        <p:nvSpPr>
          <p:cNvPr id="1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17"/>
          <p:cNvSpPr>
            <a:spLocks noChangeArrowheads="1"/>
          </p:cNvSpPr>
          <p:nvPr/>
        </p:nvSpPr>
        <p:spPr bwMode="auto">
          <a:xfrm>
            <a:off x="827583" y="5980706"/>
            <a:ext cx="116260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6" name="图片 5"/>
          <p:cNvPicPr/>
          <p:nvPr/>
        </p:nvPicPr>
        <p:blipFill rotWithShape="1">
          <a:blip r:embed="rId1"/>
          <a:srcRect t="9425"/>
          <a:stretch>
            <a:fillRect/>
          </a:stretch>
        </p:blipFill>
        <p:spPr bwMode="auto">
          <a:xfrm>
            <a:off x="827583" y="2329060"/>
            <a:ext cx="3384377" cy="1387972"/>
          </a:xfrm>
          <a:prstGeom prst="rect">
            <a:avLst/>
          </a:prstGeom>
          <a:ln>
            <a:noFill/>
          </a:ln>
        </p:spPr>
      </p:pic>
      <p:pic>
        <p:nvPicPr>
          <p:cNvPr id="7" name="图片 6"/>
          <p:cNvPicPr/>
          <p:nvPr/>
        </p:nvPicPr>
        <p:blipFill rotWithShape="1">
          <a:blip r:embed="rId2">
            <a:extLst>
              <a:ext uri="{28A0092B-C50C-407E-A947-70E740481C1C}">
                <a14:useLocalDpi xmlns:a14="http://schemas.microsoft.com/office/drawing/2010/main" val="0"/>
              </a:ext>
            </a:extLst>
          </a:blip>
          <a:srcRect r="11639"/>
          <a:stretch>
            <a:fillRect/>
          </a:stretch>
        </p:blipFill>
        <p:spPr bwMode="auto">
          <a:xfrm>
            <a:off x="6084168" y="4446612"/>
            <a:ext cx="1442085" cy="17907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0" advTm="26469"/>
    </mc:Choice>
    <mc:Fallback>
      <p:transition advTm="264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a:t>
            </a:r>
            <a:r>
              <a:rPr lang="en-US" altLang="zh-CN"/>
              <a:t>4</a:t>
            </a:r>
            <a:r>
              <a:rPr lang="zh-CN" altLang="en-US"/>
              <a:t>章</a:t>
            </a:r>
            <a:r>
              <a:rPr lang="zh-CN" altLang="en-US" dirty="0"/>
              <a:t>测试</a:t>
            </a:r>
            <a:endParaRPr lang="zh-CN" altLang="en-US" dirty="0"/>
          </a:p>
        </p:txBody>
      </p:sp>
      <p:sp>
        <p:nvSpPr>
          <p:cNvPr id="3" name="内容占位符 2"/>
          <p:cNvSpPr>
            <a:spLocks noGrp="1"/>
          </p:cNvSpPr>
          <p:nvPr>
            <p:ph idx="1"/>
          </p:nvPr>
        </p:nvSpPr>
        <p:spPr>
          <a:xfrm>
            <a:off x="457200" y="1440160"/>
            <a:ext cx="8435280" cy="5301208"/>
          </a:xfrm>
        </p:spPr>
        <p:txBody>
          <a:bodyPr>
            <a:normAutofit/>
          </a:bodyPr>
          <a:lstStyle/>
          <a:p>
            <a:r>
              <a:rPr lang="en-US" altLang="zh-CN" sz="2400"/>
              <a:t>7.</a:t>
            </a:r>
            <a:r>
              <a:rPr lang="zh-CN" altLang="en-US" sz="2400"/>
              <a:t>根据如下的</a:t>
            </a:r>
            <a:r>
              <a:rPr lang="en-US" altLang="zh-CN" sz="2400"/>
              <a:t>verilog</a:t>
            </a:r>
            <a:r>
              <a:rPr lang="zh-CN" altLang="en-US" sz="2400"/>
              <a:t>代码画出逻辑电路图。</a:t>
            </a:r>
            <a:endParaRPr lang="en-US" altLang="zh-CN" sz="2400"/>
          </a:p>
          <a:p>
            <a:endParaRPr lang="en-US" altLang="zh-CN" sz="2400"/>
          </a:p>
          <a:p>
            <a:endParaRPr lang="en-US" altLang="zh-CN" sz="2400"/>
          </a:p>
          <a:p>
            <a:endParaRPr lang="en-US" altLang="zh-CN" sz="2400"/>
          </a:p>
          <a:p>
            <a:endParaRPr lang="en-US" altLang="zh-CN" sz="2400"/>
          </a:p>
          <a:p>
            <a:endParaRPr lang="en-US" altLang="zh-CN" sz="2400" dirty="0"/>
          </a:p>
          <a:p>
            <a:pPr lvl="0"/>
            <a:r>
              <a:rPr lang="en-US" altLang="zh-CN" sz="2400"/>
              <a:t>8.</a:t>
            </a:r>
            <a:r>
              <a:rPr lang="zh-CN" altLang="en-US" sz="2400"/>
              <a:t> 画出一种使用传输门实现</a:t>
            </a:r>
            <a:r>
              <a:rPr lang="en-US" altLang="zh-CN" sz="2400"/>
              <a:t>4</a:t>
            </a:r>
            <a:r>
              <a:rPr lang="zh-CN" altLang="en-US" sz="2400"/>
              <a:t>选</a:t>
            </a:r>
            <a:r>
              <a:rPr lang="en-US" altLang="zh-CN" sz="2400"/>
              <a:t>1</a:t>
            </a:r>
            <a:r>
              <a:rPr lang="zh-CN" altLang="en-US" sz="2400"/>
              <a:t>多路选择器的电路图，给出的端口信号如下图所示</a:t>
            </a:r>
            <a:endParaRPr lang="en-US" altLang="zh-CN" sz="2400"/>
          </a:p>
          <a:p>
            <a:pPr lvl="0"/>
            <a:endParaRPr lang="zh-CN" altLang="en-US" dirty="0"/>
          </a:p>
        </p:txBody>
      </p:sp>
      <p:sp>
        <p:nvSpPr>
          <p:cNvPr id="1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17"/>
          <p:cNvSpPr>
            <a:spLocks noChangeArrowheads="1"/>
          </p:cNvSpPr>
          <p:nvPr/>
        </p:nvSpPr>
        <p:spPr bwMode="auto">
          <a:xfrm>
            <a:off x="827583" y="5980706"/>
            <a:ext cx="116260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8" name="图片 7"/>
          <p:cNvPicPr/>
          <p:nvPr/>
        </p:nvPicPr>
        <p:blipFill>
          <a:blip r:embed="rId1"/>
          <a:stretch>
            <a:fillRect/>
          </a:stretch>
        </p:blipFill>
        <p:spPr>
          <a:xfrm>
            <a:off x="457200" y="1948308"/>
            <a:ext cx="4402832" cy="2200772"/>
          </a:xfrm>
          <a:prstGeom prst="rect">
            <a:avLst/>
          </a:prstGeom>
        </p:spPr>
      </p:pic>
      <p:pic>
        <p:nvPicPr>
          <p:cNvPr id="9" name="图片 8"/>
          <p:cNvPicPr/>
          <p:nvPr/>
        </p:nvPicPr>
        <p:blipFill>
          <a:blip r:embed="rId2"/>
          <a:stretch>
            <a:fillRect/>
          </a:stretch>
        </p:blipFill>
        <p:spPr>
          <a:xfrm>
            <a:off x="5220072" y="4725144"/>
            <a:ext cx="2047875" cy="18954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26469"/>
    </mc:Choice>
    <mc:Fallback>
      <p:transition advTm="2646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a:t>
            </a:r>
            <a:r>
              <a:rPr lang="en-US" altLang="zh-CN"/>
              <a:t>4</a:t>
            </a:r>
            <a:r>
              <a:rPr lang="zh-CN" altLang="en-US"/>
              <a:t>章</a:t>
            </a:r>
            <a:r>
              <a:rPr lang="zh-CN" altLang="en-US" dirty="0"/>
              <a:t>测试</a:t>
            </a:r>
            <a:endParaRPr lang="zh-CN" altLang="en-US" dirty="0"/>
          </a:p>
        </p:txBody>
      </p:sp>
      <p:sp>
        <p:nvSpPr>
          <p:cNvPr id="3" name="内容占位符 2"/>
          <p:cNvSpPr>
            <a:spLocks noGrp="1"/>
          </p:cNvSpPr>
          <p:nvPr>
            <p:ph idx="1"/>
          </p:nvPr>
        </p:nvSpPr>
        <p:spPr>
          <a:xfrm>
            <a:off x="457200" y="1440160"/>
            <a:ext cx="8435280" cy="5301208"/>
          </a:xfrm>
        </p:spPr>
        <p:txBody>
          <a:bodyPr>
            <a:normAutofit lnSpcReduction="10000"/>
          </a:bodyPr>
          <a:lstStyle/>
          <a:p>
            <a:r>
              <a:rPr lang="en-US" altLang="zh-CN" sz="2400"/>
              <a:t>9.</a:t>
            </a:r>
            <a:r>
              <a:rPr lang="zh-CN" altLang="en-US" sz="2400"/>
              <a:t> </a:t>
            </a:r>
            <a:r>
              <a:rPr lang="en-US" altLang="zh-CN" sz="2400"/>
              <a:t>(1) </a:t>
            </a:r>
            <a:r>
              <a:rPr lang="zh-CN" altLang="en-US" sz="2400"/>
              <a:t>假设有一个工作原理与</a:t>
            </a:r>
            <a:r>
              <a:rPr lang="en-US" altLang="zh-CN" sz="2400"/>
              <a:t>8-3</a:t>
            </a:r>
            <a:r>
              <a:rPr lang="zh-CN" altLang="en-US" sz="2400"/>
              <a:t>线编码器类似的</a:t>
            </a:r>
            <a:r>
              <a:rPr lang="en-US" altLang="zh-CN" sz="2400"/>
              <a:t>10-4</a:t>
            </a:r>
            <a:r>
              <a:rPr lang="zh-CN" altLang="en-US" sz="2400"/>
              <a:t>线的编码器，如下左图所示，请用此编码器和必要的门电路搭建一个</a:t>
            </a:r>
            <a:r>
              <a:rPr lang="en-US" altLang="zh-CN" sz="2400"/>
              <a:t>30-8</a:t>
            </a:r>
            <a:r>
              <a:rPr lang="zh-CN" altLang="en-US" sz="2400"/>
              <a:t>线的</a:t>
            </a:r>
            <a:r>
              <a:rPr lang="en-US" altLang="zh-CN" sz="2400"/>
              <a:t>BCD</a:t>
            </a:r>
            <a:r>
              <a:rPr lang="zh-CN" altLang="en-US" sz="2400"/>
              <a:t>码编码器（比如</a:t>
            </a:r>
            <a:r>
              <a:rPr lang="en-US" altLang="zh-CN" sz="2400"/>
              <a:t>I</a:t>
            </a:r>
            <a:r>
              <a:rPr lang="en-US" altLang="zh-CN" sz="2400" baseline="-25000"/>
              <a:t>29</a:t>
            </a:r>
            <a:r>
              <a:rPr lang="zh-CN" altLang="en-US" sz="2400"/>
              <a:t>对应的</a:t>
            </a:r>
            <a:r>
              <a:rPr lang="en-US" altLang="zh-CN" sz="2400"/>
              <a:t>BCD</a:t>
            </a:r>
            <a:r>
              <a:rPr lang="zh-CN" altLang="en-US" sz="2400"/>
              <a:t>码为</a:t>
            </a:r>
            <a:r>
              <a:rPr lang="en-US" altLang="zh-CN" sz="2400"/>
              <a:t>(0010,1001)</a:t>
            </a:r>
            <a:r>
              <a:rPr lang="zh-CN" altLang="en-US" sz="2400"/>
              <a:t>，则编码器的输出应为</a:t>
            </a:r>
            <a:r>
              <a:rPr lang="en-US" altLang="zh-CN" sz="2400"/>
              <a:t>00101001</a:t>
            </a:r>
            <a:r>
              <a:rPr lang="zh-CN" altLang="en-US" sz="2400"/>
              <a:t>），</a:t>
            </a:r>
            <a:r>
              <a:rPr lang="en-US" altLang="zh-CN" sz="2400"/>
              <a:t>8</a:t>
            </a:r>
            <a:r>
              <a:rPr lang="zh-CN" altLang="en-US" sz="2400"/>
              <a:t>个输出线的符号从高位到低位分别为</a:t>
            </a:r>
            <a:r>
              <a:rPr lang="en-US" altLang="zh-CN" sz="2400"/>
              <a:t>A</a:t>
            </a:r>
            <a:r>
              <a:rPr lang="en-US" altLang="zh-CN" sz="2400" baseline="-25000"/>
              <a:t>1</a:t>
            </a:r>
            <a:r>
              <a:rPr lang="en-US" altLang="zh-CN" sz="2400"/>
              <a:t> B</a:t>
            </a:r>
            <a:r>
              <a:rPr lang="en-US" altLang="zh-CN" sz="2400" baseline="-25000"/>
              <a:t>1 </a:t>
            </a:r>
            <a:r>
              <a:rPr lang="en-US" altLang="zh-CN" sz="2400"/>
              <a:t>C</a:t>
            </a:r>
            <a:r>
              <a:rPr lang="en-US" altLang="zh-CN" sz="2400" baseline="-25000"/>
              <a:t>1</a:t>
            </a:r>
            <a:r>
              <a:rPr lang="en-US" altLang="zh-CN" sz="2400"/>
              <a:t> D</a:t>
            </a:r>
            <a:r>
              <a:rPr lang="en-US" altLang="zh-CN" sz="2400" baseline="-25000"/>
              <a:t>1 </a:t>
            </a:r>
            <a:r>
              <a:rPr lang="en-US" altLang="zh-CN" sz="2400"/>
              <a:t>A</a:t>
            </a:r>
            <a:r>
              <a:rPr lang="en-US" altLang="zh-CN" sz="2400" baseline="-25000"/>
              <a:t>0</a:t>
            </a:r>
            <a:r>
              <a:rPr lang="en-US" altLang="zh-CN" sz="2400"/>
              <a:t> B</a:t>
            </a:r>
            <a:r>
              <a:rPr lang="en-US" altLang="zh-CN" sz="2400" baseline="-25000"/>
              <a:t>0 </a:t>
            </a:r>
            <a:r>
              <a:rPr lang="en-US" altLang="zh-CN" sz="2400"/>
              <a:t>C</a:t>
            </a:r>
            <a:r>
              <a:rPr lang="en-US" altLang="zh-CN" sz="2400" baseline="-25000"/>
              <a:t>0</a:t>
            </a:r>
            <a:r>
              <a:rPr lang="en-US" altLang="zh-CN" sz="2400"/>
              <a:t> D</a:t>
            </a:r>
            <a:r>
              <a:rPr lang="en-US" altLang="zh-CN" sz="2400" baseline="-25000"/>
              <a:t>0</a:t>
            </a:r>
            <a:r>
              <a:rPr lang="en-US" altLang="zh-CN" sz="2400"/>
              <a:t>,</a:t>
            </a:r>
            <a:r>
              <a:rPr lang="zh-CN" altLang="en-US" sz="2400"/>
              <a:t>画出接线图</a:t>
            </a:r>
            <a:endParaRPr lang="en-US" altLang="zh-CN" sz="2400"/>
          </a:p>
          <a:p>
            <a:endParaRPr lang="en-US" altLang="zh-CN" sz="2400"/>
          </a:p>
          <a:p>
            <a:endParaRPr lang="en-US" altLang="zh-CN" sz="2400"/>
          </a:p>
          <a:p>
            <a:endParaRPr lang="en-US" altLang="zh-CN" sz="2400"/>
          </a:p>
          <a:p>
            <a:endParaRPr lang="en-US" altLang="zh-CN" sz="2400" dirty="0"/>
          </a:p>
          <a:p>
            <a:pPr lvl="0"/>
            <a:r>
              <a:rPr lang="en-US" altLang="zh-CN" sz="2400"/>
              <a:t>(2) </a:t>
            </a:r>
            <a:r>
              <a:rPr lang="zh-CN" altLang="en-US" sz="2400"/>
              <a:t>请用两个</a:t>
            </a:r>
            <a:r>
              <a:rPr lang="en-US" altLang="zh-CN" sz="2400"/>
              <a:t>8-3</a:t>
            </a:r>
            <a:r>
              <a:rPr lang="zh-CN" altLang="en-US" sz="2400"/>
              <a:t>译码器</a:t>
            </a:r>
            <a:r>
              <a:rPr lang="en-US" altLang="zh-CN" sz="2400"/>
              <a:t>(</a:t>
            </a:r>
            <a:r>
              <a:rPr lang="zh-CN" altLang="en-US" sz="2400"/>
              <a:t>如上右图所示）和必要的门电路搭建一个</a:t>
            </a:r>
            <a:r>
              <a:rPr lang="en-US" altLang="zh-CN" sz="2400"/>
              <a:t>16-8</a:t>
            </a:r>
            <a:r>
              <a:rPr lang="zh-CN" altLang="en-US" sz="2400"/>
              <a:t>线的</a:t>
            </a:r>
            <a:r>
              <a:rPr lang="en-US" altLang="zh-CN" sz="2400"/>
              <a:t>BCD</a:t>
            </a:r>
            <a:r>
              <a:rPr lang="zh-CN" altLang="en-US" sz="2400"/>
              <a:t>码编码器。</a:t>
            </a:r>
            <a:r>
              <a:rPr lang="en-US" altLang="zh-CN" sz="2400"/>
              <a:t>8</a:t>
            </a:r>
            <a:r>
              <a:rPr lang="zh-CN" altLang="en-US" sz="2400"/>
              <a:t>个输出线的符号与上小题一致。写出思路并画出接线图</a:t>
            </a:r>
            <a:endParaRPr lang="zh-CN" altLang="en-US" dirty="0"/>
          </a:p>
        </p:txBody>
      </p:sp>
      <p:sp>
        <p:nvSpPr>
          <p:cNvPr id="1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17"/>
          <p:cNvSpPr>
            <a:spLocks noChangeArrowheads="1"/>
          </p:cNvSpPr>
          <p:nvPr/>
        </p:nvSpPr>
        <p:spPr bwMode="auto">
          <a:xfrm>
            <a:off x="827583" y="5980706"/>
            <a:ext cx="116260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10" name="图片 9"/>
          <p:cNvPicPr/>
          <p:nvPr/>
        </p:nvPicPr>
        <p:blipFill>
          <a:blip r:embed="rId1"/>
          <a:stretch>
            <a:fillRect/>
          </a:stretch>
        </p:blipFill>
        <p:spPr>
          <a:xfrm>
            <a:off x="1979712" y="3502705"/>
            <a:ext cx="3178696" cy="1733934"/>
          </a:xfrm>
          <a:prstGeom prst="rect">
            <a:avLst/>
          </a:prstGeom>
        </p:spPr>
      </p:pic>
      <p:pic>
        <p:nvPicPr>
          <p:cNvPr id="11" name="图片 10"/>
          <p:cNvPicPr/>
          <p:nvPr/>
        </p:nvPicPr>
        <p:blipFill>
          <a:blip r:embed="rId2"/>
          <a:stretch>
            <a:fillRect/>
          </a:stretch>
        </p:blipFill>
        <p:spPr>
          <a:xfrm>
            <a:off x="5868144" y="3501008"/>
            <a:ext cx="2571600" cy="15859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26469"/>
    </mc:Choice>
    <mc:Fallback>
      <p:transition advTm="2646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习题解答</a:t>
            </a:r>
            <a:endParaRPr lang="zh-CN" altLang="en-US" dirty="0"/>
          </a:p>
        </p:txBody>
      </p:sp>
      <p:sp>
        <p:nvSpPr>
          <p:cNvPr id="3" name="内容占位符 2"/>
          <p:cNvSpPr>
            <a:spLocks noGrp="1"/>
          </p:cNvSpPr>
          <p:nvPr>
            <p:ph idx="1"/>
          </p:nvPr>
        </p:nvSpPr>
        <p:spPr>
          <a:xfrm>
            <a:off x="467544" y="1556792"/>
            <a:ext cx="8229600" cy="4569371"/>
          </a:xfrm>
        </p:spPr>
        <p:txBody>
          <a:bodyPr/>
          <a:lstStyle/>
          <a:p>
            <a:r>
              <a:rPr lang="en-US" altLang="zh-CN" sz="2800"/>
              <a:t>1.</a:t>
            </a:r>
            <a:r>
              <a:rPr lang="zh-CN" altLang="en-US" sz="2800"/>
              <a:t>根据逻辑表达式画出</a:t>
            </a:r>
            <a:r>
              <a:rPr lang="en-US" altLang="zh-CN" sz="2800"/>
              <a:t>CMOS</a:t>
            </a:r>
            <a:r>
              <a:rPr lang="zh-CN" altLang="en-US" sz="2800"/>
              <a:t>门电路</a:t>
            </a:r>
            <a:endParaRPr lang="en-US" altLang="zh-CN" sz="2800"/>
          </a:p>
          <a:p>
            <a:r>
              <a:rPr lang="zh-CN" altLang="en-US" sz="2400"/>
              <a:t>（</a:t>
            </a:r>
            <a:r>
              <a:rPr lang="en-US" altLang="zh-CN" sz="2400"/>
              <a:t>1</a:t>
            </a:r>
            <a:r>
              <a:rPr lang="zh-CN" altLang="en-US" sz="2400"/>
              <a:t>）</a:t>
            </a:r>
            <a:endParaRPr lang="zh-CN" altLang="en-US" sz="2400" dirty="0"/>
          </a:p>
        </p:txBody>
      </p:sp>
      <p:pic>
        <p:nvPicPr>
          <p:cNvPr id="5" name="图片 4"/>
          <p:cNvPicPr>
            <a:picLocks noChangeAspect="1"/>
          </p:cNvPicPr>
          <p:nvPr/>
        </p:nvPicPr>
        <p:blipFill>
          <a:blip r:embed="rId1"/>
          <a:stretch>
            <a:fillRect/>
          </a:stretch>
        </p:blipFill>
        <p:spPr>
          <a:xfrm>
            <a:off x="2339752" y="2438410"/>
            <a:ext cx="4982890" cy="37223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习题解答</a:t>
            </a:r>
            <a:endParaRPr lang="zh-CN" altLang="en-US" dirty="0"/>
          </a:p>
        </p:txBody>
      </p:sp>
      <p:sp>
        <p:nvSpPr>
          <p:cNvPr id="3" name="内容占位符 2"/>
          <p:cNvSpPr>
            <a:spLocks noGrp="1"/>
          </p:cNvSpPr>
          <p:nvPr>
            <p:ph idx="1"/>
          </p:nvPr>
        </p:nvSpPr>
        <p:spPr>
          <a:xfrm>
            <a:off x="467544" y="1556792"/>
            <a:ext cx="8229600" cy="4569371"/>
          </a:xfrm>
        </p:spPr>
        <p:txBody>
          <a:bodyPr/>
          <a:lstStyle/>
          <a:p>
            <a:r>
              <a:rPr lang="en-US" altLang="zh-CN" sz="2800"/>
              <a:t>1.</a:t>
            </a:r>
            <a:r>
              <a:rPr lang="zh-CN" altLang="en-US" sz="2800"/>
              <a:t>根据逻辑表达式画出</a:t>
            </a:r>
            <a:r>
              <a:rPr lang="en-US" altLang="zh-CN" sz="2800"/>
              <a:t>CMOS</a:t>
            </a:r>
            <a:r>
              <a:rPr lang="zh-CN" altLang="en-US" sz="2800"/>
              <a:t>门电路</a:t>
            </a:r>
            <a:endParaRPr lang="en-US" altLang="zh-CN" sz="2800"/>
          </a:p>
          <a:p>
            <a:r>
              <a:rPr lang="zh-CN" altLang="en-US" sz="2400"/>
              <a:t>（</a:t>
            </a:r>
            <a:r>
              <a:rPr lang="en-US" altLang="zh-CN" sz="2400"/>
              <a:t>2</a:t>
            </a:r>
            <a:r>
              <a:rPr lang="zh-CN" altLang="en-US" sz="2400"/>
              <a:t>）</a:t>
            </a:r>
            <a:endParaRPr lang="zh-CN" altLang="en-US" sz="2400" dirty="0"/>
          </a:p>
        </p:txBody>
      </p:sp>
      <p:pic>
        <p:nvPicPr>
          <p:cNvPr id="4" name="图片 3"/>
          <p:cNvPicPr>
            <a:picLocks noChangeAspect="1"/>
          </p:cNvPicPr>
          <p:nvPr/>
        </p:nvPicPr>
        <p:blipFill>
          <a:blip r:embed="rId1"/>
          <a:stretch>
            <a:fillRect/>
          </a:stretch>
        </p:blipFill>
        <p:spPr>
          <a:xfrm>
            <a:off x="2411760" y="2060848"/>
            <a:ext cx="4320480" cy="44983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习题解答</a:t>
            </a:r>
            <a:endParaRPr lang="zh-CN" altLang="en-US" dirty="0"/>
          </a:p>
        </p:txBody>
      </p:sp>
      <p:sp>
        <p:nvSpPr>
          <p:cNvPr id="3" name="内容占位符 2"/>
          <p:cNvSpPr>
            <a:spLocks noGrp="1"/>
          </p:cNvSpPr>
          <p:nvPr>
            <p:ph idx="1"/>
          </p:nvPr>
        </p:nvSpPr>
        <p:spPr>
          <a:xfrm>
            <a:off x="467544" y="1556792"/>
            <a:ext cx="8229600" cy="4569371"/>
          </a:xfrm>
        </p:spPr>
        <p:txBody>
          <a:bodyPr/>
          <a:lstStyle/>
          <a:p>
            <a:r>
              <a:rPr lang="en-US" altLang="zh-CN"/>
              <a:t>2.</a:t>
            </a:r>
            <a:r>
              <a:rPr lang="zh-CN" altLang="en-US"/>
              <a:t> </a:t>
            </a:r>
            <a:r>
              <a:rPr lang="zh-CN" altLang="en-US" sz="2400"/>
              <a:t>如下图所示的电压转移曲线</a:t>
            </a:r>
            <a:r>
              <a:rPr lang="en-US" altLang="zh-CN" sz="2400"/>
              <a:t>VTC</a:t>
            </a:r>
            <a:r>
              <a:rPr lang="zh-CN" altLang="en-US" sz="2400"/>
              <a:t>，判断下列</a:t>
            </a:r>
            <a:r>
              <a:rPr lang="en-US" altLang="zh-CN" sz="2400"/>
              <a:t>VOH,VIH,VOL</a:t>
            </a:r>
            <a:r>
              <a:rPr lang="zh-CN" altLang="en-US" sz="2400"/>
              <a:t>和</a:t>
            </a:r>
            <a:r>
              <a:rPr lang="en-US" altLang="zh-CN" sz="2400"/>
              <a:t>VIL</a:t>
            </a:r>
            <a:r>
              <a:rPr lang="zh-CN" altLang="en-US" sz="2400"/>
              <a:t>是否合理，并求出噪声容限。</a:t>
            </a:r>
            <a:endParaRPr lang="en-US" altLang="zh-CN" sz="2400"/>
          </a:p>
          <a:p>
            <a:endParaRPr lang="en-US" altLang="zh-CN" sz="2400">
              <a:solidFill>
                <a:srgbClr val="FF0000"/>
              </a:solidFill>
            </a:endParaRPr>
          </a:p>
          <a:p>
            <a:endParaRPr lang="zh-CN" altLang="zh-CN" dirty="0"/>
          </a:p>
          <a:p>
            <a:endParaRPr lang="zh-CN" altLang="en-US" dirty="0"/>
          </a:p>
        </p:txBody>
      </p:sp>
      <p:pic>
        <p:nvPicPr>
          <p:cNvPr id="4" name="图片 3"/>
          <p:cNvPicPr/>
          <p:nvPr/>
        </p:nvPicPr>
        <p:blipFill>
          <a:blip r:embed="rId1"/>
          <a:stretch>
            <a:fillRect/>
          </a:stretch>
        </p:blipFill>
        <p:spPr>
          <a:xfrm>
            <a:off x="45840" y="2813795"/>
            <a:ext cx="4536504" cy="3312368"/>
          </a:xfrm>
          <a:prstGeom prst="rect">
            <a:avLst/>
          </a:prstGeom>
        </p:spPr>
      </p:pic>
      <p:sp>
        <p:nvSpPr>
          <p:cNvPr id="5" name="文本框 2"/>
          <p:cNvSpPr txBox="1">
            <a:spLocks noChangeArrowheads="1"/>
          </p:cNvSpPr>
          <p:nvPr/>
        </p:nvSpPr>
        <p:spPr bwMode="auto">
          <a:xfrm>
            <a:off x="3995936" y="3236620"/>
            <a:ext cx="5855896" cy="1819275"/>
          </a:xfrm>
          <a:prstGeom prst="rect">
            <a:avLst/>
          </a:prstGeom>
          <a:solidFill>
            <a:srgbClr val="FFFFFF"/>
          </a:solidFill>
          <a:ln w="9525">
            <a:noFill/>
            <a:miter lim="800000"/>
          </a:ln>
        </p:spPr>
        <p:txBody>
          <a:bodyPr rot="0" vert="horz" wrap="square" lIns="91440" tIns="45720" rIns="91440" bIns="45720" anchor="t" anchorCtr="0">
            <a:noAutofit/>
          </a:bodyPr>
          <a:lstStyle/>
          <a:p>
            <a:pPr algn="just">
              <a:spcAft>
                <a:spcPts val="0"/>
              </a:spcAft>
            </a:pPr>
            <a:r>
              <a:rPr lang="en-US" kern="100">
                <a:effectLst/>
                <a:latin typeface="等线" panose="02010600030101010101" pitchFamily="2" charset="-122"/>
                <a:ea typeface="等线" panose="02010600030101010101" pitchFamily="2" charset="-122"/>
                <a:cs typeface="Times New Roman" panose="02020603050405020304" pitchFamily="18" charset="0"/>
              </a:rPr>
              <a:t>(1)V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OH</a:t>
            </a:r>
            <a:r>
              <a:rPr lang="en-US" kern="100">
                <a:effectLst/>
                <a:latin typeface="等线" panose="02010600030101010101" pitchFamily="2" charset="-122"/>
                <a:ea typeface="等线" panose="02010600030101010101" pitchFamily="2" charset="-122"/>
                <a:cs typeface="Times New Roman" panose="02020603050405020304" pitchFamily="18" charset="0"/>
              </a:rPr>
              <a:t>=1.2V,V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IH</a:t>
            </a:r>
            <a:r>
              <a:rPr lang="en-US" kern="100">
                <a:effectLst/>
                <a:latin typeface="等线" panose="02010600030101010101" pitchFamily="2" charset="-122"/>
                <a:ea typeface="等线" panose="02010600030101010101" pitchFamily="2" charset="-122"/>
                <a:cs typeface="Times New Roman" panose="02020603050405020304" pitchFamily="18" charset="0"/>
              </a:rPr>
              <a:t>=0.8V,V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OL</a:t>
            </a:r>
            <a:r>
              <a:rPr lang="en-US" kern="100">
                <a:effectLst/>
                <a:latin typeface="等线" panose="02010600030101010101" pitchFamily="2" charset="-122"/>
                <a:ea typeface="等线" panose="02010600030101010101" pitchFamily="2" charset="-122"/>
                <a:cs typeface="Times New Roman" panose="02020603050405020304" pitchFamily="18" charset="0"/>
              </a:rPr>
              <a:t>=0.2V,V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IL</a:t>
            </a:r>
            <a:r>
              <a:rPr lang="en-US" kern="100">
                <a:effectLst/>
                <a:latin typeface="等线" panose="02010600030101010101" pitchFamily="2" charset="-122"/>
                <a:ea typeface="等线" panose="02010600030101010101" pitchFamily="2" charset="-122"/>
                <a:cs typeface="Times New Roman" panose="02020603050405020304" pitchFamily="18" charset="0"/>
              </a:rPr>
              <a:t>=0.1V</a:t>
            </a:r>
            <a:endParaRPr lang="zh-CN"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kern="100">
                <a:effectLst/>
                <a:latin typeface="等线" panose="02010600030101010101" pitchFamily="2" charset="-122"/>
                <a:ea typeface="等线" panose="02010600030101010101" pitchFamily="2" charset="-122"/>
                <a:cs typeface="Times New Roman" panose="02020603050405020304" pitchFamily="18" charset="0"/>
              </a:rPr>
              <a:t>合理 </a:t>
            </a:r>
            <a:r>
              <a:rPr lang="en-US" kern="100">
                <a:effectLst/>
                <a:latin typeface="等线" panose="02010600030101010101" pitchFamily="2" charset="-122"/>
                <a:ea typeface="等线" panose="02010600030101010101" pitchFamily="2" charset="-122"/>
                <a:cs typeface="Times New Roman" panose="02020603050405020304" pitchFamily="18" charset="0"/>
              </a:rPr>
              <a:t>     </a:t>
            </a:r>
            <a:r>
              <a:rPr lang="zh-CN" kern="10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不合理</a:t>
            </a:r>
            <a:r>
              <a:rPr lang="zh-CN" kern="100">
                <a:effectLst/>
                <a:latin typeface="等线" panose="02010600030101010101" pitchFamily="2" charset="-122"/>
                <a:ea typeface="等线" panose="02010600030101010101" pitchFamily="2" charset="-122"/>
                <a:cs typeface="Times New Roman" panose="02020603050405020304" pitchFamily="18" charset="0"/>
              </a:rPr>
              <a:t> </a:t>
            </a:r>
            <a:r>
              <a:rPr lang="en-US" kern="100">
                <a:effectLst/>
                <a:latin typeface="等线" panose="02010600030101010101" pitchFamily="2" charset="-122"/>
                <a:ea typeface="等线" panose="02010600030101010101" pitchFamily="2" charset="-122"/>
                <a:cs typeface="Times New Roman" panose="02020603050405020304" pitchFamily="18" charset="0"/>
              </a:rPr>
              <a:t>     </a:t>
            </a:r>
            <a:r>
              <a:rPr lang="zh-CN" kern="100">
                <a:effectLst/>
                <a:latin typeface="等线" panose="02010600030101010101" pitchFamily="2" charset="-122"/>
                <a:ea typeface="等线" panose="02010600030101010101" pitchFamily="2" charset="-122"/>
                <a:cs typeface="Times New Roman" panose="02020603050405020304" pitchFamily="18" charset="0"/>
              </a:rPr>
              <a:t>噪声容限是</a:t>
            </a:r>
            <a:r>
              <a:rPr lang="en-US" kern="100">
                <a:effectLst/>
                <a:latin typeface="等线" panose="02010600030101010101" pitchFamily="2" charset="-122"/>
                <a:ea typeface="等线" panose="02010600030101010101" pitchFamily="2" charset="-122"/>
                <a:cs typeface="Times New Roman" panose="02020603050405020304" pitchFamily="18" charset="0"/>
              </a:rPr>
              <a:t>________</a:t>
            </a:r>
            <a:endParaRPr lang="zh-CN"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kern="100">
                <a:effectLst/>
                <a:latin typeface="等线" panose="02010600030101010101" pitchFamily="2" charset="-122"/>
                <a:ea typeface="等线" panose="02010600030101010101" pitchFamily="2" charset="-122"/>
                <a:cs typeface="Times New Roman" panose="02020603050405020304" pitchFamily="18" charset="0"/>
              </a:rPr>
              <a:t>(2) 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OH</a:t>
            </a:r>
            <a:r>
              <a:rPr lang="en-US" kern="100">
                <a:effectLst/>
                <a:latin typeface="等线" panose="02010600030101010101" pitchFamily="2" charset="-122"/>
                <a:ea typeface="等线" panose="02010600030101010101" pitchFamily="2" charset="-122"/>
                <a:cs typeface="Times New Roman" panose="02020603050405020304" pitchFamily="18" charset="0"/>
              </a:rPr>
              <a:t>=1.0V,V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IH</a:t>
            </a:r>
            <a:r>
              <a:rPr lang="en-US" kern="100">
                <a:effectLst/>
                <a:latin typeface="等线" panose="02010600030101010101" pitchFamily="2" charset="-122"/>
                <a:ea typeface="等线" panose="02010600030101010101" pitchFamily="2" charset="-122"/>
                <a:cs typeface="Times New Roman" panose="02020603050405020304" pitchFamily="18" charset="0"/>
              </a:rPr>
              <a:t>=0.8V,V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OL</a:t>
            </a:r>
            <a:r>
              <a:rPr lang="en-US" kern="100">
                <a:effectLst/>
                <a:latin typeface="等线" panose="02010600030101010101" pitchFamily="2" charset="-122"/>
                <a:ea typeface="等线" panose="02010600030101010101" pitchFamily="2" charset="-122"/>
                <a:cs typeface="Times New Roman" panose="02020603050405020304" pitchFamily="18" charset="0"/>
              </a:rPr>
              <a:t>=0.2V,V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IL</a:t>
            </a:r>
            <a:r>
              <a:rPr lang="en-US" kern="100">
                <a:effectLst/>
                <a:latin typeface="等线" panose="02010600030101010101" pitchFamily="2" charset="-122"/>
                <a:ea typeface="等线" panose="02010600030101010101" pitchFamily="2" charset="-122"/>
                <a:cs typeface="Times New Roman" panose="02020603050405020304" pitchFamily="18" charset="0"/>
              </a:rPr>
              <a:t>=0.4V</a:t>
            </a:r>
            <a:endParaRPr lang="zh-CN"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kern="10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合理</a:t>
            </a:r>
            <a:r>
              <a:rPr lang="zh-CN" kern="100">
                <a:effectLst/>
                <a:latin typeface="等线" panose="02010600030101010101" pitchFamily="2" charset="-122"/>
                <a:ea typeface="等线" panose="02010600030101010101" pitchFamily="2" charset="-122"/>
                <a:cs typeface="Times New Roman" panose="02020603050405020304" pitchFamily="18" charset="0"/>
              </a:rPr>
              <a:t> </a:t>
            </a:r>
            <a:r>
              <a:rPr lang="en-US" kern="100">
                <a:effectLst/>
                <a:latin typeface="等线" panose="02010600030101010101" pitchFamily="2" charset="-122"/>
                <a:ea typeface="等线" panose="02010600030101010101" pitchFamily="2" charset="-122"/>
                <a:cs typeface="Times New Roman" panose="02020603050405020304" pitchFamily="18" charset="0"/>
              </a:rPr>
              <a:t>     </a:t>
            </a:r>
            <a:r>
              <a:rPr lang="zh-CN" kern="100">
                <a:effectLst/>
                <a:latin typeface="等线" panose="02010600030101010101" pitchFamily="2" charset="-122"/>
                <a:ea typeface="等线" panose="02010600030101010101" pitchFamily="2" charset="-122"/>
                <a:cs typeface="Times New Roman" panose="02020603050405020304" pitchFamily="18" charset="0"/>
              </a:rPr>
              <a:t>不合理 </a:t>
            </a:r>
            <a:r>
              <a:rPr lang="en-US" kern="100">
                <a:effectLst/>
                <a:latin typeface="等线" panose="02010600030101010101" pitchFamily="2" charset="-122"/>
                <a:ea typeface="等线" panose="02010600030101010101" pitchFamily="2" charset="-122"/>
                <a:cs typeface="Times New Roman" panose="02020603050405020304" pitchFamily="18" charset="0"/>
              </a:rPr>
              <a:t>     </a:t>
            </a:r>
            <a:r>
              <a:rPr lang="zh-CN" kern="100">
                <a:effectLst/>
                <a:latin typeface="等线" panose="02010600030101010101" pitchFamily="2" charset="-122"/>
                <a:ea typeface="等线" panose="02010600030101010101" pitchFamily="2" charset="-122"/>
                <a:cs typeface="Times New Roman" panose="02020603050405020304" pitchFamily="18" charset="0"/>
              </a:rPr>
              <a:t>噪声容限是</a:t>
            </a:r>
            <a:r>
              <a:rPr lang="en-US" kern="100">
                <a:effectLst/>
                <a:latin typeface="等线" panose="02010600030101010101" pitchFamily="2" charset="-122"/>
                <a:ea typeface="等线" panose="02010600030101010101" pitchFamily="2" charset="-122"/>
                <a:cs typeface="Times New Roman" panose="02020603050405020304" pitchFamily="18" charset="0"/>
              </a:rPr>
              <a:t>_</a:t>
            </a:r>
            <a:r>
              <a:rPr lang="en-US" kern="10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0.2</a:t>
            </a:r>
            <a:r>
              <a:rPr lang="en-US" altLang="zh-CN" kern="10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V</a:t>
            </a:r>
            <a:r>
              <a:rPr lang="en-US" kern="100">
                <a:effectLst/>
                <a:latin typeface="等线" panose="02010600030101010101" pitchFamily="2" charset="-122"/>
                <a:ea typeface="等线" panose="02010600030101010101" pitchFamily="2" charset="-122"/>
                <a:cs typeface="Times New Roman" panose="02020603050405020304" pitchFamily="18" charset="0"/>
              </a:rPr>
              <a:t>_______</a:t>
            </a:r>
            <a:endParaRPr lang="zh-CN"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kern="100">
                <a:effectLst/>
                <a:latin typeface="等线" panose="02010600030101010101" pitchFamily="2" charset="-122"/>
                <a:ea typeface="等线" panose="02010600030101010101" pitchFamily="2" charset="-122"/>
                <a:cs typeface="Times New Roman" panose="02020603050405020304" pitchFamily="18" charset="0"/>
              </a:rPr>
              <a:t>(3) 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OH</a:t>
            </a:r>
            <a:r>
              <a:rPr lang="en-US" kern="100">
                <a:effectLst/>
                <a:latin typeface="等线" panose="02010600030101010101" pitchFamily="2" charset="-122"/>
                <a:ea typeface="等线" panose="02010600030101010101" pitchFamily="2" charset="-122"/>
                <a:cs typeface="Times New Roman" panose="02020603050405020304" pitchFamily="18" charset="0"/>
              </a:rPr>
              <a:t>=1.1V,V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IH</a:t>
            </a:r>
            <a:r>
              <a:rPr lang="en-US" kern="100">
                <a:effectLst/>
                <a:latin typeface="等线" panose="02010600030101010101" pitchFamily="2" charset="-122"/>
                <a:ea typeface="等线" panose="02010600030101010101" pitchFamily="2" charset="-122"/>
                <a:cs typeface="Times New Roman" panose="02020603050405020304" pitchFamily="18" charset="0"/>
              </a:rPr>
              <a:t>=0.95V,V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OL</a:t>
            </a:r>
            <a:r>
              <a:rPr lang="en-US" kern="100">
                <a:effectLst/>
                <a:latin typeface="等线" panose="02010600030101010101" pitchFamily="2" charset="-122"/>
                <a:ea typeface="等线" panose="02010600030101010101" pitchFamily="2" charset="-122"/>
                <a:cs typeface="Times New Roman" panose="02020603050405020304" pitchFamily="18" charset="0"/>
              </a:rPr>
              <a:t>=0.15V,V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IL</a:t>
            </a:r>
            <a:r>
              <a:rPr lang="en-US" kern="100">
                <a:effectLst/>
                <a:latin typeface="等线" panose="02010600030101010101" pitchFamily="2" charset="-122"/>
                <a:ea typeface="等线" panose="02010600030101010101" pitchFamily="2" charset="-122"/>
                <a:cs typeface="Times New Roman" panose="02020603050405020304" pitchFamily="18" charset="0"/>
              </a:rPr>
              <a:t>=0.25V</a:t>
            </a:r>
            <a:endParaRPr lang="zh-CN"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kern="10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合理</a:t>
            </a:r>
            <a:r>
              <a:rPr lang="zh-CN" kern="100">
                <a:effectLst/>
                <a:latin typeface="等线" panose="02010600030101010101" pitchFamily="2" charset="-122"/>
                <a:ea typeface="等线" panose="02010600030101010101" pitchFamily="2" charset="-122"/>
                <a:cs typeface="Times New Roman" panose="02020603050405020304" pitchFamily="18" charset="0"/>
              </a:rPr>
              <a:t> </a:t>
            </a:r>
            <a:r>
              <a:rPr lang="en-US" kern="100">
                <a:effectLst/>
                <a:latin typeface="等线" panose="02010600030101010101" pitchFamily="2" charset="-122"/>
                <a:ea typeface="等线" panose="02010600030101010101" pitchFamily="2" charset="-122"/>
                <a:cs typeface="Times New Roman" panose="02020603050405020304" pitchFamily="18" charset="0"/>
              </a:rPr>
              <a:t>     </a:t>
            </a:r>
            <a:r>
              <a:rPr lang="zh-CN" kern="100">
                <a:effectLst/>
                <a:latin typeface="等线" panose="02010600030101010101" pitchFamily="2" charset="-122"/>
                <a:ea typeface="等线" panose="02010600030101010101" pitchFamily="2" charset="-122"/>
                <a:cs typeface="Times New Roman" panose="02020603050405020304" pitchFamily="18" charset="0"/>
              </a:rPr>
              <a:t>不合理 </a:t>
            </a:r>
            <a:r>
              <a:rPr lang="en-US" kern="100">
                <a:effectLst/>
                <a:latin typeface="等线" panose="02010600030101010101" pitchFamily="2" charset="-122"/>
                <a:ea typeface="等线" panose="02010600030101010101" pitchFamily="2" charset="-122"/>
                <a:cs typeface="Times New Roman" panose="02020603050405020304" pitchFamily="18" charset="0"/>
              </a:rPr>
              <a:t>     </a:t>
            </a:r>
            <a:r>
              <a:rPr lang="zh-CN" kern="100">
                <a:effectLst/>
                <a:latin typeface="等线" panose="02010600030101010101" pitchFamily="2" charset="-122"/>
                <a:ea typeface="等线" panose="02010600030101010101" pitchFamily="2" charset="-122"/>
                <a:cs typeface="Times New Roman" panose="02020603050405020304" pitchFamily="18" charset="0"/>
              </a:rPr>
              <a:t>噪声容限是</a:t>
            </a:r>
            <a:r>
              <a:rPr lang="en-US" kern="100">
                <a:effectLst/>
                <a:latin typeface="等线" panose="02010600030101010101" pitchFamily="2" charset="-122"/>
                <a:ea typeface="等线" panose="02010600030101010101" pitchFamily="2" charset="-122"/>
                <a:cs typeface="Times New Roman" panose="02020603050405020304" pitchFamily="18" charset="0"/>
              </a:rPr>
              <a:t>__</a:t>
            </a:r>
            <a:r>
              <a:rPr lang="en-US" kern="10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0.1V</a:t>
            </a:r>
            <a:r>
              <a:rPr lang="en-US" kern="100">
                <a:effectLst/>
                <a:latin typeface="等线" panose="02010600030101010101" pitchFamily="2" charset="-122"/>
                <a:ea typeface="等线" panose="02010600030101010101" pitchFamily="2" charset="-122"/>
                <a:cs typeface="Times New Roman" panose="02020603050405020304" pitchFamily="18" charset="0"/>
              </a:rPr>
              <a:t>______</a:t>
            </a:r>
            <a:endParaRPr lang="zh-CN"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kern="100">
                <a:effectLst/>
                <a:latin typeface="等线" panose="02010600030101010101" pitchFamily="2" charset="-122"/>
                <a:ea typeface="等线" panose="02010600030101010101" pitchFamily="2" charset="-122"/>
                <a:cs typeface="Times New Roman" panose="02020603050405020304" pitchFamily="18" charset="0"/>
              </a:rPr>
              <a:t>(4) 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OH</a:t>
            </a:r>
            <a:r>
              <a:rPr lang="en-US" kern="100">
                <a:effectLst/>
                <a:latin typeface="等线" panose="02010600030101010101" pitchFamily="2" charset="-122"/>
                <a:ea typeface="等线" panose="02010600030101010101" pitchFamily="2" charset="-122"/>
                <a:cs typeface="Times New Roman" panose="02020603050405020304" pitchFamily="18" charset="0"/>
              </a:rPr>
              <a:t>=0.7V,V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IH</a:t>
            </a:r>
            <a:r>
              <a:rPr lang="en-US" kern="100">
                <a:effectLst/>
                <a:latin typeface="等线" panose="02010600030101010101" pitchFamily="2" charset="-122"/>
                <a:ea typeface="等线" panose="02010600030101010101" pitchFamily="2" charset="-122"/>
                <a:cs typeface="Times New Roman" panose="02020603050405020304" pitchFamily="18" charset="0"/>
              </a:rPr>
              <a:t>=0.8V,V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OL</a:t>
            </a:r>
            <a:r>
              <a:rPr lang="en-US" kern="100">
                <a:effectLst/>
                <a:latin typeface="等线" panose="02010600030101010101" pitchFamily="2" charset="-122"/>
                <a:ea typeface="等线" panose="02010600030101010101" pitchFamily="2" charset="-122"/>
                <a:cs typeface="Times New Roman" panose="02020603050405020304" pitchFamily="18" charset="0"/>
              </a:rPr>
              <a:t>=0.2V,V</a:t>
            </a:r>
            <a:r>
              <a:rPr lang="en-US" kern="100" baseline="-25000">
                <a:effectLst/>
                <a:latin typeface="等线" panose="02010600030101010101" pitchFamily="2" charset="-122"/>
                <a:ea typeface="等线" panose="02010600030101010101" pitchFamily="2" charset="-122"/>
                <a:cs typeface="Times New Roman" panose="02020603050405020304" pitchFamily="18" charset="0"/>
              </a:rPr>
              <a:t>IL</a:t>
            </a:r>
            <a:r>
              <a:rPr lang="en-US" kern="100">
                <a:effectLst/>
                <a:latin typeface="等线" panose="02010600030101010101" pitchFamily="2" charset="-122"/>
                <a:ea typeface="等线" panose="02010600030101010101" pitchFamily="2" charset="-122"/>
                <a:cs typeface="Times New Roman" panose="02020603050405020304" pitchFamily="18" charset="0"/>
              </a:rPr>
              <a:t>=0.6V</a:t>
            </a:r>
            <a:endParaRPr lang="zh-CN"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kern="100">
                <a:effectLst/>
                <a:latin typeface="等线" panose="02010600030101010101" pitchFamily="2" charset="-122"/>
                <a:ea typeface="等线" panose="02010600030101010101" pitchFamily="2" charset="-122"/>
                <a:cs typeface="Times New Roman" panose="02020603050405020304" pitchFamily="18" charset="0"/>
              </a:rPr>
              <a:t>合理 </a:t>
            </a:r>
            <a:r>
              <a:rPr lang="en-US" kern="100">
                <a:effectLst/>
                <a:latin typeface="等线" panose="02010600030101010101" pitchFamily="2" charset="-122"/>
                <a:ea typeface="等线" panose="02010600030101010101" pitchFamily="2" charset="-122"/>
                <a:cs typeface="Times New Roman" panose="02020603050405020304" pitchFamily="18" charset="0"/>
              </a:rPr>
              <a:t>     </a:t>
            </a:r>
            <a:r>
              <a:rPr lang="zh-CN" kern="10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不合理 </a:t>
            </a:r>
            <a:r>
              <a:rPr lang="en-US" kern="10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kern="100">
                <a:effectLst/>
                <a:latin typeface="等线" panose="02010600030101010101" pitchFamily="2" charset="-122"/>
                <a:ea typeface="等线" panose="02010600030101010101" pitchFamily="2" charset="-122"/>
                <a:cs typeface="Times New Roman" panose="02020603050405020304" pitchFamily="18" charset="0"/>
              </a:rPr>
              <a:t>噪声容限是</a:t>
            </a:r>
            <a:r>
              <a:rPr lang="en-US" kern="100">
                <a:effectLst/>
                <a:latin typeface="等线" panose="02010600030101010101" pitchFamily="2" charset="-122"/>
                <a:ea typeface="等线" panose="02010600030101010101" pitchFamily="2" charset="-122"/>
                <a:cs typeface="Times New Roman" panose="02020603050405020304" pitchFamily="18" charset="0"/>
              </a:rPr>
              <a:t>________</a:t>
            </a:r>
            <a:endParaRPr lang="zh-CN"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kern="100">
                <a:effectLst/>
                <a:latin typeface="等线" panose="02010600030101010101" pitchFamily="2" charset="-122"/>
                <a:ea typeface="等线" panose="02010600030101010101" pitchFamily="2" charset="-122"/>
                <a:cs typeface="Times New Roman" panose="02020603050405020304" pitchFamily="18" charset="0"/>
              </a:rPr>
              <a:t> </a:t>
            </a:r>
            <a:endParaRPr lang="zh-CN" kern="100">
              <a:effectLst/>
              <a:latin typeface="等线" panose="02010600030101010101" pitchFamily="2" charset="-122"/>
              <a:ea typeface="等线"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矩形 5"/>
              <p:cNvSpPr/>
              <p:nvPr/>
            </p:nvSpPr>
            <p:spPr>
              <a:xfrm>
                <a:off x="3259109" y="6237312"/>
                <a:ext cx="262578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b="1" i="1">
                              <a:solidFill>
                                <a:srgbClr val="FF0000"/>
                              </a:solidFill>
                              <a:latin typeface="Cambria Math" panose="02040503050406030204" pitchFamily="18" charset="0"/>
                              <a:ea typeface="Cambria Math" panose="02040503050406030204" pitchFamily="18" charset="0"/>
                            </a:rPr>
                          </m:ctrlPr>
                        </m:sSubPr>
                        <m:e>
                          <m:r>
                            <a:rPr lang="en-US" altLang="zh-CN" b="1" i="1">
                              <a:solidFill>
                                <a:srgbClr val="FF0000"/>
                              </a:solidFill>
                              <a:latin typeface="Cambria Math" panose="02040503050406030204" pitchFamily="18" charset="0"/>
                              <a:ea typeface="Cambria Math" panose="02040503050406030204" pitchFamily="18" charset="0"/>
                            </a:rPr>
                            <m:t>𝑽</m:t>
                          </m:r>
                        </m:e>
                        <m:sub>
                          <m:r>
                            <a:rPr lang="en-US" altLang="zh-CN" b="1" i="1">
                              <a:solidFill>
                                <a:srgbClr val="FF0000"/>
                              </a:solidFill>
                              <a:latin typeface="Cambria Math" panose="02040503050406030204" pitchFamily="18" charset="0"/>
                              <a:ea typeface="Cambria Math" panose="02040503050406030204" pitchFamily="18" charset="0"/>
                            </a:rPr>
                            <m:t>𝑶𝑳</m:t>
                          </m:r>
                        </m:sub>
                      </m:sSub>
                      <m:r>
                        <a:rPr lang="en-US" altLang="zh-CN" b="1" i="1">
                          <a:solidFill>
                            <a:srgbClr val="FF0000"/>
                          </a:solidFill>
                          <a:latin typeface="Cambria Math" panose="02040503050406030204" pitchFamily="18" charset="0"/>
                          <a:ea typeface="Cambria Math" panose="02040503050406030204" pitchFamily="18" charset="0"/>
                        </a:rPr>
                        <m:t>&lt;</m:t>
                      </m:r>
                      <m:sSub>
                        <m:sSubPr>
                          <m:ctrlPr>
                            <a:rPr lang="en-US" altLang="zh-CN" b="1" i="1">
                              <a:solidFill>
                                <a:srgbClr val="FF0000"/>
                              </a:solidFill>
                              <a:latin typeface="Cambria Math" panose="02040503050406030204" pitchFamily="18" charset="0"/>
                              <a:ea typeface="Cambria Math" panose="02040503050406030204" pitchFamily="18" charset="0"/>
                            </a:rPr>
                          </m:ctrlPr>
                        </m:sSubPr>
                        <m:e>
                          <m:r>
                            <a:rPr lang="en-US" altLang="zh-CN" b="1" i="1">
                              <a:solidFill>
                                <a:srgbClr val="FF0000"/>
                              </a:solidFill>
                              <a:latin typeface="Cambria Math" panose="02040503050406030204" pitchFamily="18" charset="0"/>
                              <a:ea typeface="Cambria Math" panose="02040503050406030204" pitchFamily="18" charset="0"/>
                            </a:rPr>
                            <m:t>𝑽</m:t>
                          </m:r>
                        </m:e>
                        <m:sub>
                          <m:r>
                            <a:rPr lang="en-US" altLang="zh-CN" b="1" i="1">
                              <a:solidFill>
                                <a:srgbClr val="FF0000"/>
                              </a:solidFill>
                              <a:latin typeface="Cambria Math" panose="02040503050406030204" pitchFamily="18" charset="0"/>
                              <a:ea typeface="Cambria Math" panose="02040503050406030204" pitchFamily="18" charset="0"/>
                            </a:rPr>
                            <m:t>𝑰𝑳</m:t>
                          </m:r>
                        </m:sub>
                      </m:sSub>
                      <m:r>
                        <a:rPr lang="en-US" altLang="zh-CN" b="1" i="1">
                          <a:solidFill>
                            <a:srgbClr val="FF0000"/>
                          </a:solidFill>
                          <a:latin typeface="Cambria Math" panose="02040503050406030204" pitchFamily="18" charset="0"/>
                          <a:ea typeface="Cambria Math" panose="02040503050406030204" pitchFamily="18" charset="0"/>
                        </a:rPr>
                        <m:t>&lt;</m:t>
                      </m:r>
                      <m:sSub>
                        <m:sSubPr>
                          <m:ctrlPr>
                            <a:rPr lang="en-US" altLang="zh-CN" b="1" i="1">
                              <a:solidFill>
                                <a:srgbClr val="FF0000"/>
                              </a:solidFill>
                              <a:latin typeface="Cambria Math" panose="02040503050406030204" pitchFamily="18" charset="0"/>
                              <a:ea typeface="Cambria Math" panose="02040503050406030204" pitchFamily="18" charset="0"/>
                            </a:rPr>
                          </m:ctrlPr>
                        </m:sSubPr>
                        <m:e>
                          <m:r>
                            <a:rPr lang="en-US" altLang="zh-CN" b="1" i="1">
                              <a:solidFill>
                                <a:srgbClr val="FF0000"/>
                              </a:solidFill>
                              <a:latin typeface="Cambria Math" panose="02040503050406030204" pitchFamily="18" charset="0"/>
                              <a:ea typeface="Cambria Math" panose="02040503050406030204" pitchFamily="18" charset="0"/>
                            </a:rPr>
                            <m:t>𝑽</m:t>
                          </m:r>
                        </m:e>
                        <m:sub>
                          <m:r>
                            <a:rPr lang="en-US" altLang="zh-CN" b="1" i="1">
                              <a:solidFill>
                                <a:srgbClr val="FF0000"/>
                              </a:solidFill>
                              <a:latin typeface="Cambria Math" panose="02040503050406030204" pitchFamily="18" charset="0"/>
                              <a:ea typeface="Cambria Math" panose="02040503050406030204" pitchFamily="18" charset="0"/>
                            </a:rPr>
                            <m:t>𝑰𝑯</m:t>
                          </m:r>
                        </m:sub>
                      </m:sSub>
                      <m:r>
                        <a:rPr lang="en-US" altLang="zh-CN" b="1" i="1">
                          <a:solidFill>
                            <a:srgbClr val="FF0000"/>
                          </a:solidFill>
                          <a:latin typeface="Cambria Math" panose="02040503050406030204" pitchFamily="18" charset="0"/>
                          <a:ea typeface="Cambria Math" panose="02040503050406030204" pitchFamily="18" charset="0"/>
                        </a:rPr>
                        <m:t>&lt;</m:t>
                      </m:r>
                      <m:sSub>
                        <m:sSubPr>
                          <m:ctrlPr>
                            <a:rPr lang="en-US" altLang="zh-CN" b="1" i="1">
                              <a:solidFill>
                                <a:srgbClr val="FF0000"/>
                              </a:solidFill>
                              <a:latin typeface="Cambria Math" panose="02040503050406030204" pitchFamily="18" charset="0"/>
                              <a:ea typeface="Cambria Math" panose="02040503050406030204" pitchFamily="18" charset="0"/>
                            </a:rPr>
                          </m:ctrlPr>
                        </m:sSubPr>
                        <m:e>
                          <m:r>
                            <a:rPr lang="en-US" altLang="zh-CN" b="1" i="1">
                              <a:solidFill>
                                <a:srgbClr val="FF0000"/>
                              </a:solidFill>
                              <a:latin typeface="Cambria Math" panose="02040503050406030204" pitchFamily="18" charset="0"/>
                              <a:ea typeface="Cambria Math" panose="02040503050406030204" pitchFamily="18" charset="0"/>
                            </a:rPr>
                            <m:t>𝑽</m:t>
                          </m:r>
                        </m:e>
                        <m:sub>
                          <m:r>
                            <a:rPr lang="en-US" altLang="zh-CN" b="1" i="1">
                              <a:solidFill>
                                <a:srgbClr val="FF0000"/>
                              </a:solidFill>
                              <a:latin typeface="Cambria Math" panose="02040503050406030204" pitchFamily="18" charset="0"/>
                              <a:ea typeface="Cambria Math" panose="02040503050406030204" pitchFamily="18" charset="0"/>
                            </a:rPr>
                            <m:t>𝑶𝑯</m:t>
                          </m:r>
                        </m:sub>
                      </m:sSub>
                    </m:oMath>
                  </m:oMathPara>
                </a14:m>
                <a:endParaRPr lang="zh-CN" altLang="en-US"/>
              </a:p>
            </p:txBody>
          </p:sp>
        </mc:Choice>
        <mc:Fallback>
          <p:sp>
            <p:nvSpPr>
              <p:cNvPr id="6" name="矩形 5"/>
              <p:cNvSpPr>
                <a:spLocks noRot="1" noChangeAspect="1" noMove="1" noResize="1" noEditPoints="1" noAdjustHandles="1" noChangeArrowheads="1" noChangeShapeType="1" noTextEdit="1"/>
              </p:cNvSpPr>
              <p:nvPr/>
            </p:nvSpPr>
            <p:spPr>
              <a:xfrm>
                <a:off x="3259109" y="6237312"/>
                <a:ext cx="2625782" cy="369332"/>
              </a:xfrm>
              <a:prstGeom prst="rect">
                <a:avLst/>
              </a:prstGeom>
              <a:blipFill rotWithShape="1">
                <a:blip r:embed="rId2"/>
                <a:stretch>
                  <a:fillRect l="-11" t="-93" r="13" b="28"/>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KSO_WM_UNIT_TABLE_BEAUTIFY" val="smartTable{e7da321b-4cd8-4623-a56d-a91d6fc7b080}"/>
</p:tagLst>
</file>

<file path=ppt/theme/theme1.xml><?xml version="1.0" encoding="utf-8"?>
<a:theme xmlns:a="http://schemas.openxmlformats.org/drawingml/2006/main" name="母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1022模板</Template>
  <TotalTime>0</TotalTime>
  <Words>2682</Words>
  <Application>WPS 演示</Application>
  <PresentationFormat>全屏显示(4:3)</PresentationFormat>
  <Paragraphs>328</Paragraphs>
  <Slides>23</Slides>
  <Notes>6</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0</vt:i4>
      </vt:variant>
      <vt:variant>
        <vt:lpstr>幻灯片标题</vt:lpstr>
      </vt:variant>
      <vt:variant>
        <vt:i4>23</vt:i4>
      </vt:variant>
    </vt:vector>
  </HeadingPairs>
  <TitlesOfParts>
    <vt:vector size="36" baseType="lpstr">
      <vt:lpstr>Arial</vt:lpstr>
      <vt:lpstr>宋体</vt:lpstr>
      <vt:lpstr>Wingdings</vt:lpstr>
      <vt:lpstr>Calibri</vt:lpstr>
      <vt:lpstr>Times New Roman</vt:lpstr>
      <vt:lpstr>华文隶书</vt:lpstr>
      <vt:lpstr>等线</vt:lpstr>
      <vt:lpstr>Cambria Math</vt:lpstr>
      <vt:lpstr>华文楷体</vt:lpstr>
      <vt:lpstr>微软雅黑</vt:lpstr>
      <vt:lpstr>Arial Unicode MS</vt:lpstr>
      <vt:lpstr>母板</vt:lpstr>
      <vt:lpstr>1_母板</vt:lpstr>
      <vt:lpstr>PowerPoint 演示文稿</vt:lpstr>
      <vt:lpstr>3、4章测试</vt:lpstr>
      <vt:lpstr>3、4章测试</vt:lpstr>
      <vt:lpstr>3、4章测试</vt:lpstr>
      <vt:lpstr>3、4章测试</vt:lpstr>
      <vt:lpstr>3、4章测试</vt:lpstr>
      <vt:lpstr>习题解答</vt:lpstr>
      <vt:lpstr>习题解答</vt:lpstr>
      <vt:lpstr>习题解答</vt:lpstr>
      <vt:lpstr>习题解答</vt:lpstr>
      <vt:lpstr>习题解答</vt:lpstr>
      <vt:lpstr>习题解答</vt:lpstr>
      <vt:lpstr>习题解答</vt:lpstr>
      <vt:lpstr>习题解答</vt:lpstr>
      <vt:lpstr>习题解答</vt:lpstr>
      <vt:lpstr>8. 画出一种使用传输门实现4选1多路选择器的电路图， 给出的端口信号如下图所示</vt:lpstr>
      <vt:lpstr>PowerPoint 演示文稿</vt:lpstr>
      <vt:lpstr>PowerPoint 演示文稿</vt:lpstr>
      <vt:lpstr>3、4章作业重点</vt:lpstr>
      <vt:lpstr>3、4章作业重点</vt:lpstr>
      <vt:lpstr>3、4章作业重点</vt:lpstr>
      <vt:lpstr>3、4章作业重点</vt:lpstr>
      <vt:lpstr>PowerPoint 演示文稿</vt:lpstr>
    </vt:vector>
  </TitlesOfParts>
  <Company>中国石油大学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3NMedia</dc:creator>
  <cp:lastModifiedBy>唐嘉良</cp:lastModifiedBy>
  <cp:revision>1543</cp:revision>
  <dcterms:created xsi:type="dcterms:W3CDTF">2010-09-19T02:42:00Z</dcterms:created>
  <dcterms:modified xsi:type="dcterms:W3CDTF">2021-10-30T15:48:58Z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126BAA11170344FA8E05BC990CA3962F</vt:lpwstr>
  </property>
</Properties>
</file>