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handoutMasterIdLst>
    <p:handoutMasterId r:id="rId43"/>
  </p:handoutMasterIdLst>
  <p:sldIdLst>
    <p:sldId id="260" r:id="rId4"/>
    <p:sldId id="504" r:id="rId5"/>
    <p:sldId id="506" r:id="rId6"/>
    <p:sldId id="507" r:id="rId7"/>
    <p:sldId id="503" r:id="rId8"/>
    <p:sldId id="421" r:id="rId9"/>
    <p:sldId id="455" r:id="rId11"/>
    <p:sldId id="456" r:id="rId12"/>
    <p:sldId id="423" r:id="rId13"/>
    <p:sldId id="446" r:id="rId14"/>
    <p:sldId id="445" r:id="rId15"/>
    <p:sldId id="458" r:id="rId16"/>
    <p:sldId id="459" r:id="rId17"/>
    <p:sldId id="460" r:id="rId18"/>
    <p:sldId id="461" r:id="rId19"/>
    <p:sldId id="430" r:id="rId20"/>
    <p:sldId id="463" r:id="rId21"/>
    <p:sldId id="464" r:id="rId22"/>
    <p:sldId id="465" r:id="rId23"/>
    <p:sldId id="466" r:id="rId24"/>
    <p:sldId id="470" r:id="rId25"/>
    <p:sldId id="434" r:id="rId26"/>
    <p:sldId id="472" r:id="rId27"/>
    <p:sldId id="471" r:id="rId28"/>
    <p:sldId id="473" r:id="rId29"/>
    <p:sldId id="474" r:id="rId30"/>
    <p:sldId id="467" r:id="rId31"/>
    <p:sldId id="477" r:id="rId32"/>
    <p:sldId id="476" r:id="rId33"/>
    <p:sldId id="475" r:id="rId34"/>
    <p:sldId id="478" r:id="rId35"/>
    <p:sldId id="469" r:id="rId36"/>
    <p:sldId id="479" r:id="rId37"/>
    <p:sldId id="483" r:id="rId38"/>
    <p:sldId id="485" r:id="rId39"/>
    <p:sldId id="501" r:id="rId40"/>
    <p:sldId id="502" r:id="rId41"/>
    <p:sldId id="419" r:id="rId42"/>
  </p:sldIdLst>
  <p:sldSz cx="9144000" cy="6858000" type="screen4x3"/>
  <p:notesSz cx="6797675" cy="992632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j"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0000"/>
    <a:srgbClr val="800000"/>
    <a:srgbClr val="FF9966"/>
    <a:srgbClr val="FFFFCC"/>
    <a:srgbClr val="CCFFFF"/>
    <a:srgbClr val="80008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2" autoAdjust="0"/>
    <p:restoredTop sz="73098" autoAdjust="0"/>
  </p:normalViewPr>
  <p:slideViewPr>
    <p:cSldViewPr>
      <p:cViewPr varScale="1">
        <p:scale>
          <a:sx n="73" d="100"/>
          <a:sy n="73" d="100"/>
        </p:scale>
        <p:origin x="138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692" y="283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Calibri" panose="020F0502020204030204" pitchFamily="34" charset="0"/>
                <a:ea typeface="宋体" panose="02010600030101010101"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fld id="{979B23BF-03EC-4E9D-A6FA-68DF73318138}" type="datetimeFigureOut">
              <a:rPr lang="zh-CN" altLang="en-US"/>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atin typeface="Calibri" panose="020F0502020204030204" pitchFamily="34" charset="0"/>
                <a:ea typeface="宋体" panose="02010600030101010101"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fld id="{E66803E0-46B2-4269-B08E-86934989A3F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anose="020F050202020403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lstStyle>
            <a:lvl1pPr algn="r">
              <a:defRPr sz="1200"/>
            </a:lvl1pPr>
          </a:lstStyle>
          <a:p>
            <a:fld id="{E5D23254-FAAC-477C-81ED-F5C9A35077E4}" type="datetimeFigureOut">
              <a:rPr lang="zh-CN" altLang="en-US"/>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anose="020F0502020204030204" pitchFamily="3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lstStyle>
            <a:lvl1pPr algn="r">
              <a:defRPr sz="1200"/>
            </a:lvl1pPr>
          </a:lstStyle>
          <a:p>
            <a:fld id="{60E163BE-32E2-4A0C-9191-C0BCCE517763}"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hyperlink" Target="http://photo.tlw.cn/7/JPEG/Vol_113/ER004_L.htm" TargetMode="External"/><Relationship Id="rId7" Type="http://schemas.openxmlformats.org/officeDocument/2006/relationships/image" Target="../media/image4.jpeg"/><Relationship Id="rId6" Type="http://schemas.openxmlformats.org/officeDocument/2006/relationships/hyperlink" Target="http://photo.tlw.cn/7/JPEG/Vol_126/FE088_L.htm" TargetMode="External"/><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jpeg"/><Relationship Id="rId21" Type="http://schemas.openxmlformats.org/officeDocument/2006/relationships/image" Target="../media/image11.jpeg"/><Relationship Id="rId20" Type="http://schemas.openxmlformats.org/officeDocument/2006/relationships/hyperlink" Target="http://photo.tlw.cn/7/JPEG/Vol_117/EV032_L.htm" TargetMode="External"/><Relationship Id="rId2" Type="http://schemas.openxmlformats.org/officeDocument/2006/relationships/hyperlink" Target="http://photo.tlw.cn/7/JPEG/Vol_117/EV163_L.htm" TargetMode="External"/><Relationship Id="rId19" Type="http://schemas.openxmlformats.org/officeDocument/2006/relationships/image" Target="../media/image10.jpeg"/><Relationship Id="rId18" Type="http://schemas.openxmlformats.org/officeDocument/2006/relationships/hyperlink" Target="http://photo.tlw.cn/5/JPEG640/087/151_200/DP151_L.htm" TargetMode="External"/><Relationship Id="rId17" Type="http://schemas.openxmlformats.org/officeDocument/2006/relationships/image" Target="../media/image9.jpeg"/><Relationship Id="rId16" Type="http://schemas.openxmlformats.org/officeDocument/2006/relationships/hyperlink" Target="http://photo.tlw.cn/7/JPEG/Vol_113/ER147_L.htm" TargetMode="External"/><Relationship Id="rId15" Type="http://schemas.openxmlformats.org/officeDocument/2006/relationships/image" Target="../media/image8.jpeg"/><Relationship Id="rId14" Type="http://schemas.openxmlformats.org/officeDocument/2006/relationships/hyperlink" Target="http://photo.tlw.cn/2/JPEG640/033/001_050/AH016_L.htm" TargetMode="External"/><Relationship Id="rId13" Type="http://schemas.openxmlformats.org/officeDocument/2006/relationships/image" Target="../media/image7.jpeg"/><Relationship Id="rId12" Type="http://schemas.openxmlformats.org/officeDocument/2006/relationships/hyperlink" Target="http://photo.tlw.cn/5/JPEG640/097/001_050/DZ006_L.htm" TargetMode="External"/><Relationship Id="rId11" Type="http://schemas.openxmlformats.org/officeDocument/2006/relationships/image" Target="../media/image6.jpeg"/><Relationship Id="rId10" Type="http://schemas.openxmlformats.org/officeDocument/2006/relationships/hyperlink" Target="http://photo.tlw.cn/5/JPEG640/087/151_200/DP172_L.ht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hyperlink" Target="http://photo.tlw.cn/7/JPEG/Vol_113/ER004_L.htm" TargetMode="External"/><Relationship Id="rId7" Type="http://schemas.openxmlformats.org/officeDocument/2006/relationships/image" Target="../media/image4.jpeg"/><Relationship Id="rId6" Type="http://schemas.openxmlformats.org/officeDocument/2006/relationships/hyperlink" Target="http://photo.tlw.cn/7/JPEG/Vol_126/FE088_L.htm" TargetMode="External"/><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jpeg"/><Relationship Id="rId21" Type="http://schemas.openxmlformats.org/officeDocument/2006/relationships/image" Target="../media/image11.jpeg"/><Relationship Id="rId20" Type="http://schemas.openxmlformats.org/officeDocument/2006/relationships/hyperlink" Target="http://photo.tlw.cn/7/JPEG/Vol_117/EV032_L.htm" TargetMode="External"/><Relationship Id="rId2" Type="http://schemas.openxmlformats.org/officeDocument/2006/relationships/hyperlink" Target="http://photo.tlw.cn/7/JPEG/Vol_117/EV163_L.htm" TargetMode="External"/><Relationship Id="rId19" Type="http://schemas.openxmlformats.org/officeDocument/2006/relationships/image" Target="../media/image10.jpeg"/><Relationship Id="rId18" Type="http://schemas.openxmlformats.org/officeDocument/2006/relationships/hyperlink" Target="http://photo.tlw.cn/5/JPEG640/087/151_200/DP151_L.htm" TargetMode="External"/><Relationship Id="rId17" Type="http://schemas.openxmlformats.org/officeDocument/2006/relationships/image" Target="../media/image9.jpeg"/><Relationship Id="rId16" Type="http://schemas.openxmlformats.org/officeDocument/2006/relationships/hyperlink" Target="http://photo.tlw.cn/7/JPEG/Vol_113/ER147_L.htm" TargetMode="External"/><Relationship Id="rId15" Type="http://schemas.openxmlformats.org/officeDocument/2006/relationships/image" Target="../media/image8.jpeg"/><Relationship Id="rId14" Type="http://schemas.openxmlformats.org/officeDocument/2006/relationships/hyperlink" Target="http://photo.tlw.cn/2/JPEG640/033/001_050/AH016_L.htm" TargetMode="External"/><Relationship Id="rId13" Type="http://schemas.openxmlformats.org/officeDocument/2006/relationships/image" Target="../media/image7.jpeg"/><Relationship Id="rId12" Type="http://schemas.openxmlformats.org/officeDocument/2006/relationships/hyperlink" Target="http://photo.tlw.cn/5/JPEG640/097/001_050/DZ006_L.htm" TargetMode="External"/><Relationship Id="rId11" Type="http://schemas.openxmlformats.org/officeDocument/2006/relationships/image" Target="../media/image6.jpeg"/><Relationship Id="rId10" Type="http://schemas.openxmlformats.org/officeDocument/2006/relationships/hyperlink" Target="http://photo.tlw.cn/5/JPEG640/087/151_200/DP172_L.htm"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0"/>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792088"/>
          </a:xfrm>
          <a:prstGeom prst="rect">
            <a:avLst/>
          </a:prstGeom>
        </p:spPr>
        <p:txBody>
          <a:bodyPr/>
          <a:lstStyle>
            <a:lvl1pPr>
              <a:defRPr sz="4000" b="1" baseline="0">
                <a:solidFill>
                  <a:schemeClr val="accent6">
                    <a:lumMod val="50000"/>
                  </a:schemeClr>
                </a:solidFill>
                <a:latin typeface="Times New Roman" panose="02020603050405020304" pitchFamily="18" charset="0"/>
                <a:ea typeface="+mj-ea"/>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95536" y="1196752"/>
            <a:ext cx="8229600" cy="4569371"/>
          </a:xfrm>
          <a:prstGeom prst="rect">
            <a:avLst/>
          </a:prstGeom>
        </p:spPr>
        <p:txBody>
          <a:bodyPr/>
          <a:lstStyle>
            <a:lvl1pPr>
              <a:lnSpc>
                <a:spcPct val="110000"/>
              </a:lnSpc>
              <a:defRPr baseline="0">
                <a:latin typeface="Times New Roman" panose="02020603050405020304" pitchFamily="18" charset="0"/>
                <a:ea typeface="+mj-ea"/>
              </a:defRPr>
            </a:lvl1pPr>
            <a:lvl2pPr>
              <a:lnSpc>
                <a:spcPct val="110000"/>
              </a:lnSpc>
              <a:defRPr baseline="0">
                <a:latin typeface="Times New Roman" panose="02020603050405020304" pitchFamily="18" charset="0"/>
                <a:ea typeface="+mj-ea"/>
              </a:defRPr>
            </a:lvl2pPr>
            <a:lvl3pPr>
              <a:lnSpc>
                <a:spcPct val="110000"/>
              </a:lnSpc>
              <a:defRPr baseline="0">
                <a:latin typeface="Times New Roman" panose="02020603050405020304" pitchFamily="18" charset="0"/>
                <a:ea typeface="+mj-ea"/>
              </a:defRPr>
            </a:lvl3pPr>
            <a:lvl4pPr>
              <a:lnSpc>
                <a:spcPct val="110000"/>
              </a:lnSpc>
              <a:defRPr baseline="0">
                <a:latin typeface="Times New Roman" panose="02020603050405020304" pitchFamily="18" charset="0"/>
                <a:ea typeface="+mj-ea"/>
              </a:defRPr>
            </a:lvl4pPr>
            <a:lvl5pPr>
              <a:lnSpc>
                <a:spcPct val="110000"/>
              </a:lnSpc>
              <a:defRPr baseline="0">
                <a:latin typeface="Times New Roman" panose="02020603050405020304" pitchFamily="18" charset="0"/>
                <a:ea typeface="+mj-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36912"/>
            <a:ext cx="7772400" cy="1362075"/>
          </a:xfrm>
          <a:prstGeom prst="rect">
            <a:avLst/>
          </a:prstGeom>
        </p:spPr>
        <p:txBody>
          <a:bodyPr anchor="t"/>
          <a:lstStyle>
            <a:lvl1pPr algn="ctr">
              <a:defRPr sz="4800" b="1" cap="all" baseline="0"/>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vmlDrawing" Target="../drawings/vmlDrawing1.vml"/><Relationship Id="rId25" Type="http://schemas.openxmlformats.org/officeDocument/2006/relationships/image" Target="../media/image14.jpeg"/><Relationship Id="rId24" Type="http://schemas.openxmlformats.org/officeDocument/2006/relationships/image" Target="../media/image13.jpeg"/><Relationship Id="rId23" Type="http://schemas.openxmlformats.org/officeDocument/2006/relationships/image" Target="../media/image10.jpeg"/><Relationship Id="rId22" Type="http://schemas.openxmlformats.org/officeDocument/2006/relationships/hyperlink" Target="http://photo.tlw.cn/5/JPEG640/087/151_200/DP151_L.htm" TargetMode="External"/><Relationship Id="rId21" Type="http://schemas.openxmlformats.org/officeDocument/2006/relationships/image" Target="../media/image9.jpeg"/><Relationship Id="rId20" Type="http://schemas.openxmlformats.org/officeDocument/2006/relationships/hyperlink" Target="http://photo.tlw.cn/7/JPEG/Vol_113/ER147_L.htm" TargetMode="External"/><Relationship Id="rId2" Type="http://schemas.openxmlformats.org/officeDocument/2006/relationships/slideLayout" Target="../slideLayouts/slideLayout2.xml"/><Relationship Id="rId19" Type="http://schemas.openxmlformats.org/officeDocument/2006/relationships/image" Target="../media/image11.jpeg"/><Relationship Id="rId18" Type="http://schemas.openxmlformats.org/officeDocument/2006/relationships/hyperlink" Target="http://photo.tlw.cn/7/JPEG/Vol_117/EV032_L.htm" TargetMode="External"/><Relationship Id="rId17" Type="http://schemas.openxmlformats.org/officeDocument/2006/relationships/image" Target="../media/image8.jpeg"/><Relationship Id="rId16" Type="http://schemas.openxmlformats.org/officeDocument/2006/relationships/hyperlink" Target="http://photo.tlw.cn/2/JPEG640/033/001_050/AH016_L.htm" TargetMode="External"/><Relationship Id="rId15" Type="http://schemas.openxmlformats.org/officeDocument/2006/relationships/image" Target="../media/image5.jpeg"/><Relationship Id="rId14" Type="http://schemas.openxmlformats.org/officeDocument/2006/relationships/hyperlink" Target="http://photo.tlw.cn/7/JPEG/Vol_113/ER004_L.htm" TargetMode="External"/><Relationship Id="rId13" Type="http://schemas.openxmlformats.org/officeDocument/2006/relationships/image" Target="../media/image12.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vmlDrawing" Target="../drawings/vmlDrawing2.vml"/><Relationship Id="rId25" Type="http://schemas.openxmlformats.org/officeDocument/2006/relationships/image" Target="../media/image14.jpeg"/><Relationship Id="rId24" Type="http://schemas.openxmlformats.org/officeDocument/2006/relationships/image" Target="../media/image13.jpeg"/><Relationship Id="rId23" Type="http://schemas.openxmlformats.org/officeDocument/2006/relationships/image" Target="../media/image10.jpeg"/><Relationship Id="rId22" Type="http://schemas.openxmlformats.org/officeDocument/2006/relationships/hyperlink" Target="http://photo.tlw.cn/5/JPEG640/087/151_200/DP151_L.htm" TargetMode="External"/><Relationship Id="rId21" Type="http://schemas.openxmlformats.org/officeDocument/2006/relationships/image" Target="../media/image9.jpeg"/><Relationship Id="rId20" Type="http://schemas.openxmlformats.org/officeDocument/2006/relationships/hyperlink" Target="http://photo.tlw.cn/7/JPEG/Vol_113/ER147_L.htm" TargetMode="External"/><Relationship Id="rId2" Type="http://schemas.openxmlformats.org/officeDocument/2006/relationships/slideLayout" Target="../slideLayouts/slideLayout13.xml"/><Relationship Id="rId19" Type="http://schemas.openxmlformats.org/officeDocument/2006/relationships/image" Target="../media/image11.jpeg"/><Relationship Id="rId18" Type="http://schemas.openxmlformats.org/officeDocument/2006/relationships/hyperlink" Target="http://photo.tlw.cn/7/JPEG/Vol_117/EV032_L.htm" TargetMode="External"/><Relationship Id="rId17" Type="http://schemas.openxmlformats.org/officeDocument/2006/relationships/image" Target="../media/image8.jpeg"/><Relationship Id="rId16" Type="http://schemas.openxmlformats.org/officeDocument/2006/relationships/hyperlink" Target="http://photo.tlw.cn/2/JPEG640/033/001_050/AH016_L.htm" TargetMode="External"/><Relationship Id="rId15" Type="http://schemas.openxmlformats.org/officeDocument/2006/relationships/image" Target="../media/image5.jpeg"/><Relationship Id="rId14" Type="http://schemas.openxmlformats.org/officeDocument/2006/relationships/hyperlink" Target="http://photo.tlw.cn/7/JPEG/Vol_113/ER004_L.htm" TargetMode="External"/><Relationship Id="rId13" Type="http://schemas.openxmlformats.org/officeDocument/2006/relationships/image" Target="../media/image12.png"/><Relationship Id="rId12" Type="http://schemas.openxmlformats.org/officeDocument/2006/relationships/oleObject" Target="../embeddings/oleObject2.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anose="02010800040101010101" pitchFamily="2" charset="-122"/>
              <a:ea typeface="华文隶书" panose="02010800040101010101"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434" name="Image" r:id="rId12" imgW="11874500" imgH="3302000" progId="">
                  <p:embed/>
                </p:oleObj>
              </mc:Choice>
              <mc:Fallback>
                <p:oleObj name="Image" r:id="rId12" imgW="11874500" imgH="3302000" progId="">
                  <p:embed/>
                  <p:pic>
                    <p:nvPicPr>
                      <p:cNvPr id="0" name="Picture 3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ln>
          <a:effectLst/>
        </p:spPr>
        <p:txBody>
          <a:bodyPr>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spcBef>
                <a:spcPct val="50000"/>
              </a:spcBef>
            </a:pPr>
            <a:fld id="{653BC012-0DAF-4B88-8AEA-275F58C3AAE7}" type="slidenum">
              <a:rPr kumimoji="0" lang="en-US" altLang="zh-CN" sz="1200">
                <a:solidFill>
                  <a:schemeClr val="accent2"/>
                </a:solidFill>
              </a:rPr>
            </a:fld>
            <a:endParaRPr kumimoji="0" lang="en-US" altLang="zh-CN" sz="1200">
              <a:solidFill>
                <a:schemeClr val="accent2"/>
              </a:solidFill>
            </a:endParaRPr>
          </a:p>
        </p:txBody>
      </p:sp>
      <p:pic>
        <p:nvPicPr>
          <p:cNvPr id="1030" name="Picture 46" descr="ER004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18"/>
          </p:cNvPr>
          <p:cNvPicPr preferRelativeResize="0">
            <a:picLocks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anose="02010800040101010101" pitchFamily="2" charset="-122"/>
              <a:ea typeface="华文隶书" panose="02010800040101010101" pitchFamily="2" charset="-122"/>
            </a:endParaRPr>
          </a:p>
        </p:txBody>
      </p:sp>
      <p:grpSp>
        <p:nvGrpSpPr>
          <p:cNvPr id="4099" name="Group 4"/>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4535" name="Image" r:id="rId12" imgW="11874500" imgH="3302000" progId="">
                  <p:embed/>
                </p:oleObj>
              </mc:Choice>
              <mc:Fallback>
                <p:oleObj name="Image" r:id="rId12" imgW="11874500" imgH="3302000" progId="">
                  <p:embed/>
                  <p:pic>
                    <p:nvPicPr>
                      <p:cNvPr id="0" name="Picture 3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1"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ln>
          <a:effectLst/>
        </p:spPr>
        <p:txBody>
          <a:bodyPr>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spcBef>
                <a:spcPct val="50000"/>
              </a:spcBef>
            </a:pPr>
            <a:fld id="{DE72B69E-8D9B-4CB0-A286-49924ECBB2B9}" type="slidenum">
              <a:rPr kumimoji="0" lang="en-US" altLang="zh-CN" sz="1200">
                <a:solidFill>
                  <a:srgbClr val="3333CC"/>
                </a:solidFill>
              </a:rPr>
            </a:fld>
            <a:endParaRPr kumimoji="0" lang="en-US" altLang="zh-CN" sz="1200">
              <a:solidFill>
                <a:srgbClr val="3333CC"/>
              </a:solidFill>
            </a:endParaRPr>
          </a:p>
        </p:txBody>
      </p:sp>
      <p:pic>
        <p:nvPicPr>
          <p:cNvPr id="4103" name="Picture 46" descr="ER004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18"/>
          </p:cNvPr>
          <p:cNvPicPr preferRelativeResize="0">
            <a:picLocks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u"/>
  </p:transition>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57200" y="1700808"/>
            <a:ext cx="8229600" cy="144016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sz="9600" dirty="0">
                <a:solidFill>
                  <a:srgbClr val="0070C0"/>
                </a:solidFill>
              </a:rPr>
              <a:t>数字电路</a:t>
            </a:r>
            <a:endParaRPr lang="zh-CN" altLang="en-US" sz="9600" dirty="0">
              <a:solidFill>
                <a:srgbClr val="0070C0"/>
              </a:solidFill>
            </a:endParaRPr>
          </a:p>
        </p:txBody>
      </p:sp>
      <p:sp>
        <p:nvSpPr>
          <p:cNvPr id="3" name="标题 1"/>
          <p:cNvSpPr>
            <a:spLocks noGrp="1"/>
          </p:cNvSpPr>
          <p:nvPr/>
        </p:nvSpPr>
        <p:spPr>
          <a:xfrm>
            <a:off x="467544" y="3717032"/>
            <a:ext cx="8229600" cy="1368152"/>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sz="2800" dirty="0">
                <a:solidFill>
                  <a:schemeClr val="tx1"/>
                </a:solidFill>
              </a:rPr>
              <a:t>2021/10/13  </a:t>
            </a:r>
            <a:r>
              <a:rPr lang="zh-CN" altLang="en-US" sz="2800" dirty="0">
                <a:solidFill>
                  <a:schemeClr val="tx1"/>
                </a:solidFill>
              </a:rPr>
              <a:t>实验一</a:t>
            </a:r>
            <a:endParaRPr lang="en-US" altLang="zh-CN" sz="2800" dirty="0">
              <a:solidFill>
                <a:schemeClr val="tx1"/>
              </a:solidFill>
            </a:endParaRPr>
          </a:p>
          <a:p>
            <a:r>
              <a:rPr lang="zh-CN" altLang="en-US" sz="2800" dirty="0">
                <a:solidFill>
                  <a:schemeClr val="tx1"/>
                </a:solidFill>
              </a:rPr>
              <a:t>中国科学院计算技术研究所</a:t>
            </a:r>
            <a:endParaRPr lang="en-US" altLang="zh-C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行为描述方式</a:t>
            </a:r>
            <a:endParaRPr lang="en-US" altLang="zh-CN" dirty="0"/>
          </a:p>
          <a:p>
            <a:pPr lvl="1"/>
            <a:r>
              <a:rPr lang="zh-CN" altLang="en-US" dirty="0"/>
              <a:t>表示输入输出间转换的行</a:t>
            </a:r>
            <a:endParaRPr lang="en-US" altLang="zh-CN" dirty="0"/>
          </a:p>
          <a:p>
            <a:pPr marL="457200" lvl="1" indent="0">
              <a:buNone/>
            </a:pPr>
            <a:r>
              <a:rPr lang="zh-CN" altLang="en-US" dirty="0"/>
              <a:t>为，不涉及具体结构</a:t>
            </a:r>
            <a:endParaRPr lang="en-US" altLang="zh-CN" dirty="0"/>
          </a:p>
        </p:txBody>
      </p:sp>
      <p:sp>
        <p:nvSpPr>
          <p:cNvPr id="2" name="TextBox 1"/>
          <p:cNvSpPr txBox="1"/>
          <p:nvPr/>
        </p:nvSpPr>
        <p:spPr>
          <a:xfrm>
            <a:off x="452860" y="2996952"/>
            <a:ext cx="8064895" cy="2554545"/>
          </a:xfrm>
          <a:prstGeom prst="rect">
            <a:avLst/>
          </a:prstGeom>
          <a:noFill/>
        </p:spPr>
        <p:txBody>
          <a:bodyPr wrap="square" rtlCol="0">
            <a:spAutoFit/>
          </a:bodyPr>
          <a:lstStyle/>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module</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mux_2_to_1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endPar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endParaRPr>
          </a:p>
          <a:p>
            <a:r>
              <a:rPr lang="en-US" altLang="zh-CN" sz="2000" dirty="0">
                <a:solidFill>
                  <a:srgbClr val="008000"/>
                </a:solidFill>
                <a:highlight>
                  <a:srgbClr val="FFFFFF"/>
                </a:highlight>
                <a:latin typeface="+mj-ea"/>
                <a:ea typeface="+mj-ea"/>
              </a:rPr>
              <a:t>	//</a:t>
            </a:r>
            <a:r>
              <a:rPr lang="zh-CN" altLang="en-US" sz="2000" dirty="0">
                <a:solidFill>
                  <a:srgbClr val="008000"/>
                </a:solidFill>
                <a:highlight>
                  <a:srgbClr val="FFFFFF"/>
                </a:highlight>
                <a:latin typeface="+mj-ea"/>
                <a:ea typeface="+mj-ea"/>
              </a:rPr>
              <a:t>这是一个二选一数据选择器，名为</a:t>
            </a:r>
            <a:r>
              <a:rPr lang="en-US" altLang="zh-CN" sz="2000" dirty="0">
                <a:solidFill>
                  <a:srgbClr val="008000"/>
                </a:solidFill>
                <a:highlight>
                  <a:srgbClr val="FFFFFF"/>
                </a:highlight>
                <a:latin typeface="+mj-ea"/>
                <a:ea typeface="+mj-ea"/>
              </a:rPr>
              <a:t>mux_2_to_1</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input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定义该模块的输入端口为</a:t>
            </a:r>
            <a:r>
              <a:rPr lang="en-US" altLang="zh-CN" sz="2000" dirty="0" err="1">
                <a:solidFill>
                  <a:srgbClr val="008000"/>
                </a:solidFill>
                <a:highlight>
                  <a:srgbClr val="FFFFFF"/>
                </a:highlight>
                <a:latin typeface="+mj-ea"/>
                <a:ea typeface="+mj-ea"/>
              </a:rPr>
              <a:t>a,b,sel</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output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定义该模块的输出端口为</a:t>
            </a:r>
            <a:r>
              <a:rPr lang="en-US" altLang="zh-CN" sz="2000" dirty="0" err="1">
                <a:solidFill>
                  <a:srgbClr val="008000"/>
                </a:solidFill>
                <a:highlight>
                  <a:srgbClr val="FFFFFF"/>
                </a:highlight>
                <a:latin typeface="+mj-ea"/>
                <a:ea typeface="+mj-ea"/>
              </a:rPr>
              <a:t>out,outbar</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如果</a:t>
            </a:r>
            <a:r>
              <a:rPr lang="en-US" altLang="zh-CN" sz="2000" dirty="0" err="1">
                <a:solidFill>
                  <a:srgbClr val="008000"/>
                </a:solidFill>
                <a:highlight>
                  <a:srgbClr val="FFFFFF"/>
                </a:highlight>
                <a:latin typeface="+mj-ea"/>
                <a:ea typeface="+mj-ea"/>
              </a:rPr>
              <a:t>sel</a:t>
            </a:r>
            <a:r>
              <a:rPr lang="en-US" altLang="zh-CN" sz="2000" dirty="0">
                <a:solidFill>
                  <a:srgbClr val="008000"/>
                </a:solidFill>
                <a:highlight>
                  <a:srgbClr val="FFFFFF"/>
                </a:highlight>
                <a:latin typeface="+mj-ea"/>
                <a:ea typeface="+mj-ea"/>
              </a:rPr>
              <a:t>=1,</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a</a:t>
            </a:r>
            <a:r>
              <a:rPr lang="zh-CN" altLang="en-US" sz="2000" dirty="0">
                <a:solidFill>
                  <a:srgbClr val="008000"/>
                </a:solidFill>
                <a:highlight>
                  <a:srgbClr val="FFFFFF"/>
                </a:highlight>
                <a:latin typeface="+mj-ea"/>
                <a:ea typeface="+mj-ea"/>
              </a:rPr>
              <a:t>赋值给</a:t>
            </a:r>
            <a:r>
              <a:rPr lang="en-US" altLang="zh-CN" sz="2000" dirty="0">
                <a:solidFill>
                  <a:srgbClr val="008000"/>
                </a:solidFill>
                <a:highlight>
                  <a:srgbClr val="FFFFFF"/>
                </a:highlight>
                <a:latin typeface="+mj-ea"/>
                <a:ea typeface="+mj-ea"/>
              </a:rPr>
              <a:t>out</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zh-CN" altLang="en-US" sz="2000" dirty="0">
                <a:solidFill>
                  <a:srgbClr val="00000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如果</a:t>
            </a:r>
            <a:r>
              <a:rPr lang="en-US" altLang="zh-CN" sz="2000" dirty="0" err="1">
                <a:solidFill>
                  <a:srgbClr val="008000"/>
                </a:solidFill>
                <a:highlight>
                  <a:srgbClr val="FFFFFF"/>
                </a:highlight>
                <a:latin typeface="+mj-ea"/>
                <a:ea typeface="+mj-ea"/>
              </a:rPr>
              <a:t>sel</a:t>
            </a:r>
            <a:r>
              <a:rPr lang="en-US" altLang="zh-CN" sz="2000" dirty="0">
                <a:solidFill>
                  <a:srgbClr val="008000"/>
                </a:solidFill>
                <a:highlight>
                  <a:srgbClr val="FFFFFF"/>
                </a:highlight>
                <a:latin typeface="+mj-ea"/>
                <a:ea typeface="+mj-ea"/>
              </a:rPr>
              <a:t>=0,</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b</a:t>
            </a:r>
            <a:r>
              <a:rPr lang="zh-CN" altLang="en-US" sz="2000" dirty="0">
                <a:solidFill>
                  <a:srgbClr val="008000"/>
                </a:solidFill>
                <a:highlight>
                  <a:srgbClr val="FFFFFF"/>
                </a:highlight>
                <a:latin typeface="+mj-ea"/>
                <a:ea typeface="+mj-ea"/>
              </a:rPr>
              <a:t>赋值给</a:t>
            </a:r>
            <a:r>
              <a:rPr lang="en-US" altLang="zh-CN" sz="2000" dirty="0">
                <a:solidFill>
                  <a:srgbClr val="008000"/>
                </a:solidFill>
                <a:highlight>
                  <a:srgbClr val="FFFFFF"/>
                </a:highlight>
                <a:latin typeface="+mj-ea"/>
                <a:ea typeface="+mj-ea"/>
              </a:rPr>
              <a:t>out</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out</a:t>
            </a:r>
            <a:r>
              <a:rPr lang="zh-CN" altLang="en-US" sz="2000" dirty="0">
                <a:solidFill>
                  <a:srgbClr val="008000"/>
                </a:solidFill>
                <a:highlight>
                  <a:srgbClr val="FFFFFF"/>
                </a:highlight>
                <a:latin typeface="+mj-ea"/>
                <a:ea typeface="+mj-ea"/>
              </a:rPr>
              <a:t>取反后赋值给</a:t>
            </a:r>
            <a:r>
              <a:rPr lang="en-US" altLang="zh-CN" sz="2000" dirty="0" err="1">
                <a:solidFill>
                  <a:srgbClr val="008000"/>
                </a:solidFill>
                <a:highlight>
                  <a:srgbClr val="FFFFFF"/>
                </a:highlight>
                <a:latin typeface="+mj-ea"/>
                <a:ea typeface="+mj-ea"/>
              </a:rPr>
              <a:t>outbar</a:t>
            </a:r>
            <a:endParaRPr lang="en-US" altLang="zh-CN" sz="2000" dirty="0">
              <a:solidFill>
                <a:srgbClr val="008000"/>
              </a:solidFill>
              <a:highlight>
                <a:srgbClr val="FFFFFF"/>
              </a:highlight>
              <a:latin typeface="+mj-ea"/>
              <a:ea typeface="+mj-ea"/>
            </a:endParaRPr>
          </a:p>
          <a:p>
            <a:r>
              <a:rPr lang="en-US" altLang="zh-CN" sz="2000" b="1" dirty="0" err="1">
                <a:solidFill>
                  <a:srgbClr val="0000FF"/>
                </a:solidFill>
                <a:highlight>
                  <a:srgbClr val="FFFFFF"/>
                </a:highlight>
                <a:latin typeface="Times New Roman" panose="02020603050405020304" pitchFamily="18" charset="0"/>
                <a:ea typeface="+mj-ea"/>
                <a:cs typeface="Times New Roman" panose="02020603050405020304" pitchFamily="18" charset="0"/>
              </a:rPr>
              <a:t>endmodule</a:t>
            </a:r>
            <a:r>
              <a:rPr lang="en-US" altLang="zh-CN" sz="2000" b="1" dirty="0">
                <a:solidFill>
                  <a:srgbClr val="0000FF"/>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模块描述结束</a:t>
            </a:r>
            <a:endParaRPr lang="zh-CN" altLang="en-US" sz="2000" dirty="0">
              <a:latin typeface="+mj-ea"/>
              <a:ea typeface="+mj-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02223" y="11727"/>
            <a:ext cx="3902231" cy="2449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结构描述方式</a:t>
            </a:r>
            <a:endParaRPr lang="en-US" altLang="zh-CN" dirty="0"/>
          </a:p>
          <a:p>
            <a:pPr marL="0" indent="0">
              <a:buNone/>
            </a:pPr>
            <a:r>
              <a:rPr lang="en-US" altLang="zh-CN" sz="2000" b="1" dirty="0">
                <a:solidFill>
                  <a:srgbClr val="0000FF"/>
                </a:solidFill>
                <a:cs typeface="Times New Roman" panose="02020603050405020304" pitchFamily="18" charset="0"/>
              </a:rPr>
              <a:t>module</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muxtwo</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a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b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outbar</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endParaRPr lang="en-US" altLang="zh-CN" sz="2000" dirty="0">
              <a:solidFill>
                <a:srgbClr val="000000"/>
              </a:solidFill>
              <a:cs typeface="Times New Roman" panose="02020603050405020304" pitchFamily="18" charset="0"/>
            </a:endParaRPr>
          </a:p>
          <a:p>
            <a:pPr marL="0" indent="0">
              <a:buNone/>
            </a:pPr>
            <a:r>
              <a:rPr lang="en-US" altLang="zh-CN" sz="2000" dirty="0">
                <a:solidFill>
                  <a:srgbClr val="000000"/>
                </a:solidFill>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这是一个</a:t>
            </a:r>
            <a:r>
              <a:rPr lang="en-US" altLang="zh-CN" sz="2000" dirty="0">
                <a:solidFill>
                  <a:srgbClr val="008000"/>
                </a:solidFill>
                <a:latin typeface="+mj-ea"/>
                <a:cs typeface="Times New Roman" panose="02020603050405020304" pitchFamily="18" charset="0"/>
              </a:rPr>
              <a:t>2</a:t>
            </a:r>
            <a:r>
              <a:rPr lang="zh-CN" altLang="en-US" sz="2000" dirty="0">
                <a:solidFill>
                  <a:srgbClr val="008000"/>
                </a:solidFill>
                <a:latin typeface="+mj-ea"/>
                <a:cs typeface="Times New Roman" panose="02020603050405020304" pitchFamily="18" charset="0"/>
              </a:rPr>
              <a:t>选</a:t>
            </a:r>
            <a:r>
              <a:rPr lang="en-US" altLang="zh-CN" sz="2000" dirty="0">
                <a:solidFill>
                  <a:srgbClr val="008000"/>
                </a:solidFill>
                <a:latin typeface="+mj-ea"/>
                <a:cs typeface="Times New Roman" panose="02020603050405020304" pitchFamily="18" charset="0"/>
              </a:rPr>
              <a:t>1</a:t>
            </a:r>
            <a:r>
              <a:rPr lang="zh-CN" altLang="en-US" sz="2000" dirty="0">
                <a:solidFill>
                  <a:srgbClr val="008000"/>
                </a:solidFill>
                <a:latin typeface="+mj-ea"/>
                <a:cs typeface="Times New Roman" panose="02020603050405020304" pitchFamily="18" charset="0"/>
              </a:rPr>
              <a:t>数据选择器，名为</a:t>
            </a:r>
            <a:r>
              <a:rPr lang="en-US" altLang="zh-CN" sz="2000" dirty="0" err="1">
                <a:solidFill>
                  <a:srgbClr val="008000"/>
                </a:solidFill>
                <a:latin typeface="+mj-ea"/>
                <a:cs typeface="Times New Roman" panose="02020603050405020304" pitchFamily="18" charset="0"/>
              </a:rPr>
              <a:t>muxtwo</a:t>
            </a:r>
            <a:r>
              <a:rPr lang="en-US" altLang="zh-CN" sz="2000" dirty="0">
                <a:solidFill>
                  <a:srgbClr val="008000"/>
                </a:solidFill>
                <a:latin typeface="+mj-ea"/>
                <a:cs typeface="Times New Roman" panose="02020603050405020304" pitchFamily="18" charset="0"/>
              </a:rPr>
              <a:t>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input</a:t>
            </a:r>
            <a:r>
              <a:rPr lang="en-US" altLang="zh-CN" sz="2000" dirty="0">
                <a:solidFill>
                  <a:srgbClr val="000000"/>
                </a:solidFill>
                <a:cs typeface="Times New Roman" panose="02020603050405020304" pitchFamily="18" charset="0"/>
              </a:rPr>
              <a:t> a </a:t>
            </a:r>
            <a:r>
              <a:rPr lang="en-US" altLang="zh-CN" sz="2000" b="1" dirty="0">
                <a:solidFill>
                  <a:srgbClr val="000080"/>
                </a:solidFill>
                <a:cs typeface="Times New Roman" panose="02020603050405020304" pitchFamily="18" charset="0"/>
              </a:rPr>
              <a:t>, </a:t>
            </a:r>
            <a:r>
              <a:rPr lang="en-US" altLang="zh-CN" sz="2000" dirty="0">
                <a:solidFill>
                  <a:srgbClr val="000000"/>
                </a:solidFill>
                <a:cs typeface="Times New Roman" panose="02020603050405020304" pitchFamily="18" charset="0"/>
              </a:rPr>
              <a:t>b </a:t>
            </a:r>
            <a:r>
              <a:rPr lang="en-US" altLang="zh-CN" sz="2000" b="1" dirty="0">
                <a:solidFill>
                  <a:srgbClr val="00008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定义输入端口为</a:t>
            </a:r>
            <a:r>
              <a:rPr lang="en-US" altLang="zh-CN" sz="2000" dirty="0" err="1">
                <a:solidFill>
                  <a:srgbClr val="008000"/>
                </a:solidFill>
                <a:latin typeface="+mj-ea"/>
                <a:cs typeface="Times New Roman" panose="02020603050405020304" pitchFamily="18" charset="0"/>
              </a:rPr>
              <a:t>a,b</a:t>
            </a:r>
            <a:r>
              <a:rPr lang="zh-CN" altLang="en-US" sz="2000" dirty="0">
                <a:solidFill>
                  <a:srgbClr val="008000"/>
                </a:solidFill>
                <a:latin typeface="+mj-ea"/>
                <a:cs typeface="Times New Roman" panose="02020603050405020304" pitchFamily="18" charset="0"/>
              </a:rPr>
              <a:t>和</a:t>
            </a:r>
            <a:r>
              <a:rPr lang="en-US" altLang="zh-CN" sz="2000" dirty="0" err="1">
                <a:solidFill>
                  <a:srgbClr val="008000"/>
                </a:solidFill>
                <a:latin typeface="+mj-ea"/>
                <a:cs typeface="Times New Roman" panose="02020603050405020304" pitchFamily="18" charset="0"/>
              </a:rPr>
              <a:t>sel</a:t>
            </a:r>
            <a:r>
              <a:rPr lang="en-US" altLang="zh-CN" sz="2000" dirty="0">
                <a:solidFill>
                  <a:srgbClr val="008000"/>
                </a:solidFill>
                <a:latin typeface="+mj-ea"/>
                <a:cs typeface="Times New Roman" panose="02020603050405020304" pitchFamily="18" charset="0"/>
              </a:rPr>
              <a:t>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output</a:t>
            </a:r>
            <a:r>
              <a:rPr lang="en-US" altLang="zh-CN" sz="2000" dirty="0">
                <a:solidFill>
                  <a:srgbClr val="000000"/>
                </a:solidFill>
                <a:cs typeface="Times New Roman" panose="02020603050405020304" pitchFamily="18" charset="0"/>
              </a:rPr>
              <a:t> out</a:t>
            </a:r>
            <a:r>
              <a:rPr lang="en-US" altLang="zh-CN" sz="2000" b="1" dirty="0">
                <a:solidFill>
                  <a:srgbClr val="000080"/>
                </a:solidFill>
                <a:cs typeface="Times New Roman" panose="02020603050405020304" pitchFamily="18" charset="0"/>
              </a:rPr>
              <a:t>, </a:t>
            </a:r>
            <a:r>
              <a:rPr lang="en-US" altLang="zh-CN" sz="2000" dirty="0">
                <a:solidFill>
                  <a:srgbClr val="000000"/>
                </a:solidFill>
                <a:cs typeface="Times New Roman" panose="02020603050405020304" pitchFamily="18" charset="0"/>
              </a:rPr>
              <a:t>outbar</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定义输出端口为</a:t>
            </a:r>
            <a:r>
              <a:rPr lang="en-US" altLang="zh-CN" sz="2000" dirty="0">
                <a:solidFill>
                  <a:srgbClr val="008000"/>
                </a:solidFill>
                <a:latin typeface="+mj-ea"/>
                <a:cs typeface="Times New Roman" panose="02020603050405020304" pitchFamily="18" charset="0"/>
              </a:rPr>
              <a:t>out</a:t>
            </a:r>
            <a:r>
              <a:rPr lang="zh-CN" altLang="en-US" sz="2000" dirty="0">
                <a:solidFill>
                  <a:srgbClr val="008000"/>
                </a:solidFill>
                <a:latin typeface="+mj-ea"/>
                <a:cs typeface="Times New Roman" panose="02020603050405020304" pitchFamily="18" charset="0"/>
              </a:rPr>
              <a:t>和</a:t>
            </a:r>
            <a:r>
              <a:rPr lang="en-US" altLang="zh-CN" sz="2000" dirty="0" err="1">
                <a:solidFill>
                  <a:srgbClr val="008000"/>
                </a:solidFill>
                <a:latin typeface="+mj-ea"/>
                <a:cs typeface="Times New Roman" panose="02020603050405020304" pitchFamily="18" charset="0"/>
              </a:rPr>
              <a:t>outbar</a:t>
            </a:r>
            <a:r>
              <a:rPr lang="en-US" altLang="zh-CN" sz="2000" dirty="0">
                <a:solidFill>
                  <a:srgbClr val="008000"/>
                </a:solidFill>
                <a:latin typeface="+mj-ea"/>
                <a:cs typeface="Times New Roman" panose="02020603050405020304" pitchFamily="18" charset="0"/>
              </a:rPr>
              <a:t>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wire</a:t>
            </a:r>
            <a:r>
              <a:rPr lang="en-US" altLang="zh-CN" sz="2000" dirty="0">
                <a:solidFill>
                  <a:srgbClr val="000000"/>
                </a:solidFill>
                <a:cs typeface="Times New Roman" panose="02020603050405020304" pitchFamily="18" charset="0"/>
              </a:rPr>
              <a:t> out1</a:t>
            </a:r>
            <a:r>
              <a:rPr lang="en-US" altLang="zh-CN" sz="2000" b="1" dirty="0">
                <a:solidFill>
                  <a:srgbClr val="000080"/>
                </a:solidFill>
                <a:cs typeface="Times New Roman" panose="02020603050405020304" pitchFamily="18" charset="0"/>
              </a:rPr>
              <a:t>, </a:t>
            </a:r>
            <a:r>
              <a:rPr lang="en-US" altLang="zh-CN" sz="2000" dirty="0">
                <a:solidFill>
                  <a:srgbClr val="000000"/>
                </a:solidFill>
                <a:cs typeface="Times New Roman" panose="02020603050405020304" pitchFamily="18" charset="0"/>
              </a:rPr>
              <a:t>out2 </a:t>
            </a:r>
            <a:r>
              <a:rPr lang="en-US" altLang="zh-CN" sz="2000" b="1" dirty="0">
                <a:solidFill>
                  <a:srgbClr val="00008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定义内部连线</a:t>
            </a:r>
            <a:r>
              <a:rPr lang="en-US" altLang="zh-CN" sz="2000" dirty="0">
                <a:solidFill>
                  <a:srgbClr val="008000"/>
                </a:solidFill>
                <a:latin typeface="+mj-ea"/>
                <a:cs typeface="Times New Roman" panose="02020603050405020304" pitchFamily="18" charset="0"/>
              </a:rPr>
              <a:t>out1,out2,selb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out1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 </a:t>
            </a:r>
            <a:r>
              <a:rPr lang="en-US" altLang="zh-CN" sz="2000" b="1" dirty="0">
                <a:solidFill>
                  <a:srgbClr val="000080"/>
                </a:solidFill>
                <a:cs typeface="Times New Roman" panose="02020603050405020304" pitchFamily="18" charset="0"/>
              </a:rPr>
              <a:t>&amp;</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cs typeface="Times New Roman" panose="02020603050405020304" pitchFamily="18" charset="0"/>
              </a:rPr>
              <a:t>;	</a:t>
            </a:r>
            <a:r>
              <a:rPr lang="en-US" altLang="zh-CN" sz="2000" dirty="0">
                <a:solidFill>
                  <a:srgbClr val="008000"/>
                </a:solidFill>
                <a:cs typeface="Times New Roman" panose="02020603050405020304" pitchFamily="18" charset="0"/>
              </a:rPr>
              <a:t>/</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按位与运算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求反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out2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b </a:t>
            </a:r>
            <a:r>
              <a:rPr lang="en-US" altLang="zh-CN" sz="2000" b="1" dirty="0">
                <a:solidFill>
                  <a:srgbClr val="000080"/>
                </a:solidFill>
                <a:cs typeface="Times New Roman" panose="02020603050405020304" pitchFamily="18" charset="0"/>
              </a:rPr>
              <a:t>&amp;</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b="1" dirty="0">
                <a:solidFill>
                  <a:srgbClr val="000080"/>
                </a:solidFill>
                <a:cs typeface="Times New Roman" panose="02020603050405020304" pitchFamily="18" charset="0"/>
              </a:rPr>
              <a:t>;	</a:t>
            </a:r>
            <a:r>
              <a:rPr lang="en-US" altLang="zh-CN" sz="2000" dirty="0">
                <a:solidFill>
                  <a:srgbClr val="008000"/>
                </a:solidFill>
                <a:cs typeface="Times New Roman" panose="02020603050405020304" pitchFamily="18" charset="0"/>
              </a:rPr>
              <a:t>/</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按位与运算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out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out1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out2</a:t>
            </a:r>
            <a:r>
              <a:rPr lang="en-US" altLang="zh-CN" sz="2000" b="1" dirty="0">
                <a:solidFill>
                  <a:srgbClr val="000080"/>
                </a:solidFill>
                <a:cs typeface="Times New Roman" panose="02020603050405020304" pitchFamily="18" charset="0"/>
              </a:rPr>
              <a:t>;	</a:t>
            </a:r>
            <a:r>
              <a:rPr lang="en-US" altLang="zh-CN" sz="2000" dirty="0">
                <a:solidFill>
                  <a:srgbClr val="008000"/>
                </a:solidFill>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按位或运算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outbar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 </a:t>
            </a:r>
            <a:r>
              <a:rPr lang="en-US" altLang="zh-CN" sz="2000" dirty="0">
                <a:solidFill>
                  <a:srgbClr val="000000"/>
                </a:solidFill>
                <a:cs typeface="Times New Roman" panose="02020603050405020304" pitchFamily="18" charset="0"/>
              </a:rPr>
              <a:t>out</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endParaRPr lang="en-US" altLang="zh-CN" sz="2000" dirty="0">
              <a:solidFill>
                <a:srgbClr val="000000"/>
              </a:solidFill>
              <a:cs typeface="Times New Roman" panose="02020603050405020304" pitchFamily="18" charset="0"/>
            </a:endParaRPr>
          </a:p>
          <a:p>
            <a:pPr marL="0" indent="0">
              <a:buNone/>
            </a:pPr>
            <a:r>
              <a:rPr lang="en-US" altLang="zh-CN" sz="2000" b="1" dirty="0" err="1">
                <a:solidFill>
                  <a:srgbClr val="0000FF"/>
                </a:solidFill>
                <a:cs typeface="Times New Roman" panose="02020603050405020304" pitchFamily="18" charset="0"/>
              </a:rPr>
              <a:t>endmodule</a:t>
            </a:r>
            <a:endParaRPr lang="en-US" altLang="zh-CN" sz="2000" dirty="0">
              <a:effectLst/>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48355" y="2376"/>
            <a:ext cx="4395645" cy="213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48355" y="2376"/>
            <a:ext cx="4395645" cy="213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p:txBody>
          <a:bodyPr/>
          <a:lstStyle/>
          <a:p>
            <a:r>
              <a:rPr lang="zh-CN" altLang="en-US" dirty="0"/>
              <a:t>结构描述方式</a:t>
            </a:r>
            <a:endParaRPr lang="en-US" altLang="zh-CN" dirty="0"/>
          </a:p>
          <a:p>
            <a:pPr marL="0" indent="0">
              <a:buNone/>
            </a:pPr>
            <a:r>
              <a:rPr lang="en-US" altLang="zh-CN" sz="2000" b="1" dirty="0">
                <a:solidFill>
                  <a:srgbClr val="0000FF"/>
                </a:solidFill>
                <a:highlight>
                  <a:srgbClr val="FFFFFF"/>
                </a:highlight>
              </a:rPr>
              <a:t>module</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muxgate</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a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b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out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outbar</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zh-CN" altLang="en-US" sz="2000" dirty="0">
                <a:solidFill>
                  <a:srgbClr val="00000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这是一个</a:t>
            </a:r>
            <a:r>
              <a:rPr lang="en-US" altLang="zh-CN" sz="2000" dirty="0">
                <a:solidFill>
                  <a:srgbClr val="008000"/>
                </a:solidFill>
                <a:highlight>
                  <a:srgbClr val="FFFFFF"/>
                </a:highlight>
              </a:rPr>
              <a:t>2</a:t>
            </a:r>
            <a:r>
              <a:rPr lang="zh-CN" altLang="en-US" sz="2000" dirty="0">
                <a:solidFill>
                  <a:srgbClr val="008000"/>
                </a:solidFill>
                <a:highlight>
                  <a:srgbClr val="FFFFFF"/>
                </a:highlight>
              </a:rPr>
              <a:t>选</a:t>
            </a:r>
            <a:r>
              <a:rPr lang="en-US" altLang="zh-CN" sz="2000" dirty="0">
                <a:solidFill>
                  <a:srgbClr val="008000"/>
                </a:solidFill>
                <a:highlight>
                  <a:srgbClr val="FFFFFF"/>
                </a:highlight>
              </a:rPr>
              <a:t>1</a:t>
            </a:r>
            <a:r>
              <a:rPr lang="zh-CN" altLang="en-US" sz="2000" dirty="0">
                <a:solidFill>
                  <a:srgbClr val="008000"/>
                </a:solidFill>
                <a:highlight>
                  <a:srgbClr val="FFFFFF"/>
                </a:highlight>
              </a:rPr>
              <a:t>数据选择器，名为</a:t>
            </a:r>
            <a:r>
              <a:rPr lang="en-US" altLang="zh-CN" sz="2000" dirty="0" err="1">
                <a:solidFill>
                  <a:srgbClr val="008000"/>
                </a:solidFill>
                <a:highlight>
                  <a:srgbClr val="FFFFFF"/>
                </a:highlight>
              </a:rPr>
              <a:t>muxgate</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input</a:t>
            </a:r>
            <a:r>
              <a:rPr lang="en-US" altLang="zh-CN" sz="2000" dirty="0">
                <a:solidFill>
                  <a:srgbClr val="000000"/>
                </a:solidFill>
                <a:highlight>
                  <a:srgbClr val="FFFFFF"/>
                </a:highlight>
              </a:rPr>
              <a:t> a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b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定义输入端口为</a:t>
            </a:r>
            <a:r>
              <a:rPr lang="en-US" altLang="zh-CN" sz="2000" dirty="0" err="1">
                <a:solidFill>
                  <a:srgbClr val="008000"/>
                </a:solidFill>
                <a:highlight>
                  <a:srgbClr val="FFFFFF"/>
                </a:highlight>
              </a:rPr>
              <a:t>a,b</a:t>
            </a:r>
            <a:r>
              <a:rPr lang="zh-CN" altLang="en-US" sz="2000" dirty="0">
                <a:solidFill>
                  <a:srgbClr val="008000"/>
                </a:solidFill>
                <a:highlight>
                  <a:srgbClr val="FFFFFF"/>
                </a:highlight>
              </a:rPr>
              <a:t>和</a:t>
            </a:r>
            <a:r>
              <a:rPr lang="en-US" altLang="zh-CN" sz="2000" dirty="0" err="1">
                <a:solidFill>
                  <a:srgbClr val="008000"/>
                </a:solidFill>
                <a:highlight>
                  <a:srgbClr val="FFFFFF"/>
                </a:highlight>
              </a:rPr>
              <a:t>sel</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output</a:t>
            </a:r>
            <a:r>
              <a:rPr lang="en-US" altLang="zh-CN" sz="2000" dirty="0">
                <a:solidFill>
                  <a:srgbClr val="000000"/>
                </a:solidFill>
                <a:highlight>
                  <a:srgbClr val="FFFFFF"/>
                </a:highlight>
              </a:rPr>
              <a:t> out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outbar</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定义输出端口为</a:t>
            </a:r>
            <a:r>
              <a:rPr lang="en-US" altLang="zh-CN" sz="2000" dirty="0">
                <a:solidFill>
                  <a:srgbClr val="008000"/>
                </a:solidFill>
                <a:highlight>
                  <a:srgbClr val="FFFFFF"/>
                </a:highlight>
              </a:rPr>
              <a:t>out</a:t>
            </a:r>
            <a:r>
              <a:rPr lang="zh-CN" altLang="en-US" sz="2000" dirty="0">
                <a:solidFill>
                  <a:srgbClr val="008000"/>
                </a:solidFill>
                <a:highlight>
                  <a:srgbClr val="FFFFFF"/>
                </a:highlight>
              </a:rPr>
              <a:t>和</a:t>
            </a:r>
            <a:r>
              <a:rPr lang="en-US" altLang="zh-CN" sz="2000" dirty="0" err="1">
                <a:solidFill>
                  <a:srgbClr val="008000"/>
                </a:solidFill>
                <a:highlight>
                  <a:srgbClr val="FFFFFF"/>
                </a:highlight>
              </a:rPr>
              <a:t>outbar</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wire</a:t>
            </a:r>
            <a:r>
              <a:rPr lang="en-US" altLang="zh-CN" sz="2000" dirty="0">
                <a:solidFill>
                  <a:srgbClr val="000000"/>
                </a:solidFill>
                <a:highlight>
                  <a:srgbClr val="FFFFFF"/>
                </a:highlight>
              </a:rPr>
              <a:t> out1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 out2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selb</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定义内部的两个连接点</a:t>
            </a:r>
            <a:r>
              <a:rPr lang="en-US" altLang="zh-CN" sz="2000" dirty="0">
                <a:solidFill>
                  <a:srgbClr val="008000"/>
                </a:solidFill>
                <a:highlight>
                  <a:srgbClr val="FFFFFF"/>
                </a:highlight>
              </a:rPr>
              <a:t>out1,out2,selb</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and</a:t>
            </a:r>
            <a:r>
              <a:rPr lang="en-US" altLang="zh-CN" sz="2000" dirty="0">
                <a:solidFill>
                  <a:srgbClr val="000000"/>
                </a:solidFill>
                <a:highlight>
                  <a:srgbClr val="FFFFFF"/>
                </a:highlight>
              </a:rPr>
              <a:t> a1</a:t>
            </a:r>
            <a:r>
              <a:rPr lang="en-US" altLang="zh-CN" sz="2000" b="1" dirty="0">
                <a:solidFill>
                  <a:srgbClr val="000080"/>
                </a:solidFill>
                <a:highlight>
                  <a:srgbClr val="FFFFFF"/>
                </a:highlight>
              </a:rPr>
              <a:t>(</a:t>
            </a:r>
            <a:r>
              <a:rPr lang="en-US" altLang="zh-CN" sz="2000" dirty="0">
                <a:solidFill>
                  <a:srgbClr val="000000"/>
                </a:solidFill>
                <a:highlight>
                  <a:srgbClr val="FFFFFF"/>
                </a:highlight>
              </a:rPr>
              <a:t>out1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a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调用一个与门</a:t>
            </a:r>
            <a:r>
              <a:rPr lang="en-US" altLang="zh-CN" sz="2000" dirty="0">
                <a:solidFill>
                  <a:srgbClr val="008000"/>
                </a:solidFill>
                <a:highlight>
                  <a:srgbClr val="FFFFFF"/>
                </a:highlight>
              </a:rPr>
              <a:t>a1</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not </a:t>
            </a:r>
            <a:r>
              <a:rPr lang="en-US" altLang="zh-CN" sz="2000" dirty="0">
                <a:solidFill>
                  <a:srgbClr val="000000"/>
                </a:solidFill>
                <a:highlight>
                  <a:srgbClr val="FFFFFF"/>
                </a:highlight>
              </a:rPr>
              <a:t> i1</a:t>
            </a:r>
            <a:r>
              <a:rPr lang="en-US" altLang="zh-CN" sz="2000" b="1" dirty="0">
                <a:solidFill>
                  <a:srgbClr val="000080"/>
                </a:solidFill>
                <a:highlight>
                  <a:srgbClr val="FFFFFF"/>
                </a:highlight>
              </a:rPr>
              <a:t>(</a:t>
            </a:r>
            <a:r>
              <a:rPr lang="en-US" altLang="zh-CN" sz="2000" dirty="0" err="1">
                <a:solidFill>
                  <a:srgbClr val="000000"/>
                </a:solidFill>
                <a:highlight>
                  <a:srgbClr val="FFFFFF"/>
                </a:highlight>
              </a:rPr>
              <a:t>selb</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调用一个反相器</a:t>
            </a:r>
            <a:r>
              <a:rPr lang="en-US" altLang="zh-CN" sz="2000" dirty="0">
                <a:solidFill>
                  <a:srgbClr val="008000"/>
                </a:solidFill>
                <a:highlight>
                  <a:srgbClr val="FFFFFF"/>
                </a:highlight>
              </a:rPr>
              <a:t>i1</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and </a:t>
            </a:r>
            <a:r>
              <a:rPr lang="en-US" altLang="zh-CN" sz="2000" dirty="0">
                <a:solidFill>
                  <a:srgbClr val="000000"/>
                </a:solidFill>
                <a:highlight>
                  <a:srgbClr val="FFFFFF"/>
                </a:highlight>
              </a:rPr>
              <a:t> a2</a:t>
            </a:r>
            <a:r>
              <a:rPr lang="en-US" altLang="zh-CN" sz="2000" b="1" dirty="0">
                <a:solidFill>
                  <a:srgbClr val="000080"/>
                </a:solidFill>
                <a:highlight>
                  <a:srgbClr val="FFFFFF"/>
                </a:highlight>
              </a:rPr>
              <a:t>(</a:t>
            </a:r>
            <a:r>
              <a:rPr lang="en-US" altLang="zh-CN" sz="2000" dirty="0">
                <a:solidFill>
                  <a:srgbClr val="000000"/>
                </a:solidFill>
                <a:highlight>
                  <a:srgbClr val="FFFFFF"/>
                </a:highlight>
              </a:rPr>
              <a:t>out2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b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selb</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调用一个与门</a:t>
            </a:r>
            <a:r>
              <a:rPr lang="en-US" altLang="zh-CN" sz="2000" dirty="0">
                <a:solidFill>
                  <a:srgbClr val="008000"/>
                </a:solidFill>
                <a:highlight>
                  <a:srgbClr val="FFFFFF"/>
                </a:highlight>
              </a:rPr>
              <a:t>a2</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or  </a:t>
            </a:r>
            <a:r>
              <a:rPr lang="en-US" altLang="zh-CN" sz="2000" dirty="0">
                <a:solidFill>
                  <a:srgbClr val="000000"/>
                </a:solidFill>
                <a:highlight>
                  <a:srgbClr val="FFFFFF"/>
                </a:highlight>
              </a:rPr>
              <a:t> o1</a:t>
            </a:r>
            <a:r>
              <a:rPr lang="en-US" altLang="zh-CN" sz="2000" b="1" dirty="0">
                <a:solidFill>
                  <a:srgbClr val="000080"/>
                </a:solidFill>
                <a:highlight>
                  <a:srgbClr val="FFFFFF"/>
                </a:highlight>
              </a:rPr>
              <a:t>(</a:t>
            </a:r>
            <a:r>
              <a:rPr lang="en-US" altLang="zh-CN" sz="2000" dirty="0">
                <a:solidFill>
                  <a:srgbClr val="000000"/>
                </a:solidFill>
                <a:highlight>
                  <a:srgbClr val="FFFFFF"/>
                </a:highlight>
              </a:rPr>
              <a:t>out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out1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out2</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调用一个或门</a:t>
            </a:r>
            <a:r>
              <a:rPr lang="en-US" altLang="zh-CN" sz="2000" dirty="0">
                <a:solidFill>
                  <a:srgbClr val="008000"/>
                </a:solidFill>
                <a:highlight>
                  <a:srgbClr val="FFFFFF"/>
                </a:highlight>
              </a:rPr>
              <a:t>o1</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assign</a:t>
            </a:r>
            <a:r>
              <a:rPr lang="en-US" altLang="zh-CN" sz="2000" dirty="0">
                <a:solidFill>
                  <a:srgbClr val="000000"/>
                </a:solidFill>
                <a:highlight>
                  <a:srgbClr val="FFFFFF"/>
                </a:highlight>
              </a:rPr>
              <a:t> outbar </a:t>
            </a:r>
            <a:r>
              <a:rPr lang="en-US" altLang="zh-CN" sz="2000" b="1" dirty="0">
                <a:solidFill>
                  <a:srgbClr val="000080"/>
                </a:solidFill>
                <a:highlight>
                  <a:srgbClr val="FFFFFF"/>
                </a:highlight>
              </a:rPr>
              <a:t>= ~ </a:t>
            </a:r>
            <a:r>
              <a:rPr lang="en-US" altLang="zh-CN" sz="2000" dirty="0">
                <a:solidFill>
                  <a:srgbClr val="000000"/>
                </a:solidFill>
                <a:highlight>
                  <a:srgbClr val="FFFFFF"/>
                </a:highlight>
              </a:rPr>
              <a:t>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b="1" dirty="0" err="1">
                <a:solidFill>
                  <a:srgbClr val="0000FF"/>
                </a:solidFill>
                <a:highlight>
                  <a:srgbClr val="FFFFFF"/>
                </a:highlight>
              </a:rPr>
              <a:t>endmodule</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936" y="2420888"/>
            <a:ext cx="88963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模块的测试</a:t>
            </a:r>
            <a:endParaRPr lang="en-US" altLang="zh-CN" dirty="0"/>
          </a:p>
          <a:p>
            <a:pPr lvl="1"/>
            <a:r>
              <a:rPr lang="zh-CN" altLang="en-US" dirty="0"/>
              <a:t>描述测试信号的变化和测试过程的模块又叫测试平台（</a:t>
            </a:r>
            <a:r>
              <a:rPr lang="en-US" altLang="zh-CN" dirty="0" err="1"/>
              <a:t>testbench</a:t>
            </a:r>
            <a:r>
              <a:rPr lang="zh-CN" altLang="en-US" dirty="0"/>
              <a:t>或</a:t>
            </a:r>
            <a:r>
              <a:rPr lang="en-US" altLang="zh-CN" dirty="0" err="1"/>
              <a:t>testfixture</a:t>
            </a:r>
            <a:r>
              <a:rPr lang="zh-CN" altLang="en-US" dirty="0"/>
              <a:t>）</a:t>
            </a:r>
            <a:endParaRPr lang="en-US" altLang="zh-CN" dirty="0"/>
          </a:p>
          <a:p>
            <a:pPr lvl="1"/>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模块的测试</a:t>
            </a:r>
            <a:endParaRPr lang="en-US" altLang="zh-CN" dirty="0"/>
          </a:p>
          <a:p>
            <a:pPr marL="0" indent="0">
              <a:buNone/>
            </a:pPr>
            <a:r>
              <a:rPr lang="en-US" altLang="zh-CN" sz="2000" dirty="0">
                <a:solidFill>
                  <a:srgbClr val="804000"/>
                </a:solidFill>
                <a:latin typeface="Courier New" panose="02070309020205020404"/>
              </a:rPr>
              <a:t>`include</a:t>
            </a:r>
            <a:r>
              <a:rPr lang="en-US" altLang="zh-CN" sz="2000" dirty="0">
                <a:solidFill>
                  <a:srgbClr val="000000"/>
                </a:solidFill>
                <a:latin typeface="Courier New" panose="02070309020205020404"/>
              </a:rPr>
              <a:t> </a:t>
            </a:r>
            <a:r>
              <a:rPr lang="en-US" altLang="zh-CN" sz="2000" dirty="0">
                <a:solidFill>
                  <a:srgbClr val="808080"/>
                </a:solidFill>
                <a:latin typeface="Courier New" panose="02070309020205020404"/>
              </a:rPr>
              <a:t>"</a:t>
            </a:r>
            <a:r>
              <a:rPr lang="en-US" altLang="zh-CN" sz="2000" dirty="0" err="1">
                <a:solidFill>
                  <a:srgbClr val="808080"/>
                </a:solidFill>
                <a:latin typeface="Courier New" panose="02070309020205020404"/>
              </a:rPr>
              <a:t>muxtwo.v</a:t>
            </a:r>
            <a:r>
              <a:rPr lang="en-US" altLang="zh-CN" sz="2000" dirty="0">
                <a:solidFill>
                  <a:srgbClr val="808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b="1" dirty="0">
                <a:solidFill>
                  <a:srgbClr val="000000"/>
                </a:solidFill>
                <a:latin typeface="Courier New" panose="02070309020205020404"/>
              </a:rPr>
              <a:t>	</a:t>
            </a:r>
            <a:r>
              <a:rPr lang="en-US" altLang="zh-CN" sz="2000" b="1" dirty="0">
                <a:solidFill>
                  <a:srgbClr val="0000FF"/>
                </a:solidFill>
                <a:latin typeface="Courier New" panose="02070309020205020404"/>
              </a:rPr>
              <a:t>module</a:t>
            </a:r>
            <a:r>
              <a:rPr lang="en-US" altLang="zh-CN" sz="2000" dirty="0">
                <a:solidFill>
                  <a:srgbClr val="000000"/>
                </a:solidFill>
                <a:latin typeface="Courier New" panose="02070309020205020404"/>
              </a:rPr>
              <a:t> t</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b="1" dirty="0">
                <a:solidFill>
                  <a:srgbClr val="000000"/>
                </a:solidFill>
                <a:latin typeface="Courier New" panose="02070309020205020404"/>
              </a:rPr>
              <a:t>	</a:t>
            </a:r>
            <a:r>
              <a:rPr lang="en-US" altLang="zh-CN" sz="2000" b="1" dirty="0" err="1">
                <a:solidFill>
                  <a:srgbClr val="0000FF"/>
                </a:solidFill>
                <a:latin typeface="Courier New" panose="02070309020205020404"/>
              </a:rPr>
              <a:t>reg</a:t>
            </a:r>
            <a:r>
              <a:rPr lang="en-US" altLang="zh-CN" sz="2000" dirty="0">
                <a:solidFill>
                  <a:srgbClr val="000000"/>
                </a:solidFill>
                <a:latin typeface="Courier New" panose="02070309020205020404"/>
              </a:rPr>
              <a:t> </a:t>
            </a:r>
            <a:r>
              <a:rPr lang="en-US" altLang="zh-CN" sz="2000" dirty="0" err="1">
                <a:solidFill>
                  <a:srgbClr val="000000"/>
                </a:solidFill>
                <a:latin typeface="Courier New" panose="02070309020205020404"/>
              </a:rPr>
              <a:t>ain</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bin</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select</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b="1" dirty="0">
                <a:solidFill>
                  <a:srgbClr val="000000"/>
                </a:solidFill>
                <a:latin typeface="Courier New" panose="02070309020205020404"/>
              </a:rPr>
              <a:t>	</a:t>
            </a:r>
            <a:r>
              <a:rPr lang="en-US" altLang="zh-CN" sz="2000" b="1" dirty="0" err="1">
                <a:solidFill>
                  <a:srgbClr val="0000FF"/>
                </a:solidFill>
                <a:latin typeface="Courier New" panose="02070309020205020404"/>
              </a:rPr>
              <a:t>reg</a:t>
            </a:r>
            <a:r>
              <a:rPr lang="en-US" altLang="zh-CN" sz="2000" dirty="0">
                <a:solidFill>
                  <a:srgbClr val="000000"/>
                </a:solidFill>
                <a:latin typeface="Courier New" panose="02070309020205020404"/>
              </a:rPr>
              <a:t> clock</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b="1" dirty="0">
                <a:solidFill>
                  <a:srgbClr val="000000"/>
                </a:solidFill>
                <a:latin typeface="Courier New" panose="02070309020205020404"/>
              </a:rPr>
              <a:t>	</a:t>
            </a:r>
            <a:r>
              <a:rPr lang="en-US" altLang="zh-CN" sz="2000" b="1" dirty="0">
                <a:solidFill>
                  <a:srgbClr val="0000FF"/>
                </a:solidFill>
                <a:latin typeface="Courier New" panose="02070309020205020404"/>
              </a:rPr>
              <a:t>wire</a:t>
            </a:r>
            <a:r>
              <a:rPr lang="en-US" altLang="zh-CN" sz="2000" dirty="0">
                <a:solidFill>
                  <a:srgbClr val="000000"/>
                </a:solidFill>
                <a:latin typeface="Courier New" panose="02070309020205020404"/>
              </a:rPr>
              <a:t> </a:t>
            </a:r>
            <a:r>
              <a:rPr lang="en-US" altLang="zh-CN" sz="2000" dirty="0" err="1">
                <a:solidFill>
                  <a:srgbClr val="000000"/>
                </a:solidFill>
                <a:latin typeface="Courier New" panose="02070309020205020404"/>
              </a:rPr>
              <a:t>outw</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b="1" dirty="0">
                <a:solidFill>
                  <a:srgbClr val="000000"/>
                </a:solidFill>
                <a:latin typeface="Courier New" panose="02070309020205020404"/>
              </a:rPr>
              <a:t>	</a:t>
            </a:r>
            <a:r>
              <a:rPr lang="en-US" altLang="zh-CN" sz="2000" b="1" dirty="0">
                <a:solidFill>
                  <a:srgbClr val="0000FF"/>
                </a:solidFill>
                <a:latin typeface="Courier New" panose="02070309020205020404"/>
              </a:rPr>
              <a:t>initial</a:t>
            </a:r>
            <a:r>
              <a:rPr lang="en-US" altLang="zh-CN" sz="2000" dirty="0">
                <a:solidFill>
                  <a:srgbClr val="000000"/>
                </a:solidFill>
                <a:latin typeface="Courier New" panose="02070309020205020404"/>
              </a:rPr>
              <a:t> 	</a:t>
            </a:r>
            <a:r>
              <a:rPr lang="en-US" altLang="zh-CN" sz="2000" dirty="0">
                <a:solidFill>
                  <a:srgbClr val="008000"/>
                </a:solidFill>
                <a:latin typeface="Courier New" panose="02070309020205020404"/>
              </a:rPr>
              <a:t>//</a:t>
            </a:r>
            <a:r>
              <a:rPr lang="zh-CN" altLang="en-US" sz="2000" dirty="0">
                <a:solidFill>
                  <a:srgbClr val="008000"/>
                </a:solidFill>
                <a:latin typeface="Courier New" panose="02070309020205020404"/>
              </a:rPr>
              <a:t>把寄存器变量初始化为一的确定值 </a:t>
            </a:r>
            <a:endParaRPr lang="en-US" altLang="zh-CN" sz="2000" dirty="0">
              <a:solidFill>
                <a:srgbClr val="008000"/>
              </a:solidFill>
              <a:latin typeface="Courier New" panose="02070309020205020404"/>
            </a:endParaRPr>
          </a:p>
          <a:p>
            <a:pPr marL="0" indent="0">
              <a:buNone/>
            </a:pPr>
            <a:r>
              <a:rPr lang="en-US" altLang="zh-CN" sz="2000" b="1" dirty="0">
                <a:solidFill>
                  <a:srgbClr val="008000"/>
                </a:solidFill>
                <a:latin typeface="Courier New" panose="02070309020205020404"/>
              </a:rPr>
              <a:t>	  </a:t>
            </a:r>
            <a:r>
              <a:rPr lang="en-US" altLang="zh-CN" sz="2000" b="1" dirty="0">
                <a:solidFill>
                  <a:srgbClr val="0000FF"/>
                </a:solidFill>
                <a:latin typeface="Courier New" panose="02070309020205020404"/>
              </a:rPr>
              <a:t>begin</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dirty="0">
                <a:solidFill>
                  <a:srgbClr val="000000"/>
                </a:solidFill>
                <a:latin typeface="Courier New" panose="02070309020205020404"/>
              </a:rPr>
              <a:t>		</a:t>
            </a:r>
            <a:r>
              <a:rPr lang="en-US" altLang="zh-CN" sz="2000" dirty="0" err="1">
                <a:solidFill>
                  <a:srgbClr val="000000"/>
                </a:solidFill>
                <a:latin typeface="Courier New" panose="02070309020205020404"/>
              </a:rPr>
              <a:t>ain</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0</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dirty="0">
                <a:solidFill>
                  <a:srgbClr val="000000"/>
                </a:solidFill>
                <a:latin typeface="Courier New" panose="02070309020205020404"/>
              </a:rPr>
              <a:t>		bin</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0</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dirty="0">
                <a:solidFill>
                  <a:srgbClr val="000000"/>
                </a:solidFill>
                <a:latin typeface="Courier New" panose="02070309020205020404"/>
              </a:rPr>
              <a:t>		select</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0</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dirty="0">
                <a:solidFill>
                  <a:srgbClr val="000000"/>
                </a:solidFill>
                <a:latin typeface="Courier New" panose="02070309020205020404"/>
              </a:rPr>
              <a:t>		clock</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0</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indent="0">
              <a:buNone/>
            </a:pPr>
            <a:r>
              <a:rPr lang="en-US" altLang="zh-CN" sz="2000" b="1" dirty="0">
                <a:solidFill>
                  <a:srgbClr val="000000"/>
                </a:solidFill>
                <a:latin typeface="Courier New" panose="02070309020205020404"/>
              </a:rPr>
              <a:t>	  </a:t>
            </a:r>
            <a:r>
              <a:rPr lang="en-US" altLang="zh-CN" sz="2000" b="1" dirty="0">
                <a:solidFill>
                  <a:srgbClr val="0000FF"/>
                </a:solidFill>
                <a:latin typeface="Courier New" panose="02070309020205020404"/>
              </a:rPr>
              <a:t>end</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a:xfrm>
            <a:off x="107504" y="1196752"/>
            <a:ext cx="8928992" cy="5328592"/>
          </a:xfrm>
        </p:spPr>
        <p:txBody>
          <a:bodyPr/>
          <a:lstStyle/>
          <a:p>
            <a:pPr marL="0" indent="0">
              <a:buNone/>
            </a:pPr>
            <a:r>
              <a:rPr lang="en-US" altLang="zh-CN" sz="2000" b="1" dirty="0">
                <a:solidFill>
                  <a:srgbClr val="0000FF"/>
                </a:solidFill>
                <a:latin typeface="Courier New" panose="02070309020205020404"/>
              </a:rPr>
              <a:t>	always</a:t>
            </a:r>
            <a:r>
              <a:rPr lang="en-US" altLang="zh-CN" sz="2000" dirty="0">
                <a:solidFill>
                  <a:srgbClr val="000000"/>
                </a:solidFill>
                <a:latin typeface="Courier New" panose="02070309020205020404"/>
              </a:rPr>
              <a:t> </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50</a:t>
            </a:r>
            <a:r>
              <a:rPr lang="en-US" altLang="zh-CN" sz="2000" dirty="0">
                <a:solidFill>
                  <a:srgbClr val="000000"/>
                </a:solidFill>
                <a:latin typeface="Courier New" panose="02070309020205020404"/>
              </a:rPr>
              <a:t> clock </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clock</a:t>
            </a:r>
            <a:r>
              <a:rPr lang="en-US" altLang="zh-CN" sz="2000" b="1" dirty="0">
                <a:solidFill>
                  <a:srgbClr val="000080"/>
                </a:solidFill>
                <a:latin typeface="Courier New" panose="02070309020205020404"/>
              </a:rPr>
              <a:t>;</a:t>
            </a:r>
            <a:endParaRPr lang="en-US" altLang="zh-CN" sz="2000" b="1" dirty="0">
              <a:solidFill>
                <a:srgbClr val="000080"/>
              </a:solidFill>
              <a:latin typeface="Courier New" panose="02070309020205020404"/>
            </a:endParaRPr>
          </a:p>
          <a:p>
            <a:pPr marL="0" lvl="0" indent="0">
              <a:buNone/>
            </a:pPr>
            <a:r>
              <a:rPr lang="en-US" altLang="zh-CN" sz="2000" b="1" dirty="0">
                <a:solidFill>
                  <a:srgbClr val="000080"/>
                </a:solidFill>
                <a:latin typeface="Courier New" panose="02070309020205020404"/>
              </a:rPr>
              <a:t>		</a:t>
            </a:r>
            <a:r>
              <a:rPr lang="en-US" altLang="zh-CN" sz="2000" dirty="0">
                <a:solidFill>
                  <a:srgbClr val="008000"/>
                </a:solidFill>
                <a:latin typeface="Courier New" panose="02070309020205020404"/>
              </a:rPr>
              <a:t>//</a:t>
            </a:r>
            <a:r>
              <a:rPr lang="zh-CN" altLang="en-US" sz="2000" dirty="0">
                <a:solidFill>
                  <a:srgbClr val="008000"/>
                </a:solidFill>
                <a:latin typeface="Courier New" panose="02070309020205020404"/>
              </a:rPr>
              <a:t>产生一个不断重复的周期为</a:t>
            </a:r>
            <a:r>
              <a:rPr lang="en-US" altLang="zh-CN" sz="2000" dirty="0">
                <a:solidFill>
                  <a:srgbClr val="008000"/>
                </a:solidFill>
                <a:latin typeface="Courier New" panose="02070309020205020404"/>
              </a:rPr>
              <a:t>100</a:t>
            </a:r>
            <a:r>
              <a:rPr lang="zh-CN" altLang="en-US" sz="2000" dirty="0">
                <a:solidFill>
                  <a:srgbClr val="008000"/>
                </a:solidFill>
                <a:latin typeface="Courier New" panose="02070309020205020404"/>
              </a:rPr>
              <a:t>个的时钟信号</a:t>
            </a:r>
            <a:r>
              <a:rPr lang="en-US" altLang="zh-CN" sz="2000" dirty="0">
                <a:solidFill>
                  <a:srgbClr val="008000"/>
                </a:solidFill>
                <a:latin typeface="Courier New" panose="02070309020205020404"/>
              </a:rPr>
              <a:t>clock </a:t>
            </a:r>
            <a:endParaRPr lang="en-US" altLang="zh-CN" sz="2000" dirty="0">
              <a:solidFill>
                <a:srgbClr val="008000"/>
              </a:solidFill>
              <a:latin typeface="Courier New" panose="02070309020205020404"/>
            </a:endParaRPr>
          </a:p>
          <a:p>
            <a:pPr marL="0" lvl="0" indent="0">
              <a:buNone/>
            </a:pPr>
            <a:r>
              <a:rPr lang="en-US" altLang="zh-CN" sz="2000" b="1" dirty="0">
                <a:solidFill>
                  <a:srgbClr val="008000"/>
                </a:solidFill>
                <a:latin typeface="Courier New" panose="02070309020205020404"/>
              </a:rPr>
              <a:t>	</a:t>
            </a:r>
            <a:r>
              <a:rPr lang="en-US" altLang="zh-CN" sz="2000" b="1" dirty="0">
                <a:solidFill>
                  <a:srgbClr val="0000FF"/>
                </a:solidFill>
                <a:latin typeface="Courier New" panose="02070309020205020404"/>
              </a:rPr>
              <a:t>always</a:t>
            </a:r>
            <a:r>
              <a:rPr lang="en-US" altLang="zh-CN" sz="2000" dirty="0">
                <a:solidFill>
                  <a:srgbClr val="000000"/>
                </a:solidFill>
                <a:latin typeface="Courier New" panose="02070309020205020404"/>
              </a:rPr>
              <a:t> </a:t>
            </a:r>
            <a:r>
              <a:rPr lang="en-US" altLang="zh-CN" sz="2000" b="1" dirty="0">
                <a:solidFill>
                  <a:srgbClr val="000080"/>
                </a:solidFill>
                <a:latin typeface="Courier New" panose="02070309020205020404"/>
              </a:rPr>
              <a:t>@(</a:t>
            </a:r>
            <a:r>
              <a:rPr lang="en-US" altLang="zh-CN" sz="2000" b="1" dirty="0" err="1">
                <a:solidFill>
                  <a:srgbClr val="0000FF"/>
                </a:solidFill>
                <a:latin typeface="Courier New" panose="02070309020205020404"/>
              </a:rPr>
              <a:t>posedge</a:t>
            </a:r>
            <a:r>
              <a:rPr lang="en-US" altLang="zh-CN" sz="2000" dirty="0">
                <a:solidFill>
                  <a:srgbClr val="000000"/>
                </a:solidFill>
                <a:latin typeface="Courier New" panose="02070309020205020404"/>
              </a:rPr>
              <a:t> clock</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lvl="0" indent="0">
              <a:buNone/>
            </a:pPr>
            <a:r>
              <a:rPr lang="en-US" altLang="zh-CN" sz="2000" b="1" dirty="0">
                <a:solidFill>
                  <a:srgbClr val="000000"/>
                </a:solidFill>
                <a:latin typeface="Courier New" panose="02070309020205020404"/>
              </a:rPr>
              <a:t>	  </a:t>
            </a:r>
            <a:r>
              <a:rPr lang="en-US" altLang="zh-CN" sz="2000" b="1" dirty="0">
                <a:solidFill>
                  <a:srgbClr val="0000FF"/>
                </a:solidFill>
                <a:latin typeface="Courier New" panose="02070309020205020404"/>
              </a:rPr>
              <a:t>begin</a:t>
            </a:r>
            <a:r>
              <a:rPr lang="en-US" altLang="zh-CN" sz="2000" dirty="0">
                <a:solidFill>
                  <a:srgbClr val="008000"/>
                </a:solidFill>
                <a:latin typeface="Courier New" panose="02070309020205020404"/>
              </a:rPr>
              <a:t>//{$random}</a:t>
            </a:r>
            <a:r>
              <a:rPr lang="zh-CN" altLang="en-US" sz="2000" dirty="0">
                <a:solidFill>
                  <a:srgbClr val="008000"/>
                </a:solidFill>
                <a:latin typeface="Courier New" panose="02070309020205020404"/>
              </a:rPr>
              <a:t>为系统任务，会产生一个随机数 </a:t>
            </a:r>
            <a:endParaRPr lang="en-US" altLang="zh-CN" sz="2000" dirty="0">
              <a:solidFill>
                <a:srgbClr val="008000"/>
              </a:solidFill>
              <a:latin typeface="Courier New" panose="02070309020205020404"/>
            </a:endParaRPr>
          </a:p>
          <a:p>
            <a:pPr marL="0" lvl="0" indent="0">
              <a:buNone/>
            </a:pPr>
            <a:r>
              <a:rPr lang="en-US" altLang="zh-CN" sz="2000" b="1" dirty="0">
                <a:solidFill>
                  <a:srgbClr val="000080"/>
                </a:solidFill>
                <a:latin typeface="Courier New" panose="02070309020205020404"/>
              </a:rPr>
              <a:t>		#</a:t>
            </a:r>
            <a:r>
              <a:rPr lang="en-US" altLang="zh-CN" sz="2000" dirty="0">
                <a:solidFill>
                  <a:srgbClr val="FF8000"/>
                </a:solidFill>
                <a:latin typeface="Courier New" panose="02070309020205020404"/>
              </a:rPr>
              <a:t>1 </a:t>
            </a:r>
            <a:r>
              <a:rPr lang="en-US" altLang="zh-CN" sz="2000" dirty="0" err="1">
                <a:solidFill>
                  <a:srgbClr val="000000"/>
                </a:solidFill>
                <a:latin typeface="Courier New" panose="02070309020205020404"/>
              </a:rPr>
              <a:t>ain</a:t>
            </a:r>
            <a:r>
              <a:rPr lang="en-US" altLang="zh-CN" sz="2000" b="1" dirty="0">
                <a:solidFill>
                  <a:srgbClr val="000080"/>
                </a:solidFill>
                <a:latin typeface="Courier New" panose="02070309020205020404"/>
              </a:rPr>
              <a:t>={</a:t>
            </a:r>
            <a:r>
              <a:rPr lang="en-US" altLang="zh-CN" sz="2000" dirty="0">
                <a:solidFill>
                  <a:srgbClr val="8000FF"/>
                </a:solidFill>
                <a:latin typeface="Courier New" panose="02070309020205020404"/>
              </a:rPr>
              <a:t>$random</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2</a:t>
            </a:r>
            <a:r>
              <a:rPr lang="en-US" altLang="zh-CN" sz="2000" b="1" dirty="0">
                <a:solidFill>
                  <a:srgbClr val="000080"/>
                </a:solidFill>
                <a:latin typeface="Courier New" panose="02070309020205020404"/>
              </a:rPr>
              <a:t>;</a:t>
            </a:r>
            <a:endParaRPr lang="en-US" altLang="zh-CN" sz="2000" b="1" dirty="0">
              <a:solidFill>
                <a:srgbClr val="000080"/>
              </a:solidFill>
              <a:latin typeface="Courier New" panose="02070309020205020404"/>
            </a:endParaRPr>
          </a:p>
          <a:p>
            <a:pPr marL="0" lvl="0" indent="0">
              <a:buNone/>
            </a:pPr>
            <a:r>
              <a:rPr lang="en-US" altLang="zh-CN" sz="2000" b="1" dirty="0">
                <a:solidFill>
                  <a:srgbClr val="000080"/>
                </a:solidFill>
                <a:latin typeface="Courier New" panose="02070309020205020404"/>
              </a:rPr>
              <a:t>		</a:t>
            </a:r>
            <a:r>
              <a:rPr lang="en-US" altLang="zh-CN" sz="2000" dirty="0">
                <a:solidFill>
                  <a:srgbClr val="008000"/>
                </a:solidFill>
                <a:latin typeface="Courier New" panose="02070309020205020404"/>
              </a:rPr>
              <a:t>//</a:t>
            </a:r>
            <a:r>
              <a:rPr lang="zh-CN" altLang="en-US" sz="2000" dirty="0">
                <a:solidFill>
                  <a:srgbClr val="008000"/>
                </a:solidFill>
                <a:latin typeface="Courier New" panose="02070309020205020404"/>
              </a:rPr>
              <a:t>产生随机的微信号流</a:t>
            </a:r>
            <a:r>
              <a:rPr lang="en-US" altLang="zh-CN" sz="2000" dirty="0" err="1">
                <a:solidFill>
                  <a:srgbClr val="008000"/>
                </a:solidFill>
                <a:latin typeface="Courier New" panose="02070309020205020404"/>
              </a:rPr>
              <a:t>ain</a:t>
            </a:r>
            <a:r>
              <a:rPr lang="zh-CN" altLang="en-US" sz="2000" dirty="0">
                <a:solidFill>
                  <a:srgbClr val="008000"/>
                </a:solidFill>
                <a:latin typeface="Courier New" panose="02070309020205020404"/>
              </a:rPr>
              <a:t>和</a:t>
            </a:r>
            <a:r>
              <a:rPr lang="en-US" altLang="zh-CN" sz="2000" dirty="0">
                <a:solidFill>
                  <a:srgbClr val="008000"/>
                </a:solidFill>
                <a:latin typeface="Courier New" panose="02070309020205020404"/>
              </a:rPr>
              <a:t>bin</a:t>
            </a:r>
            <a:r>
              <a:rPr lang="zh-CN" altLang="en-US" sz="2000" dirty="0">
                <a:solidFill>
                  <a:srgbClr val="008000"/>
                </a:solidFill>
                <a:latin typeface="Courier New" panose="02070309020205020404"/>
              </a:rPr>
              <a:t>，</a:t>
            </a:r>
            <a:r>
              <a:rPr lang="en-US" altLang="zh-CN" sz="2000" dirty="0">
                <a:solidFill>
                  <a:srgbClr val="008000"/>
                </a:solidFill>
                <a:latin typeface="Courier New" panose="02070309020205020404"/>
              </a:rPr>
              <a:t>%2</a:t>
            </a:r>
            <a:r>
              <a:rPr lang="zh-CN" altLang="en-US" sz="2000" dirty="0">
                <a:solidFill>
                  <a:srgbClr val="008000"/>
                </a:solidFill>
                <a:latin typeface="Courier New" panose="02070309020205020404"/>
              </a:rPr>
              <a:t>为模</a:t>
            </a:r>
            <a:r>
              <a:rPr lang="en-US" altLang="zh-CN" sz="2000" dirty="0">
                <a:solidFill>
                  <a:srgbClr val="008000"/>
                </a:solidFill>
                <a:latin typeface="Courier New" panose="02070309020205020404"/>
              </a:rPr>
              <a:t>2</a:t>
            </a:r>
            <a:r>
              <a:rPr lang="zh-CN" altLang="en-US" sz="2000" dirty="0">
                <a:solidFill>
                  <a:srgbClr val="008000"/>
                </a:solidFill>
                <a:latin typeface="Courier New" panose="02070309020205020404"/>
              </a:rPr>
              <a:t>运算 </a:t>
            </a:r>
            <a:endParaRPr lang="en-US" altLang="zh-CN" sz="2000" dirty="0">
              <a:solidFill>
                <a:srgbClr val="008000"/>
              </a:solidFill>
              <a:latin typeface="Courier New" panose="02070309020205020404"/>
            </a:endParaRPr>
          </a:p>
          <a:p>
            <a:pPr marL="0" lvl="0" indent="0">
              <a:buNone/>
            </a:pPr>
            <a:r>
              <a:rPr lang="en-US" altLang="zh-CN" sz="2000" b="1" dirty="0">
                <a:solidFill>
                  <a:srgbClr val="008000"/>
                </a:solidFill>
                <a:latin typeface="Courier New" panose="02070309020205020404"/>
              </a:rPr>
              <a:t>		</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3</a:t>
            </a:r>
            <a:r>
              <a:rPr lang="zh-CN" altLang="en-US" sz="2000" dirty="0">
                <a:solidFill>
                  <a:srgbClr val="000000"/>
                </a:solidFill>
                <a:latin typeface="Courier New" panose="02070309020205020404"/>
              </a:rPr>
              <a:t> </a:t>
            </a:r>
            <a:r>
              <a:rPr lang="en-US" altLang="zh-CN" sz="2000" dirty="0">
                <a:solidFill>
                  <a:srgbClr val="000000"/>
                </a:solidFill>
                <a:latin typeface="Courier New" panose="02070309020205020404"/>
              </a:rPr>
              <a:t>bin</a:t>
            </a:r>
            <a:r>
              <a:rPr lang="en-US" altLang="zh-CN" sz="2000" b="1" dirty="0">
                <a:solidFill>
                  <a:srgbClr val="000080"/>
                </a:solidFill>
                <a:latin typeface="Courier New" panose="02070309020205020404"/>
              </a:rPr>
              <a:t>={</a:t>
            </a:r>
            <a:r>
              <a:rPr lang="en-US" altLang="zh-CN" sz="2000" dirty="0">
                <a:solidFill>
                  <a:srgbClr val="8000FF"/>
                </a:solidFill>
                <a:latin typeface="Courier New" panose="02070309020205020404"/>
              </a:rPr>
              <a:t>$random</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2</a:t>
            </a:r>
            <a:r>
              <a:rPr lang="en-US" altLang="zh-CN" sz="2000" b="1" dirty="0">
                <a:solidFill>
                  <a:srgbClr val="000080"/>
                </a:solidFill>
                <a:latin typeface="Courier New" panose="02070309020205020404"/>
              </a:rPr>
              <a:t>;</a:t>
            </a:r>
            <a:endParaRPr lang="en-US" altLang="zh-CN" sz="2000" b="1" dirty="0">
              <a:solidFill>
                <a:srgbClr val="000080"/>
              </a:solidFill>
              <a:latin typeface="Courier New" panose="02070309020205020404"/>
            </a:endParaRPr>
          </a:p>
          <a:p>
            <a:pPr marL="0" lvl="0" indent="0">
              <a:buNone/>
            </a:pPr>
            <a:r>
              <a:rPr lang="en-US" altLang="zh-CN" sz="2000" b="1" dirty="0">
                <a:solidFill>
                  <a:srgbClr val="000080"/>
                </a:solidFill>
                <a:latin typeface="Courier New" panose="02070309020205020404"/>
              </a:rPr>
              <a:t>		</a:t>
            </a:r>
            <a:r>
              <a:rPr lang="en-US" altLang="zh-CN" sz="2000" dirty="0">
                <a:solidFill>
                  <a:srgbClr val="008000"/>
                </a:solidFill>
                <a:latin typeface="Courier New" panose="02070309020205020404"/>
              </a:rPr>
              <a:t>//</a:t>
            </a:r>
            <a:r>
              <a:rPr lang="zh-CN" altLang="en-US" sz="2000" dirty="0">
                <a:solidFill>
                  <a:srgbClr val="008000"/>
                </a:solidFill>
                <a:latin typeface="Courier New" panose="02070309020205020404"/>
              </a:rPr>
              <a:t>分别延迟</a:t>
            </a:r>
            <a:r>
              <a:rPr lang="en-US" altLang="zh-CN" sz="2000" dirty="0">
                <a:solidFill>
                  <a:srgbClr val="008000"/>
                </a:solidFill>
                <a:latin typeface="Courier New" panose="02070309020205020404"/>
              </a:rPr>
              <a:t>1</a:t>
            </a:r>
            <a:r>
              <a:rPr lang="zh-CN" altLang="en-US" sz="2000" dirty="0">
                <a:solidFill>
                  <a:srgbClr val="008000"/>
                </a:solidFill>
                <a:latin typeface="Courier New" panose="02070309020205020404"/>
              </a:rPr>
              <a:t>和</a:t>
            </a:r>
            <a:r>
              <a:rPr lang="en-US" altLang="zh-CN" sz="2000" dirty="0">
                <a:solidFill>
                  <a:srgbClr val="008000"/>
                </a:solidFill>
                <a:latin typeface="Courier New" panose="02070309020205020404"/>
              </a:rPr>
              <a:t>3</a:t>
            </a:r>
            <a:r>
              <a:rPr lang="zh-CN" altLang="en-US" sz="2000" dirty="0">
                <a:solidFill>
                  <a:srgbClr val="008000"/>
                </a:solidFill>
                <a:latin typeface="Courier New" panose="02070309020205020404"/>
              </a:rPr>
              <a:t>个时间单位后产生随机的位信号流</a:t>
            </a:r>
            <a:r>
              <a:rPr lang="en-US" altLang="zh-CN" sz="2000" dirty="0" err="1">
                <a:solidFill>
                  <a:srgbClr val="008000"/>
                </a:solidFill>
                <a:latin typeface="Courier New" panose="02070309020205020404"/>
              </a:rPr>
              <a:t>ain</a:t>
            </a:r>
            <a:r>
              <a:rPr lang="zh-CN" altLang="en-US" sz="2000" dirty="0">
                <a:solidFill>
                  <a:srgbClr val="008000"/>
                </a:solidFill>
                <a:latin typeface="Courier New" panose="02070309020205020404"/>
              </a:rPr>
              <a:t>和</a:t>
            </a:r>
            <a:r>
              <a:rPr lang="en-US" altLang="zh-CN" sz="2000" dirty="0">
                <a:solidFill>
                  <a:srgbClr val="008000"/>
                </a:solidFill>
                <a:latin typeface="Courier New" panose="02070309020205020404"/>
              </a:rPr>
              <a:t>bin </a:t>
            </a:r>
            <a:endParaRPr lang="en-US" altLang="zh-CN" sz="2000" dirty="0">
              <a:solidFill>
                <a:srgbClr val="008000"/>
              </a:solidFill>
              <a:latin typeface="Courier New" panose="02070309020205020404"/>
            </a:endParaRPr>
          </a:p>
          <a:p>
            <a:pPr marL="0" lvl="0" indent="0">
              <a:buNone/>
            </a:pPr>
            <a:r>
              <a:rPr lang="en-US" altLang="zh-CN" sz="2000" b="1" dirty="0">
                <a:solidFill>
                  <a:srgbClr val="008000"/>
                </a:solidFill>
                <a:latin typeface="Courier New" panose="02070309020205020404"/>
              </a:rPr>
              <a:t>	  </a:t>
            </a:r>
            <a:r>
              <a:rPr lang="en-US" altLang="zh-CN" sz="2000" b="1" dirty="0">
                <a:solidFill>
                  <a:srgbClr val="0000FF"/>
                </a:solidFill>
                <a:latin typeface="Courier New" panose="02070309020205020404"/>
              </a:rPr>
              <a:t>end</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lvl="0" indent="0">
              <a:buNone/>
            </a:pPr>
            <a:r>
              <a:rPr lang="en-US" altLang="zh-CN" sz="2000" b="1" dirty="0">
                <a:solidFill>
                  <a:srgbClr val="000000"/>
                </a:solidFill>
                <a:latin typeface="Courier New" panose="02070309020205020404"/>
              </a:rPr>
              <a:t>	</a:t>
            </a:r>
            <a:r>
              <a:rPr lang="en-US" altLang="zh-CN" sz="2000" b="1" dirty="0">
                <a:solidFill>
                  <a:srgbClr val="0000FF"/>
                </a:solidFill>
                <a:latin typeface="Courier New" panose="02070309020205020404"/>
              </a:rPr>
              <a:t>always</a:t>
            </a:r>
            <a:r>
              <a:rPr lang="en-US" altLang="zh-CN" sz="2000" dirty="0">
                <a:solidFill>
                  <a:srgbClr val="000000"/>
                </a:solidFill>
                <a:latin typeface="Courier New" panose="02070309020205020404"/>
              </a:rPr>
              <a:t> </a:t>
            </a:r>
            <a:r>
              <a:rPr lang="en-US" altLang="zh-CN" sz="2000" b="1" dirty="0">
                <a:solidFill>
                  <a:srgbClr val="000080"/>
                </a:solidFill>
                <a:latin typeface="Courier New" panose="02070309020205020404"/>
              </a:rPr>
              <a:t>#</a:t>
            </a:r>
            <a:r>
              <a:rPr lang="en-US" altLang="zh-CN" sz="2000" dirty="0">
                <a:solidFill>
                  <a:srgbClr val="FF8000"/>
                </a:solidFill>
                <a:latin typeface="Courier New" panose="02070309020205020404"/>
              </a:rPr>
              <a:t>10000</a:t>
            </a:r>
            <a:r>
              <a:rPr lang="en-US" altLang="zh-CN" sz="2000" dirty="0">
                <a:solidFill>
                  <a:srgbClr val="000000"/>
                </a:solidFill>
                <a:latin typeface="Courier New" panose="02070309020205020404"/>
              </a:rPr>
              <a:t> select</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select;</a:t>
            </a:r>
            <a:endParaRPr lang="en-US" altLang="zh-CN" sz="2000" dirty="0">
              <a:solidFill>
                <a:srgbClr val="000000"/>
              </a:solidFill>
              <a:latin typeface="Courier New" panose="02070309020205020404"/>
            </a:endParaRPr>
          </a:p>
          <a:p>
            <a:pPr marL="0" lvl="0" indent="0">
              <a:buNone/>
            </a:pPr>
            <a:r>
              <a:rPr lang="en-US" altLang="zh-CN" sz="2000" dirty="0">
                <a:solidFill>
                  <a:srgbClr val="000000"/>
                </a:solidFill>
                <a:latin typeface="Courier New" panose="02070309020205020404"/>
              </a:rPr>
              <a:t>		</a:t>
            </a:r>
            <a:r>
              <a:rPr lang="en-US" altLang="zh-CN" sz="2000" dirty="0">
                <a:solidFill>
                  <a:srgbClr val="008000"/>
                </a:solidFill>
                <a:latin typeface="Courier New" panose="02070309020205020404"/>
              </a:rPr>
              <a:t>//</a:t>
            </a:r>
            <a:r>
              <a:rPr lang="zh-CN" altLang="en-US" sz="2000" dirty="0">
                <a:solidFill>
                  <a:srgbClr val="008000"/>
                </a:solidFill>
                <a:latin typeface="Courier New" panose="02070309020205020404"/>
              </a:rPr>
              <a:t>产生周期为</a:t>
            </a:r>
            <a:r>
              <a:rPr lang="en-US" altLang="zh-CN" sz="2000" dirty="0">
                <a:solidFill>
                  <a:srgbClr val="008000"/>
                </a:solidFill>
                <a:latin typeface="Courier New" panose="02070309020205020404"/>
              </a:rPr>
              <a:t>10000</a:t>
            </a:r>
            <a:r>
              <a:rPr lang="zh-CN" altLang="en-US" sz="2000" dirty="0">
                <a:solidFill>
                  <a:srgbClr val="008000"/>
                </a:solidFill>
                <a:latin typeface="Courier New" panose="02070309020205020404"/>
              </a:rPr>
              <a:t>个单位时间的选通信号变化 </a:t>
            </a:r>
            <a:endParaRPr lang="en-US" altLang="zh-CN" sz="2000" dirty="0">
              <a:solidFill>
                <a:srgbClr val="008000"/>
              </a:solidFill>
              <a:latin typeface="Courier New" panose="02070309020205020404"/>
            </a:endParaRPr>
          </a:p>
          <a:p>
            <a:pPr marL="0" lvl="0" indent="0">
              <a:buNone/>
            </a:pPr>
            <a:r>
              <a:rPr lang="en-US" altLang="zh-CN" sz="2000" dirty="0">
                <a:solidFill>
                  <a:srgbClr val="008000"/>
                </a:solidFill>
                <a:latin typeface="Courier New" panose="02070309020205020404"/>
              </a:rPr>
              <a:t>	</a:t>
            </a:r>
            <a:r>
              <a:rPr lang="en-US" altLang="zh-CN" sz="2000" dirty="0" err="1">
                <a:solidFill>
                  <a:srgbClr val="000000"/>
                </a:solidFill>
                <a:latin typeface="Courier New" panose="02070309020205020404"/>
              </a:rPr>
              <a:t>muxtwo</a:t>
            </a:r>
            <a:r>
              <a:rPr lang="en-US" altLang="zh-CN" sz="2000" dirty="0">
                <a:solidFill>
                  <a:srgbClr val="000000"/>
                </a:solidFill>
                <a:latin typeface="Courier New" panose="02070309020205020404"/>
              </a:rPr>
              <a:t> m </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out</a:t>
            </a:r>
            <a:r>
              <a:rPr lang="en-US" altLang="zh-CN" sz="2000" b="1" dirty="0">
                <a:solidFill>
                  <a:srgbClr val="000080"/>
                </a:solidFill>
                <a:latin typeface="Courier New" panose="02070309020205020404"/>
              </a:rPr>
              <a:t>(</a:t>
            </a:r>
            <a:r>
              <a:rPr lang="en-US" altLang="zh-CN" sz="2000" dirty="0" err="1">
                <a:solidFill>
                  <a:srgbClr val="000000"/>
                </a:solidFill>
                <a:latin typeface="Courier New" panose="02070309020205020404"/>
              </a:rPr>
              <a:t>outw</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a</a:t>
            </a:r>
            <a:r>
              <a:rPr lang="en-US" altLang="zh-CN" sz="2000" b="1" dirty="0">
                <a:solidFill>
                  <a:srgbClr val="000080"/>
                </a:solidFill>
                <a:latin typeface="Courier New" panose="02070309020205020404"/>
              </a:rPr>
              <a:t>(</a:t>
            </a:r>
            <a:r>
              <a:rPr lang="en-US" altLang="zh-CN" sz="2000" dirty="0" err="1">
                <a:solidFill>
                  <a:srgbClr val="000000"/>
                </a:solidFill>
                <a:latin typeface="Courier New" panose="02070309020205020404"/>
              </a:rPr>
              <a:t>ain</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b</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bin</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r>
              <a:rPr lang="en-US" altLang="zh-CN" sz="2000" b="1" dirty="0">
                <a:solidFill>
                  <a:srgbClr val="000080"/>
                </a:solidFill>
                <a:latin typeface="Courier New" panose="02070309020205020404"/>
              </a:rPr>
              <a:t>.</a:t>
            </a:r>
            <a:r>
              <a:rPr lang="en-US" altLang="zh-CN" sz="2000" dirty="0" err="1">
                <a:solidFill>
                  <a:srgbClr val="000000"/>
                </a:solidFill>
                <a:latin typeface="Courier New" panose="02070309020205020404"/>
              </a:rPr>
              <a:t>sl</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select</a:t>
            </a:r>
            <a:r>
              <a:rPr lang="en-US" altLang="zh-CN" sz="2000" b="1" dirty="0">
                <a:solidFill>
                  <a:srgbClr val="000080"/>
                </a:solidFill>
                <a:latin typeface="Courier New" panose="02070309020205020404"/>
              </a:rPr>
              <a:t>));</a:t>
            </a:r>
            <a:r>
              <a:rPr lang="en-US" altLang="zh-CN" sz="2000" dirty="0">
                <a:solidFill>
                  <a:srgbClr val="000000"/>
                </a:solidFill>
                <a:latin typeface="Courier New" panose="02070309020205020404"/>
              </a:rPr>
              <a:t> </a:t>
            </a:r>
            <a:endParaRPr lang="en-US" altLang="zh-CN" sz="2000" dirty="0">
              <a:solidFill>
                <a:srgbClr val="000000"/>
              </a:solidFill>
              <a:latin typeface="Courier New" panose="02070309020205020404"/>
            </a:endParaRPr>
          </a:p>
          <a:p>
            <a:pPr marL="0" lvl="0" indent="0">
              <a:buNone/>
            </a:pPr>
            <a:r>
              <a:rPr lang="en-US" altLang="zh-CN" sz="2000" b="1" dirty="0" err="1">
                <a:solidFill>
                  <a:srgbClr val="0000FF"/>
                </a:solidFill>
                <a:latin typeface="Courier New" panose="02070309020205020404"/>
              </a:rPr>
              <a:t>endmodule</a:t>
            </a:r>
            <a:endParaRPr lang="en-US" altLang="zh-CN" sz="2000" dirty="0">
              <a:solidFill>
                <a:prstClr val="black"/>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99359" y="1087652"/>
            <a:ext cx="3728826" cy="202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模块（</a:t>
            </a:r>
            <a:r>
              <a:rPr lang="en-US" altLang="zh-CN" dirty="0"/>
              <a:t>block</a:t>
            </a:r>
            <a:r>
              <a:rPr lang="zh-CN" altLang="en-US" dirty="0"/>
              <a:t>）</a:t>
            </a:r>
            <a:endParaRPr lang="en-US" altLang="zh-CN" dirty="0"/>
          </a:p>
          <a:p>
            <a:pPr lvl="1"/>
            <a:r>
              <a:rPr lang="zh-CN" altLang="en-US" dirty="0"/>
              <a:t>描述接口</a:t>
            </a:r>
            <a:endParaRPr lang="en-US" altLang="zh-CN" dirty="0"/>
          </a:p>
          <a:p>
            <a:pPr lvl="1"/>
            <a:r>
              <a:rPr lang="zh-CN" altLang="en-US" dirty="0"/>
              <a:t>描述逻辑功能</a:t>
            </a:r>
            <a:endParaRPr lang="en-US" altLang="zh-CN" dirty="0"/>
          </a:p>
          <a:p>
            <a:pPr marL="342900" lvl="1" indent="-342900">
              <a:buChar char="•"/>
            </a:pPr>
            <a:r>
              <a:rPr lang="zh-CN" altLang="en-US" sz="3200" dirty="0">
                <a:cs typeface="宋体" panose="02010600030101010101" pitchFamily="2" charset="-122"/>
              </a:rPr>
              <a:t>主要部分</a:t>
            </a:r>
            <a:endParaRPr lang="en-US" altLang="zh-CN" sz="3200" dirty="0">
              <a:cs typeface="宋体" panose="02010600030101010101" pitchFamily="2" charset="-122"/>
            </a:endParaRPr>
          </a:p>
          <a:p>
            <a:pPr lvl="1"/>
            <a:r>
              <a:rPr lang="zh-CN" altLang="en-US" dirty="0"/>
              <a:t>端口定义</a:t>
            </a:r>
            <a:endParaRPr lang="en-US" altLang="zh-CN" dirty="0"/>
          </a:p>
          <a:p>
            <a:pPr lvl="1"/>
            <a:r>
              <a:rPr lang="en-US" altLang="zh-CN" dirty="0"/>
              <a:t> I/O</a:t>
            </a:r>
            <a:r>
              <a:rPr lang="zh-CN" altLang="en-US" dirty="0"/>
              <a:t>说明</a:t>
            </a:r>
            <a:endParaRPr lang="en-US" altLang="zh-CN" dirty="0"/>
          </a:p>
          <a:p>
            <a:pPr lvl="1"/>
            <a:r>
              <a:rPr lang="zh-CN" altLang="en-US" dirty="0"/>
              <a:t>内部信号声明</a:t>
            </a:r>
            <a:endParaRPr lang="en-US" altLang="zh-CN" dirty="0"/>
          </a:p>
          <a:p>
            <a:pPr lvl="1"/>
            <a:r>
              <a:rPr lang="zh-CN" altLang="en-US" dirty="0"/>
              <a:t>功能定义</a:t>
            </a:r>
            <a:endParaRPr lang="en-US" altLang="zh-CN" dirty="0"/>
          </a:p>
        </p:txBody>
      </p:sp>
      <p:sp>
        <p:nvSpPr>
          <p:cNvPr id="5" name="TextBox 4"/>
          <p:cNvSpPr txBox="1"/>
          <p:nvPr/>
        </p:nvSpPr>
        <p:spPr>
          <a:xfrm>
            <a:off x="4020514" y="3284984"/>
            <a:ext cx="4911228"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module</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mux_2_to_1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endPar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endParaRPr>
          </a:p>
          <a:p>
            <a:r>
              <a:rPr lang="en-US" altLang="zh-CN" sz="2000" dirty="0">
                <a:solidFill>
                  <a:srgbClr val="008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input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0000"/>
                </a:solidFill>
                <a:highlight>
                  <a:srgbClr val="FFFFFF"/>
                </a:highlight>
                <a:latin typeface="+mj-ea"/>
                <a:ea typeface="+mj-ea"/>
              </a:rPr>
              <a:t>	</a:t>
            </a:r>
            <a:endParaRPr lang="en-US" altLang="zh-CN" sz="2000" dirty="0">
              <a:solidFill>
                <a:srgbClr val="000000"/>
              </a:solidFill>
              <a:highlight>
                <a:srgbClr val="FFFFFF"/>
              </a:highlight>
              <a:latin typeface="+mj-ea"/>
              <a:ea typeface="+mj-ea"/>
            </a:endParaRPr>
          </a:p>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    	output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endParaRPr lang="en-US" altLang="zh-CN" sz="2000" b="1" dirty="0">
              <a:solidFill>
                <a:srgbClr val="00008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endParaRPr lang="en-US" altLang="zh-CN" sz="2000" dirty="0">
              <a:solidFill>
                <a:srgbClr val="000000"/>
              </a:solidFill>
              <a:highlight>
                <a:srgbClr val="FFFFFF"/>
              </a:highlight>
              <a:latin typeface="+mj-ea"/>
              <a:ea typeface="+mj-ea"/>
            </a:endParaRPr>
          </a:p>
          <a:p>
            <a:r>
              <a:rPr lang="en-US" altLang="zh-CN" sz="2000" b="1" dirty="0">
                <a:solidFill>
                  <a:srgbClr val="000000"/>
                </a:solidFill>
                <a:highlight>
                  <a:srgbClr val="FFFFFF"/>
                </a:highlight>
                <a:latin typeface="+mj-ea"/>
                <a:ea typeface="+mj-ea"/>
                <a:cs typeface="Times New Roman" panose="02020603050405020304" pitchFamily="18" charset="0"/>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endParaRPr lang="en-US" altLang="zh-CN" sz="2000" dirty="0">
              <a:solidFill>
                <a:srgbClr val="008000"/>
              </a:solidFill>
              <a:highlight>
                <a:srgbClr val="FFFFFF"/>
              </a:highlight>
              <a:latin typeface="+mj-ea"/>
              <a:ea typeface="+mj-ea"/>
            </a:endParaRPr>
          </a:p>
          <a:p>
            <a:r>
              <a:rPr lang="en-US" altLang="zh-CN" sz="2000" b="1" dirty="0" err="1">
                <a:solidFill>
                  <a:srgbClr val="0000FF"/>
                </a:solidFill>
                <a:highlight>
                  <a:srgbClr val="FFFFFF"/>
                </a:highlight>
                <a:latin typeface="Times New Roman" panose="02020603050405020304" pitchFamily="18" charset="0"/>
                <a:ea typeface="+mj-ea"/>
                <a:cs typeface="Times New Roman" panose="02020603050405020304" pitchFamily="18" charset="0"/>
              </a:rPr>
              <a:t>endmodule</a:t>
            </a:r>
            <a:r>
              <a:rPr lang="en-US" altLang="zh-CN" sz="2000" b="1" dirty="0">
                <a:solidFill>
                  <a:srgbClr val="0000FF"/>
                </a:solidFill>
                <a:highlight>
                  <a:srgbClr val="FFFFFF"/>
                </a:highlight>
                <a:latin typeface="+mj-ea"/>
                <a:ea typeface="+mj-ea"/>
              </a:rPr>
              <a:t>			</a:t>
            </a:r>
            <a:endParaRPr lang="zh-CN" altLang="en-US" sz="2000" dirty="0">
              <a:latin typeface="+mj-ea"/>
              <a:ea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端口定义</a:t>
            </a:r>
            <a:endParaRPr lang="en-US" altLang="zh-CN" dirty="0"/>
          </a:p>
          <a:p>
            <a:pPr lvl="1"/>
            <a:r>
              <a:rPr lang="en-US" altLang="zh-CN" dirty="0"/>
              <a:t>Module </a:t>
            </a:r>
            <a:r>
              <a:rPr lang="zh-CN" altLang="en-US" dirty="0"/>
              <a:t>模块名（端口</a:t>
            </a:r>
            <a:r>
              <a:rPr lang="en-US" altLang="zh-CN" dirty="0"/>
              <a:t>1</a:t>
            </a:r>
            <a:r>
              <a:rPr lang="zh-CN" altLang="en-US" dirty="0"/>
              <a:t>，端口</a:t>
            </a:r>
            <a:r>
              <a:rPr lang="en-US" altLang="zh-CN" dirty="0"/>
              <a:t>2</a:t>
            </a:r>
            <a:r>
              <a:rPr lang="zh-CN" altLang="en-US" dirty="0"/>
              <a:t>，</a:t>
            </a:r>
            <a:r>
              <a:rPr lang="en-US" altLang="zh-CN" dirty="0"/>
              <a:t>……);</a:t>
            </a:r>
            <a:endParaRPr lang="en-US" altLang="zh-CN" dirty="0"/>
          </a:p>
          <a:p>
            <a:pPr lvl="1"/>
            <a:r>
              <a:rPr lang="zh-CN" altLang="en-US" dirty="0"/>
              <a:t>模块名（连接端口</a:t>
            </a:r>
            <a:r>
              <a:rPr lang="en-US" altLang="zh-CN" dirty="0"/>
              <a:t>1</a:t>
            </a:r>
            <a:r>
              <a:rPr lang="zh-CN" altLang="en-US" dirty="0"/>
              <a:t>信号名，连接端口</a:t>
            </a:r>
            <a:r>
              <a:rPr lang="en-US" altLang="zh-CN" dirty="0"/>
              <a:t>2</a:t>
            </a:r>
            <a:r>
              <a:rPr lang="zh-CN" altLang="en-US" dirty="0"/>
              <a:t>信号名，连接端口</a:t>
            </a:r>
            <a:r>
              <a:rPr lang="en-US" altLang="zh-CN" dirty="0"/>
              <a:t>3</a:t>
            </a:r>
            <a:r>
              <a:rPr lang="zh-CN" altLang="en-US" dirty="0"/>
              <a:t>信号名，</a:t>
            </a:r>
            <a:r>
              <a:rPr lang="en-US" altLang="zh-CN" dirty="0"/>
              <a:t>……</a:t>
            </a:r>
            <a:r>
              <a:rPr lang="zh-CN" altLang="en-US" dirty="0"/>
              <a:t>）</a:t>
            </a:r>
            <a:endParaRPr lang="en-US" altLang="zh-CN" dirty="0"/>
          </a:p>
          <a:p>
            <a:pPr lvl="1"/>
            <a:r>
              <a:rPr lang="zh-CN" altLang="en-US" dirty="0"/>
              <a:t>模块名（</a:t>
            </a:r>
            <a:r>
              <a:rPr lang="en-US" altLang="zh-CN" dirty="0"/>
              <a:t>.</a:t>
            </a:r>
            <a:r>
              <a:rPr lang="zh-CN" altLang="en-US" dirty="0"/>
              <a:t>端口</a:t>
            </a:r>
            <a:r>
              <a:rPr lang="en-US" altLang="zh-CN" dirty="0"/>
              <a:t>1</a:t>
            </a:r>
            <a:r>
              <a:rPr lang="zh-CN" altLang="en-US" dirty="0"/>
              <a:t>名（连接信号</a:t>
            </a:r>
            <a:r>
              <a:rPr lang="en-US" altLang="zh-CN" dirty="0"/>
              <a:t>1</a:t>
            </a:r>
            <a:r>
              <a:rPr lang="zh-CN" altLang="en-US" dirty="0"/>
              <a:t>名），</a:t>
            </a:r>
            <a:r>
              <a:rPr lang="en-US" altLang="zh-CN" dirty="0"/>
              <a:t> .</a:t>
            </a:r>
            <a:r>
              <a:rPr lang="zh-CN" altLang="en-US" dirty="0"/>
              <a:t>端口</a:t>
            </a:r>
            <a:r>
              <a:rPr lang="en-US" altLang="zh-CN" dirty="0"/>
              <a:t>2</a:t>
            </a:r>
            <a:r>
              <a:rPr lang="zh-CN" altLang="en-US" dirty="0"/>
              <a:t>名（连接信号</a:t>
            </a:r>
            <a:r>
              <a:rPr lang="en-US" altLang="zh-CN" dirty="0"/>
              <a:t>2</a:t>
            </a:r>
            <a:r>
              <a:rPr lang="zh-CN" altLang="en-US" dirty="0"/>
              <a:t>名），</a:t>
            </a:r>
            <a:r>
              <a:rPr lang="en-US" altLang="zh-CN" dirty="0"/>
              <a:t> ……</a:t>
            </a:r>
            <a:r>
              <a:rPr lang="zh-CN" altLang="en-US" dirty="0"/>
              <a:t>）</a:t>
            </a:r>
            <a:endParaRPr lang="en-US" altLang="zh-CN" dirty="0"/>
          </a:p>
        </p:txBody>
      </p:sp>
      <p:sp>
        <p:nvSpPr>
          <p:cNvPr id="6" name="TextBox 5"/>
          <p:cNvSpPr txBox="1"/>
          <p:nvPr/>
        </p:nvSpPr>
        <p:spPr>
          <a:xfrm>
            <a:off x="5786446" y="3000372"/>
            <a:ext cx="184763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严格按顺序！</a:t>
            </a:r>
            <a:endParaRPr lang="zh-CN" altLang="en-US" sz="2000" dirty="0">
              <a:latin typeface="+mj-ea"/>
              <a:ea typeface="+mj-ea"/>
            </a:endParaRPr>
          </a:p>
        </p:txBody>
      </p:sp>
      <p:sp>
        <p:nvSpPr>
          <p:cNvPr id="7" name="TextBox 6"/>
          <p:cNvSpPr txBox="1"/>
          <p:nvPr/>
        </p:nvSpPr>
        <p:spPr>
          <a:xfrm>
            <a:off x="428596" y="4643446"/>
            <a:ext cx="8496944"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400" dirty="0" err="1">
                <a:solidFill>
                  <a:srgbClr val="000000"/>
                </a:solidFill>
                <a:latin typeface="Courier New" panose="02070309020205020404"/>
              </a:rPr>
              <a:t>muxtwo</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a</a:t>
            </a:r>
            <a:r>
              <a:rPr lang="en-US" altLang="zh-CN" sz="2400" b="1" dirty="0">
                <a:solidFill>
                  <a:srgbClr val="000080"/>
                </a:solidFill>
                <a:latin typeface="Courier New" panose="02070309020205020404"/>
              </a:rPr>
              <a:t>(</a:t>
            </a:r>
            <a:r>
              <a:rPr lang="en-US" altLang="zh-CN" sz="2400" dirty="0" err="1">
                <a:solidFill>
                  <a:srgbClr val="000000"/>
                </a:solidFill>
                <a:latin typeface="Courier New" panose="02070309020205020404"/>
              </a:rPr>
              <a:t>ain</a:t>
            </a:r>
            <a:r>
              <a:rPr lang="en-US" altLang="zh-CN" sz="2400" b="1" dirty="0">
                <a:solidFill>
                  <a:srgbClr val="000080"/>
                </a:solidFill>
                <a:latin typeface="Courier New" panose="02070309020205020404"/>
              </a:rPr>
              <a:t>) ,.</a:t>
            </a:r>
            <a:r>
              <a:rPr lang="en-US" altLang="zh-CN" sz="2400" dirty="0">
                <a:solidFill>
                  <a:srgbClr val="000000"/>
                </a:solidFill>
                <a:latin typeface="Courier New" panose="02070309020205020404"/>
              </a:rPr>
              <a:t>b</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bin</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 </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out</a:t>
            </a:r>
            <a:r>
              <a:rPr lang="en-US" altLang="zh-CN" sz="2400" b="1" dirty="0">
                <a:solidFill>
                  <a:srgbClr val="000080"/>
                </a:solidFill>
                <a:latin typeface="Courier New" panose="02070309020205020404"/>
              </a:rPr>
              <a:t>(</a:t>
            </a:r>
            <a:r>
              <a:rPr lang="en-US" altLang="zh-CN" sz="2400" dirty="0" err="1">
                <a:solidFill>
                  <a:srgbClr val="000000"/>
                </a:solidFill>
                <a:latin typeface="Courier New" panose="02070309020205020404"/>
              </a:rPr>
              <a:t>outw</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 </a:t>
            </a:r>
            <a:r>
              <a:rPr lang="en-US" altLang="zh-CN" sz="2400" b="1" dirty="0">
                <a:solidFill>
                  <a:srgbClr val="000080"/>
                </a:solidFill>
                <a:latin typeface="Courier New" panose="02070309020205020404"/>
              </a:rPr>
              <a:t>,.</a:t>
            </a:r>
            <a:r>
              <a:rPr lang="en-US" altLang="zh-CN" sz="2400" dirty="0" err="1">
                <a:solidFill>
                  <a:srgbClr val="000000"/>
                </a:solidFill>
                <a:latin typeface="Courier New" panose="02070309020205020404"/>
              </a:rPr>
              <a:t>outbar</a:t>
            </a:r>
            <a:r>
              <a:rPr lang="en-US" altLang="zh-CN" sz="2400" b="1" dirty="0">
                <a:solidFill>
                  <a:srgbClr val="000080"/>
                </a:solidFill>
                <a:latin typeface="Courier New" panose="02070309020205020404"/>
              </a:rPr>
              <a:t>(</a:t>
            </a:r>
            <a:r>
              <a:rPr lang="en-US" altLang="zh-CN" sz="2400" dirty="0" err="1">
                <a:solidFill>
                  <a:srgbClr val="000000"/>
                </a:solidFill>
                <a:latin typeface="Courier New" panose="02070309020205020404"/>
              </a:rPr>
              <a:t>outwbar</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 </a:t>
            </a:r>
            <a:r>
              <a:rPr lang="en-US" altLang="zh-CN" sz="2400" b="1" dirty="0">
                <a:solidFill>
                  <a:srgbClr val="000080"/>
                </a:solidFill>
                <a:latin typeface="Courier New" panose="02070309020205020404"/>
              </a:rPr>
              <a:t>,.</a:t>
            </a:r>
            <a:r>
              <a:rPr lang="en-US" altLang="zh-CN" sz="2400" dirty="0" err="1">
                <a:solidFill>
                  <a:srgbClr val="000000"/>
                </a:solidFill>
                <a:latin typeface="Courier New" panose="02070309020205020404"/>
              </a:rPr>
              <a:t>sel</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select</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 </a:t>
            </a:r>
            <a:r>
              <a:rPr lang="en-US" altLang="zh-CN" sz="2400" b="1" dirty="0">
                <a:solidFill>
                  <a:srgbClr val="000080"/>
                </a:solidFill>
                <a:latin typeface="Courier New" panose="02070309020205020404"/>
              </a:rPr>
              <a:t>)</a:t>
            </a:r>
            <a:r>
              <a:rPr lang="en-US" altLang="zh-CN" sz="2400" dirty="0">
                <a:solidFill>
                  <a:srgbClr val="000000"/>
                </a:solidFill>
                <a:latin typeface="Courier New" panose="02070309020205020404"/>
              </a:rPr>
              <a:t>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en-US" altLang="zh-CN" dirty="0"/>
              <a:t>I/O</a:t>
            </a:r>
            <a:r>
              <a:rPr lang="zh-CN" altLang="en-US" dirty="0"/>
              <a:t>说明</a:t>
            </a:r>
            <a:endParaRPr lang="en-US" altLang="zh-CN" dirty="0"/>
          </a:p>
          <a:p>
            <a:pPr lvl="1"/>
            <a:r>
              <a:rPr lang="en-US" altLang="zh-CN" dirty="0"/>
              <a:t>input[</a:t>
            </a:r>
            <a:r>
              <a:rPr lang="zh-CN" altLang="en-US" dirty="0"/>
              <a:t>信号位宽</a:t>
            </a:r>
            <a:r>
              <a:rPr lang="en-US" altLang="zh-CN" dirty="0"/>
              <a:t>-1:0] </a:t>
            </a:r>
            <a:r>
              <a:rPr lang="zh-CN" altLang="en-US" dirty="0"/>
              <a:t>端口名</a:t>
            </a:r>
            <a:endParaRPr lang="en-US" altLang="zh-CN" dirty="0"/>
          </a:p>
          <a:p>
            <a:pPr lvl="1"/>
            <a:r>
              <a:rPr lang="en-US" altLang="zh-CN" dirty="0"/>
              <a:t>output[</a:t>
            </a:r>
            <a:r>
              <a:rPr lang="zh-CN" altLang="en-US" dirty="0"/>
              <a:t>信号位宽</a:t>
            </a:r>
            <a:r>
              <a:rPr lang="en-US" altLang="zh-CN" dirty="0"/>
              <a:t>-1:0] </a:t>
            </a:r>
            <a:r>
              <a:rPr lang="zh-CN" altLang="en-US" dirty="0"/>
              <a:t>端口名</a:t>
            </a:r>
            <a:endParaRPr lang="en-US" altLang="zh-CN" dirty="0"/>
          </a:p>
          <a:p>
            <a:pPr lvl="1"/>
            <a:r>
              <a:rPr lang="en-US" altLang="zh-CN" dirty="0" err="1"/>
              <a:t>inout</a:t>
            </a:r>
            <a:r>
              <a:rPr lang="en-US" altLang="zh-CN" dirty="0"/>
              <a:t>[</a:t>
            </a:r>
            <a:r>
              <a:rPr lang="zh-CN" altLang="en-US" dirty="0"/>
              <a:t>信号位宽</a:t>
            </a:r>
            <a:r>
              <a:rPr lang="en-US" altLang="zh-CN" dirty="0"/>
              <a:t>-1:0] </a:t>
            </a:r>
            <a:r>
              <a:rPr lang="zh-CN" altLang="en-US" dirty="0"/>
              <a:t>端口名</a:t>
            </a:r>
            <a:endParaRPr lang="en-US" altLang="zh-CN" dirty="0"/>
          </a:p>
          <a:p>
            <a:pPr lvl="1"/>
            <a:endParaRPr lang="en-US" altLang="zh-CN" dirty="0"/>
          </a:p>
          <a:p>
            <a:pPr lvl="1"/>
            <a:r>
              <a:rPr lang="en-US" altLang="zh-CN" dirty="0"/>
              <a:t>Module </a:t>
            </a:r>
            <a:r>
              <a:rPr lang="en-US" altLang="zh-CN" dirty="0" err="1"/>
              <a:t>module_name</a:t>
            </a:r>
            <a:r>
              <a:rPr lang="en-US" altLang="zh-CN" dirty="0"/>
              <a:t>(</a:t>
            </a:r>
            <a:r>
              <a:rPr lang="en-US" altLang="zh-CN" dirty="0" err="1"/>
              <a:t>intput</a:t>
            </a:r>
            <a:r>
              <a:rPr lang="en-US" altLang="zh-CN" dirty="0"/>
              <a:t> port1, input port2, output port3,……)</a:t>
            </a:r>
            <a:endParaRPr lang="en-US" altLang="zh-CN" dirty="0"/>
          </a:p>
          <a:p>
            <a:pPr lvl="1"/>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内部信号声明</a:t>
            </a:r>
            <a:endParaRPr lang="en-US" altLang="zh-CN" dirty="0"/>
          </a:p>
          <a:p>
            <a:pPr lvl="1"/>
            <a:r>
              <a:rPr lang="en-US" altLang="zh-CN" dirty="0" err="1"/>
              <a:t>reg</a:t>
            </a:r>
            <a:r>
              <a:rPr lang="en-US" altLang="zh-CN" dirty="0"/>
              <a:t>[width-1:0] R</a:t>
            </a:r>
            <a:r>
              <a:rPr lang="zh-CN" altLang="en-US" dirty="0"/>
              <a:t>变量</a:t>
            </a:r>
            <a:r>
              <a:rPr lang="en-US" altLang="zh-CN" dirty="0"/>
              <a:t>1</a:t>
            </a:r>
            <a:r>
              <a:rPr lang="zh-CN" altLang="en-US" dirty="0"/>
              <a:t>，</a:t>
            </a:r>
            <a:r>
              <a:rPr lang="en-US" altLang="zh-CN" dirty="0"/>
              <a:t>R</a:t>
            </a:r>
            <a:r>
              <a:rPr lang="zh-CN" altLang="en-US" dirty="0"/>
              <a:t>变量</a:t>
            </a:r>
            <a:r>
              <a:rPr lang="en-US" altLang="zh-CN" dirty="0"/>
              <a:t>2……</a:t>
            </a:r>
            <a:endParaRPr lang="en-US" altLang="zh-CN" dirty="0"/>
          </a:p>
          <a:p>
            <a:pPr lvl="1"/>
            <a:r>
              <a:rPr lang="en-US" altLang="zh-CN" dirty="0"/>
              <a:t>wire[width-1:0] W</a:t>
            </a:r>
            <a:r>
              <a:rPr lang="zh-CN" altLang="en-US" dirty="0"/>
              <a:t>变量</a:t>
            </a:r>
            <a:r>
              <a:rPr lang="en-US" altLang="zh-CN" dirty="0"/>
              <a:t>1</a:t>
            </a:r>
            <a:r>
              <a:rPr lang="zh-CN" altLang="en-US" dirty="0"/>
              <a:t>，</a:t>
            </a:r>
            <a:r>
              <a:rPr lang="en-US" altLang="zh-CN" dirty="0"/>
              <a:t>W</a:t>
            </a:r>
            <a:r>
              <a:rPr lang="zh-CN" altLang="en-US" dirty="0"/>
              <a:t>变量</a:t>
            </a:r>
            <a:r>
              <a:rPr lang="en-US" altLang="zh-CN" dirty="0"/>
              <a:t>2……</a:t>
            </a:r>
            <a:endParaRPr lang="en-US" altLang="zh-CN" dirty="0"/>
          </a:p>
          <a:p>
            <a:pPr lvl="1"/>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457200" y="1412776"/>
            <a:ext cx="8229600" cy="1944216"/>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sz="5400" dirty="0">
                <a:solidFill>
                  <a:srgbClr val="0070C0"/>
                </a:solidFill>
              </a:rPr>
              <a:t>实验一</a:t>
            </a:r>
            <a:endParaRPr lang="en-US" altLang="zh-CN" sz="5400" dirty="0">
              <a:solidFill>
                <a:srgbClr val="0070C0"/>
              </a:solidFill>
            </a:endParaRPr>
          </a:p>
          <a:p>
            <a:r>
              <a:rPr lang="zh-CN" altLang="en-US" sz="5400" dirty="0">
                <a:solidFill>
                  <a:srgbClr val="0070C0"/>
                </a:solidFill>
              </a:rPr>
              <a:t>熟悉</a:t>
            </a:r>
            <a:r>
              <a:rPr lang="en-US" altLang="zh-CN" sz="5400" dirty="0" err="1">
                <a:solidFill>
                  <a:srgbClr val="0070C0"/>
                </a:solidFill>
              </a:rPr>
              <a:t>Vivado</a:t>
            </a:r>
            <a:r>
              <a:rPr lang="zh-CN" altLang="en-US" sz="5400" dirty="0">
                <a:solidFill>
                  <a:srgbClr val="0070C0"/>
                </a:solidFill>
              </a:rPr>
              <a:t>环境</a:t>
            </a:r>
            <a:endParaRPr lang="zh-CN" altLang="en-US" sz="5400" dirty="0">
              <a:solidFill>
                <a:srgbClr val="0070C0"/>
              </a:solidFill>
            </a:endParaRPr>
          </a:p>
        </p:txBody>
      </p:sp>
      <p:graphicFrame>
        <p:nvGraphicFramePr>
          <p:cNvPr id="6" name="表格 5"/>
          <p:cNvGraphicFramePr>
            <a:graphicFrameLocks noGrp="1"/>
          </p:cNvGraphicFramePr>
          <p:nvPr>
            <p:custDataLst>
              <p:tags r:id="rId1"/>
            </p:custDataLst>
          </p:nvPr>
        </p:nvGraphicFramePr>
        <p:xfrm>
          <a:off x="1547664" y="3356992"/>
          <a:ext cx="6048672" cy="2560320"/>
        </p:xfrm>
        <a:graphic>
          <a:graphicData uri="http://schemas.openxmlformats.org/drawingml/2006/table">
            <a:tbl>
              <a:tblPr firstRow="1" bandRow="1">
                <a:tableStyleId>{9D7B26C5-4107-4FEC-AEDC-1716B250A1EF}</a:tableStyleId>
              </a:tblPr>
              <a:tblGrid>
                <a:gridCol w="656520"/>
                <a:gridCol w="711632"/>
                <a:gridCol w="3168352"/>
                <a:gridCol w="1512168"/>
              </a:tblGrid>
              <a:tr h="298833">
                <a:tc>
                  <a:txBody>
                    <a:bodyPr/>
                    <a:lstStyle/>
                    <a:p>
                      <a:r>
                        <a:rPr lang="zh-CN" altLang="en-US" dirty="0"/>
                        <a:t>实验构成</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zh-CN" altLang="en-US" dirty="0"/>
                        <a:t>验收时间</a:t>
                      </a:r>
                      <a:endParaRPr lang="zh-CN" altLang="en-US" dirty="0"/>
                    </a:p>
                  </a:txBody>
                  <a:tcPr/>
                </a:tc>
              </a:tr>
              <a:tr h="370840">
                <a:tc>
                  <a:txBody>
                    <a:bodyPr/>
                    <a:lstStyle/>
                    <a:p>
                      <a:r>
                        <a:rPr lang="zh-CN" altLang="en-US" dirty="0"/>
                        <a:t>主体实验</a:t>
                      </a:r>
                      <a:endParaRPr lang="zh-CN" altLang="en-US" dirty="0"/>
                    </a:p>
                  </a:txBody>
                  <a:tcPr/>
                </a:tc>
                <a:tc>
                  <a:txBody>
                    <a:bodyPr/>
                    <a:lstStyle/>
                    <a:p>
                      <a:r>
                        <a:rPr lang="en-US" altLang="zh-CN" dirty="0"/>
                        <a:t>90%</a:t>
                      </a:r>
                      <a:endParaRPr lang="zh-CN" altLang="en-US" dirty="0"/>
                    </a:p>
                  </a:txBody>
                  <a:tcPr/>
                </a:tc>
                <a:tc>
                  <a:txBody>
                    <a:bodyPr/>
                    <a:lstStyle/>
                    <a:p>
                      <a:r>
                        <a:rPr lang="zh-CN" altLang="en-US" dirty="0"/>
                        <a:t>熟悉</a:t>
                      </a:r>
                      <a:r>
                        <a:rPr lang="en-US" altLang="zh-CN" dirty="0" err="1"/>
                        <a:t>Vivado</a:t>
                      </a:r>
                      <a:r>
                        <a:rPr lang="zh-CN" altLang="en-US" dirty="0"/>
                        <a:t>（以</a:t>
                      </a:r>
                      <a:r>
                        <a:rPr lang="en-US" altLang="zh-CN" dirty="0"/>
                        <a:t>4bit</a:t>
                      </a:r>
                      <a:r>
                        <a:rPr lang="zh-CN" altLang="en-US" dirty="0"/>
                        <a:t>全加器的行为建模为例）</a:t>
                      </a:r>
                      <a:endParaRPr lang="zh-CN" altLang="en-US" dirty="0"/>
                    </a:p>
                  </a:txBody>
                  <a:tcPr/>
                </a:tc>
                <a:tc>
                  <a:txBody>
                    <a:bodyPr/>
                    <a:lstStyle/>
                    <a:p>
                      <a:r>
                        <a:rPr lang="zh-CN" altLang="en-US" dirty="0"/>
                        <a:t>课堂</a:t>
                      </a:r>
                      <a:r>
                        <a:rPr lang="en-US" altLang="zh-CN" dirty="0"/>
                        <a:t>+</a:t>
                      </a:r>
                      <a:r>
                        <a:rPr lang="zh-CN" altLang="en-US" dirty="0"/>
                        <a:t>下课后</a:t>
                      </a:r>
                      <a:endParaRPr lang="zh-CN" altLang="en-US" dirty="0"/>
                    </a:p>
                  </a:txBody>
                  <a:tcPr/>
                </a:tc>
              </a:tr>
              <a:tr h="370840">
                <a:tc>
                  <a:txBody>
                    <a:bodyPr/>
                    <a:lstStyle/>
                    <a:p>
                      <a:r>
                        <a:rPr lang="zh-CN" altLang="en-US" dirty="0"/>
                        <a:t>附加题</a:t>
                      </a:r>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1bit</a:t>
                      </a:r>
                      <a:r>
                        <a:rPr lang="zh-CN" altLang="en-US" dirty="0"/>
                        <a:t>全加器的结构</a:t>
                      </a:r>
                      <a:r>
                        <a:rPr lang="en-US" altLang="zh-CN" dirty="0"/>
                        <a:t>&amp;</a:t>
                      </a:r>
                      <a:r>
                        <a:rPr lang="zh-CN" altLang="en-US" dirty="0"/>
                        <a:t>行为建模实现</a:t>
                      </a:r>
                      <a:endParaRPr lang="zh-CN" altLang="en-US" dirty="0"/>
                    </a:p>
                  </a:txBody>
                  <a:tcPr/>
                </a:tc>
                <a:tc>
                  <a:txBody>
                    <a:bodyPr/>
                    <a:lstStyle/>
                    <a:p>
                      <a:r>
                        <a:rPr lang="zh-CN" altLang="en-US" dirty="0"/>
                        <a:t>课堂</a:t>
                      </a:r>
                      <a:endParaRPr lang="zh-CN" altLang="en-US" dirty="0"/>
                    </a:p>
                  </a:txBody>
                  <a:tcPr/>
                </a:tc>
              </a:tr>
              <a:tr h="370840">
                <a:tc>
                  <a:txBody>
                    <a:bodyPr/>
                    <a:lstStyle/>
                    <a:p>
                      <a:r>
                        <a:rPr lang="zh-CN" altLang="en-US" dirty="0"/>
                        <a:t>附加题</a:t>
                      </a:r>
                      <a:r>
                        <a:rPr lang="en-US" altLang="zh-CN" dirty="0"/>
                        <a:t>2</a:t>
                      </a:r>
                      <a:endParaRPr lang="zh-CN" altLang="en-US" dirty="0"/>
                    </a:p>
                  </a:txBody>
                  <a:tcPr/>
                </a:tc>
                <a:tc>
                  <a:txBody>
                    <a:bodyPr/>
                    <a:lstStyle/>
                    <a:p>
                      <a:r>
                        <a:rPr lang="en-US" altLang="zh-CN" dirty="0"/>
                        <a:t>5%</a:t>
                      </a:r>
                      <a:endParaRPr lang="zh-CN" altLang="en-US" dirty="0"/>
                    </a:p>
                  </a:txBody>
                  <a:tcPr/>
                </a:tc>
                <a:tc>
                  <a:txBody>
                    <a:bodyPr/>
                    <a:lstStyle/>
                    <a:p>
                      <a:r>
                        <a:rPr lang="en-US" altLang="zh-CN" dirty="0"/>
                        <a:t>4bit</a:t>
                      </a:r>
                      <a:r>
                        <a:rPr lang="zh-CN" altLang="en-US" dirty="0"/>
                        <a:t>全加器利用</a:t>
                      </a:r>
                      <a:r>
                        <a:rPr lang="en-US" altLang="zh-CN" dirty="0"/>
                        <a:t>generate</a:t>
                      </a:r>
                      <a:r>
                        <a:rPr lang="zh-CN" altLang="en-US" dirty="0"/>
                        <a:t>实现</a:t>
                      </a:r>
                      <a:endParaRPr lang="zh-CN" altLang="en-US" dirty="0"/>
                    </a:p>
                  </a:txBody>
                  <a:tcPr/>
                </a:tc>
                <a:tc>
                  <a:txBody>
                    <a:bodyPr/>
                    <a:lstStyle/>
                    <a:p>
                      <a:r>
                        <a:rPr lang="zh-CN" altLang="en-US" dirty="0"/>
                        <a:t>课堂</a:t>
                      </a:r>
                      <a:endParaRPr lang="zh-CN" altLang="en-US" dirty="0"/>
                    </a:p>
                  </a:txBody>
                  <a:tcPr/>
                </a:tc>
              </a:tr>
            </a:tbl>
          </a:graphicData>
        </a:graphic>
      </p:graphicFrame>
      <p:sp>
        <p:nvSpPr>
          <p:cNvPr id="7" name="文本框 6"/>
          <p:cNvSpPr txBox="1"/>
          <p:nvPr/>
        </p:nvSpPr>
        <p:spPr>
          <a:xfrm>
            <a:off x="5868144" y="5917312"/>
            <a:ext cx="1800493" cy="369332"/>
          </a:xfrm>
          <a:prstGeom prst="rect">
            <a:avLst/>
          </a:prstGeom>
          <a:noFill/>
        </p:spPr>
        <p:txBody>
          <a:bodyPr wrap="none" rtlCol="0">
            <a:spAutoFit/>
          </a:bodyPr>
          <a:lstStyle/>
          <a:p>
            <a:r>
              <a:rPr lang="zh-CN" altLang="en-US" dirty="0"/>
              <a:t>具体见实验讲义</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功能定义</a:t>
            </a:r>
            <a:endParaRPr lang="en-US" altLang="zh-CN" dirty="0"/>
          </a:p>
          <a:p>
            <a:pPr lvl="1"/>
            <a:r>
              <a:rPr lang="en-US" altLang="zh-CN" dirty="0"/>
              <a:t>Assign</a:t>
            </a:r>
            <a:r>
              <a:rPr lang="zh-CN" altLang="en-US" dirty="0"/>
              <a:t>声明语句</a:t>
            </a:r>
            <a:r>
              <a:rPr lang="en-US" altLang="zh-CN" dirty="0"/>
              <a:t>	assign a = b &amp; c;</a:t>
            </a:r>
            <a:endParaRPr lang="en-US" altLang="zh-CN" dirty="0"/>
          </a:p>
          <a:p>
            <a:pPr lvl="1"/>
            <a:r>
              <a:rPr lang="zh-CN" altLang="en-US" dirty="0"/>
              <a:t>实例元件</a:t>
            </a:r>
            <a:r>
              <a:rPr lang="en-US" altLang="zh-CN" dirty="0"/>
              <a:t> 	and #2 u1(q , a , b);</a:t>
            </a:r>
            <a:endParaRPr lang="en-US" altLang="zh-CN" dirty="0"/>
          </a:p>
          <a:p>
            <a:pPr lvl="1"/>
            <a:r>
              <a:rPr lang="en-US" altLang="zh-CN" dirty="0"/>
              <a:t>Always</a:t>
            </a:r>
            <a:r>
              <a:rPr lang="zh-CN" altLang="en-US" dirty="0"/>
              <a:t>块</a:t>
            </a:r>
            <a:endParaRPr lang="en-US" altLang="zh-CN" dirty="0"/>
          </a:p>
          <a:p>
            <a:pPr marL="457200" lvl="1" indent="0">
              <a:buNone/>
            </a:pPr>
            <a:r>
              <a:rPr lang="en-US" altLang="zh-CN" dirty="0"/>
              <a:t>	always @ (</a:t>
            </a:r>
            <a:r>
              <a:rPr lang="en-US" altLang="zh-CN" dirty="0" err="1"/>
              <a:t>posedge</a:t>
            </a:r>
            <a:r>
              <a:rPr lang="en-US" altLang="zh-CN" dirty="0"/>
              <a:t> </a:t>
            </a:r>
            <a:r>
              <a:rPr lang="en-US" altLang="zh-CN" dirty="0" err="1"/>
              <a:t>clk</a:t>
            </a:r>
            <a:r>
              <a:rPr lang="en-US" altLang="zh-CN" dirty="0"/>
              <a:t>);</a:t>
            </a:r>
            <a:endParaRPr lang="en-US" altLang="zh-CN" dirty="0"/>
          </a:p>
          <a:p>
            <a:pPr marL="457200" lvl="1" indent="0">
              <a:buNone/>
            </a:pPr>
            <a:r>
              <a:rPr lang="en-US" altLang="zh-CN" dirty="0"/>
              <a:t>     		begin</a:t>
            </a:r>
            <a:endParaRPr lang="en-US" altLang="zh-CN" dirty="0"/>
          </a:p>
          <a:p>
            <a:pPr marL="457200" lvl="1" indent="0">
              <a:buNone/>
            </a:pPr>
            <a:r>
              <a:rPr lang="en-US" altLang="zh-CN" dirty="0"/>
              <a:t>			……</a:t>
            </a:r>
            <a:endParaRPr lang="en-US" altLang="zh-CN" dirty="0"/>
          </a:p>
          <a:p>
            <a:pPr marL="457200" lvl="1" indent="0">
              <a:buNone/>
            </a:pPr>
            <a:r>
              <a:rPr lang="en-US" altLang="zh-CN" dirty="0"/>
              <a:t>		end</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endParaRPr lang="en-US" altLang="zh-CN" dirty="0"/>
          </a:p>
          <a:p>
            <a:r>
              <a:rPr lang="en-US" altLang="zh-CN" dirty="0"/>
              <a:t>Integer</a:t>
            </a:r>
            <a:r>
              <a:rPr lang="zh-CN" altLang="en-US" dirty="0"/>
              <a:t>型</a:t>
            </a:r>
            <a:endParaRPr lang="en-US" altLang="zh-CN" dirty="0"/>
          </a:p>
          <a:p>
            <a:r>
              <a:rPr lang="en-US" altLang="zh-CN" dirty="0"/>
              <a:t>Parameter</a:t>
            </a:r>
            <a:r>
              <a:rPr lang="zh-CN" altLang="en-US" dirty="0"/>
              <a:t>型</a:t>
            </a:r>
            <a:endParaRPr lang="en-US" altLang="zh-CN" dirty="0"/>
          </a:p>
          <a:p>
            <a:r>
              <a:rPr lang="en-US" altLang="zh-CN" dirty="0" err="1"/>
              <a:t>Reg</a:t>
            </a:r>
            <a:r>
              <a:rPr lang="zh-CN" altLang="en-US" dirty="0"/>
              <a:t>型</a:t>
            </a:r>
            <a:endParaRPr lang="en-US" altLang="zh-CN" dirty="0"/>
          </a:p>
          <a:p>
            <a:r>
              <a:rPr lang="en-US" altLang="zh-CN" dirty="0"/>
              <a:t>Wire</a:t>
            </a:r>
            <a:r>
              <a:rPr lang="zh-CN" altLang="en-US" dirty="0"/>
              <a:t>型</a:t>
            </a:r>
            <a:endParaRPr lang="en-US" altLang="zh-CN" dirty="0"/>
          </a:p>
          <a:p>
            <a:endParaRPr lang="en-US" altLang="zh-CN" dirty="0"/>
          </a:p>
          <a:p>
            <a:r>
              <a:rPr lang="en-US" altLang="zh-CN" dirty="0"/>
              <a:t>Large</a:t>
            </a:r>
            <a:r>
              <a:rPr lang="zh-CN" altLang="en-US" dirty="0"/>
              <a:t>、</a:t>
            </a:r>
            <a:r>
              <a:rPr lang="en-US" altLang="zh-CN" dirty="0"/>
              <a:t>medium</a:t>
            </a:r>
            <a:r>
              <a:rPr lang="zh-CN" altLang="en-US" dirty="0"/>
              <a:t>、</a:t>
            </a:r>
            <a:r>
              <a:rPr lang="en-US" altLang="zh-CN" dirty="0"/>
              <a:t>scalared</a:t>
            </a:r>
            <a:r>
              <a:rPr lang="zh-CN" altLang="en-US" dirty="0"/>
              <a:t>、</a:t>
            </a:r>
            <a:r>
              <a:rPr lang="en-US" altLang="zh-CN" dirty="0"/>
              <a:t>time</a:t>
            </a:r>
            <a:r>
              <a:rPr lang="zh-CN" altLang="en-US" dirty="0"/>
              <a:t>、</a:t>
            </a:r>
            <a:r>
              <a:rPr lang="en-US" altLang="zh-CN" dirty="0"/>
              <a:t>tri……</a:t>
            </a:r>
            <a:endParaRPr lang="en-US" altLang="zh-CN" dirty="0"/>
          </a:p>
          <a:p>
            <a:pPr lvl="2"/>
            <a:endParaRPr lang="en-US" altLang="zh-CN" dirty="0"/>
          </a:p>
          <a:p>
            <a:pPr lvl="2"/>
            <a:endParaRPr lang="en-US" altLang="zh-CN" dirty="0"/>
          </a:p>
        </p:txBody>
      </p:sp>
      <p:sp>
        <p:nvSpPr>
          <p:cNvPr id="5" name="TextBox 4"/>
          <p:cNvSpPr txBox="1"/>
          <p:nvPr/>
        </p:nvSpPr>
        <p:spPr>
          <a:xfrm>
            <a:off x="3591067" y="2087270"/>
            <a:ext cx="902811"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a:latin typeface="+mj-ea"/>
                <a:ea typeface="+mj-ea"/>
              </a:rPr>
              <a:t>常量</a:t>
            </a:r>
            <a:endParaRPr lang="zh-CN" altLang="en-US" sz="2800" dirty="0">
              <a:latin typeface="+mj-ea"/>
              <a:ea typeface="+mj-ea"/>
            </a:endParaRPr>
          </a:p>
        </p:txBody>
      </p:sp>
      <p:sp>
        <p:nvSpPr>
          <p:cNvPr id="6" name="TextBox 5"/>
          <p:cNvSpPr txBox="1"/>
          <p:nvPr/>
        </p:nvSpPr>
        <p:spPr>
          <a:xfrm>
            <a:off x="3591067" y="3356992"/>
            <a:ext cx="902811"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a:latin typeface="+mj-ea"/>
                <a:ea typeface="+mj-ea"/>
              </a:rPr>
              <a:t>变量</a:t>
            </a:r>
            <a:endParaRPr lang="zh-CN" altLang="en-US" sz="2800" dirty="0">
              <a:latin typeface="+mj-ea"/>
              <a:ea typeface="+mj-ea"/>
            </a:endParaRPr>
          </a:p>
        </p:txBody>
      </p:sp>
      <p:cxnSp>
        <p:nvCxnSpPr>
          <p:cNvPr id="8" name="直接连接符 7"/>
          <p:cNvCxnSpPr/>
          <p:nvPr/>
        </p:nvCxnSpPr>
        <p:spPr bwMode="auto">
          <a:xfrm>
            <a:off x="2627784" y="2087270"/>
            <a:ext cx="963283" cy="26161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a:endCxn id="5" idx="1"/>
          </p:cNvCxnSpPr>
          <p:nvPr/>
        </p:nvCxnSpPr>
        <p:spPr bwMode="auto">
          <a:xfrm flipV="1">
            <a:off x="2915816" y="2348880"/>
            <a:ext cx="675251" cy="504056"/>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bwMode="auto">
          <a:xfrm>
            <a:off x="2051720" y="3356992"/>
            <a:ext cx="1547730" cy="26161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直接连接符 12"/>
          <p:cNvCxnSpPr/>
          <p:nvPr/>
        </p:nvCxnSpPr>
        <p:spPr bwMode="auto">
          <a:xfrm flipV="1">
            <a:off x="2267744" y="3618602"/>
            <a:ext cx="1331706" cy="45847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常量</a:t>
            </a:r>
            <a:endParaRPr lang="en-US" altLang="zh-CN" dirty="0"/>
          </a:p>
          <a:p>
            <a:pPr lvl="1"/>
            <a:r>
              <a:rPr lang="zh-CN" altLang="en-US" dirty="0"/>
              <a:t>整型常量</a:t>
            </a:r>
            <a:endParaRPr lang="en-US" altLang="zh-CN" dirty="0"/>
          </a:p>
          <a:p>
            <a:pPr lvl="2"/>
            <a:r>
              <a:rPr lang="en-US" altLang="zh-CN" b="1" dirty="0">
                <a:solidFill>
                  <a:srgbClr val="000080"/>
                </a:solidFill>
                <a:latin typeface="Courier New" panose="02070309020205020404"/>
              </a:rPr>
              <a:t>[</a:t>
            </a:r>
            <a:r>
              <a:rPr lang="zh-CN" altLang="en-US" b="1" dirty="0">
                <a:solidFill>
                  <a:srgbClr val="000080"/>
                </a:solidFill>
                <a:latin typeface="Courier New" panose="02070309020205020404"/>
              </a:rPr>
              <a:t>位宽</a:t>
            </a:r>
            <a:r>
              <a:rPr lang="en-US" altLang="zh-CN" b="1" dirty="0">
                <a:solidFill>
                  <a:srgbClr val="000080"/>
                </a:solidFill>
                <a:latin typeface="Courier New" panose="02070309020205020404"/>
              </a:rPr>
              <a:t>]‘[</a:t>
            </a:r>
            <a:r>
              <a:rPr lang="zh-CN" altLang="en-US" b="1" dirty="0">
                <a:solidFill>
                  <a:srgbClr val="000080"/>
                </a:solidFill>
                <a:latin typeface="Courier New" panose="02070309020205020404"/>
              </a:rPr>
              <a:t>进制</a:t>
            </a:r>
            <a:r>
              <a:rPr lang="en-US" altLang="zh-CN" b="1" dirty="0">
                <a:solidFill>
                  <a:srgbClr val="000080"/>
                </a:solidFill>
                <a:latin typeface="Courier New" panose="02070309020205020404"/>
              </a:rPr>
              <a:t>] [</a:t>
            </a:r>
            <a:r>
              <a:rPr lang="zh-CN" altLang="en-US" b="1" dirty="0">
                <a:solidFill>
                  <a:srgbClr val="000080"/>
                </a:solidFill>
                <a:latin typeface="Courier New" panose="02070309020205020404"/>
              </a:rPr>
              <a:t>数字</a:t>
            </a:r>
            <a:r>
              <a:rPr lang="en-US" altLang="zh-CN" b="1" dirty="0">
                <a:solidFill>
                  <a:srgbClr val="000080"/>
                </a:solidFill>
                <a:latin typeface="Courier New" panose="02070309020205020404"/>
              </a:rPr>
              <a:t>]</a:t>
            </a:r>
            <a:endParaRPr lang="en-US" altLang="zh-CN" b="1" dirty="0">
              <a:solidFill>
                <a:srgbClr val="000080"/>
              </a:solidFill>
              <a:latin typeface="Courier New" panose="02070309020205020404"/>
            </a:endParaRPr>
          </a:p>
          <a:p>
            <a:pPr lvl="2">
              <a:buNone/>
            </a:pPr>
            <a:r>
              <a:rPr lang="en-US" altLang="zh-CN" dirty="0">
                <a:solidFill>
                  <a:srgbClr val="FF8000"/>
                </a:solidFill>
                <a:latin typeface="Courier New" panose="02070309020205020404"/>
              </a:rPr>
              <a:t> 4’h6a8c</a:t>
            </a:r>
            <a:r>
              <a:rPr lang="zh-CN" altLang="en-US" dirty="0">
                <a:solidFill>
                  <a:srgbClr val="FF8000"/>
                </a:solidFill>
                <a:latin typeface="Courier New" panose="02070309020205020404"/>
              </a:rPr>
              <a:t>   </a:t>
            </a:r>
            <a:r>
              <a:rPr lang="en-US" altLang="zh-CN" dirty="0">
                <a:solidFill>
                  <a:srgbClr val="FF8000"/>
                </a:solidFill>
                <a:latin typeface="Courier New" panose="02070309020205020404"/>
              </a:rPr>
              <a:t>//</a:t>
            </a:r>
            <a:r>
              <a:rPr lang="zh-CN" altLang="en-US" dirty="0">
                <a:solidFill>
                  <a:srgbClr val="FF8000"/>
                </a:solidFill>
                <a:latin typeface="Courier New" panose="02070309020205020404"/>
              </a:rPr>
              <a:t>位宽超出，高位舍掉，相当于</a:t>
            </a:r>
            <a:r>
              <a:rPr lang="en-US" altLang="zh-CN" dirty="0">
                <a:solidFill>
                  <a:srgbClr val="FF8000"/>
                </a:solidFill>
                <a:latin typeface="Courier New" panose="02070309020205020404"/>
              </a:rPr>
              <a:t>4’hc</a:t>
            </a:r>
            <a:endParaRPr lang="en-US" altLang="zh-CN" dirty="0">
              <a:solidFill>
                <a:srgbClr val="FF8000"/>
              </a:solidFill>
              <a:latin typeface="Courier New" panose="02070309020205020404"/>
            </a:endParaRPr>
          </a:p>
          <a:p>
            <a:pPr lvl="2">
              <a:buNone/>
            </a:pPr>
            <a:r>
              <a:rPr lang="en-US" altLang="zh-CN" dirty="0">
                <a:solidFill>
                  <a:srgbClr val="FF8000"/>
                </a:solidFill>
                <a:latin typeface="Courier New" panose="02070309020205020404"/>
              </a:rPr>
              <a:t>  16’h6a8c</a:t>
            </a:r>
            <a:r>
              <a:rPr lang="zh-CN" altLang="en-US" dirty="0">
                <a:solidFill>
                  <a:srgbClr val="FF8000"/>
                </a:solidFill>
                <a:latin typeface="Courier New" panose="02070309020205020404"/>
              </a:rPr>
              <a:t>，</a:t>
            </a:r>
            <a:r>
              <a:rPr lang="en-US" altLang="zh-CN" dirty="0">
                <a:solidFill>
                  <a:srgbClr val="FF8000"/>
                </a:solidFill>
                <a:latin typeface="Courier New" panose="02070309020205020404"/>
              </a:rPr>
              <a:t>-16’h6a8c</a:t>
            </a:r>
            <a:r>
              <a:rPr lang="zh-CN" altLang="en-US" dirty="0">
                <a:solidFill>
                  <a:srgbClr val="FF8000"/>
                </a:solidFill>
                <a:latin typeface="Courier New" panose="02070309020205020404"/>
              </a:rPr>
              <a:t>（负数）  </a:t>
            </a:r>
            <a:endParaRPr lang="en-US" altLang="zh-CN" dirty="0">
              <a:solidFill>
                <a:srgbClr val="FF8000"/>
              </a:solidFill>
              <a:latin typeface="Courier New" panose="02070309020205020404"/>
            </a:endParaRPr>
          </a:p>
          <a:p>
            <a:pPr lvl="2">
              <a:buNone/>
            </a:pPr>
            <a:r>
              <a:rPr lang="en-US" altLang="zh-CN" dirty="0">
                <a:solidFill>
                  <a:srgbClr val="FF8000"/>
                </a:solidFill>
                <a:latin typeface="Courier New" panose="02070309020205020404"/>
              </a:rPr>
              <a:t>  16‘b1010_1011_1111_1010</a:t>
            </a:r>
            <a:endParaRPr lang="en-US" altLang="zh-CN" dirty="0">
              <a:solidFill>
                <a:srgbClr val="FF8000"/>
              </a:solidFill>
              <a:latin typeface="Courier New" panose="02070309020205020404"/>
            </a:endParaRPr>
          </a:p>
          <a:p>
            <a:pPr lvl="2"/>
            <a:r>
              <a:rPr lang="zh-CN" altLang="en-US" dirty="0">
                <a:latin typeface="Courier New" panose="02070309020205020404"/>
              </a:rPr>
              <a:t>进制有：二、十、十六、八</a:t>
            </a:r>
            <a:endParaRPr lang="en-US" altLang="zh-CN" dirty="0">
              <a:latin typeface="Courier New" panose="02070309020205020404"/>
            </a:endParaRPr>
          </a:p>
          <a:p>
            <a:pPr lvl="2">
              <a:buNone/>
            </a:pPr>
            <a:r>
              <a:rPr lang="en-US" altLang="zh-CN" dirty="0">
                <a:latin typeface="Courier New" panose="02070309020205020404"/>
              </a:rPr>
              <a:t> </a:t>
            </a:r>
            <a:r>
              <a:rPr lang="zh-CN" altLang="en-US" dirty="0">
                <a:latin typeface="Courier New" panose="02070309020205020404"/>
              </a:rPr>
              <a:t>符号为：</a:t>
            </a:r>
            <a:r>
              <a:rPr lang="en-US" altLang="zh-CN" dirty="0">
                <a:latin typeface="Courier New" panose="02070309020205020404"/>
              </a:rPr>
              <a:t>b(B)、d(D)、h(H)、o(O)</a:t>
            </a:r>
            <a:endParaRPr lang="en-US" altLang="zh-CN" dirty="0">
              <a:latin typeface="Courier New" panose="02070309020205020404"/>
            </a:endParaRPr>
          </a:p>
          <a:p>
            <a:pPr lvl="2"/>
            <a:r>
              <a:rPr lang="zh-CN" altLang="en-US" dirty="0"/>
              <a:t>在</a:t>
            </a:r>
            <a:r>
              <a:rPr lang="en-US" altLang="zh-CN" dirty="0"/>
              <a:t>[</a:t>
            </a:r>
            <a:r>
              <a:rPr lang="zh-CN" altLang="en-US" dirty="0"/>
              <a:t>进制</a:t>
            </a:r>
            <a:r>
              <a:rPr lang="en-US" altLang="zh-CN" dirty="0"/>
              <a:t>][</a:t>
            </a:r>
            <a:r>
              <a:rPr lang="zh-CN" altLang="en-US" dirty="0"/>
              <a:t>数字</a:t>
            </a:r>
            <a:r>
              <a:rPr lang="en-US" altLang="zh-CN" dirty="0"/>
              <a:t>]</a:t>
            </a:r>
            <a:r>
              <a:rPr lang="zh-CN" altLang="en-US" dirty="0"/>
              <a:t>这种描述方法的时候，数字的位宽常常采用默认值（一般为</a:t>
            </a:r>
            <a:r>
              <a:rPr lang="en-US" altLang="zh-CN" dirty="0"/>
              <a:t>32</a:t>
            </a:r>
            <a:r>
              <a:rPr lang="zh-CN" altLang="en-US" dirty="0"/>
              <a:t>位）</a:t>
            </a:r>
            <a:endParaRPr lang="en-US" altLang="zh-CN" sz="2000" dirty="0"/>
          </a:p>
          <a:p>
            <a:pPr lvl="2"/>
            <a:r>
              <a:rPr lang="zh-CN" altLang="en-US" dirty="0"/>
              <a:t>在</a:t>
            </a:r>
            <a:r>
              <a:rPr lang="en-US" altLang="zh-CN" dirty="0"/>
              <a:t>[</a:t>
            </a:r>
            <a:r>
              <a:rPr lang="zh-CN" altLang="en-US" dirty="0"/>
              <a:t>数字</a:t>
            </a:r>
            <a:r>
              <a:rPr lang="en-US" altLang="zh-CN" dirty="0"/>
              <a:t>]</a:t>
            </a:r>
            <a:r>
              <a:rPr lang="zh-CN" altLang="en-US" dirty="0"/>
              <a:t>这种描述中，默认采用十进制</a:t>
            </a:r>
            <a:endParaRPr lang="en-US" altLang="zh-CN" sz="1100" dirty="0">
              <a:solidFill>
                <a:srgbClr val="000000"/>
              </a:solidFill>
              <a:latin typeface="Courier New" panose="02070309020205020404"/>
            </a:endParaRPr>
          </a:p>
          <a:p>
            <a:pPr marL="914400" lvl="2" indent="0">
              <a:buNone/>
            </a:pPr>
            <a:r>
              <a:rPr lang="en-US" altLang="zh-CN" b="1" dirty="0">
                <a:solidFill>
                  <a:srgbClr val="000000"/>
                </a:solidFill>
                <a:latin typeface="Courier New" panose="02070309020205020404"/>
              </a:rPr>
              <a:t>X: </a:t>
            </a:r>
            <a:r>
              <a:rPr lang="zh-CN" altLang="en-US" b="1" dirty="0">
                <a:solidFill>
                  <a:srgbClr val="000000"/>
                </a:solidFill>
                <a:latin typeface="Courier New" panose="02070309020205020404"/>
              </a:rPr>
              <a:t>不定值    </a:t>
            </a:r>
            <a:r>
              <a:rPr lang="en-US" altLang="zh-CN" b="1" dirty="0">
                <a:solidFill>
                  <a:srgbClr val="000000"/>
                </a:solidFill>
                <a:latin typeface="Courier New" panose="02070309020205020404"/>
              </a:rPr>
              <a:t>Z</a:t>
            </a:r>
            <a:r>
              <a:rPr lang="zh-CN" altLang="en-US" b="1" dirty="0">
                <a:solidFill>
                  <a:srgbClr val="000000"/>
                </a:solidFill>
                <a:latin typeface="Courier New" panose="02070309020205020404"/>
              </a:rPr>
              <a:t>或？</a:t>
            </a:r>
            <a:r>
              <a:rPr lang="en-US" altLang="zh-CN" b="1" dirty="0">
                <a:solidFill>
                  <a:srgbClr val="000000"/>
                </a:solidFill>
                <a:latin typeface="Courier New" panose="02070309020205020404"/>
              </a:rPr>
              <a:t>: </a:t>
            </a:r>
            <a:r>
              <a:rPr lang="zh-CN" altLang="en-US" b="1" dirty="0">
                <a:solidFill>
                  <a:srgbClr val="000000"/>
                </a:solidFill>
                <a:latin typeface="Courier New" panose="02070309020205020404"/>
              </a:rPr>
              <a:t>高阻值</a:t>
            </a:r>
            <a:r>
              <a:rPr lang="en-US" altLang="zh-CN" b="1" dirty="0">
                <a:solidFill>
                  <a:srgbClr val="000000"/>
                </a:solidFill>
                <a:latin typeface="Courier New" panose="02070309020205020404"/>
              </a:rPr>
              <a:t>	   </a:t>
            </a:r>
            <a:r>
              <a:rPr lang="zh-CN" altLang="en-US" sz="2000" dirty="0">
                <a:solidFill>
                  <a:srgbClr val="000000"/>
                </a:solidFill>
                <a:latin typeface="Courier New" panose="02070309020205020404"/>
              </a:rPr>
              <a:t>例：</a:t>
            </a:r>
            <a:r>
              <a:rPr lang="en-US" altLang="zh-CN" sz="2000" dirty="0">
                <a:solidFill>
                  <a:srgbClr val="FF8000"/>
                </a:solidFill>
                <a:latin typeface="Courier New" panose="02070309020205020404"/>
              </a:rPr>
              <a:t>4‘b10x0</a:t>
            </a:r>
            <a:endParaRPr lang="en-US" altLang="zh-CN" dirty="0"/>
          </a:p>
          <a:p>
            <a:pPr lvl="2"/>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常量</a:t>
            </a:r>
            <a:endParaRPr lang="en-US" altLang="zh-CN" dirty="0"/>
          </a:p>
          <a:p>
            <a:pPr lvl="1"/>
            <a:r>
              <a:rPr lang="zh-CN" altLang="en-US" dirty="0"/>
              <a:t>参数</a:t>
            </a:r>
            <a:r>
              <a:rPr lang="en-US" altLang="zh-CN" dirty="0"/>
              <a:t>(parameter)</a:t>
            </a:r>
            <a:r>
              <a:rPr lang="zh-CN" altLang="en-US" dirty="0"/>
              <a:t>型</a:t>
            </a:r>
            <a:endParaRPr lang="en-US" altLang="zh-CN" dirty="0"/>
          </a:p>
          <a:p>
            <a:pPr lvl="2"/>
            <a:r>
              <a:rPr lang="zh-CN" altLang="en-US" dirty="0"/>
              <a:t>符号常量</a:t>
            </a:r>
            <a:endParaRPr lang="en-US" altLang="zh-CN" dirty="0"/>
          </a:p>
          <a:p>
            <a:pPr lvl="2"/>
            <a:r>
              <a:rPr lang="en-US" altLang="zh-CN" b="1" dirty="0">
                <a:solidFill>
                  <a:srgbClr val="0000FF"/>
                </a:solidFill>
                <a:highlight>
                  <a:srgbClr val="FFFFFF"/>
                </a:highlight>
                <a:cs typeface="Times New Roman" panose="02020603050405020304" pitchFamily="18" charset="0"/>
              </a:rPr>
              <a:t>parameter </a:t>
            </a:r>
            <a:r>
              <a:rPr lang="zh-CN" altLang="en-US" sz="2000" dirty="0">
                <a:highlight>
                  <a:srgbClr val="FFFFFF"/>
                </a:highlight>
                <a:cs typeface="Times New Roman" panose="02020603050405020304" pitchFamily="18" charset="0"/>
              </a:rPr>
              <a:t>参数名</a:t>
            </a:r>
            <a:r>
              <a:rPr lang="en-US" altLang="zh-CN" sz="2000" dirty="0">
                <a:highlight>
                  <a:srgbClr val="FFFFFF"/>
                </a:highlight>
                <a:cs typeface="Times New Roman" panose="02020603050405020304" pitchFamily="18" charset="0"/>
              </a:rPr>
              <a:t>1 = </a:t>
            </a:r>
            <a:r>
              <a:rPr lang="zh-CN" altLang="en-US" sz="2000" dirty="0">
                <a:highlight>
                  <a:srgbClr val="FFFFFF"/>
                </a:highlight>
                <a:cs typeface="Times New Roman" panose="02020603050405020304" pitchFamily="18" charset="0"/>
              </a:rPr>
              <a:t>表达式，</a:t>
            </a:r>
            <a:r>
              <a:rPr lang="en-US" altLang="zh-CN" sz="2000" dirty="0">
                <a:highlight>
                  <a:srgbClr val="FFFFFF"/>
                </a:highlight>
                <a:cs typeface="Times New Roman" panose="02020603050405020304" pitchFamily="18" charset="0"/>
              </a:rPr>
              <a:t>……</a:t>
            </a:r>
            <a:r>
              <a:rPr lang="zh-CN" altLang="en-US" sz="2000" dirty="0">
                <a:highlight>
                  <a:srgbClr val="FFFFFF"/>
                </a:highlight>
                <a:cs typeface="Times New Roman" panose="02020603050405020304" pitchFamily="18" charset="0"/>
              </a:rPr>
              <a:t>参数名</a:t>
            </a:r>
            <a:r>
              <a:rPr lang="en-US" altLang="zh-CN" sz="2000" dirty="0">
                <a:highlight>
                  <a:srgbClr val="FFFFFF"/>
                </a:highlight>
                <a:cs typeface="Times New Roman" panose="02020603050405020304" pitchFamily="18" charset="0"/>
              </a:rPr>
              <a:t>n = </a:t>
            </a:r>
            <a:r>
              <a:rPr lang="zh-CN" altLang="en-US" sz="2000" dirty="0">
                <a:highlight>
                  <a:srgbClr val="FFFFFF"/>
                </a:highlight>
                <a:cs typeface="Times New Roman" panose="02020603050405020304" pitchFamily="18" charset="0"/>
              </a:rPr>
              <a:t>表达式</a:t>
            </a:r>
            <a:endParaRPr lang="en-US" altLang="zh-CN" sz="2000" dirty="0">
              <a:highlight>
                <a:srgbClr val="FFFFFF"/>
              </a:highlight>
              <a:cs typeface="Times New Roman" panose="02020603050405020304" pitchFamily="18" charset="0"/>
            </a:endParaRPr>
          </a:p>
          <a:p>
            <a:pPr marL="914400" lvl="2" indent="0">
              <a:buNone/>
            </a:pPr>
            <a:r>
              <a:rPr lang="en-US" altLang="zh-CN" b="1" dirty="0">
                <a:solidFill>
                  <a:srgbClr val="0000FF"/>
                </a:solidFill>
                <a:highlight>
                  <a:srgbClr val="FFFFFF"/>
                </a:highlight>
                <a:cs typeface="Times New Roman" panose="02020603050405020304" pitchFamily="18" charset="0"/>
              </a:rPr>
              <a:t>	parameter</a:t>
            </a:r>
            <a:r>
              <a:rPr lang="en-US" altLang="zh-CN" dirty="0">
                <a:solidFill>
                  <a:srgbClr val="000000"/>
                </a:solidFill>
                <a:highlight>
                  <a:srgbClr val="FFFFFF"/>
                </a:highlight>
                <a:cs typeface="Times New Roman" panose="02020603050405020304" pitchFamily="18" charset="0"/>
              </a:rPr>
              <a:t> SIZE </a:t>
            </a:r>
            <a:r>
              <a:rPr lang="en-US" altLang="zh-CN" b="1" dirty="0">
                <a:solidFill>
                  <a:srgbClr val="000080"/>
                </a:solidFill>
                <a:highlight>
                  <a:srgbClr val="FFFFFF"/>
                </a:highlight>
                <a:cs typeface="Times New Roman" panose="02020603050405020304" pitchFamily="18" charset="0"/>
              </a:rPr>
              <a:t>= </a:t>
            </a:r>
            <a:r>
              <a:rPr lang="en-US" altLang="zh-CN" dirty="0">
                <a:solidFill>
                  <a:srgbClr val="FF8000"/>
                </a:solidFill>
                <a:highlight>
                  <a:srgbClr val="FFFFFF"/>
                </a:highlight>
                <a:cs typeface="Times New Roman" panose="02020603050405020304" pitchFamily="18" charset="0"/>
              </a:rPr>
              <a:t>4</a:t>
            </a:r>
            <a:r>
              <a:rPr lang="en-US" altLang="zh-CN" b="1" dirty="0">
                <a:solidFill>
                  <a:srgbClr val="000080"/>
                </a:solidFill>
                <a:highlight>
                  <a:srgbClr val="FFFFFF"/>
                </a:highlight>
                <a:cs typeface="Times New Roman" panose="02020603050405020304" pitchFamily="18" charset="0"/>
              </a:rPr>
              <a:t>, </a:t>
            </a:r>
            <a:r>
              <a:rPr lang="en-US" altLang="zh-CN" dirty="0">
                <a:solidFill>
                  <a:srgbClr val="000000"/>
                </a:solidFill>
                <a:highlight>
                  <a:srgbClr val="FFFFFF"/>
                </a:highlight>
                <a:cs typeface="Times New Roman" panose="02020603050405020304" pitchFamily="18" charset="0"/>
              </a:rPr>
              <a:t>BYTE</a:t>
            </a:r>
            <a:r>
              <a:rPr lang="en-US" altLang="zh-CN" sz="1800" dirty="0">
                <a:solidFill>
                  <a:srgbClr val="000000"/>
                </a:solidFill>
                <a:highlight>
                  <a:srgbClr val="FFFFFF"/>
                </a:highlight>
                <a:cs typeface="Times New Roman" panose="02020603050405020304" pitchFamily="18" charset="0"/>
              </a:rPr>
              <a:t>_</a:t>
            </a:r>
            <a:r>
              <a:rPr lang="en-US" altLang="zh-CN" dirty="0">
                <a:solidFill>
                  <a:srgbClr val="000000"/>
                </a:solidFill>
                <a:highlight>
                  <a:srgbClr val="FFFFFF"/>
                </a:highlight>
                <a:cs typeface="Times New Roman" panose="02020603050405020304" pitchFamily="18" charset="0"/>
              </a:rPr>
              <a:t>SIZE</a:t>
            </a:r>
            <a:r>
              <a:rPr lang="en-US" altLang="zh-CN" sz="1800" dirty="0">
                <a:solidFill>
                  <a:srgbClr val="000000"/>
                </a:solidFill>
                <a:highlight>
                  <a:srgbClr val="FFFFFF"/>
                </a:highlight>
                <a:cs typeface="Times New Roman" panose="02020603050405020304" pitchFamily="18" charset="0"/>
              </a:rPr>
              <a:t> </a:t>
            </a:r>
            <a:r>
              <a:rPr lang="en-US" altLang="zh-CN" sz="1800" b="1" dirty="0">
                <a:solidFill>
                  <a:srgbClr val="000080"/>
                </a:solidFill>
                <a:highlight>
                  <a:srgbClr val="FFFFFF"/>
                </a:highlight>
                <a:cs typeface="Times New Roman" panose="02020603050405020304" pitchFamily="18" charset="0"/>
              </a:rPr>
              <a:t>= </a:t>
            </a:r>
            <a:r>
              <a:rPr lang="en-US" altLang="zh-CN" dirty="0">
                <a:solidFill>
                  <a:srgbClr val="FF8000"/>
                </a:solidFill>
                <a:highlight>
                  <a:srgbClr val="FFFFFF"/>
                </a:highlight>
                <a:cs typeface="Times New Roman" panose="02020603050405020304" pitchFamily="18" charset="0"/>
              </a:rPr>
              <a:t>8</a:t>
            </a:r>
            <a:r>
              <a:rPr lang="en-US" altLang="zh-CN" dirty="0">
                <a:solidFill>
                  <a:srgbClr val="000000"/>
                </a:solidFill>
                <a:highlight>
                  <a:srgbClr val="FFFFFF"/>
                </a:highlight>
                <a:cs typeface="Times New Roman" panose="02020603050405020304" pitchFamily="18" charset="0"/>
              </a:rPr>
              <a:t>;</a:t>
            </a:r>
            <a:endParaRPr lang="en-US" altLang="zh-CN" dirty="0">
              <a:solidFill>
                <a:srgbClr val="000000"/>
              </a:solidFill>
              <a:highlight>
                <a:srgbClr val="FFFFFF"/>
              </a:highlight>
              <a:cs typeface="Times New Roman" panose="02020603050405020304" pitchFamily="18" charset="0"/>
            </a:endParaRPr>
          </a:p>
          <a:p>
            <a:pPr marL="914400" lvl="2" indent="0">
              <a:buNone/>
            </a:pPr>
            <a:r>
              <a:rPr lang="en-US" altLang="zh-CN" dirty="0">
                <a:solidFill>
                  <a:srgbClr val="000000"/>
                </a:solidFill>
                <a:highlight>
                  <a:srgbClr val="FFFFFF"/>
                </a:highlight>
                <a:cs typeface="Times New Roman" panose="02020603050405020304" pitchFamily="18" charset="0"/>
              </a:rPr>
              <a:t>	</a:t>
            </a:r>
            <a:r>
              <a:rPr lang="en-US" altLang="zh-CN" b="1" dirty="0">
                <a:solidFill>
                  <a:srgbClr val="0000FF"/>
                </a:solidFill>
                <a:highlight>
                  <a:srgbClr val="FFFFFF"/>
                </a:highlight>
                <a:cs typeface="Times New Roman" panose="02020603050405020304" pitchFamily="18" charset="0"/>
              </a:rPr>
              <a:t>parameter</a:t>
            </a:r>
            <a:r>
              <a:rPr lang="en-US" altLang="zh-CN" dirty="0">
                <a:solidFill>
                  <a:srgbClr val="000000"/>
                </a:solidFill>
                <a:highlight>
                  <a:srgbClr val="FFFFFF"/>
                </a:highlight>
                <a:cs typeface="Times New Roman" panose="02020603050405020304" pitchFamily="18" charset="0"/>
              </a:rPr>
              <a:t> BYTE_MSB</a:t>
            </a:r>
            <a:r>
              <a:rPr lang="en-US" altLang="zh-CN" sz="1800" b="1" dirty="0">
                <a:solidFill>
                  <a:srgbClr val="000080"/>
                </a:solidFill>
                <a:highlight>
                  <a:srgbClr val="FFFFFF"/>
                </a:highlight>
                <a:cs typeface="Times New Roman" panose="02020603050405020304" pitchFamily="18" charset="0"/>
              </a:rPr>
              <a:t> = </a:t>
            </a:r>
            <a:r>
              <a:rPr lang="en-US" altLang="zh-CN" dirty="0">
                <a:solidFill>
                  <a:srgbClr val="000000"/>
                </a:solidFill>
                <a:highlight>
                  <a:srgbClr val="FFFFFF"/>
                </a:highlight>
                <a:cs typeface="Times New Roman" panose="02020603050405020304" pitchFamily="18" charset="0"/>
              </a:rPr>
              <a:t>BYTE</a:t>
            </a:r>
            <a:r>
              <a:rPr lang="en-US" altLang="zh-CN" sz="1400" dirty="0">
                <a:solidFill>
                  <a:srgbClr val="000000"/>
                </a:solidFill>
                <a:highlight>
                  <a:srgbClr val="FFFFFF"/>
                </a:highlight>
                <a:cs typeface="Times New Roman" panose="02020603050405020304" pitchFamily="18" charset="0"/>
              </a:rPr>
              <a:t>_</a:t>
            </a:r>
            <a:r>
              <a:rPr lang="en-US" altLang="zh-CN" dirty="0">
                <a:solidFill>
                  <a:srgbClr val="000000"/>
                </a:solidFill>
                <a:highlight>
                  <a:srgbClr val="FFFFFF"/>
                </a:highlight>
                <a:cs typeface="Times New Roman" panose="02020603050405020304" pitchFamily="18" charset="0"/>
              </a:rPr>
              <a:t>SIZE</a:t>
            </a:r>
            <a:r>
              <a:rPr lang="en-US" altLang="zh-CN" sz="1400" dirty="0">
                <a:solidFill>
                  <a:srgbClr val="000000"/>
                </a:solidFill>
                <a:highlight>
                  <a:srgbClr val="FFFFFF"/>
                </a:highlight>
                <a:cs typeface="Times New Roman" panose="02020603050405020304" pitchFamily="18" charset="0"/>
              </a:rPr>
              <a:t> </a:t>
            </a:r>
            <a:r>
              <a:rPr lang="en-US" altLang="zh-CN" dirty="0">
                <a:highlight>
                  <a:srgbClr val="FFFFFF"/>
                </a:highlight>
                <a:cs typeface="Times New Roman" panose="02020603050405020304" pitchFamily="18" charset="0"/>
              </a:rPr>
              <a:t>– </a:t>
            </a:r>
            <a:r>
              <a:rPr lang="en-US" altLang="zh-CN" dirty="0">
                <a:solidFill>
                  <a:srgbClr val="FF8000"/>
                </a:solidFill>
                <a:highlight>
                  <a:srgbClr val="FFFFFF"/>
                </a:highlight>
                <a:cs typeface="Times New Roman" panose="02020603050405020304" pitchFamily="18" charset="0"/>
              </a:rPr>
              <a:t>1</a:t>
            </a:r>
            <a:r>
              <a:rPr lang="en-US" altLang="zh-CN" sz="1800" b="1" dirty="0">
                <a:solidFill>
                  <a:srgbClr val="000080"/>
                </a:solidFill>
                <a:highlight>
                  <a:srgbClr val="FFFFFF"/>
                </a:highlight>
                <a:cs typeface="Times New Roman" panose="02020603050405020304" pitchFamily="18" charset="0"/>
              </a:rPr>
              <a:t>;</a:t>
            </a:r>
            <a:r>
              <a:rPr lang="en-US" altLang="zh-CN" sz="1400" dirty="0">
                <a:solidFill>
                  <a:srgbClr val="000000"/>
                </a:solidFill>
                <a:highlight>
                  <a:srgbClr val="FFFFFF"/>
                </a:highlight>
                <a:cs typeface="Times New Roman" panose="02020603050405020304" pitchFamily="18" charset="0"/>
              </a:rPr>
              <a:t>	</a:t>
            </a:r>
            <a:endParaRPr lang="en-US" altLang="zh-CN" sz="1400" dirty="0">
              <a:solidFill>
                <a:srgbClr val="000000"/>
              </a:solidFill>
              <a:highlight>
                <a:srgbClr val="FFFFFF"/>
              </a:highlight>
              <a:cs typeface="Times New Roman" panose="02020603050405020304" pitchFamily="18" charset="0"/>
            </a:endParaRPr>
          </a:p>
          <a:p>
            <a:pPr marL="914400" lvl="2" indent="0">
              <a:buNone/>
            </a:pPr>
            <a:endParaRPr lang="en-US" altLang="zh-CN" sz="1800" dirty="0">
              <a:solidFill>
                <a:srgbClr val="000000"/>
              </a:solidFill>
              <a:highlight>
                <a:srgbClr val="FFFFFF"/>
              </a:highlight>
              <a:cs typeface="Times New Roman" panose="02020603050405020304" pitchFamily="18" charset="0"/>
            </a:endParaRPr>
          </a:p>
          <a:p>
            <a:pPr marL="914400" lvl="2" indent="0">
              <a:buNone/>
            </a:pPr>
            <a:r>
              <a:rPr lang="zh-CN" altLang="en-US" sz="1800" dirty="0">
                <a:solidFill>
                  <a:srgbClr val="000000"/>
                </a:solidFill>
                <a:highlight>
                  <a:srgbClr val="FFFFFF"/>
                </a:highlight>
                <a:cs typeface="Times New Roman" panose="02020603050405020304" pitchFamily="18" charset="0"/>
              </a:rPr>
              <a:t>右边必须是一个常数表达式，也就是说，该表达式只能包含数字或者先前已经定义过的参数</a:t>
            </a:r>
            <a:endParaRPr lang="en-US" altLang="zh-CN" sz="1800" dirty="0">
              <a:solidFill>
                <a:srgbClr val="000000"/>
              </a:solidFill>
              <a:highlight>
                <a:srgbClr val="FFFFFF"/>
              </a:highlight>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a:t>变量</a:t>
            </a:r>
            <a:endParaRPr lang="en-US" altLang="zh-CN" dirty="0"/>
          </a:p>
          <a:p>
            <a:pPr lvl="1"/>
            <a:r>
              <a:rPr lang="en-US" altLang="zh-CN" dirty="0"/>
              <a:t>wire</a:t>
            </a:r>
            <a:r>
              <a:rPr lang="zh-CN" altLang="en-US" dirty="0"/>
              <a:t>型</a:t>
            </a:r>
            <a:endParaRPr lang="en-US" altLang="zh-CN" dirty="0"/>
          </a:p>
          <a:p>
            <a:pPr lvl="2"/>
            <a:r>
              <a:rPr lang="zh-CN" altLang="en-US" dirty="0"/>
              <a:t>表示单个门驱动或连续赋值语句驱动的线网型数据</a:t>
            </a:r>
            <a:endParaRPr lang="en-US" altLang="zh-CN" dirty="0"/>
          </a:p>
          <a:p>
            <a:pPr lvl="2"/>
            <a:r>
              <a:rPr lang="zh-CN" altLang="en-US" dirty="0"/>
              <a:t>线网数据类型：表示结构实体（例如门）之间的物理连接。</a:t>
            </a:r>
            <a:endParaRPr lang="en-US" altLang="zh-CN" dirty="0"/>
          </a:p>
          <a:p>
            <a:pPr marL="914400" lvl="2" indent="0">
              <a:buNone/>
            </a:pPr>
            <a:r>
              <a:rPr lang="en-US" altLang="zh-CN" b="1" dirty="0">
                <a:solidFill>
                  <a:srgbClr val="0000FF"/>
                </a:solidFill>
                <a:latin typeface="Source Code Pro"/>
              </a:rPr>
              <a:t>	</a:t>
            </a:r>
            <a:r>
              <a:rPr lang="en-US" altLang="zh-CN" sz="2000" b="1" dirty="0">
                <a:solidFill>
                  <a:srgbClr val="0000FF"/>
                </a:solidFill>
                <a:latin typeface="Source Code Pro"/>
              </a:rPr>
              <a:t>wire</a:t>
            </a:r>
            <a:r>
              <a:rPr lang="en-US" altLang="zh-CN" sz="2000" dirty="0">
                <a:solidFill>
                  <a:srgbClr val="000000"/>
                </a:solidFill>
                <a:latin typeface="Source Code Pro"/>
              </a:rPr>
              <a:t> a</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a:p>
            <a:pPr marL="914400" lvl="2" indent="0">
              <a:buNone/>
            </a:pPr>
            <a:r>
              <a:rPr lang="en-US" altLang="zh-CN" sz="2000" dirty="0"/>
              <a:t>	</a:t>
            </a:r>
            <a:r>
              <a:rPr lang="en-US" altLang="zh-CN" sz="2000" b="1" dirty="0">
                <a:solidFill>
                  <a:srgbClr val="0000FF"/>
                </a:solidFill>
                <a:latin typeface="Source Code Pro"/>
              </a:rPr>
              <a:t>wire</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7</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b,c</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p:txBody>
      </p:sp>
      <p:sp>
        <p:nvSpPr>
          <p:cNvPr id="2" name="TextBox 1"/>
          <p:cNvSpPr txBox="1"/>
          <p:nvPr/>
        </p:nvSpPr>
        <p:spPr>
          <a:xfrm>
            <a:off x="4572000" y="3857628"/>
            <a:ext cx="3602268" cy="707886"/>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zh-CN" altLang="en-US" sz="2000" dirty="0">
                <a:latin typeface="华文楷体" panose="02010600040101010101" charset="-122"/>
                <a:ea typeface="华文楷体" panose="02010600040101010101" charset="-122"/>
              </a:rPr>
              <a:t>不能存储值！</a:t>
            </a:r>
            <a:endParaRPr lang="en-US" altLang="zh-CN" sz="2000" dirty="0">
              <a:latin typeface="华文楷体" panose="02010600040101010101" charset="-122"/>
              <a:ea typeface="华文楷体" panose="02010600040101010101" charset="-122"/>
            </a:endParaRPr>
          </a:p>
          <a:p>
            <a:pPr algn="ctr"/>
            <a:r>
              <a:rPr lang="zh-CN" altLang="en-US" sz="2000" dirty="0">
                <a:latin typeface="华文楷体" panose="02010600040101010101" charset="-122"/>
                <a:ea typeface="华文楷体" panose="02010600040101010101" charset="-122"/>
              </a:rPr>
              <a:t>需要驱动器（门或</a:t>
            </a:r>
            <a:r>
              <a:rPr lang="en-US" altLang="zh-CN" sz="2000" dirty="0">
                <a:latin typeface="华文楷体" panose="02010600040101010101" charset="-122"/>
                <a:ea typeface="华文楷体" panose="02010600040101010101" charset="-122"/>
              </a:rPr>
              <a:t>assign</a:t>
            </a:r>
            <a:r>
              <a:rPr lang="zh-CN" altLang="en-US" sz="2000" dirty="0">
                <a:latin typeface="华文楷体" panose="02010600040101010101" charset="-122"/>
                <a:ea typeface="华文楷体" panose="02010600040101010101" charset="-122"/>
              </a:rPr>
              <a:t>）驱动</a:t>
            </a:r>
            <a:endParaRPr lang="zh-CN" altLang="en-US" sz="2000" dirty="0">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a:t>变量</a:t>
            </a:r>
            <a:endParaRPr lang="en-US" altLang="zh-CN" dirty="0"/>
          </a:p>
          <a:p>
            <a:pPr lvl="1"/>
            <a:r>
              <a:rPr lang="en-US" altLang="zh-CN" dirty="0" err="1"/>
              <a:t>reg</a:t>
            </a:r>
            <a:r>
              <a:rPr lang="zh-CN" altLang="en-US" dirty="0"/>
              <a:t>型</a:t>
            </a:r>
            <a:endParaRPr lang="en-US" altLang="zh-CN" dirty="0"/>
          </a:p>
          <a:p>
            <a:pPr lvl="2"/>
            <a:r>
              <a:rPr lang="zh-CN" altLang="en-US" dirty="0"/>
              <a:t>寄存器，默认初始值为不定值</a:t>
            </a:r>
            <a:r>
              <a:rPr lang="en-US" altLang="zh-CN" dirty="0"/>
              <a:t>x</a:t>
            </a:r>
            <a:endParaRPr lang="en-US" altLang="zh-CN" dirty="0"/>
          </a:p>
          <a:p>
            <a:pPr lvl="2"/>
            <a:r>
              <a:rPr lang="zh-CN" altLang="en-US" dirty="0"/>
              <a:t>常用来表示</a:t>
            </a:r>
            <a:r>
              <a:rPr lang="en-US" altLang="zh-CN" dirty="0"/>
              <a:t>always</a:t>
            </a:r>
            <a:r>
              <a:rPr lang="zh-CN" altLang="en-US" dirty="0"/>
              <a:t>模块内的指定信号，常代表触发器</a:t>
            </a:r>
            <a:endParaRPr lang="en-US" altLang="zh-CN" dirty="0"/>
          </a:p>
          <a:p>
            <a:pPr marL="914400" lvl="2" indent="0">
              <a:buNone/>
            </a:pPr>
            <a:r>
              <a:rPr lang="en-US" altLang="zh-CN"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a:p>
            <a:pPr marL="914400" lvl="2" indent="0">
              <a:buNone/>
            </a:pPr>
            <a:r>
              <a:rPr lang="en-US" altLang="zh-CN" sz="2000" dirty="0"/>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3</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dirty="0">
                <a:solidFill>
                  <a:srgbClr val="000000"/>
                </a:solidFill>
                <a:latin typeface="Source Code Pro"/>
              </a:rPr>
              <a:t> , </a:t>
            </a:r>
            <a:r>
              <a:rPr lang="en-US" altLang="zh-CN" sz="2000" dirty="0" err="1">
                <a:solidFill>
                  <a:srgbClr val="000000"/>
                </a:solidFill>
                <a:latin typeface="Source Code Pro"/>
              </a:rPr>
              <a:t>regc</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p:txBody>
      </p:sp>
      <p:sp>
        <p:nvSpPr>
          <p:cNvPr id="2" name="TextBox 1"/>
          <p:cNvSpPr txBox="1"/>
          <p:nvPr/>
        </p:nvSpPr>
        <p:spPr>
          <a:xfrm>
            <a:off x="5816824" y="3789040"/>
            <a:ext cx="2880320"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000" dirty="0" err="1">
                <a:latin typeface="华文楷体" panose="02010600040101010101" charset="-122"/>
                <a:ea typeface="华文楷体" panose="02010600040101010101" charset="-122"/>
              </a:rPr>
              <a:t>reg</a:t>
            </a:r>
            <a:r>
              <a:rPr lang="zh-CN" altLang="en-US" sz="2000" dirty="0">
                <a:latin typeface="华文楷体" panose="02010600040101010101" charset="-122"/>
                <a:ea typeface="华文楷体" panose="02010600040101010101" charset="-122"/>
              </a:rPr>
              <a:t>型只表示被定义的信号将用在</a:t>
            </a:r>
            <a:r>
              <a:rPr lang="en-US" altLang="zh-CN" sz="2000" dirty="0">
                <a:latin typeface="华文楷体" panose="02010600040101010101" charset="-122"/>
                <a:ea typeface="华文楷体" panose="02010600040101010101" charset="-122"/>
              </a:rPr>
              <a:t>always</a:t>
            </a:r>
            <a:r>
              <a:rPr lang="zh-CN" altLang="en-US" sz="2000" dirty="0">
                <a:latin typeface="华文楷体" panose="02010600040101010101" charset="-122"/>
                <a:ea typeface="华文楷体" panose="02010600040101010101" charset="-122"/>
              </a:rPr>
              <a:t>模块内！</a:t>
            </a:r>
            <a:endParaRPr lang="zh-CN" altLang="en-US" sz="2000" dirty="0">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a:t>变量</a:t>
            </a:r>
            <a:endParaRPr lang="en-US" altLang="zh-CN" dirty="0"/>
          </a:p>
          <a:p>
            <a:pPr lvl="1"/>
            <a:r>
              <a:rPr lang="en-US" altLang="zh-CN" dirty="0"/>
              <a:t>memory</a:t>
            </a:r>
            <a:r>
              <a:rPr lang="zh-CN" altLang="en-US" dirty="0"/>
              <a:t>型</a:t>
            </a:r>
            <a:endParaRPr lang="en-US" altLang="zh-CN" dirty="0"/>
          </a:p>
          <a:p>
            <a:pPr lvl="2"/>
            <a:r>
              <a:rPr lang="zh-CN" altLang="en-US" dirty="0"/>
              <a:t>存储器组，通过扩展</a:t>
            </a:r>
            <a:r>
              <a:rPr lang="en-US" altLang="zh-CN" dirty="0" err="1"/>
              <a:t>reg</a:t>
            </a:r>
            <a:r>
              <a:rPr lang="zh-CN" altLang="en-US" dirty="0"/>
              <a:t>数据的地址范围生成</a:t>
            </a:r>
            <a:endParaRPr lang="en-US" altLang="zh-CN" dirty="0"/>
          </a:p>
          <a:p>
            <a:pPr lvl="2"/>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n-1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zh-CN" altLang="en-US" sz="2000" dirty="0">
                <a:solidFill>
                  <a:srgbClr val="000000"/>
                </a:solidFill>
                <a:latin typeface="Source Code Pro"/>
              </a:rPr>
              <a:t>存储器名</a:t>
            </a:r>
            <a:r>
              <a:rPr lang="en-US" altLang="zh-CN" sz="2000" b="1" dirty="0">
                <a:solidFill>
                  <a:srgbClr val="000080"/>
                </a:solidFill>
                <a:latin typeface="Source Code Pro"/>
              </a:rPr>
              <a:t>[</a:t>
            </a:r>
            <a:r>
              <a:rPr lang="en-US" altLang="zh-CN" sz="2000" dirty="0">
                <a:solidFill>
                  <a:srgbClr val="FF8000"/>
                </a:solidFill>
                <a:latin typeface="Source Code Pro"/>
              </a:rPr>
              <a:t>m-1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914400" lvl="2"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7</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mema</a:t>
            </a:r>
            <a:r>
              <a:rPr lang="en-US" altLang="zh-CN" sz="2000" b="1" dirty="0">
                <a:solidFill>
                  <a:srgbClr val="000080"/>
                </a:solidFill>
                <a:latin typeface="Source Code Pro"/>
              </a:rPr>
              <a:t>[</a:t>
            </a:r>
            <a:r>
              <a:rPr lang="en-US" altLang="zh-CN" sz="2000" dirty="0">
                <a:solidFill>
                  <a:srgbClr val="FF8000"/>
                </a:solidFill>
                <a:latin typeface="Source Code Pro"/>
              </a:rPr>
              <a:t>255</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endParaRPr lang="en-US" altLang="zh-CN" sz="2000" dirty="0"/>
          </a:p>
          <a:p>
            <a:pPr marL="914400" lvl="2" indent="0">
              <a:buNone/>
            </a:pPr>
            <a:r>
              <a:rPr lang="en-US" altLang="zh-CN" sz="2000" dirty="0"/>
              <a:t>	</a:t>
            </a:r>
            <a:endParaRPr lang="en-US" altLang="zh-CN" sz="2000" dirty="0"/>
          </a:p>
          <a:p>
            <a:pPr marL="914400" lvl="2"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n-1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914400" lvl="2"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dirty="0" err="1">
                <a:solidFill>
                  <a:srgbClr val="000000"/>
                </a:solidFill>
                <a:latin typeface="Source Code Pro"/>
              </a:rPr>
              <a:t>memb</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n-1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endParaRPr lang="en-US" altLang="zh-CN" sz="2000" b="1" dirty="0">
              <a:solidFill>
                <a:srgbClr val="000080"/>
              </a:solidFill>
              <a:latin typeface="Source Code Pro"/>
            </a:endParaRPr>
          </a:p>
          <a:p>
            <a:pPr marL="914400" lvl="2" indent="0">
              <a:buNone/>
            </a:pP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dirty="0">
                <a:solidFill>
                  <a:srgbClr val="000000"/>
                </a:solidFill>
                <a:latin typeface="Source Code Pro"/>
              </a:rPr>
              <a:t> = 0</a:t>
            </a:r>
            <a:r>
              <a:rPr lang="en-US" altLang="zh-CN" sz="2000" b="1" dirty="0">
                <a:solidFill>
                  <a:srgbClr val="000080"/>
                </a:solidFill>
                <a:latin typeface="Source Code Pro"/>
              </a:rPr>
              <a:t>;</a:t>
            </a:r>
            <a:endParaRPr lang="en-US" altLang="zh-CN" sz="2000" b="1" dirty="0">
              <a:solidFill>
                <a:srgbClr val="000080"/>
              </a:solidFill>
              <a:latin typeface="Source Code Pro"/>
            </a:endParaRPr>
          </a:p>
          <a:p>
            <a:pPr marL="914400" lvl="2" indent="0">
              <a:buNone/>
            </a:pPr>
            <a:r>
              <a:rPr lang="en-US" altLang="zh-CN" sz="2000" b="1" dirty="0">
                <a:solidFill>
                  <a:srgbClr val="0000FF"/>
                </a:solidFill>
                <a:latin typeface="Source Code Pro"/>
              </a:rPr>
              <a:t>	</a:t>
            </a:r>
            <a:r>
              <a:rPr lang="en-US" altLang="zh-CN" sz="2000" dirty="0" err="1">
                <a:solidFill>
                  <a:srgbClr val="000000"/>
                </a:solidFill>
                <a:latin typeface="Source Code Pro"/>
              </a:rPr>
              <a:t>memb</a:t>
            </a:r>
            <a:r>
              <a:rPr lang="en-US" altLang="zh-CN" sz="2000" dirty="0">
                <a:solidFill>
                  <a:srgbClr val="000000"/>
                </a:solidFill>
                <a:latin typeface="Source Code Pro"/>
              </a:rPr>
              <a:t> = 0</a:t>
            </a:r>
            <a:r>
              <a:rPr lang="en-US" altLang="zh-CN" sz="2000" b="1" dirty="0">
                <a:solidFill>
                  <a:srgbClr val="000080"/>
                </a:solidFill>
                <a:latin typeface="Source Code Pro"/>
              </a:rPr>
              <a:t>;</a:t>
            </a:r>
            <a:endParaRPr lang="en-US" altLang="zh-CN" sz="2000" b="1" dirty="0">
              <a:solidFill>
                <a:srgbClr val="000080"/>
              </a:solidFill>
              <a:latin typeface="Source Code Pro"/>
            </a:endParaRPr>
          </a:p>
          <a:p>
            <a:pPr marL="914400" lvl="2" indent="0">
              <a:buNone/>
            </a:pPr>
            <a:r>
              <a:rPr lang="en-US" altLang="zh-CN" sz="2000" dirty="0">
                <a:solidFill>
                  <a:srgbClr val="000000"/>
                </a:solidFill>
                <a:latin typeface="Source Code Pro"/>
              </a:rPr>
              <a:t>	</a:t>
            </a:r>
            <a:r>
              <a:rPr lang="en-US" altLang="zh-CN" sz="2000" dirty="0" err="1">
                <a:solidFill>
                  <a:srgbClr val="000000"/>
                </a:solidFill>
                <a:latin typeface="Source Code Pro"/>
              </a:rPr>
              <a:t>memb</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3</a:t>
            </a:r>
            <a:r>
              <a:rPr lang="en-US" altLang="zh-CN" sz="2000" b="1" dirty="0">
                <a:solidFill>
                  <a:srgbClr val="000080"/>
                </a:solidFill>
                <a:latin typeface="Source Code Pro"/>
              </a:rPr>
              <a:t>]</a:t>
            </a:r>
            <a:r>
              <a:rPr lang="en-US" altLang="zh-CN" sz="2000" dirty="0">
                <a:solidFill>
                  <a:srgbClr val="000000"/>
                </a:solidFill>
                <a:latin typeface="Source Code Pro"/>
              </a:rPr>
              <a:t> = 0</a:t>
            </a:r>
            <a:r>
              <a:rPr lang="en-US" altLang="zh-CN" sz="2000" b="1" dirty="0">
                <a:solidFill>
                  <a:srgbClr val="000080"/>
                </a:solidFill>
                <a:latin typeface="Source Code Pro"/>
              </a:rPr>
              <a:t>;</a:t>
            </a:r>
            <a:endParaRPr lang="en-US" altLang="zh-CN" sz="2000" dirty="0"/>
          </a:p>
        </p:txBody>
      </p:sp>
      <p:sp>
        <p:nvSpPr>
          <p:cNvPr id="5" name="TextBox 4"/>
          <p:cNvSpPr txBox="1"/>
          <p:nvPr/>
        </p:nvSpPr>
        <p:spPr>
          <a:xfrm>
            <a:off x="1835696" y="5118576"/>
            <a:ext cx="2425664" cy="523220"/>
          </a:xfrm>
          <a:prstGeom prst="rect">
            <a:avLst/>
          </a:prstGeom>
          <a:noFill/>
        </p:spPr>
        <p:txBody>
          <a:bodyPr wrap="none" rtlCol="0">
            <a:spAutoFit/>
          </a:bodyPr>
          <a:lstStyle/>
          <a:p>
            <a:r>
              <a:rPr lang="en-US" altLang="zh-CN" sz="2800" b="1" dirty="0">
                <a:solidFill>
                  <a:srgbClr val="FF0000"/>
                </a:solidFill>
              </a:rPr>
              <a:t>X</a:t>
            </a:r>
            <a:r>
              <a:rPr lang="en-US" altLang="zh-CN" sz="2800" b="1" u="sng" dirty="0">
                <a:solidFill>
                  <a:srgbClr val="FF0000"/>
                </a:solidFill>
              </a:rPr>
              <a:t>                         </a:t>
            </a:r>
            <a:endParaRPr lang="zh-CN" altLang="en-US" sz="1050"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注意！</a:t>
            </a:r>
            <a:endParaRPr lang="en-US" altLang="zh-CN" dirty="0"/>
          </a:p>
          <a:p>
            <a:pPr lvl="1"/>
            <a:r>
              <a:rPr lang="zh-CN" altLang="en-US" sz="2400" dirty="0"/>
              <a:t>在</a:t>
            </a:r>
            <a:r>
              <a:rPr lang="en-US" altLang="zh-CN" sz="2400" dirty="0"/>
              <a:t>Verilog</a:t>
            </a:r>
            <a:r>
              <a:rPr lang="zh-CN" altLang="en-US" sz="2400" dirty="0"/>
              <a:t>模块中所有过程块、连续赋值语句、实例引用都是</a:t>
            </a:r>
            <a:r>
              <a:rPr lang="zh-CN" altLang="en-US" sz="2400" b="1" dirty="0">
                <a:solidFill>
                  <a:srgbClr val="FF0000"/>
                </a:solidFill>
              </a:rPr>
              <a:t>并行</a:t>
            </a:r>
            <a:r>
              <a:rPr lang="zh-CN" altLang="en-US" sz="2400" dirty="0"/>
              <a:t>的！</a:t>
            </a:r>
            <a:endParaRPr lang="en-US" altLang="zh-CN" sz="2400" dirty="0"/>
          </a:p>
          <a:p>
            <a:pPr lvl="1"/>
            <a:r>
              <a:rPr lang="zh-CN" altLang="en-US" sz="2400" dirty="0"/>
              <a:t>表示一种通过变量名互相连接的关系</a:t>
            </a:r>
            <a:endParaRPr lang="en-US" altLang="zh-CN" sz="2400" dirty="0"/>
          </a:p>
          <a:p>
            <a:pPr lvl="1"/>
            <a:r>
              <a:rPr lang="zh-CN" altLang="en-US" sz="2400" dirty="0"/>
              <a:t>在同一模块中，三者出现的先后次序没有关系</a:t>
            </a:r>
            <a:endParaRPr lang="en-US" altLang="zh-CN" sz="2400" dirty="0"/>
          </a:p>
          <a:p>
            <a:pPr lvl="1"/>
            <a:r>
              <a:rPr lang="zh-CN" altLang="en-US" sz="2400" dirty="0"/>
              <a:t>只有连续赋值语句和实例引用语句，可以独立于过程块而存在于模块的功能定义部分</a:t>
            </a:r>
            <a:endParaRPr lang="en-US" altLang="zh-CN" sz="2400" dirty="0"/>
          </a:p>
          <a:p>
            <a:pPr lvl="1"/>
            <a:r>
              <a:rPr lang="zh-CN" altLang="en-US" sz="2400" dirty="0"/>
              <a:t>被实例引用的模块，其端口可以通过不同名的连线或寄存器类型变连接到别的模块相应的输出、输入信号端</a:t>
            </a:r>
            <a:endParaRPr lang="en-US" altLang="zh-CN" sz="2400" dirty="0"/>
          </a:p>
          <a:p>
            <a:pPr lvl="1"/>
            <a:r>
              <a:rPr lang="zh-CN" altLang="en-US" sz="2400" dirty="0">
                <a:solidFill>
                  <a:srgbClr val="FF0000"/>
                </a:solidFill>
              </a:rPr>
              <a:t>在</a:t>
            </a:r>
            <a:r>
              <a:rPr lang="en-US" altLang="zh-CN" sz="2400" dirty="0">
                <a:solidFill>
                  <a:srgbClr val="FF0000"/>
                </a:solidFill>
              </a:rPr>
              <a:t>always</a:t>
            </a:r>
            <a:r>
              <a:rPr lang="zh-CN" altLang="en-US" sz="2400" dirty="0">
                <a:solidFill>
                  <a:srgbClr val="FF0000"/>
                </a:solidFill>
              </a:rPr>
              <a:t>模块内被赋值的每一个信号都必须定义成</a:t>
            </a:r>
            <a:r>
              <a:rPr lang="en-US" altLang="zh-CN" sz="2400" dirty="0" err="1">
                <a:solidFill>
                  <a:srgbClr val="FF0000"/>
                </a:solidFill>
              </a:rPr>
              <a:t>reg</a:t>
            </a:r>
            <a:r>
              <a:rPr lang="zh-CN" altLang="en-US" sz="2400" dirty="0">
                <a:solidFill>
                  <a:srgbClr val="FF0000"/>
                </a:solidFill>
              </a:rPr>
              <a:t>型</a:t>
            </a:r>
            <a:endParaRPr lang="en-US" altLang="zh-CN" sz="2400"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逻辑运算符</a:t>
            </a:r>
            <a:r>
              <a:rPr lang="en-US" altLang="zh-CN" dirty="0"/>
              <a:t>			</a:t>
            </a:r>
            <a:r>
              <a:rPr lang="zh-CN" altLang="en-US" dirty="0"/>
              <a:t>关系运算符</a:t>
            </a:r>
            <a:endParaRPr lang="zh-CN" altLang="en-US" dirty="0"/>
          </a:p>
          <a:p>
            <a:pPr marL="457200" lvl="1" indent="0">
              <a:buNone/>
            </a:pPr>
            <a:r>
              <a:rPr lang="en-US" altLang="zh-CN" sz="2400" dirty="0"/>
              <a:t>&amp;&amp;	</a:t>
            </a:r>
            <a:r>
              <a:rPr lang="zh-CN" altLang="en-US" sz="2400" dirty="0"/>
              <a:t>逻辑与</a:t>
            </a:r>
            <a:r>
              <a:rPr lang="en-US" altLang="zh-CN" sz="2400" dirty="0"/>
              <a:t>		 &lt; </a:t>
            </a:r>
            <a:r>
              <a:rPr lang="zh-CN" altLang="en-US" sz="2400" dirty="0"/>
              <a:t>、</a:t>
            </a:r>
            <a:r>
              <a:rPr lang="en-US" altLang="zh-CN" sz="2400" dirty="0"/>
              <a:t>&lt;=     </a:t>
            </a:r>
            <a:r>
              <a:rPr lang="zh-CN" altLang="en-US" sz="2400" dirty="0"/>
              <a:t>小于、小于或等于</a:t>
            </a:r>
            <a:endParaRPr lang="en-US" altLang="zh-CN" sz="2400" dirty="0"/>
          </a:p>
          <a:p>
            <a:pPr marL="457200" lvl="1" indent="0">
              <a:buNone/>
            </a:pPr>
            <a:r>
              <a:rPr lang="en-US" altLang="zh-CN" sz="2400" dirty="0"/>
              <a:t>||   		</a:t>
            </a:r>
            <a:r>
              <a:rPr lang="zh-CN" altLang="en-US" sz="2400" dirty="0"/>
              <a:t>逻辑或</a:t>
            </a:r>
            <a:r>
              <a:rPr lang="en-US" altLang="zh-CN" sz="2400" dirty="0"/>
              <a:t>		 &gt; </a:t>
            </a:r>
            <a:r>
              <a:rPr lang="zh-CN" altLang="en-US" sz="2400" dirty="0"/>
              <a:t>、</a:t>
            </a:r>
            <a:r>
              <a:rPr lang="en-US" altLang="zh-CN" sz="2400" dirty="0"/>
              <a:t>&gt;=    </a:t>
            </a:r>
            <a:r>
              <a:rPr lang="zh-CN" altLang="en-US" sz="2400" dirty="0"/>
              <a:t>大于、大于或等于</a:t>
            </a:r>
            <a:endParaRPr lang="en-US" altLang="zh-CN" sz="2400" dirty="0"/>
          </a:p>
          <a:p>
            <a:pPr marL="457200" lvl="1" indent="0">
              <a:buNone/>
            </a:pPr>
            <a:r>
              <a:rPr lang="zh-CN" altLang="en-US" sz="2400" dirty="0"/>
              <a:t>！</a:t>
            </a:r>
            <a:r>
              <a:rPr lang="en-US" altLang="zh-CN" sz="2400" dirty="0"/>
              <a:t>		</a:t>
            </a:r>
            <a:r>
              <a:rPr lang="zh-CN" altLang="en-US" sz="2400" dirty="0"/>
              <a:t>逻辑非</a:t>
            </a:r>
            <a:endParaRPr lang="en-US" altLang="zh-CN" sz="2400" dirty="0"/>
          </a:p>
          <a:p>
            <a:pPr marL="342900" lvl="1" indent="-342900">
              <a:buChar char="•"/>
            </a:pPr>
            <a:r>
              <a:rPr lang="zh-CN" altLang="en-US" sz="3200" dirty="0">
                <a:cs typeface="宋体" panose="02010600030101010101" pitchFamily="2" charset="-122"/>
              </a:rPr>
              <a:t>移位运算符</a:t>
            </a:r>
            <a:endParaRPr lang="en-US" altLang="zh-CN" sz="3200" dirty="0">
              <a:cs typeface="宋体" panose="02010600030101010101" pitchFamily="2" charset="-122"/>
            </a:endParaRPr>
          </a:p>
          <a:p>
            <a:pPr marL="0" lvl="1" indent="0">
              <a:buNone/>
            </a:pPr>
            <a:r>
              <a:rPr lang="en-US" altLang="zh-CN" sz="2400" dirty="0"/>
              <a:t>	&lt;&lt; </a:t>
            </a:r>
            <a:r>
              <a:rPr lang="zh-CN" altLang="en-US" sz="2400" dirty="0"/>
              <a:t>左移位运算符</a:t>
            </a:r>
            <a:r>
              <a:rPr lang="en-US" altLang="zh-CN" sz="2400" dirty="0"/>
              <a:t>	</a:t>
            </a:r>
            <a:r>
              <a:rPr lang="en-US" altLang="zh-CN" sz="2000" dirty="0">
                <a:solidFill>
                  <a:srgbClr val="FF8000"/>
                </a:solidFill>
                <a:latin typeface="Source Code Pro"/>
              </a:rPr>
              <a:t>4'b1001</a:t>
            </a:r>
            <a:r>
              <a:rPr lang="en-US" altLang="zh-CN" sz="2000" dirty="0">
                <a:solidFill>
                  <a:srgbClr val="000000"/>
                </a:solidFill>
                <a:latin typeface="Source Code Pro"/>
              </a:rPr>
              <a:t> </a:t>
            </a:r>
            <a:r>
              <a:rPr lang="en-US" altLang="zh-CN" sz="2000" b="1" dirty="0">
                <a:solidFill>
                  <a:srgbClr val="000080"/>
                </a:solidFill>
                <a:latin typeface="Source Code Pro"/>
              </a:rPr>
              <a:t>&lt;&lt;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5'b10010</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lvl="1" indent="0">
              <a:buNone/>
            </a:pPr>
            <a:r>
              <a:rPr lang="en-US" altLang="zh-CN" sz="2000" b="1" dirty="0">
                <a:solidFill>
                  <a:srgbClr val="000080"/>
                </a:solidFill>
                <a:latin typeface="Source Code Pro"/>
              </a:rPr>
              <a:t>	</a:t>
            </a:r>
            <a:r>
              <a:rPr lang="en-US" altLang="zh-CN" sz="2400" dirty="0"/>
              <a:t>&gt;&gt;  </a:t>
            </a:r>
            <a:r>
              <a:rPr lang="zh-CN" altLang="en-US" sz="2400" dirty="0"/>
              <a:t>右移位运算符</a:t>
            </a:r>
            <a:r>
              <a:rPr lang="en-US" altLang="zh-CN" sz="2400" dirty="0"/>
              <a:t>	</a:t>
            </a:r>
            <a:r>
              <a:rPr lang="en-US" altLang="zh-CN" sz="2000" dirty="0">
                <a:solidFill>
                  <a:srgbClr val="FF8000"/>
                </a:solidFill>
                <a:latin typeface="Source Code Pro"/>
              </a:rPr>
              <a:t>4'b1001</a:t>
            </a:r>
            <a:r>
              <a:rPr lang="en-US" altLang="zh-CN" sz="2000" dirty="0">
                <a:solidFill>
                  <a:srgbClr val="000000"/>
                </a:solidFill>
                <a:latin typeface="Source Code Pro"/>
              </a:rPr>
              <a:t> </a:t>
            </a:r>
            <a:r>
              <a:rPr lang="en-US" altLang="zh-CN" sz="2000" b="1" dirty="0">
                <a:solidFill>
                  <a:srgbClr val="000080"/>
                </a:solidFill>
                <a:latin typeface="Source Code Pro"/>
              </a:rPr>
              <a:t>&gt;&gt;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4'b0100</a:t>
            </a:r>
            <a:r>
              <a:rPr lang="en-US" altLang="zh-CN" sz="2000" b="1" dirty="0">
                <a:solidFill>
                  <a:srgbClr val="000080"/>
                </a:solidFill>
                <a:latin typeface="Source Code Pro"/>
              </a:rPr>
              <a:t>;</a:t>
            </a:r>
            <a:endParaRPr lang="en-US" altLang="zh-CN" sz="2000" b="1" dirty="0">
              <a:solidFill>
                <a:srgbClr val="000080"/>
              </a:solidFill>
              <a:latin typeface="Source Code Pro"/>
            </a:endParaRPr>
          </a:p>
          <a:p>
            <a:pPr marL="0" lvl="1" indent="0">
              <a:buNone/>
            </a:pPr>
            <a:r>
              <a:rPr lang="en-US" altLang="zh-CN" sz="2000" b="1" dirty="0">
                <a:solidFill>
                  <a:srgbClr val="000080"/>
                </a:solidFill>
                <a:latin typeface="Source Code Pro"/>
              </a:rPr>
              <a:t>				</a:t>
            </a:r>
            <a:r>
              <a:rPr lang="zh-CN" altLang="en-US" sz="2000" b="1" dirty="0">
                <a:solidFill>
                  <a:srgbClr val="FF0000"/>
                </a:solidFill>
              </a:rPr>
              <a:t>注意位数变化，用</a:t>
            </a:r>
            <a:r>
              <a:rPr lang="en-US" altLang="zh-CN" sz="2000" b="1" dirty="0">
                <a:solidFill>
                  <a:srgbClr val="FF0000"/>
                </a:solidFill>
              </a:rPr>
              <a:t>0</a:t>
            </a:r>
            <a:r>
              <a:rPr lang="zh-CN" altLang="en-US" sz="2000" b="1" dirty="0">
                <a:solidFill>
                  <a:srgbClr val="FF0000"/>
                </a:solidFill>
              </a:rPr>
              <a:t>补空位。</a:t>
            </a:r>
            <a:endParaRPr lang="en-US" altLang="zh-CN" sz="2000" b="1" dirty="0">
              <a:solidFill>
                <a:srgbClr val="FF0000"/>
              </a:solidFill>
            </a:endParaRPr>
          </a:p>
          <a:p>
            <a:pPr marL="0" lvl="1" indent="0">
              <a:buNone/>
            </a:pPr>
            <a:r>
              <a:rPr lang="en-US" altLang="zh-CN" sz="2400" dirty="0"/>
              <a:t>		</a:t>
            </a:r>
            <a:r>
              <a:rPr lang="en-US" altLang="zh-CN" sz="2000" dirty="0">
                <a:solidFill>
                  <a:srgbClr val="FF8000"/>
                </a:solidFill>
                <a:latin typeface="Source Code Pro"/>
              </a:rPr>
              <a:t>		</a:t>
            </a:r>
            <a:endParaRPr lang="en-US" altLang="zh-CN"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pPr marL="342900" lvl="1" indent="-342900">
              <a:buChar char="•"/>
            </a:pPr>
            <a:r>
              <a:rPr lang="zh-CN" altLang="en-US" sz="3200" dirty="0">
                <a:cs typeface="宋体" panose="02010600030101010101" pitchFamily="2" charset="-122"/>
              </a:rPr>
              <a:t>等式运算符</a:t>
            </a:r>
            <a:endParaRPr lang="en-US" altLang="zh-CN" sz="3200" dirty="0">
              <a:cs typeface="宋体" panose="02010600030101010101" pitchFamily="2" charset="-122"/>
            </a:endParaRPr>
          </a:p>
          <a:p>
            <a:pPr marL="457200" lvl="1" indent="0">
              <a:buNone/>
            </a:pPr>
            <a:r>
              <a:rPr lang="en-US" altLang="zh-CN" sz="2400" dirty="0"/>
              <a:t>	= = </a:t>
            </a:r>
            <a:r>
              <a:rPr lang="zh-CN" altLang="en-US" sz="2400" dirty="0"/>
              <a:t>等于</a:t>
            </a:r>
            <a:endParaRPr lang="en-US" altLang="zh-CN" sz="2400" dirty="0"/>
          </a:p>
          <a:p>
            <a:pPr marL="457200" lvl="1" indent="0">
              <a:buNone/>
            </a:pPr>
            <a:r>
              <a:rPr lang="en-US" altLang="zh-CN" sz="2400" dirty="0"/>
              <a:t>	</a:t>
            </a:r>
            <a:r>
              <a:rPr lang="zh-CN" altLang="en-US" sz="2400" dirty="0"/>
              <a:t>！</a:t>
            </a:r>
            <a:r>
              <a:rPr lang="en-US" altLang="zh-CN" sz="2400" dirty="0"/>
              <a:t>= </a:t>
            </a:r>
            <a:r>
              <a:rPr lang="zh-CN" altLang="en-US" sz="2400" dirty="0"/>
              <a:t>不等于</a:t>
            </a:r>
            <a:endParaRPr lang="en-US" altLang="zh-CN" sz="2400" dirty="0"/>
          </a:p>
          <a:p>
            <a:pPr marL="457200" lvl="1" indent="0">
              <a:buNone/>
            </a:pPr>
            <a:r>
              <a:rPr lang="en-US" altLang="zh-CN" sz="2400" dirty="0"/>
              <a:t>	= = = </a:t>
            </a:r>
            <a:r>
              <a:rPr lang="zh-CN" altLang="en-US" sz="2400" dirty="0"/>
              <a:t>等于</a:t>
            </a:r>
            <a:endParaRPr lang="en-US" altLang="zh-CN" sz="2400" dirty="0"/>
          </a:p>
          <a:p>
            <a:pPr marL="457200" lvl="1" indent="0">
              <a:buNone/>
            </a:pPr>
            <a:r>
              <a:rPr lang="en-US" altLang="zh-CN" sz="2400" dirty="0"/>
              <a:t>	</a:t>
            </a:r>
            <a:r>
              <a:rPr lang="zh-CN" altLang="en-US" sz="2400" dirty="0"/>
              <a:t>！</a:t>
            </a:r>
            <a:r>
              <a:rPr lang="en-US" altLang="zh-CN" sz="2400" dirty="0"/>
              <a:t>= =</a:t>
            </a:r>
            <a:r>
              <a:rPr lang="zh-CN" altLang="en-US" sz="2400" dirty="0"/>
              <a:t>不等于</a:t>
            </a:r>
            <a:endParaRPr lang="en-US" altLang="zh-CN" sz="2400" dirty="0"/>
          </a:p>
        </p:txBody>
      </p:sp>
      <p:sp>
        <p:nvSpPr>
          <p:cNvPr id="5" name="TextBox 4"/>
          <p:cNvSpPr txBox="1"/>
          <p:nvPr/>
        </p:nvSpPr>
        <p:spPr>
          <a:xfrm>
            <a:off x="4371911" y="1844983"/>
            <a:ext cx="2698175"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a:latin typeface="+mj-ea"/>
                <a:ea typeface="+mj-ea"/>
              </a:rPr>
              <a:t>逻辑等式运算符</a:t>
            </a:r>
            <a:endParaRPr lang="zh-CN" altLang="en-US" sz="2800" dirty="0">
              <a:latin typeface="+mj-ea"/>
              <a:ea typeface="+mj-ea"/>
            </a:endParaRPr>
          </a:p>
        </p:txBody>
      </p:sp>
      <p:sp>
        <p:nvSpPr>
          <p:cNvPr id="6" name="TextBox 5"/>
          <p:cNvSpPr txBox="1"/>
          <p:nvPr/>
        </p:nvSpPr>
        <p:spPr>
          <a:xfrm>
            <a:off x="4378589" y="2823520"/>
            <a:ext cx="2634054"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2800" dirty="0">
                <a:latin typeface="+mj-ea"/>
                <a:ea typeface="+mj-ea"/>
              </a:rPr>
              <a:t>Case</a:t>
            </a:r>
            <a:r>
              <a:rPr lang="zh-CN" altLang="en-US" sz="2800" dirty="0">
                <a:latin typeface="+mj-ea"/>
                <a:ea typeface="+mj-ea"/>
              </a:rPr>
              <a:t>等式运算符</a:t>
            </a:r>
            <a:endParaRPr lang="zh-CN" altLang="en-US" sz="2800" dirty="0">
              <a:latin typeface="+mj-ea"/>
              <a:ea typeface="+mj-ea"/>
            </a:endParaRPr>
          </a:p>
        </p:txBody>
      </p:sp>
      <p:cxnSp>
        <p:nvCxnSpPr>
          <p:cNvPr id="7" name="直接连接符 6"/>
          <p:cNvCxnSpPr>
            <a:endCxn id="5" idx="1"/>
          </p:cNvCxnSpPr>
          <p:nvPr/>
        </p:nvCxnSpPr>
        <p:spPr bwMode="auto">
          <a:xfrm>
            <a:off x="2715259" y="1961000"/>
            <a:ext cx="1656652" cy="145593"/>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直接连接符 7"/>
          <p:cNvCxnSpPr/>
          <p:nvPr/>
        </p:nvCxnSpPr>
        <p:spPr bwMode="auto">
          <a:xfrm flipV="1">
            <a:off x="2990335" y="2106593"/>
            <a:ext cx="1381576" cy="464899"/>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bwMode="auto">
          <a:xfrm>
            <a:off x="2891893" y="2954325"/>
            <a:ext cx="1495079" cy="130805"/>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bwMode="auto">
          <a:xfrm flipV="1">
            <a:off x="3055266" y="3085130"/>
            <a:ext cx="1331706" cy="45847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4" name="TextBox 13"/>
          <p:cNvSpPr txBox="1"/>
          <p:nvPr/>
        </p:nvSpPr>
        <p:spPr>
          <a:xfrm>
            <a:off x="647966" y="2033796"/>
            <a:ext cx="432048"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000" b="1" dirty="0">
                <a:solidFill>
                  <a:srgbClr val="FF0000"/>
                </a:solidFill>
                <a:latin typeface="华文楷体" panose="02010600040101010101" charset="-122"/>
                <a:ea typeface="华文楷体" panose="02010600040101010101" charset="-122"/>
              </a:rPr>
              <a:t>没</a:t>
            </a:r>
            <a:endParaRPr lang="en-US" altLang="zh-CN" sz="2000" b="1" dirty="0">
              <a:solidFill>
                <a:srgbClr val="FF0000"/>
              </a:solidFill>
              <a:latin typeface="华文楷体" panose="02010600040101010101" charset="-122"/>
              <a:ea typeface="华文楷体" panose="02010600040101010101" charset="-122"/>
            </a:endParaRPr>
          </a:p>
          <a:p>
            <a:pPr algn="ctr"/>
            <a:r>
              <a:rPr lang="zh-CN" altLang="en-US" sz="2000" b="1" dirty="0">
                <a:solidFill>
                  <a:srgbClr val="FF0000"/>
                </a:solidFill>
                <a:latin typeface="华文楷体" panose="02010600040101010101" charset="-122"/>
                <a:ea typeface="华文楷体" panose="02010600040101010101" charset="-122"/>
              </a:rPr>
              <a:t>有</a:t>
            </a:r>
            <a:endParaRPr lang="en-US" altLang="zh-CN" sz="2000" b="1" dirty="0">
              <a:solidFill>
                <a:srgbClr val="FF0000"/>
              </a:solidFill>
              <a:latin typeface="华文楷体" panose="02010600040101010101" charset="-122"/>
              <a:ea typeface="华文楷体" panose="02010600040101010101" charset="-122"/>
            </a:endParaRPr>
          </a:p>
          <a:p>
            <a:pPr algn="ctr"/>
            <a:r>
              <a:rPr lang="zh-CN" altLang="en-US" sz="2000" b="1" dirty="0">
                <a:solidFill>
                  <a:srgbClr val="FF0000"/>
                </a:solidFill>
                <a:latin typeface="华文楷体" panose="02010600040101010101" charset="-122"/>
                <a:ea typeface="华文楷体" panose="02010600040101010101" charset="-122"/>
              </a:rPr>
              <a:t>空</a:t>
            </a:r>
            <a:endParaRPr lang="en-US" altLang="zh-CN" sz="2000" b="1" dirty="0">
              <a:solidFill>
                <a:srgbClr val="FF0000"/>
              </a:solidFill>
              <a:latin typeface="华文楷体" panose="02010600040101010101" charset="-122"/>
              <a:ea typeface="华文楷体" panose="02010600040101010101" charset="-122"/>
            </a:endParaRPr>
          </a:p>
          <a:p>
            <a:pPr algn="ctr"/>
            <a:r>
              <a:rPr lang="zh-CN" altLang="en-US" sz="2000" b="1" dirty="0">
                <a:solidFill>
                  <a:srgbClr val="FF0000"/>
                </a:solidFill>
                <a:latin typeface="华文楷体" panose="02010600040101010101" charset="-122"/>
                <a:ea typeface="华文楷体" panose="02010600040101010101" charset="-122"/>
              </a:rPr>
              <a:t>格</a:t>
            </a:r>
            <a:endParaRPr lang="en-US" altLang="zh-CN" sz="2000" b="1" dirty="0">
              <a:solidFill>
                <a:srgbClr val="FF0000"/>
              </a:solidFill>
              <a:latin typeface="华文楷体" panose="02010600040101010101" charset="-122"/>
              <a:ea typeface="华文楷体" panose="02010600040101010101" charset="-122"/>
            </a:endParaRPr>
          </a:p>
        </p:txBody>
      </p:sp>
      <p:graphicFrame>
        <p:nvGraphicFramePr>
          <p:cNvPr id="2" name="表格 1"/>
          <p:cNvGraphicFramePr>
            <a:graphicFrameLocks noGrp="1"/>
          </p:cNvGraphicFramePr>
          <p:nvPr/>
        </p:nvGraphicFramePr>
        <p:xfrm>
          <a:off x="863990" y="3933056"/>
          <a:ext cx="7600760" cy="1981200"/>
        </p:xfrm>
        <a:graphic>
          <a:graphicData uri="http://schemas.openxmlformats.org/drawingml/2006/table">
            <a:tbl>
              <a:tblPr firstRow="1" bandRow="1">
                <a:tableStyleId>{93296810-A885-4BE3-A3E7-6D5BEEA58F35}</a:tableStyleId>
              </a:tblPr>
              <a:tblGrid>
                <a:gridCol w="760076"/>
                <a:gridCol w="760076"/>
                <a:gridCol w="760076"/>
                <a:gridCol w="760076"/>
                <a:gridCol w="760076"/>
                <a:gridCol w="760076"/>
                <a:gridCol w="760076"/>
                <a:gridCol w="760076"/>
                <a:gridCol w="760076"/>
                <a:gridCol w="760076"/>
              </a:tblGrid>
              <a:tr h="370840">
                <a:tc>
                  <a:txBody>
                    <a:bodyPr/>
                    <a:lstStyle/>
                    <a:p>
                      <a:pPr algn="ctr"/>
                      <a:r>
                        <a:rPr lang="en-US" altLang="zh-CN" sz="2000" b="1" dirty="0"/>
                        <a:t>= = =</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z</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 =</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z</a:t>
                      </a:r>
                      <a:endParaRPr lang="zh-CN" altLang="en-US" sz="2000" b="1" dirty="0"/>
                    </a:p>
                  </a:txBody>
                  <a:tcPr/>
                </a:tc>
              </a:tr>
              <a:tr h="370840">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0</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r>
              <a:tr h="370840">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1</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r>
              <a:tr h="370840">
                <a:tc>
                  <a:txBody>
                    <a:bodyPr/>
                    <a:lstStyle/>
                    <a:p>
                      <a:pPr algn="ctr"/>
                      <a:r>
                        <a:rPr lang="en-US" altLang="zh-CN" sz="2000" b="1" dirty="0"/>
                        <a:t>x</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x</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r>
              <a:tr h="370840">
                <a:tc>
                  <a:txBody>
                    <a:bodyPr/>
                    <a:lstStyle/>
                    <a:p>
                      <a:pPr algn="ctr"/>
                      <a:r>
                        <a:rPr lang="en-US" altLang="zh-CN" sz="2000" b="1" dirty="0"/>
                        <a:t>z</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z</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57200" y="1412776"/>
            <a:ext cx="3970784" cy="1944216"/>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sz="5400" dirty="0">
                <a:solidFill>
                  <a:srgbClr val="0070C0"/>
                </a:solidFill>
              </a:rPr>
              <a:t>验收方式</a:t>
            </a:r>
            <a:endParaRPr lang="en-US" altLang="zh-CN" sz="5400" dirty="0">
              <a:solidFill>
                <a:srgbClr val="0070C0"/>
              </a:solidFill>
            </a:endParaRPr>
          </a:p>
          <a:p>
            <a:pPr algn="l"/>
            <a:r>
              <a:rPr lang="zh-CN" altLang="en-US" sz="2400" dirty="0">
                <a:solidFill>
                  <a:srgbClr val="002060"/>
                </a:solidFill>
              </a:rPr>
              <a:t>找任一助教检验波形与代码</a:t>
            </a:r>
            <a:endParaRPr lang="zh-CN" altLang="en-US" sz="2400" dirty="0">
              <a:solidFill>
                <a:srgbClr val="002060"/>
              </a:solidFill>
            </a:endParaRPr>
          </a:p>
        </p:txBody>
      </p:sp>
      <p:sp>
        <p:nvSpPr>
          <p:cNvPr id="3" name="标题 1"/>
          <p:cNvSpPr>
            <a:spLocks noGrp="1"/>
          </p:cNvSpPr>
          <p:nvPr/>
        </p:nvSpPr>
        <p:spPr>
          <a:xfrm>
            <a:off x="4716087" y="1412776"/>
            <a:ext cx="3970784" cy="4104456"/>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sz="5400" dirty="0">
                <a:solidFill>
                  <a:srgbClr val="0070C0"/>
                </a:solidFill>
              </a:rPr>
              <a:t>评分方式</a:t>
            </a:r>
            <a:endParaRPr lang="en-US" altLang="zh-CN" sz="5400" dirty="0">
              <a:solidFill>
                <a:srgbClr val="0070C0"/>
              </a:solidFill>
            </a:endParaRPr>
          </a:p>
          <a:p>
            <a:pPr algn="l"/>
            <a:r>
              <a:rPr lang="zh-CN" altLang="en-US" sz="2400" dirty="0">
                <a:solidFill>
                  <a:srgbClr val="002060"/>
                </a:solidFill>
              </a:rPr>
              <a:t>实验得分由两部分构成：</a:t>
            </a:r>
            <a:endParaRPr lang="en-US" altLang="zh-CN" sz="2400" dirty="0">
              <a:solidFill>
                <a:srgbClr val="002060"/>
              </a:solidFill>
            </a:endParaRPr>
          </a:p>
          <a:p>
            <a:pPr marL="342900" indent="-342900" algn="l">
              <a:buFont typeface="Arial" panose="020B0604020202020204" pitchFamily="34" charset="0"/>
              <a:buChar char="•"/>
            </a:pPr>
            <a:r>
              <a:rPr lang="zh-CN" altLang="en-US" sz="2400" dirty="0">
                <a:solidFill>
                  <a:srgbClr val="002060"/>
                </a:solidFill>
              </a:rPr>
              <a:t>课堂实验：</a:t>
            </a:r>
            <a:endParaRPr lang="en-US" altLang="zh-CN" sz="2400" dirty="0">
              <a:solidFill>
                <a:srgbClr val="002060"/>
              </a:solidFill>
            </a:endParaRPr>
          </a:p>
          <a:p>
            <a:pPr marL="800100" lvl="1" indent="-342900" algn="l">
              <a:buFont typeface="Arial" panose="020B0604020202020204" pitchFamily="34" charset="0"/>
              <a:buChar char="•"/>
            </a:pPr>
            <a:r>
              <a:rPr lang="zh-CN" altLang="en-US" sz="1800" dirty="0">
                <a:solidFill>
                  <a:srgbClr val="002060"/>
                </a:solidFill>
                <a:latin typeface="+mn-ea"/>
                <a:ea typeface="+mn-ea"/>
              </a:rPr>
              <a:t>由验收完毕的时间决定，按照时间划分档次，相同档次得分相同</a:t>
            </a:r>
            <a:endParaRPr lang="zh-CN" altLang="en-US" sz="1800" dirty="0">
              <a:solidFill>
                <a:srgbClr val="002060"/>
              </a:solidFill>
              <a:latin typeface="+mn-ea"/>
              <a:ea typeface="+mn-ea"/>
            </a:endParaRPr>
          </a:p>
          <a:p>
            <a:pPr marL="342900" indent="-342900" algn="l">
              <a:buFont typeface="Arial" panose="020B0604020202020204" pitchFamily="34" charset="0"/>
              <a:buChar char="•"/>
            </a:pPr>
            <a:r>
              <a:rPr lang="zh-CN" altLang="en-US" sz="2400">
                <a:solidFill>
                  <a:srgbClr val="002060"/>
                </a:solidFill>
              </a:rPr>
              <a:t>课后实验</a:t>
            </a:r>
            <a:r>
              <a:rPr lang="zh-CN" altLang="en-US" sz="2400" dirty="0">
                <a:solidFill>
                  <a:srgbClr val="002060"/>
                </a:solidFill>
              </a:rPr>
              <a:t>报告</a:t>
            </a:r>
            <a:endParaRPr lang="en-US" altLang="zh-CN" sz="2400" dirty="0">
              <a:solidFill>
                <a:srgbClr val="002060"/>
              </a:solidFill>
            </a:endParaRPr>
          </a:p>
        </p:txBody>
      </p:sp>
      <p:cxnSp>
        <p:nvCxnSpPr>
          <p:cNvPr id="5" name="直接连接符 4"/>
          <p:cNvCxnSpPr/>
          <p:nvPr/>
        </p:nvCxnSpPr>
        <p:spPr bwMode="auto">
          <a:xfrm>
            <a:off x="4427984" y="980728"/>
            <a:ext cx="0" cy="43924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位拼接运算符</a:t>
            </a:r>
            <a:r>
              <a:rPr lang="en-US" altLang="zh-CN" dirty="0"/>
              <a:t>{}</a:t>
            </a:r>
            <a:endParaRPr lang="en-US" altLang="zh-CN" dirty="0"/>
          </a:p>
          <a:p>
            <a:pPr marL="0" indent="0">
              <a:buNone/>
            </a:pPr>
            <a:r>
              <a:rPr lang="en-US" altLang="zh-CN" sz="2400" dirty="0"/>
              <a:t>	{</a:t>
            </a:r>
            <a:r>
              <a:rPr lang="zh-CN" altLang="en-US" sz="2400" dirty="0"/>
              <a:t>信号</a:t>
            </a:r>
            <a:r>
              <a:rPr lang="en-US" altLang="zh-CN" sz="2400" dirty="0"/>
              <a:t>1</a:t>
            </a:r>
            <a:r>
              <a:rPr lang="zh-CN" altLang="en-US" sz="2400" dirty="0"/>
              <a:t>的某几位，信号</a:t>
            </a:r>
            <a:r>
              <a:rPr lang="en-US" altLang="zh-CN" sz="2400" dirty="0"/>
              <a:t>2</a:t>
            </a:r>
            <a:r>
              <a:rPr lang="zh-CN" altLang="en-US" sz="2400" dirty="0"/>
              <a:t>的某几位，</a:t>
            </a:r>
            <a:r>
              <a:rPr lang="en-US" altLang="zh-CN" sz="2400" dirty="0"/>
              <a:t>……</a:t>
            </a:r>
            <a:r>
              <a:rPr lang="zh-CN" altLang="en-US" sz="2400" dirty="0"/>
              <a:t>信号</a:t>
            </a:r>
            <a:r>
              <a:rPr lang="en-US" altLang="zh-CN" sz="2400" dirty="0"/>
              <a:t>n</a:t>
            </a:r>
            <a:r>
              <a:rPr lang="zh-CN" altLang="en-US" sz="2400" dirty="0"/>
              <a:t>的某几位</a:t>
            </a:r>
            <a:r>
              <a:rPr lang="en-US" altLang="zh-CN" sz="2400" dirty="0"/>
              <a:t>}</a:t>
            </a:r>
            <a:endParaRPr lang="en-US" altLang="zh-CN" sz="2400" dirty="0"/>
          </a:p>
          <a:p>
            <a:pPr marL="0" indent="0">
              <a:buNone/>
            </a:pPr>
            <a:r>
              <a:rPr lang="en-US" altLang="zh-CN" sz="2400" b="1" dirty="0">
                <a:solidFill>
                  <a:srgbClr val="000080"/>
                </a:solidFill>
                <a:latin typeface="Source Code Pro"/>
              </a:rPr>
              <a:t>	</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a:solidFill>
                  <a:srgbClr val="FF8000"/>
                </a:solidFill>
                <a:latin typeface="Source Code Pro"/>
              </a:rPr>
              <a:t>0</a:t>
            </a:r>
            <a:r>
              <a:rPr lang="en-US" altLang="zh-CN" sz="2400" b="1" dirty="0">
                <a:solidFill>
                  <a:srgbClr val="000080"/>
                </a:solidFill>
                <a:latin typeface="Source Code Pro"/>
              </a:rPr>
              <a:t>],</a:t>
            </a:r>
            <a:r>
              <a:rPr lang="en-US" altLang="zh-CN" sz="2400" dirty="0">
                <a:solidFill>
                  <a:srgbClr val="000000"/>
                </a:solidFill>
                <a:latin typeface="Source Code Pro"/>
              </a:rPr>
              <a:t>w</a:t>
            </a:r>
            <a:r>
              <a:rPr lang="en-US" altLang="zh-CN" sz="2400" b="1" dirty="0">
                <a:solidFill>
                  <a:srgbClr val="000080"/>
                </a:solidFill>
                <a:latin typeface="Source Code Pro"/>
              </a:rPr>
              <a:t>,</a:t>
            </a:r>
            <a:r>
              <a:rPr lang="en-US" altLang="zh-CN" sz="2400" dirty="0">
                <a:solidFill>
                  <a:srgbClr val="FF8000"/>
                </a:solidFill>
                <a:latin typeface="Source Code Pro"/>
              </a:rPr>
              <a:t>3'b101</a:t>
            </a:r>
            <a:r>
              <a:rPr lang="en-US" altLang="zh-CN" sz="2400" b="1" dirty="0">
                <a:solidFill>
                  <a:srgbClr val="000080"/>
                </a:solidFill>
                <a:latin typeface="Source Code Pro"/>
              </a:rPr>
              <a:t>}</a:t>
            </a:r>
            <a:r>
              <a:rPr lang="en-US" altLang="zh-CN" sz="2400" dirty="0">
                <a:solidFill>
                  <a:srgbClr val="000000"/>
                </a:solidFill>
                <a:latin typeface="Source Code Pro"/>
              </a:rPr>
              <a:t> </a:t>
            </a:r>
            <a:endParaRPr lang="en-US" altLang="zh-CN" sz="2400" dirty="0">
              <a:solidFill>
                <a:srgbClr val="000000"/>
              </a:solidFill>
              <a:latin typeface="Source Code Pro"/>
            </a:endParaRPr>
          </a:p>
          <a:p>
            <a:pPr marL="0" indent="0">
              <a:buNone/>
            </a:pPr>
            <a:r>
              <a:rPr lang="en-US" altLang="zh-CN" sz="2400" b="1" dirty="0">
                <a:solidFill>
                  <a:srgbClr val="000000"/>
                </a:solidFill>
                <a:latin typeface="Source Code Pro"/>
              </a:rPr>
              <a:t>		</a:t>
            </a:r>
            <a:r>
              <a:rPr lang="en-US" altLang="zh-CN" sz="2400" b="1" dirty="0">
                <a:solidFill>
                  <a:srgbClr val="000080"/>
                </a:solidFill>
                <a:latin typeface="Source Code Pro"/>
              </a:rPr>
              <a:t>{</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000000"/>
                </a:solidFill>
                <a:latin typeface="Source Code Pro"/>
              </a:rPr>
              <a:t> </a:t>
            </a:r>
            <a:r>
              <a:rPr lang="zh-CN" altLang="en-US" sz="2400" dirty="0">
                <a:solidFill>
                  <a:srgbClr val="000000"/>
                </a:solidFill>
                <a:latin typeface="Source Code Pro"/>
              </a:rPr>
              <a:t>等同于 </a:t>
            </a:r>
            <a:r>
              <a:rPr lang="en-US" altLang="zh-CN" sz="2400" b="1" dirty="0">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a:solidFill>
                  <a:srgbClr val="000080"/>
                </a:solidFill>
                <a:latin typeface="Source Code Pro"/>
              </a:rPr>
              <a:t>}</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r>
              <a:rPr lang="zh-CN" altLang="en-US" sz="2400" dirty="0"/>
              <a:t>不允许存在没有指明位数的信号！</a:t>
            </a:r>
            <a:endParaRPr lang="en-US" altLang="zh-CN" sz="2400" dirty="0"/>
          </a:p>
          <a:p>
            <a:pPr marL="0" indent="0">
              <a:buNone/>
            </a:pPr>
            <a:endParaRPr lang="en-US"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缩减运算符</a:t>
            </a:r>
            <a:endParaRPr lang="en-US" altLang="zh-CN" dirty="0"/>
          </a:p>
          <a:p>
            <a:pPr marL="0" indent="0">
              <a:buNone/>
            </a:pPr>
            <a:r>
              <a:rPr lang="en-US" altLang="zh-CN" sz="2400" dirty="0"/>
              <a:t>	</a:t>
            </a:r>
            <a:r>
              <a:rPr lang="zh-CN" altLang="en-US" sz="2400" dirty="0"/>
              <a:t>单目运算符，完成与、或、非的递推运算，</a:t>
            </a:r>
            <a:endParaRPr lang="en-US" altLang="zh-CN" sz="2400" dirty="0"/>
          </a:p>
          <a:p>
            <a:pPr marL="0" indent="0">
              <a:buNone/>
            </a:pPr>
            <a:r>
              <a:rPr lang="en-US" altLang="zh-CN" sz="2400" dirty="0"/>
              <a:t>	</a:t>
            </a:r>
            <a:r>
              <a:rPr lang="zh-CN" altLang="en-US" sz="2400" dirty="0"/>
              <a:t>最后的结果是一位二进制数</a:t>
            </a:r>
            <a:r>
              <a:rPr lang="en-US" altLang="zh-CN" sz="2400" b="1" dirty="0">
                <a:solidFill>
                  <a:srgbClr val="000080"/>
                </a:solidFill>
                <a:latin typeface="Source Code Pro"/>
              </a:rPr>
              <a:t>	</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r>
              <a:rPr lang="en-US" altLang="zh-CN" sz="2400" b="1" dirty="0" err="1">
                <a:solidFill>
                  <a:srgbClr val="0000FF"/>
                </a:solidFill>
                <a:latin typeface="Source Code Pro"/>
              </a:rPr>
              <a:t>reg</a:t>
            </a:r>
            <a:r>
              <a:rPr lang="en-US" altLang="zh-CN" sz="2400" dirty="0">
                <a:solidFill>
                  <a:srgbClr val="000000"/>
                </a:solidFill>
                <a:latin typeface="Source Code Pro"/>
              </a:rPr>
              <a:t> </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a:solidFill>
                  <a:srgbClr val="FF8000"/>
                </a:solidFill>
                <a:latin typeface="Source Code Pro"/>
              </a:rPr>
              <a:t>0</a:t>
            </a:r>
            <a:r>
              <a:rPr lang="en-US" altLang="zh-CN" sz="2400" b="1" dirty="0">
                <a:solidFill>
                  <a:srgbClr val="000080"/>
                </a:solidFill>
                <a:latin typeface="Source Code Pro"/>
              </a:rPr>
              <a:t>]</a:t>
            </a:r>
            <a:r>
              <a:rPr lang="en-US" altLang="zh-CN" sz="2400" dirty="0">
                <a:solidFill>
                  <a:srgbClr val="000000"/>
                </a:solidFill>
                <a:latin typeface="Source Code Pro"/>
              </a:rPr>
              <a:t> B</a:t>
            </a:r>
            <a:r>
              <a:rPr lang="en-US" altLang="zh-CN" sz="2400" b="1" dirty="0">
                <a:solidFill>
                  <a:srgbClr val="000080"/>
                </a:solidFill>
                <a:latin typeface="Source Code Pro"/>
              </a:rPr>
              <a:t>;</a:t>
            </a:r>
            <a:r>
              <a:rPr lang="en-US" altLang="zh-CN" sz="2400" dirty="0">
                <a:solidFill>
                  <a:srgbClr val="000000"/>
                </a:solidFill>
                <a:latin typeface="Source Code Pro"/>
              </a:rPr>
              <a:t> </a:t>
            </a:r>
            <a:endParaRPr lang="en-US" altLang="zh-CN" sz="2400" dirty="0">
              <a:solidFill>
                <a:srgbClr val="000000"/>
              </a:solidFill>
              <a:latin typeface="Source Code Pro"/>
            </a:endParaRPr>
          </a:p>
          <a:p>
            <a:pPr marL="0" indent="0">
              <a:buNone/>
            </a:pPr>
            <a:r>
              <a:rPr lang="en-US" altLang="zh-CN" sz="2400" b="1" dirty="0">
                <a:solidFill>
                  <a:srgbClr val="000000"/>
                </a:solidFill>
                <a:latin typeface="Source Code Pro"/>
              </a:rPr>
              <a:t>		</a:t>
            </a:r>
            <a:r>
              <a:rPr lang="en-US" altLang="zh-CN" sz="2400" b="1" dirty="0" err="1">
                <a:solidFill>
                  <a:srgbClr val="0000FF"/>
                </a:solidFill>
                <a:latin typeface="Source Code Pro"/>
              </a:rPr>
              <a:t>reg</a:t>
            </a:r>
            <a:r>
              <a:rPr lang="en-US" altLang="zh-CN" sz="2400" dirty="0">
                <a:solidFill>
                  <a:srgbClr val="000000"/>
                </a:solidFill>
                <a:latin typeface="Source Code Pro"/>
              </a:rPr>
              <a:t> C</a:t>
            </a:r>
            <a:r>
              <a:rPr lang="en-US" altLang="zh-CN" sz="2400" b="1" dirty="0">
                <a:solidFill>
                  <a:srgbClr val="000080"/>
                </a:solidFill>
                <a:latin typeface="Source Code Pro"/>
              </a:rPr>
              <a:t>;</a:t>
            </a:r>
            <a:r>
              <a:rPr lang="en-US" altLang="zh-CN" sz="2400" dirty="0">
                <a:solidFill>
                  <a:srgbClr val="000000"/>
                </a:solidFill>
                <a:latin typeface="Source Code Pro"/>
              </a:rPr>
              <a:t> </a:t>
            </a:r>
            <a:endParaRPr lang="en-US" altLang="zh-CN" sz="2400" dirty="0">
              <a:solidFill>
                <a:srgbClr val="000000"/>
              </a:solidFill>
              <a:latin typeface="Source Code Pro"/>
            </a:endParaRPr>
          </a:p>
          <a:p>
            <a:pPr marL="0" indent="0">
              <a:buNone/>
            </a:pPr>
            <a:r>
              <a:rPr lang="en-US" altLang="zh-CN" sz="2400" dirty="0">
                <a:solidFill>
                  <a:srgbClr val="000000"/>
                </a:solidFill>
                <a:latin typeface="Source Code Pro"/>
              </a:rPr>
              <a:t>			C</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000000"/>
                </a:solidFill>
                <a:latin typeface="Source Code Pro"/>
              </a:rPr>
              <a:t> </a:t>
            </a:r>
            <a:endParaRPr lang="en-US" altLang="zh-CN" sz="2400" dirty="0">
              <a:solidFill>
                <a:srgbClr val="000000"/>
              </a:solidFill>
              <a:latin typeface="Source Code Pro"/>
            </a:endParaRPr>
          </a:p>
          <a:p>
            <a:pPr marL="0" indent="0">
              <a:buNone/>
            </a:pPr>
            <a:r>
              <a:rPr lang="en-US" altLang="zh-CN" sz="2400" dirty="0">
                <a:solidFill>
                  <a:srgbClr val="000000"/>
                </a:solidFill>
                <a:latin typeface="Source Code Pro"/>
              </a:rPr>
              <a:t>		</a:t>
            </a:r>
            <a:endParaRPr lang="en-US" altLang="zh-CN" sz="2400" dirty="0">
              <a:solidFill>
                <a:srgbClr val="000000"/>
              </a:solidFill>
              <a:latin typeface="Source Code Pro"/>
            </a:endParaRPr>
          </a:p>
          <a:p>
            <a:pPr marL="0" indent="0">
              <a:buNone/>
            </a:pPr>
            <a:r>
              <a:rPr lang="en-US" altLang="zh-CN" sz="2400" dirty="0">
                <a:solidFill>
                  <a:srgbClr val="000000"/>
                </a:solidFill>
                <a:latin typeface="Source Code Pro"/>
              </a:rPr>
              <a:t>		</a:t>
            </a:r>
            <a:r>
              <a:rPr lang="zh-CN" altLang="en-US" sz="2400" dirty="0">
                <a:solidFill>
                  <a:srgbClr val="000000"/>
                </a:solidFill>
                <a:latin typeface="Source Code Pro"/>
              </a:rPr>
              <a:t>相当于</a:t>
            </a:r>
            <a:r>
              <a:rPr lang="en-US" altLang="zh-CN" sz="2400" dirty="0">
                <a:solidFill>
                  <a:srgbClr val="000000"/>
                </a:solidFill>
                <a:latin typeface="Source Code Pro"/>
              </a:rPr>
              <a:t>C</a:t>
            </a:r>
            <a:r>
              <a:rPr lang="en-US" altLang="zh-CN" sz="2400" b="1" dirty="0">
                <a:solidFill>
                  <a:srgbClr val="000080"/>
                </a:solidFill>
                <a:latin typeface="Source Code Pro"/>
              </a:rPr>
              <a:t>=(((</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0</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1</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2</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a:solidFill>
                  <a:srgbClr val="000000"/>
                </a:solidFill>
                <a:latin typeface="Source Code Pro"/>
              </a:rPr>
              <a:t> </a:t>
            </a:r>
            <a:endParaRPr lang="en-US" altLang="zh-CN" sz="2400" dirty="0"/>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C</a:t>
            </a:r>
            <a:r>
              <a:rPr lang="zh-CN" altLang="en-US" dirty="0"/>
              <a:t>和</a:t>
            </a:r>
            <a:r>
              <a:rPr lang="en-US" altLang="zh-CN" dirty="0"/>
              <a:t>Verilog</a:t>
            </a:r>
            <a:endParaRPr lang="en-US" altLang="zh-CN" dirty="0"/>
          </a:p>
          <a:p>
            <a:pPr lvl="1"/>
            <a:r>
              <a:rPr lang="zh-CN" altLang="en-US" dirty="0"/>
              <a:t>运算符</a:t>
            </a:r>
            <a:endParaRPr lang="en-US" altLang="zh-CN" dirty="0"/>
          </a:p>
        </p:txBody>
      </p:sp>
      <p:graphicFrame>
        <p:nvGraphicFramePr>
          <p:cNvPr id="5" name="表格 4"/>
          <p:cNvGraphicFramePr>
            <a:graphicFrameLocks noGrp="1"/>
          </p:cNvGraphicFramePr>
          <p:nvPr/>
        </p:nvGraphicFramePr>
        <p:xfrm>
          <a:off x="323528" y="2564904"/>
          <a:ext cx="8424936" cy="3596640"/>
        </p:xfrm>
        <a:graphic>
          <a:graphicData uri="http://schemas.openxmlformats.org/drawingml/2006/table">
            <a:tbl>
              <a:tblPr>
                <a:tableStyleId>{68D230F3-CF80-4859-8CE7-A43EE81993B5}</a:tableStyleId>
              </a:tblPr>
              <a:tblGrid>
                <a:gridCol w="1320147"/>
                <a:gridCol w="1320147"/>
                <a:gridCol w="1320147"/>
                <a:gridCol w="1320147"/>
                <a:gridCol w="1320147"/>
                <a:gridCol w="1824201"/>
              </a:tblGrid>
              <a:tr h="0">
                <a:tc>
                  <a:txBody>
                    <a:bodyPr/>
                    <a:lstStyle/>
                    <a:p>
                      <a:pPr algn="ctr">
                        <a:spcAft>
                          <a:spcPts val="0"/>
                        </a:spcAft>
                      </a:pPr>
                      <a:r>
                        <a:rPr lang="en-US" sz="2000" kern="100" dirty="0">
                          <a:effectLst/>
                        </a:rPr>
                        <a:t>     C</a:t>
                      </a:r>
                      <a:endParaRPr lang="zh-CN" sz="2000" b="1" kern="100" dirty="0">
                        <a:effectLst/>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Verilog</a:t>
                      </a:r>
                      <a:endParaRPr lang="zh-CN" sz="2000" b="1" kern="100" dirty="0">
                        <a:effectLst/>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indent="264795" algn="ctr">
                        <a:spcAft>
                          <a:spcPts val="0"/>
                        </a:spcAft>
                      </a:pPr>
                      <a:r>
                        <a:rPr lang="zh-CN" sz="2000" kern="100" dirty="0">
                          <a:effectLst/>
                        </a:rPr>
                        <a:t>功能</a:t>
                      </a:r>
                      <a:endParaRPr lang="zh-CN" sz="2000" b="1"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C</a:t>
                      </a:r>
                      <a:endParaRPr lang="zh-CN" sz="2000" b="1"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Verilog</a:t>
                      </a:r>
                      <a:endParaRPr lang="zh-CN" sz="2000" b="1" kern="100" dirty="0">
                        <a:effectLst/>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indent="264795" algn="ctr">
                        <a:spcAft>
                          <a:spcPts val="0"/>
                        </a:spcAft>
                      </a:pPr>
                      <a:r>
                        <a:rPr lang="zh-CN" sz="2000" kern="100" dirty="0">
                          <a:effectLst/>
                        </a:rPr>
                        <a:t>功能</a:t>
                      </a:r>
                      <a:endParaRPr lang="zh-CN" sz="2000" b="1" kern="100" dirty="0">
                        <a:effectLst/>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r>
              <a:tr h="178435">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indent="264795" algn="ctr">
                        <a:spcAft>
                          <a:spcPts val="0"/>
                        </a:spcAft>
                      </a:pPr>
                      <a:r>
                        <a:rPr lang="zh-CN" sz="1800" kern="100" dirty="0">
                          <a:effectLst/>
                        </a:rPr>
                        <a:t>乘</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&lt;=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&lt;=  </a:t>
                      </a:r>
                      <a:endParaRPr lang="zh-CN" sz="1800" kern="100" dirty="0">
                        <a:effectLst/>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indent="264795" algn="ctr">
                        <a:spcAft>
                          <a:spcPts val="0"/>
                        </a:spcAft>
                      </a:pPr>
                      <a:r>
                        <a:rPr lang="zh-CN" sz="1800" kern="100" dirty="0">
                          <a:effectLst/>
                        </a:rPr>
                        <a:t>小于等于</a:t>
                      </a:r>
                      <a:endParaRPr lang="zh-CN" sz="1800" kern="100" dirty="0">
                        <a:effectLst/>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r>
              <a:tr h="189865">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除</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等于</a:t>
                      </a:r>
                      <a:endParaRPr lang="zh-CN" sz="1800" kern="100" dirty="0">
                        <a:effectLst/>
                        <a:latin typeface="Times New Roman" panose="02020603050405020304"/>
                        <a:ea typeface="宋体" panose="02010600030101010101" pitchFamily="2" charset="-122"/>
                      </a:endParaRPr>
                    </a:p>
                  </a:txBody>
                  <a:tcPr marL="68580" marR="68580" marT="0" marB="0"/>
                </a:tc>
              </a:tr>
              <a:tr h="192405">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加</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不等于</a:t>
                      </a:r>
                      <a:endParaRPr lang="zh-CN" sz="1800" kern="100" dirty="0">
                        <a:effectLst/>
                        <a:latin typeface="Times New Roman" panose="02020603050405020304"/>
                        <a:ea typeface="宋体" panose="02010600030101010101" pitchFamily="2" charset="-122"/>
                      </a:endParaRPr>
                    </a:p>
                  </a:txBody>
                  <a:tcPr marL="68580" marR="68580" marT="0" marB="0"/>
                </a:tc>
              </a:tr>
              <a:tr h="186055">
                <a:tc>
                  <a:txBody>
                    <a:bodyPr/>
                    <a:lstStyle/>
                    <a:p>
                      <a:pPr algn="ctr">
                        <a:spcAft>
                          <a:spcPts val="0"/>
                        </a:spcAft>
                      </a:pPr>
                      <a:r>
                        <a:rPr lang="en-US" sz="1800" kern="100">
                          <a:effectLst/>
                        </a:rPr>
                        <a:t>      -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减</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位反相</a:t>
                      </a:r>
                      <a:endParaRPr lang="zh-CN" sz="1800" kern="100" dirty="0">
                        <a:effectLst/>
                        <a:latin typeface="Times New Roman" panose="02020603050405020304"/>
                        <a:ea typeface="宋体" panose="02010600030101010101" pitchFamily="2" charset="-122"/>
                      </a:endParaRPr>
                    </a:p>
                  </a:txBody>
                  <a:tcPr marL="68580" marR="68580" marT="0" marB="0"/>
                </a:tc>
              </a:tr>
              <a:tr h="197485">
                <a:tc>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取模</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&amp;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&amp;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按位逻辑与</a:t>
                      </a:r>
                      <a:endParaRPr lang="zh-CN" sz="1800" kern="100" dirty="0">
                        <a:effectLst/>
                        <a:latin typeface="Times New Roman" panose="02020603050405020304"/>
                        <a:ea typeface="宋体" panose="02010600030101010101" pitchFamily="2" charset="-122"/>
                      </a:endParaRPr>
                    </a:p>
                  </a:txBody>
                  <a:tcPr marL="68580" marR="68580" marT="0" marB="0"/>
                </a:tc>
              </a:tr>
              <a:tr h="0">
                <a:tc>
                  <a:txBody>
                    <a:bodyPr/>
                    <a:lstStyle/>
                    <a:p>
                      <a:pPr algn="ctr">
                        <a:spcAft>
                          <a:spcPts val="0"/>
                        </a:spcAft>
                      </a:pPr>
                      <a:r>
                        <a:rPr lang="en-US" sz="1800" kern="100">
                          <a:effectLst/>
                        </a:rPr>
                        <a:t>      !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反逻辑</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按位逻辑或</a:t>
                      </a:r>
                      <a:endParaRPr lang="zh-CN" sz="1800" kern="100" dirty="0">
                        <a:effectLst/>
                        <a:latin typeface="Times New Roman" panose="02020603050405020304"/>
                        <a:ea typeface="宋体" panose="02010600030101010101" pitchFamily="2" charset="-122"/>
                      </a:endParaRPr>
                    </a:p>
                  </a:txBody>
                  <a:tcPr marL="68580" marR="68580" marT="0" marB="0"/>
                </a:tc>
              </a:tr>
              <a:tr h="0">
                <a:tc>
                  <a:txBody>
                    <a:bodyPr/>
                    <a:lstStyle/>
                    <a:p>
                      <a:pPr algn="ctr">
                        <a:spcAft>
                          <a:spcPts val="0"/>
                        </a:spcAft>
                      </a:pPr>
                      <a:r>
                        <a:rPr lang="en-US" sz="1800" kern="100">
                          <a:effectLst/>
                        </a:rPr>
                        <a:t>      &amp;&amp;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dirty="0">
                          <a:effectLst/>
                        </a:rPr>
                        <a:t>      &amp;&amp;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逻辑且</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按位逻辑异或</a:t>
                      </a:r>
                      <a:endParaRPr lang="zh-CN" sz="1800" kern="100" dirty="0">
                        <a:effectLst/>
                        <a:latin typeface="Times New Roman" panose="02020603050405020304"/>
                        <a:ea typeface="宋体" panose="02010600030101010101" pitchFamily="2" charset="-122"/>
                      </a:endParaRPr>
                    </a:p>
                  </a:txBody>
                  <a:tcPr marL="68580" marR="68580" marT="0" marB="0"/>
                </a:tc>
              </a:tr>
              <a:tr h="0">
                <a:tc>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逻辑或</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按位逻辑同或</a:t>
                      </a:r>
                      <a:endParaRPr lang="zh-CN" sz="1800" kern="100" dirty="0">
                        <a:effectLst/>
                        <a:latin typeface="Times New Roman" panose="02020603050405020304"/>
                        <a:ea typeface="宋体" panose="02010600030101010101" pitchFamily="2" charset="-122"/>
                      </a:endParaRPr>
                    </a:p>
                  </a:txBody>
                  <a:tcPr marL="68580" marR="68580" marT="0" marB="0"/>
                </a:tc>
              </a:tr>
              <a:tr h="0">
                <a:tc>
                  <a:txBody>
                    <a:bodyPr/>
                    <a:lstStyle/>
                    <a:p>
                      <a:pPr algn="ctr">
                        <a:spcAft>
                          <a:spcPts val="0"/>
                        </a:spcAft>
                      </a:pPr>
                      <a:r>
                        <a:rPr lang="en-US" sz="1800" kern="100">
                          <a:effectLst/>
                        </a:rPr>
                        <a:t>      &gt;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a:effectLst/>
                        </a:rPr>
                        <a:t>      &gt;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大于</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&gt;&gt;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&gt;&gt;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右移</a:t>
                      </a:r>
                      <a:endParaRPr lang="zh-CN" sz="1800" kern="100" dirty="0">
                        <a:effectLst/>
                        <a:latin typeface="Times New Roman" panose="02020603050405020304"/>
                        <a:ea typeface="宋体" panose="02010600030101010101" pitchFamily="2" charset="-122"/>
                      </a:endParaRPr>
                    </a:p>
                  </a:txBody>
                  <a:tcPr marL="68580" marR="68580" marT="0" marB="0"/>
                </a:tc>
              </a:tr>
              <a:tr h="0">
                <a:tc>
                  <a:txBody>
                    <a:bodyPr/>
                    <a:lstStyle/>
                    <a:p>
                      <a:pPr algn="ctr">
                        <a:spcAft>
                          <a:spcPts val="0"/>
                        </a:spcAft>
                      </a:pPr>
                      <a:r>
                        <a:rPr lang="en-US" sz="1800" kern="100">
                          <a:effectLst/>
                        </a:rPr>
                        <a:t>      &lt;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a:effectLst/>
                        </a:rPr>
                        <a:t>      &lt;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小于</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a:effectLst/>
                        </a:rPr>
                        <a:t>      &lt;&lt;</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&lt;&lt;</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左移</a:t>
                      </a:r>
                      <a:endParaRPr lang="zh-CN" sz="1800" kern="100" dirty="0">
                        <a:effectLst/>
                        <a:latin typeface="Times New Roman" panose="02020603050405020304"/>
                        <a:ea typeface="宋体" panose="02010600030101010101" pitchFamily="2" charset="-122"/>
                      </a:endParaRPr>
                    </a:p>
                  </a:txBody>
                  <a:tcPr marL="68580" marR="68580" marT="0" marB="0"/>
                </a:tc>
              </a:tr>
              <a:tr h="0">
                <a:tc>
                  <a:txBody>
                    <a:bodyPr/>
                    <a:lstStyle/>
                    <a:p>
                      <a:pPr algn="ctr">
                        <a:spcAft>
                          <a:spcPts val="0"/>
                        </a:spcAft>
                      </a:pPr>
                      <a:r>
                        <a:rPr lang="en-US" sz="1800" kern="100">
                          <a:effectLst/>
                        </a:rPr>
                        <a:t>      &gt;=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1800" kern="100">
                          <a:effectLst/>
                        </a:rPr>
                        <a:t>      &gt;=  </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大于等于</a:t>
                      </a:r>
                      <a:endParaRPr lang="zh-CN" sz="1800" kern="100" dirty="0">
                        <a:effectLst/>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indent="264795" algn="ctr">
                        <a:spcAft>
                          <a:spcPts val="0"/>
                        </a:spcAft>
                      </a:pPr>
                      <a:r>
                        <a:rPr lang="zh-CN" sz="1800" kern="100" dirty="0">
                          <a:effectLst/>
                        </a:rPr>
                        <a:t>同等</a:t>
                      </a:r>
                      <a:r>
                        <a:rPr lang="zh-CN" altLang="en-US" sz="1800" kern="100" dirty="0">
                          <a:effectLst/>
                        </a:rPr>
                        <a:t>于</a:t>
                      </a:r>
                      <a:r>
                        <a:rPr lang="en-US" sz="1800" kern="100" dirty="0">
                          <a:effectLst/>
                        </a:rPr>
                        <a:t>if-else</a:t>
                      </a:r>
                      <a:r>
                        <a:rPr lang="zh-CN" sz="1800" kern="100" dirty="0">
                          <a:effectLst/>
                        </a:rPr>
                        <a:t>敘述</a:t>
                      </a:r>
                      <a:endParaRPr lang="zh-CN" sz="18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3728" y="1196752"/>
            <a:ext cx="6305550"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优先级</a:t>
            </a:r>
            <a:endParaRPr lang="en-US" altLang="zh-CN" dirty="0"/>
          </a:p>
          <a:p>
            <a:pPr marL="0" indent="0">
              <a:buNone/>
            </a:pPr>
            <a:r>
              <a:rPr lang="en-US" altLang="zh-CN" sz="2400" dirty="0"/>
              <a:t>	</a:t>
            </a:r>
            <a:endParaRPr lang="en-US" altLang="zh-CN" sz="2400" dirty="0"/>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赋值语句和块语句</a:t>
            </a:r>
            <a:endParaRPr lang="en-US" altLang="zh-CN" dirty="0"/>
          </a:p>
        </p:txBody>
      </p:sp>
      <p:sp>
        <p:nvSpPr>
          <p:cNvPr id="4" name="内容占位符 3"/>
          <p:cNvSpPr>
            <a:spLocks noGrp="1"/>
          </p:cNvSpPr>
          <p:nvPr>
            <p:ph idx="1"/>
          </p:nvPr>
        </p:nvSpPr>
        <p:spPr>
          <a:xfrm>
            <a:off x="395536" y="1196752"/>
            <a:ext cx="5616624" cy="4569371"/>
          </a:xfrm>
        </p:spPr>
        <p:txBody>
          <a:bodyPr/>
          <a:lstStyle/>
          <a:p>
            <a:r>
              <a:rPr lang="zh-CN" altLang="en-US" dirty="0"/>
              <a:t>块语句</a:t>
            </a:r>
            <a:endParaRPr lang="en-US" altLang="zh-CN" dirty="0"/>
          </a:p>
          <a:p>
            <a:pPr lvl="1"/>
            <a:r>
              <a:rPr lang="zh-CN" altLang="en-US" dirty="0"/>
              <a:t>顺序块</a:t>
            </a:r>
            <a:endParaRPr lang="en-US" altLang="zh-CN" dirty="0"/>
          </a:p>
          <a:p>
            <a:pPr lvl="2"/>
            <a:r>
              <a:rPr lang="zh-CN" altLang="en-US" dirty="0"/>
              <a:t>块内的语句是按顺序执行的</a:t>
            </a:r>
            <a:endParaRPr lang="en-US" altLang="zh-CN" dirty="0"/>
          </a:p>
          <a:p>
            <a:pPr lvl="2"/>
            <a:r>
              <a:rPr lang="zh-CN" altLang="en-US" dirty="0"/>
              <a:t>每条语句的延迟时间是相对于前一条语句的仿真时间而言的</a:t>
            </a:r>
            <a:endParaRPr lang="en-US" altLang="zh-CN" dirty="0"/>
          </a:p>
          <a:p>
            <a:pPr lvl="2"/>
            <a:r>
              <a:rPr lang="zh-CN" altLang="en-US" dirty="0"/>
              <a:t>直到最后一条语句执行完，程序流程控制才跳出该语句块</a:t>
            </a:r>
            <a:endParaRPr lang="en-US" altLang="zh-CN" dirty="0"/>
          </a:p>
          <a:p>
            <a:pPr marL="0" indent="0">
              <a:buNone/>
            </a:pPr>
            <a:r>
              <a:rPr lang="en-US" altLang="zh-CN" sz="2400" dirty="0"/>
              <a:t>	</a:t>
            </a:r>
            <a:endParaRPr lang="en-US" altLang="zh-CN" sz="2400" dirty="0"/>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a:p>
        </p:txBody>
      </p:sp>
      <p:sp>
        <p:nvSpPr>
          <p:cNvPr id="5" name="TextBox 4"/>
          <p:cNvSpPr txBox="1"/>
          <p:nvPr/>
        </p:nvSpPr>
        <p:spPr>
          <a:xfrm>
            <a:off x="6274917" y="1740982"/>
            <a:ext cx="2836033" cy="3231654"/>
          </a:xfrm>
          <a:prstGeom prst="rect">
            <a:avLst/>
          </a:prstGeom>
          <a:noFill/>
        </p:spPr>
        <p:txBody>
          <a:bodyPr wrap="none" rtlCol="0">
            <a:spAutoFit/>
          </a:bodyPr>
          <a:lstStyle/>
          <a:p>
            <a:pPr marL="0" indent="0">
              <a:buNone/>
            </a:pPr>
            <a:r>
              <a:rPr lang="nn-NO" altLang="zh-CN" b="1" dirty="0">
                <a:solidFill>
                  <a:srgbClr val="0000FF"/>
                </a:solidFill>
                <a:latin typeface="Source Code Pro"/>
              </a:rPr>
              <a:t>begin</a:t>
            </a:r>
            <a:r>
              <a:rPr lang="nn-NO" altLang="zh-CN" dirty="0">
                <a:solidFill>
                  <a:srgbClr val="000000"/>
                </a:solidFill>
                <a:latin typeface="Source Code Pro"/>
              </a:rPr>
              <a:t> </a:t>
            </a:r>
            <a:endParaRPr lang="nn-NO" altLang="zh-CN" dirty="0">
              <a:solidFill>
                <a:srgbClr val="000000"/>
              </a:solidFill>
              <a:latin typeface="Source Code Pro"/>
            </a:endParaRPr>
          </a:p>
          <a:p>
            <a:pPr marL="0" indent="0">
              <a:buNone/>
            </a:pPr>
            <a:r>
              <a:rPr lang="nn-NO" altLang="zh-CN" dirty="0">
                <a:solidFill>
                  <a:srgbClr val="000000"/>
                </a:solidFill>
                <a:latin typeface="Source Code Pro"/>
              </a:rPr>
              <a:t>  areg </a:t>
            </a:r>
            <a:r>
              <a:rPr lang="nn-NO" altLang="zh-CN" b="1" dirty="0">
                <a:solidFill>
                  <a:srgbClr val="000080"/>
                </a:solidFill>
                <a:latin typeface="Source Code Pro"/>
              </a:rPr>
              <a:t>=</a:t>
            </a:r>
            <a:r>
              <a:rPr lang="nn-NO" altLang="zh-CN" dirty="0">
                <a:solidFill>
                  <a:srgbClr val="000000"/>
                </a:solidFill>
                <a:latin typeface="Source Code Pro"/>
              </a:rPr>
              <a:t> breg</a:t>
            </a:r>
            <a:r>
              <a:rPr lang="nn-NO" altLang="zh-CN" b="1" dirty="0">
                <a:solidFill>
                  <a:srgbClr val="000080"/>
                </a:solidFill>
                <a:latin typeface="Source Code Pro"/>
              </a:rPr>
              <a:t>;</a:t>
            </a:r>
            <a:r>
              <a:rPr lang="nn-NO" altLang="zh-CN" dirty="0">
                <a:solidFill>
                  <a:srgbClr val="000000"/>
                </a:solidFill>
                <a:latin typeface="Source Code Pro"/>
              </a:rPr>
              <a:t> </a:t>
            </a:r>
            <a:endParaRPr lang="nn-NO" altLang="zh-CN" dirty="0">
              <a:solidFill>
                <a:srgbClr val="000000"/>
              </a:solidFill>
              <a:latin typeface="Source Code Pro"/>
            </a:endParaRPr>
          </a:p>
          <a:p>
            <a:pPr marL="0" indent="0">
              <a:buNone/>
            </a:pPr>
            <a:r>
              <a:rPr lang="nn-NO" altLang="zh-CN" b="1" dirty="0">
                <a:solidFill>
                  <a:srgbClr val="000080"/>
                </a:solidFill>
                <a:latin typeface="Source Code Pro"/>
              </a:rPr>
              <a:t>  </a:t>
            </a:r>
            <a:r>
              <a:rPr lang="nn-NO" altLang="zh-CN" dirty="0">
                <a:solidFill>
                  <a:srgbClr val="000000"/>
                </a:solidFill>
                <a:latin typeface="Source Code Pro"/>
              </a:rPr>
              <a:t>creg </a:t>
            </a:r>
            <a:r>
              <a:rPr lang="nn-NO" altLang="zh-CN" b="1" dirty="0">
                <a:solidFill>
                  <a:srgbClr val="000080"/>
                </a:solidFill>
                <a:latin typeface="Source Code Pro"/>
              </a:rPr>
              <a:t>=</a:t>
            </a:r>
            <a:r>
              <a:rPr lang="nn-NO" altLang="zh-CN" dirty="0">
                <a:solidFill>
                  <a:srgbClr val="000000"/>
                </a:solidFill>
                <a:latin typeface="Source Code Pro"/>
              </a:rPr>
              <a:t> areg</a:t>
            </a:r>
            <a:r>
              <a:rPr lang="nn-NO" altLang="zh-CN" b="1" dirty="0">
                <a:solidFill>
                  <a:srgbClr val="000080"/>
                </a:solidFill>
                <a:latin typeface="Source Code Pro"/>
              </a:rPr>
              <a:t>;</a:t>
            </a:r>
            <a:r>
              <a:rPr lang="nn-NO" altLang="zh-CN" dirty="0">
                <a:solidFill>
                  <a:srgbClr val="000000"/>
                </a:solidFill>
                <a:latin typeface="Source Code Pro"/>
              </a:rPr>
              <a:t> </a:t>
            </a:r>
            <a:endParaRPr lang="nn-NO" altLang="zh-CN" dirty="0">
              <a:solidFill>
                <a:srgbClr val="000000"/>
              </a:solidFill>
              <a:latin typeface="Source Code Pro"/>
            </a:endParaRPr>
          </a:p>
          <a:p>
            <a:pPr marL="0" indent="0">
              <a:buNone/>
            </a:pPr>
            <a:r>
              <a:rPr lang="en-US" altLang="zh-CN" b="1" dirty="0">
                <a:solidFill>
                  <a:srgbClr val="0000FF"/>
                </a:solidFill>
                <a:latin typeface="Source Code Pro"/>
              </a:rPr>
              <a:t>e</a:t>
            </a:r>
            <a:r>
              <a:rPr lang="nn-NO" altLang="zh-CN" b="1" dirty="0">
                <a:solidFill>
                  <a:srgbClr val="0000FF"/>
                </a:solidFill>
                <a:latin typeface="Source Code Pro"/>
              </a:rPr>
              <a:t>nd</a:t>
            </a:r>
            <a:endParaRPr lang="nn-NO" altLang="zh-CN" b="1" dirty="0">
              <a:solidFill>
                <a:srgbClr val="0000FF"/>
              </a:solidFill>
              <a:latin typeface="Source Code Pro"/>
            </a:endParaRPr>
          </a:p>
          <a:p>
            <a:pPr marL="0" indent="0">
              <a:buNone/>
            </a:pPr>
            <a:endParaRPr lang="nn-NO" altLang="zh-CN" b="1" dirty="0">
              <a:solidFill>
                <a:srgbClr val="0000FF"/>
              </a:solidFill>
              <a:latin typeface="Source Code Pro"/>
            </a:endParaRPr>
          </a:p>
          <a:p>
            <a:pPr marL="0" indent="0">
              <a:buNone/>
            </a:pPr>
            <a:endParaRPr lang="nn-NO" altLang="zh-CN" b="1" dirty="0">
              <a:solidFill>
                <a:srgbClr val="0000FF"/>
              </a:solidFill>
              <a:latin typeface="Source Code Pro"/>
            </a:endParaRPr>
          </a:p>
          <a:p>
            <a:pPr marL="0" indent="0">
              <a:buNone/>
            </a:pPr>
            <a:r>
              <a:rPr lang="nn-NO" altLang="zh-CN" b="1" dirty="0">
                <a:solidFill>
                  <a:srgbClr val="0000FF"/>
                </a:solidFill>
                <a:latin typeface="Source Code Pro"/>
              </a:rPr>
              <a:t>begin</a:t>
            </a:r>
            <a:r>
              <a:rPr lang="nn-NO" altLang="zh-CN" dirty="0">
                <a:solidFill>
                  <a:srgbClr val="000000"/>
                </a:solidFill>
                <a:latin typeface="Source Code Pro"/>
              </a:rPr>
              <a:t> </a:t>
            </a:r>
            <a:endParaRPr lang="nn-NO" altLang="zh-CN" dirty="0">
              <a:solidFill>
                <a:srgbClr val="000000"/>
              </a:solidFill>
              <a:latin typeface="Source Code Pro"/>
            </a:endParaRPr>
          </a:p>
          <a:p>
            <a:pPr marL="0" indent="0">
              <a:buNone/>
            </a:pPr>
            <a:r>
              <a:rPr lang="nn-NO" altLang="zh-CN" dirty="0">
                <a:solidFill>
                  <a:srgbClr val="000000"/>
                </a:solidFill>
                <a:latin typeface="Source Code Pro"/>
              </a:rPr>
              <a:t>  areg </a:t>
            </a:r>
            <a:r>
              <a:rPr lang="nn-NO" altLang="zh-CN" b="1" dirty="0">
                <a:solidFill>
                  <a:srgbClr val="000080"/>
                </a:solidFill>
                <a:latin typeface="Source Code Pro"/>
              </a:rPr>
              <a:t>=</a:t>
            </a:r>
            <a:r>
              <a:rPr lang="nn-NO" altLang="zh-CN" dirty="0">
                <a:solidFill>
                  <a:srgbClr val="000000"/>
                </a:solidFill>
                <a:latin typeface="Source Code Pro"/>
              </a:rPr>
              <a:t> breg</a:t>
            </a:r>
            <a:r>
              <a:rPr lang="nn-NO" altLang="zh-CN" b="1" dirty="0">
                <a:solidFill>
                  <a:srgbClr val="000080"/>
                </a:solidFill>
                <a:latin typeface="Source Code Pro"/>
              </a:rPr>
              <a:t>;</a:t>
            </a:r>
            <a:r>
              <a:rPr lang="nn-NO" altLang="zh-CN" dirty="0">
                <a:solidFill>
                  <a:srgbClr val="000000"/>
                </a:solidFill>
                <a:latin typeface="Source Code Pro"/>
              </a:rPr>
              <a:t> </a:t>
            </a:r>
            <a:endParaRPr lang="nn-NO" altLang="zh-CN" dirty="0">
              <a:solidFill>
                <a:srgbClr val="000000"/>
              </a:solidFill>
              <a:latin typeface="Source Code Pro"/>
            </a:endParaRPr>
          </a:p>
          <a:p>
            <a:pPr marL="0" indent="0">
              <a:buNone/>
            </a:pPr>
            <a:r>
              <a:rPr lang="nn-NO" altLang="zh-CN" b="1" dirty="0">
                <a:solidFill>
                  <a:srgbClr val="000080"/>
                </a:solidFill>
                <a:latin typeface="Source Code Pro"/>
              </a:rPr>
              <a:t>  #</a:t>
            </a:r>
            <a:r>
              <a:rPr lang="nn-NO" altLang="zh-CN" dirty="0">
                <a:solidFill>
                  <a:srgbClr val="FF8000"/>
                </a:solidFill>
                <a:latin typeface="Source Code Pro"/>
              </a:rPr>
              <a:t>10</a:t>
            </a:r>
            <a:r>
              <a:rPr lang="nn-NO" altLang="zh-CN" dirty="0">
                <a:solidFill>
                  <a:srgbClr val="000000"/>
                </a:solidFill>
                <a:latin typeface="Source Code Pro"/>
              </a:rPr>
              <a:t> creg </a:t>
            </a:r>
            <a:r>
              <a:rPr lang="nn-NO" altLang="zh-CN" b="1" dirty="0">
                <a:solidFill>
                  <a:srgbClr val="000080"/>
                </a:solidFill>
                <a:latin typeface="Source Code Pro"/>
              </a:rPr>
              <a:t>=</a:t>
            </a:r>
            <a:r>
              <a:rPr lang="nn-NO" altLang="zh-CN" dirty="0">
                <a:solidFill>
                  <a:srgbClr val="000000"/>
                </a:solidFill>
                <a:latin typeface="Source Code Pro"/>
              </a:rPr>
              <a:t> areg</a:t>
            </a:r>
            <a:r>
              <a:rPr lang="nn-NO" altLang="zh-CN" b="1" dirty="0">
                <a:solidFill>
                  <a:srgbClr val="000080"/>
                </a:solidFill>
                <a:latin typeface="Source Code Pro"/>
              </a:rPr>
              <a:t>;</a:t>
            </a:r>
            <a:r>
              <a:rPr lang="nn-NO" altLang="zh-CN" dirty="0">
                <a:solidFill>
                  <a:srgbClr val="000000"/>
                </a:solidFill>
                <a:latin typeface="Source Code Pro"/>
              </a:rPr>
              <a:t> </a:t>
            </a:r>
            <a:endParaRPr lang="nn-NO" altLang="zh-CN" dirty="0">
              <a:solidFill>
                <a:srgbClr val="000000"/>
              </a:solidFill>
              <a:latin typeface="Source Code Pro"/>
            </a:endParaRPr>
          </a:p>
          <a:p>
            <a:pPr marL="0" indent="0">
              <a:buNone/>
            </a:pPr>
            <a:r>
              <a:rPr lang="nn-NO" altLang="zh-CN" b="1" dirty="0">
                <a:solidFill>
                  <a:srgbClr val="0000FF"/>
                </a:solidFill>
                <a:latin typeface="Source Code Pro"/>
              </a:rPr>
              <a:t>end</a:t>
            </a:r>
            <a:r>
              <a:rPr lang="nn-NO" altLang="zh-CN" dirty="0">
                <a:solidFill>
                  <a:srgbClr val="000000"/>
                </a:solidFill>
                <a:latin typeface="Source Code Pro"/>
              </a:rPr>
              <a:t> </a:t>
            </a:r>
            <a:r>
              <a:rPr lang="en-US" altLang="zh-CN" sz="2400" dirty="0"/>
              <a:t>	</a:t>
            </a:r>
            <a:endParaRPr lang="en-US" altLang="zh-CN" sz="2400"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条件语句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a:t>if-else</a:t>
            </a:r>
            <a:r>
              <a:rPr lang="zh-CN" altLang="en-US" dirty="0"/>
              <a:t>语句</a:t>
            </a:r>
            <a:endParaRPr lang="en-US" altLang="zh-CN" dirty="0"/>
          </a:p>
          <a:p>
            <a:pPr marL="0" indent="0">
              <a:buNone/>
            </a:pPr>
            <a:r>
              <a:rPr lang="en-US" altLang="zh-CN" sz="2000" b="1" dirty="0">
                <a:solidFill>
                  <a:srgbClr val="0000FF"/>
                </a:solidFill>
                <a:latin typeface="Source Code Pro"/>
              </a:rPr>
              <a:t>  always</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20</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index </a:t>
            </a:r>
            <a:r>
              <a:rPr lang="en-US" altLang="zh-CN" sz="2000" b="1" dirty="0">
                <a:solidFill>
                  <a:srgbClr val="000080"/>
                </a:solidFill>
                <a:latin typeface="Source Code Pro"/>
              </a:rPr>
              <a:t>&gt;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开始外层 </a:t>
            </a:r>
            <a:r>
              <a:rPr lang="en-US" altLang="zh-CN" sz="2000" dirty="0">
                <a:solidFill>
                  <a:srgbClr val="008000"/>
                </a:solidFill>
                <a:latin typeface="Source Code Pro"/>
              </a:rPr>
              <a:t>if </a:t>
            </a:r>
            <a:endParaRPr lang="en-US" altLang="zh-CN" sz="2000" dirty="0">
              <a:solidFill>
                <a:srgbClr val="008000"/>
              </a:solidFill>
              <a:latin typeface="Source Code Pro"/>
            </a:endParaRPr>
          </a:p>
          <a:p>
            <a:pPr marL="0" indent="0">
              <a:buNone/>
            </a:pPr>
            <a:r>
              <a:rPr lang="en-US" altLang="zh-CN" sz="2000" b="1" dirty="0">
                <a:solidFill>
                  <a:srgbClr val="008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&gt;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开始内层第一层 </a:t>
            </a:r>
            <a:r>
              <a:rPr lang="en-US" altLang="zh-CN" sz="2000" dirty="0">
                <a:solidFill>
                  <a:srgbClr val="008000"/>
                </a:solidFill>
                <a:latin typeface="Source Code Pro"/>
              </a:rPr>
              <a:t>if </a:t>
            </a:r>
            <a:endParaRPr lang="en-US" altLang="zh-CN" sz="2000" dirty="0">
              <a:solidFill>
                <a:srgbClr val="008000"/>
              </a:solidFill>
              <a:latin typeface="Source Code Pro"/>
            </a:endParaRPr>
          </a:p>
          <a:p>
            <a:pPr marL="0" indent="0">
              <a:buNone/>
            </a:pPr>
            <a:r>
              <a:rPr lang="en-US" altLang="zh-CN" sz="2000" dirty="0">
                <a:solidFill>
                  <a:srgbClr val="008000"/>
                </a:solidFill>
                <a:latin typeface="Source Code Pro"/>
              </a:rPr>
              <a:t>		</a:t>
            </a:r>
            <a:r>
              <a:rPr lang="en-US" altLang="zh-CN" sz="2000" dirty="0">
                <a:solidFill>
                  <a:srgbClr val="000000"/>
                </a:solidFill>
                <a:latin typeface="Source Code Pro"/>
              </a:rPr>
              <a:t>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else</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结束内层第一层 </a:t>
            </a:r>
            <a:r>
              <a:rPr lang="en-US" altLang="zh-CN" sz="2000" dirty="0">
                <a:solidFill>
                  <a:srgbClr val="008000"/>
                </a:solidFill>
                <a:latin typeface="Source Code Pro"/>
              </a:rPr>
              <a:t>if </a:t>
            </a:r>
            <a:endParaRPr lang="en-US" altLang="zh-CN" sz="2000" dirty="0">
              <a:solidFill>
                <a:srgbClr val="008000"/>
              </a:solidFill>
              <a:latin typeface="Source Code Pro"/>
            </a:endParaRPr>
          </a:p>
          <a:p>
            <a:pPr marL="0" indent="0">
              <a:buNone/>
            </a:pPr>
            <a:r>
              <a:rPr lang="en-US" altLang="zh-CN" sz="2000" b="1" dirty="0">
                <a:solidFill>
                  <a:srgbClr val="008000"/>
                </a:solidFill>
                <a:latin typeface="Source Code Pro"/>
              </a:rPr>
              <a:t>	</a:t>
            </a:r>
            <a:r>
              <a:rPr lang="en-US" altLang="zh-CN" sz="2000" b="1" dirty="0">
                <a:solidFill>
                  <a:srgbClr val="0000FF"/>
                </a:solidFill>
                <a:latin typeface="Source Code Pro"/>
              </a:rPr>
              <a:t>else</a:t>
            </a:r>
            <a:r>
              <a:rPr lang="en-US" altLang="zh-CN" sz="2000" dirty="0">
                <a:solidFill>
                  <a:srgbClr val="000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index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a:solidFill>
                  <a:srgbClr val="8000FF"/>
                </a:solidFill>
                <a:latin typeface="Source Code Pro"/>
              </a:rPr>
              <a:t>$display</a:t>
            </a:r>
            <a:r>
              <a:rPr lang="en-US" altLang="zh-CN" sz="2000" b="1" dirty="0">
                <a:solidFill>
                  <a:srgbClr val="000080"/>
                </a:solidFill>
                <a:latin typeface="Source Code Pro"/>
              </a:rPr>
              <a:t>(</a:t>
            </a:r>
            <a:r>
              <a:rPr lang="en-US" altLang="zh-CN" sz="2000" dirty="0">
                <a:solidFill>
                  <a:srgbClr val="808080"/>
                </a:solidFill>
                <a:latin typeface="Source Code Pro"/>
              </a:rPr>
              <a:t>" Note : Index is zero"</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end</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else</a:t>
            </a:r>
            <a:r>
              <a:rPr lang="en-US" altLang="zh-CN" sz="2000" dirty="0">
                <a:solidFill>
                  <a:srgbClr val="000000"/>
                </a:solidFill>
                <a:latin typeface="Source Code Pro"/>
              </a:rPr>
              <a:t> </a:t>
            </a:r>
            <a:endParaRPr lang="en-US" altLang="zh-CN" sz="2000" dirty="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a:solidFill>
                  <a:srgbClr val="8000FF"/>
                </a:solidFill>
                <a:latin typeface="Source Code Pro"/>
              </a:rPr>
              <a:t>$display</a:t>
            </a:r>
            <a:r>
              <a:rPr lang="en-US" altLang="zh-CN" sz="2000" b="1" dirty="0">
                <a:solidFill>
                  <a:srgbClr val="000080"/>
                </a:solidFill>
                <a:latin typeface="Source Code Pro"/>
              </a:rPr>
              <a:t>(</a:t>
            </a:r>
            <a:r>
              <a:rPr lang="en-US" altLang="zh-CN" sz="2000" dirty="0">
                <a:solidFill>
                  <a:srgbClr val="808080"/>
                </a:solidFill>
                <a:latin typeface="Source Code Pro"/>
              </a:rPr>
              <a:t>" Note : Index is negative"</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a:p>
            <a:pPr marL="0" indent="0">
              <a:buNone/>
            </a:pPr>
            <a:r>
              <a:rPr lang="en-US" altLang="zh-CN" sz="2400" dirty="0"/>
              <a:t>	</a:t>
            </a:r>
            <a:endParaRPr lang="en-US" altLang="zh-CN" sz="2400" dirty="0"/>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endParaRPr lang="en-US" altLang="zh-CN" sz="2400" b="1" dirty="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p:txBody>
          <a:bodyPr/>
          <a:lstStyle/>
          <a:p>
            <a:r>
              <a:rPr lang="en-US" altLang="zh-CN" dirty="0"/>
              <a:t>initial</a:t>
            </a:r>
            <a:r>
              <a:rPr lang="zh-CN" altLang="en-US" dirty="0"/>
              <a:t>说明语句</a:t>
            </a:r>
            <a:endParaRPr lang="en-US" altLang="zh-CN" dirty="0"/>
          </a:p>
          <a:p>
            <a:pPr lvl="1"/>
            <a:r>
              <a:rPr lang="zh-CN" altLang="en-US" sz="2400" dirty="0"/>
              <a:t>一个</a:t>
            </a:r>
            <a:r>
              <a:rPr lang="en-US" altLang="zh-CN" sz="2400" dirty="0"/>
              <a:t>initial</a:t>
            </a:r>
            <a:r>
              <a:rPr lang="zh-CN" altLang="en-US" sz="2400" dirty="0"/>
              <a:t>块只运行一次</a:t>
            </a:r>
            <a:endParaRPr lang="en-US" altLang="zh-CN" sz="2400" dirty="0"/>
          </a:p>
          <a:p>
            <a:pPr lvl="1"/>
            <a:r>
              <a:rPr lang="zh-CN" altLang="en-US" sz="2400" dirty="0"/>
              <a:t>一个模块中可以有多个</a:t>
            </a:r>
            <a:r>
              <a:rPr lang="en-US" altLang="zh-CN" sz="2400" dirty="0"/>
              <a:t>initial</a:t>
            </a:r>
            <a:r>
              <a:rPr lang="zh-CN" altLang="en-US" sz="2400" dirty="0"/>
              <a:t>块，它们并行运行</a:t>
            </a:r>
            <a:endParaRPr lang="en-US" altLang="zh-CN" sz="2400" dirty="0"/>
          </a:p>
          <a:p>
            <a:pPr marL="0" indent="0">
              <a:buNone/>
            </a:pPr>
            <a:r>
              <a:rPr lang="en-US" altLang="zh-CN" sz="2000" b="1" dirty="0">
                <a:solidFill>
                  <a:srgbClr val="0000FF"/>
                </a:solidFill>
                <a:highlight>
                  <a:srgbClr val="FFFFFF"/>
                </a:highlight>
                <a:latin typeface="Source Code Pro"/>
              </a:rPr>
              <a:t>	initial</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begin</a:t>
            </a:r>
            <a:r>
              <a:rPr lang="en-US" altLang="zh-CN" sz="2000" dirty="0">
                <a:solidFill>
                  <a:srgbClr val="000000"/>
                </a:solidFill>
                <a:highlight>
                  <a:srgbClr val="FFFFFF"/>
                </a:highlight>
                <a:latin typeface="Source Code Pro"/>
              </a:rPr>
              <a:t> </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32</a:t>
            </a:r>
            <a:r>
              <a:rPr lang="en-US" altLang="zh-CN" sz="2000" dirty="0">
                <a:solidFill>
                  <a:srgbClr val="FF8000"/>
                </a:solidFill>
                <a:highlight>
                  <a:srgbClr val="FFFFFF"/>
                </a:highlight>
                <a:latin typeface="Source Code Pro"/>
              </a:rPr>
              <a:t>'b000000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'b011001</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'b011011</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'b001000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end</a:t>
            </a:r>
            <a:endParaRPr lang="en-US" altLang="zh-CN" sz="5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p:txBody>
          <a:bodyPr/>
          <a:lstStyle/>
          <a:p>
            <a:r>
              <a:rPr lang="en-US" altLang="zh-CN" dirty="0"/>
              <a:t>always</a:t>
            </a:r>
            <a:r>
              <a:rPr lang="zh-CN" altLang="en-US" dirty="0"/>
              <a:t>说明语句</a:t>
            </a:r>
            <a:endParaRPr lang="en-US" altLang="zh-CN" dirty="0"/>
          </a:p>
          <a:p>
            <a:pPr lvl="1"/>
            <a:r>
              <a:rPr lang="zh-CN" altLang="en-US" sz="2400" dirty="0"/>
              <a:t>在仿真过程中不断活动着的</a:t>
            </a:r>
            <a:endParaRPr lang="en-US" altLang="zh-CN" sz="2400" dirty="0"/>
          </a:p>
          <a:p>
            <a:pPr lvl="1"/>
            <a:r>
              <a:rPr lang="en-US" altLang="zh-CN" sz="2400" dirty="0"/>
              <a:t>always</a:t>
            </a:r>
            <a:r>
              <a:rPr lang="zh-CN" altLang="en-US" sz="2400" dirty="0"/>
              <a:t>语句后跟的过程块是否执行，要看它的触发条件是否满足，如果满足，则运行一次；如果不断满足，则不断循环执行</a:t>
            </a:r>
            <a:endParaRPr lang="en-US" altLang="zh-CN" sz="2400" dirty="0"/>
          </a:p>
          <a:p>
            <a:pPr lvl="1"/>
            <a:r>
              <a:rPr lang="en-US" altLang="zh-CN" sz="2400" dirty="0"/>
              <a:t>always</a:t>
            </a:r>
            <a:r>
              <a:rPr lang="zh-CN" altLang="en-US" sz="2400" dirty="0"/>
              <a:t>时间控制可以是沿触发，可以是电平触发，可以单个信号或多个信号</a:t>
            </a:r>
            <a:endParaRPr lang="en-US" altLang="zh-CN" sz="2400" dirty="0"/>
          </a:p>
          <a:p>
            <a:pPr marL="0" indent="0">
              <a:buNone/>
            </a:pPr>
            <a:r>
              <a:rPr lang="en-US" altLang="zh-CN" sz="2000" b="1" dirty="0">
                <a:solidFill>
                  <a:srgbClr val="0000FF"/>
                </a:solidFill>
                <a:highlight>
                  <a:srgbClr val="FFFFFF"/>
                </a:highlight>
                <a:latin typeface="Source Code Pro"/>
              </a:rPr>
              <a:t>always</a:t>
            </a: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b="1" dirty="0" err="1">
                <a:solidFill>
                  <a:srgbClr val="0000FF"/>
                </a:solidFill>
                <a:highlight>
                  <a:srgbClr val="FFFFFF"/>
                </a:highlight>
                <a:latin typeface="Source Code Pro"/>
              </a:rPr>
              <a:t>posedge</a:t>
            </a:r>
            <a:r>
              <a:rPr lang="en-US" altLang="zh-CN" sz="2000" dirty="0">
                <a:solidFill>
                  <a:srgbClr val="000000"/>
                </a:solidFill>
                <a:highlight>
                  <a:srgbClr val="FFFFFF"/>
                </a:highlight>
                <a:latin typeface="Source Code Pro"/>
              </a:rPr>
              <a:t> </a:t>
            </a:r>
            <a:r>
              <a:rPr lang="en-US" altLang="zh-CN" sz="2000" dirty="0" err="1">
                <a:solidFill>
                  <a:srgbClr val="000000"/>
                </a:solidFill>
                <a:highlight>
                  <a:srgbClr val="FFFFFF"/>
                </a:highlight>
                <a:latin typeface="Source Code Pro"/>
              </a:rPr>
              <a:t>clk</a:t>
            </a:r>
            <a:r>
              <a:rPr lang="en-US" altLang="zh-CN" sz="2000" b="1" dirty="0">
                <a:solidFill>
                  <a:srgbClr val="000080"/>
                </a:solidFill>
                <a:highlight>
                  <a:srgbClr val="FFFFFF"/>
                </a:highlight>
                <a:latin typeface="Source Code Pro"/>
              </a:rPr>
              <a:t>)</a:t>
            </a:r>
            <a:r>
              <a:rPr lang="en-US" altLang="zh-CN" sz="2000" b="1" dirty="0">
                <a:solidFill>
                  <a:srgbClr val="0000FF"/>
                </a:solidFill>
                <a:highlight>
                  <a:srgbClr val="FFFFFF"/>
                </a:highlight>
                <a:latin typeface="Source Code Pro"/>
              </a:rPr>
              <a:t> 		always</a:t>
            </a: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 </a:t>
            </a:r>
            <a:r>
              <a:rPr lang="en-US" altLang="zh-CN" sz="2000" b="1" dirty="0">
                <a:solidFill>
                  <a:srgbClr val="0000FF"/>
                </a:solidFill>
                <a:highlight>
                  <a:srgbClr val="FFFFFF"/>
                </a:highlight>
                <a:latin typeface="Source Code Pro"/>
              </a:rPr>
              <a:t>or</a:t>
            </a:r>
            <a:r>
              <a:rPr lang="en-US" altLang="zh-CN" sz="2000" dirty="0">
                <a:solidFill>
                  <a:srgbClr val="000000"/>
                </a:solidFill>
                <a:highlight>
                  <a:srgbClr val="FFFFFF"/>
                </a:highlight>
                <a:latin typeface="Source Code Pro"/>
              </a:rPr>
              <a:t> b </a:t>
            </a:r>
            <a:r>
              <a:rPr lang="en-US" altLang="zh-CN" sz="2000" b="1" dirty="0">
                <a:solidFill>
                  <a:srgbClr val="0000FF"/>
                </a:solidFill>
                <a:highlight>
                  <a:srgbClr val="FFFFFF"/>
                </a:highlight>
                <a:latin typeface="Source Code Pro"/>
              </a:rPr>
              <a:t>or</a:t>
            </a:r>
            <a:r>
              <a:rPr lang="en-US" altLang="zh-CN" sz="2000" dirty="0">
                <a:solidFill>
                  <a:srgbClr val="000000"/>
                </a:solidFill>
                <a:highlight>
                  <a:srgbClr val="FFFFFF"/>
                </a:highlight>
                <a:latin typeface="Source Code Pro"/>
              </a:rPr>
              <a:t> c</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begin</a:t>
            </a: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begin</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end					  end</a:t>
            </a:r>
            <a:r>
              <a:rPr lang="en-US" altLang="zh-CN" sz="2000" dirty="0">
                <a:solidFill>
                  <a:srgbClr val="000000"/>
                </a:solidFill>
                <a:highlight>
                  <a:srgbClr val="FFFFFF"/>
                </a:highlight>
                <a:latin typeface="Source Code Pro"/>
              </a:rPr>
              <a:t>        </a:t>
            </a:r>
            <a:endParaRPr lang="en-US" altLang="zh-CN" sz="2000" dirty="0">
              <a:solidFill>
                <a:srgbClr val="000000"/>
              </a:solidFill>
              <a:highlight>
                <a:srgbClr val="FFFFFF"/>
              </a:highlight>
              <a:latin typeface="Source Code Pro"/>
            </a:endParaRPr>
          </a:p>
          <a:p>
            <a:pPr marL="0" indent="0">
              <a:buNone/>
            </a:pPr>
            <a:r>
              <a:rPr lang="en-US" altLang="zh-CN" dirty="0">
                <a:solidFill>
                  <a:srgbClr val="000000"/>
                </a:solidFill>
                <a:highlight>
                  <a:srgbClr val="FFFFFF"/>
                </a:highlight>
                <a:latin typeface="Source Code Pro"/>
              </a:rPr>
              <a:t>						</a:t>
            </a:r>
            <a:endParaRPr lang="en-US" altLang="zh-CN" sz="7200" dirty="0"/>
          </a:p>
        </p:txBody>
      </p:sp>
      <p:sp>
        <p:nvSpPr>
          <p:cNvPr id="2" name="线形标注 3 1"/>
          <p:cNvSpPr/>
          <p:nvPr/>
        </p:nvSpPr>
        <p:spPr bwMode="auto">
          <a:xfrm>
            <a:off x="3131840" y="2924944"/>
            <a:ext cx="2160240" cy="504056"/>
          </a:xfrm>
          <a:prstGeom prst="borderCallout3">
            <a:avLst>
              <a:gd name="adj1" fmla="val 18750"/>
              <a:gd name="adj2" fmla="val -8333"/>
              <a:gd name="adj3" fmla="val 18750"/>
              <a:gd name="adj4" fmla="val -16667"/>
              <a:gd name="adj5" fmla="val 100000"/>
              <a:gd name="adj6" fmla="val -16667"/>
              <a:gd name="adj7" fmla="val 155159"/>
              <a:gd name="adj8" fmla="val 4782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u="none" strike="noStrike" cap="none" normalizeH="0" baseline="0" dirty="0">
                <a:ln>
                  <a:noFill/>
                </a:ln>
                <a:solidFill>
                  <a:schemeClr val="tx1"/>
                </a:solidFill>
                <a:effectLst/>
                <a:latin typeface="华文楷体" panose="02010600040101010101" charset="-122"/>
                <a:ea typeface="华文楷体" panose="02010600040101010101" charset="-122"/>
              </a:rPr>
              <a:t>描述时序行为</a:t>
            </a:r>
            <a:endParaRPr kumimoji="1" lang="zh-CN" altLang="en-US" sz="2400" u="none" strike="noStrike" cap="none" normalizeH="0" baseline="0" dirty="0">
              <a:ln>
                <a:noFill/>
              </a:ln>
              <a:solidFill>
                <a:schemeClr val="tx1"/>
              </a:solidFill>
              <a:effectLst/>
              <a:latin typeface="华文楷体" panose="02010600040101010101" charset="-122"/>
              <a:ea typeface="华文楷体" panose="02010600040101010101" charset="-122"/>
            </a:endParaRPr>
          </a:p>
        </p:txBody>
      </p:sp>
      <p:sp>
        <p:nvSpPr>
          <p:cNvPr id="5" name="线形标注 3 4"/>
          <p:cNvSpPr/>
          <p:nvPr/>
        </p:nvSpPr>
        <p:spPr bwMode="auto">
          <a:xfrm>
            <a:off x="5940152" y="2911806"/>
            <a:ext cx="2160240" cy="504056"/>
          </a:xfrm>
          <a:prstGeom prst="borderCallout3">
            <a:avLst>
              <a:gd name="adj1" fmla="val 18750"/>
              <a:gd name="adj2" fmla="val -8333"/>
              <a:gd name="adj3" fmla="val 18750"/>
              <a:gd name="adj4" fmla="val -16667"/>
              <a:gd name="adj5" fmla="val 100000"/>
              <a:gd name="adj6" fmla="val -16667"/>
              <a:gd name="adj7" fmla="val 155159"/>
              <a:gd name="adj8" fmla="val 4782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u="none" strike="noStrike" cap="none" normalizeH="0" baseline="0" dirty="0">
                <a:ln>
                  <a:noFill/>
                </a:ln>
                <a:solidFill>
                  <a:schemeClr val="tx1"/>
                </a:solidFill>
                <a:effectLst/>
                <a:latin typeface="华文楷体" panose="02010600040101010101" charset="-122"/>
                <a:ea typeface="华文楷体" panose="02010600040101010101" charset="-122"/>
              </a:rPr>
              <a:t>描述组合逻辑</a:t>
            </a:r>
            <a:endParaRPr kumimoji="1" lang="zh-CN" altLang="en-US" sz="2400" u="none" strike="noStrike" cap="none" normalizeH="0" baseline="0" dirty="0">
              <a:ln>
                <a:noFill/>
              </a:ln>
              <a:solidFill>
                <a:schemeClr val="tx1"/>
              </a:solidFill>
              <a:effectLst/>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457200" y="2420888"/>
            <a:ext cx="8229600" cy="1296144"/>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defRPr/>
            </a:pPr>
            <a:r>
              <a:rPr kumimoji="1" lang="zh-CN" altLang="en-US" sz="9600" b="0" i="0" u="none" strike="noStrike" kern="0" cap="none" spc="0" normalizeH="0" baseline="0" noProof="0" dirty="0">
                <a:ln>
                  <a:noFill/>
                </a:ln>
                <a:solidFill>
                  <a:srgbClr val="000066"/>
                </a:solidFill>
                <a:effectLst/>
                <a:uLnTx/>
                <a:uFillTx/>
                <a:latin typeface="+mj-ea"/>
                <a:ea typeface="+mj-ea"/>
                <a:cs typeface="宋体" panose="02010600030101010101" pitchFamily="2" charset="-122"/>
              </a:rPr>
              <a:t>谢谢</a:t>
            </a:r>
            <a:endParaRPr kumimoji="1" lang="zh-CN" altLang="en-US" sz="9600" b="0" i="0" u="none" strike="noStrike" kern="0" cap="none" spc="0" normalizeH="0" baseline="0" noProof="0" dirty="0">
              <a:ln>
                <a:noFill/>
              </a:ln>
              <a:solidFill>
                <a:srgbClr val="000066"/>
              </a:solidFill>
              <a:effectLst/>
              <a:uLnTx/>
              <a:uFillTx/>
              <a:latin typeface="+mj-ea"/>
              <a:ea typeface="+mj-ea"/>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99592" y="1196752"/>
            <a:ext cx="7272808" cy="1944216"/>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sz="5400" dirty="0">
                <a:solidFill>
                  <a:srgbClr val="0070C0"/>
                </a:solidFill>
              </a:rPr>
              <a:t>往年实验问题</a:t>
            </a:r>
            <a:endParaRPr lang="en-US" altLang="zh-CN" sz="5400" dirty="0">
              <a:solidFill>
                <a:srgbClr val="0070C0"/>
              </a:solidFill>
            </a:endParaRPr>
          </a:p>
          <a:p>
            <a:pPr marL="342900" indent="-342900" algn="l">
              <a:buFont typeface="Arial" panose="020B0604020202020204" pitchFamily="34" charset="0"/>
              <a:buChar char="•"/>
            </a:pPr>
            <a:r>
              <a:rPr lang="zh-CN" altLang="en-US" sz="2400" dirty="0">
                <a:solidFill>
                  <a:srgbClr val="002060"/>
                </a:solidFill>
              </a:rPr>
              <a:t>仿真之前没保存修改</a:t>
            </a:r>
            <a:endParaRPr lang="en-US" altLang="zh-CN" sz="2400" dirty="0">
              <a:solidFill>
                <a:srgbClr val="002060"/>
              </a:solidFill>
            </a:endParaRPr>
          </a:p>
          <a:p>
            <a:pPr marL="342900" indent="-342900" algn="l">
              <a:buFont typeface="Arial" panose="020B0604020202020204" pitchFamily="34" charset="0"/>
              <a:buChar char="•"/>
            </a:pPr>
            <a:r>
              <a:rPr lang="zh-CN" altLang="en-US" sz="2400" dirty="0">
                <a:solidFill>
                  <a:srgbClr val="002060"/>
                </a:solidFill>
              </a:rPr>
              <a:t>修改代码却还没重开仿真</a:t>
            </a:r>
            <a:endParaRPr lang="en-US" altLang="zh-CN" sz="2400" dirty="0">
              <a:solidFill>
                <a:srgbClr val="002060"/>
              </a:solidFill>
            </a:endParaRPr>
          </a:p>
          <a:p>
            <a:pPr marL="342900" indent="-342900" algn="l">
              <a:buFont typeface="Arial" panose="020B0604020202020204" pitchFamily="34" charset="0"/>
              <a:buChar char="•"/>
            </a:pPr>
            <a:r>
              <a:rPr lang="zh-CN" altLang="en-US" sz="2400" dirty="0">
                <a:solidFill>
                  <a:srgbClr val="002060"/>
                </a:solidFill>
              </a:rPr>
              <a:t>利用错误信息和日志文件进行</a:t>
            </a:r>
            <a:r>
              <a:rPr lang="en-US" altLang="zh-CN" sz="2400" dirty="0">
                <a:solidFill>
                  <a:srgbClr val="002060"/>
                </a:solidFill>
              </a:rPr>
              <a:t>Debug</a:t>
            </a:r>
            <a:endParaRPr lang="zh-CN" altLang="en-US" sz="2400" dirty="0">
              <a:solidFill>
                <a:srgbClr val="002060"/>
              </a:solidFill>
            </a:endParaRPr>
          </a:p>
        </p:txBody>
      </p:sp>
      <p:pic>
        <p:nvPicPr>
          <p:cNvPr id="3"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8064" y="1988840"/>
            <a:ext cx="3238154" cy="640243"/>
          </a:xfrm>
          <a:prstGeom prst="rect">
            <a:avLst/>
          </a:prstGeom>
        </p:spPr>
      </p:pic>
      <p:pic>
        <p:nvPicPr>
          <p:cNvPr id="4" name="图片 3"/>
          <p:cNvPicPr>
            <a:picLocks noChangeAspect="1"/>
          </p:cNvPicPr>
          <p:nvPr/>
        </p:nvPicPr>
        <p:blipFill>
          <a:blip r:embed="rId2"/>
          <a:stretch>
            <a:fillRect/>
          </a:stretch>
        </p:blipFill>
        <p:spPr>
          <a:xfrm>
            <a:off x="51435" y="3213100"/>
            <a:ext cx="9015730" cy="1432560"/>
          </a:xfrm>
          <a:prstGeom prst="rect">
            <a:avLst/>
          </a:prstGeom>
        </p:spPr>
      </p:pic>
      <p:pic>
        <p:nvPicPr>
          <p:cNvPr id="5" name="图片 4"/>
          <p:cNvPicPr>
            <a:picLocks noChangeAspect="1"/>
          </p:cNvPicPr>
          <p:nvPr/>
        </p:nvPicPr>
        <p:blipFill>
          <a:blip r:embed="rId3"/>
          <a:stretch>
            <a:fillRect/>
          </a:stretch>
        </p:blipFill>
        <p:spPr>
          <a:xfrm>
            <a:off x="35560" y="4653280"/>
            <a:ext cx="6829425" cy="182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5" y="2636912"/>
            <a:ext cx="6192688" cy="1362075"/>
          </a:xfrm>
        </p:spPr>
        <p:txBody>
          <a:bodyPr/>
          <a:lstStyle/>
          <a:p>
            <a:r>
              <a:rPr lang="zh-CN" altLang="en-US" dirty="0"/>
              <a:t>往年</a:t>
            </a:r>
            <a:r>
              <a:rPr lang="en-US" altLang="zh-CN" dirty="0"/>
              <a:t>Slide</a:t>
            </a:r>
            <a:r>
              <a:rPr lang="zh-CN" altLang="en-US" dirty="0"/>
              <a:t>关于</a:t>
            </a:r>
            <a:r>
              <a:rPr lang="en-US" altLang="zh-CN" dirty="0"/>
              <a:t>Verilog</a:t>
            </a:r>
            <a:r>
              <a:rPr lang="zh-CN" altLang="en-US" dirty="0"/>
              <a:t>的介绍部分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457200" y="1556792"/>
            <a:ext cx="8579296" cy="4569371"/>
          </a:xfrm>
        </p:spPr>
        <p:txBody>
          <a:bodyPr/>
          <a:lstStyle/>
          <a:p>
            <a:r>
              <a:rPr lang="zh-CN" altLang="en-US" dirty="0"/>
              <a:t>硬件描述语言</a:t>
            </a:r>
            <a:endParaRPr lang="en-US" altLang="zh-CN" dirty="0"/>
          </a:p>
          <a:p>
            <a:pPr lvl="1"/>
            <a:r>
              <a:rPr lang="en-US" altLang="zh-CN" dirty="0"/>
              <a:t>HDL, hardware description language</a:t>
            </a:r>
            <a:endParaRPr lang="en-US" altLang="zh-CN" dirty="0"/>
          </a:p>
          <a:p>
            <a:pPr lvl="1"/>
            <a:r>
              <a:rPr lang="zh-CN" altLang="en-US" dirty="0"/>
              <a:t>一种用形式化方法来描述数字电路和系统的语言</a:t>
            </a:r>
            <a:endParaRPr lang="en-US" altLang="zh-CN" dirty="0"/>
          </a:p>
          <a:p>
            <a:pPr lvl="1"/>
            <a:endParaRPr lang="en-US" altLang="zh-CN" dirty="0"/>
          </a:p>
          <a:p>
            <a:r>
              <a:rPr lang="en-US" altLang="zh-CN" dirty="0"/>
              <a:t>Verilog HDL</a:t>
            </a:r>
            <a:endParaRPr lang="en-US" altLang="zh-CN" dirty="0"/>
          </a:p>
          <a:p>
            <a:r>
              <a:rPr lang="en-US" altLang="zh-CN" dirty="0"/>
              <a:t>VHDL</a:t>
            </a:r>
            <a:r>
              <a:rPr lang="zh-CN" altLang="en-US" dirty="0"/>
              <a:t>：</a:t>
            </a:r>
            <a:r>
              <a:rPr lang="en-US" altLang="zh-CN" dirty="0"/>
              <a:t>Very-High-Speed Integrated Circuit Hardware Description Language</a:t>
            </a:r>
            <a:endParaRPr lang="en-US" altLang="zh-CN" dirty="0"/>
          </a:p>
          <a:p>
            <a:pPr marL="457200" lvl="1" indent="0">
              <a:buNone/>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zh-CN" altLang="en-US" dirty="0"/>
          </a:p>
        </p:txBody>
      </p:sp>
      <p:sp>
        <p:nvSpPr>
          <p:cNvPr id="4" name="内容占位符 3"/>
          <p:cNvSpPr>
            <a:spLocks noGrp="1"/>
          </p:cNvSpPr>
          <p:nvPr>
            <p:ph idx="1"/>
          </p:nvPr>
        </p:nvSpPr>
        <p:spPr/>
        <p:txBody>
          <a:bodyPr/>
          <a:lstStyle/>
          <a:p>
            <a:r>
              <a:rPr lang="zh-CN" altLang="en-US" dirty="0"/>
              <a:t>设计流程</a:t>
            </a:r>
            <a:endParaRPr lang="en-US" altLang="zh-CN" dirty="0"/>
          </a:p>
          <a:p>
            <a:pPr lvl="1"/>
            <a:r>
              <a:rPr lang="zh-CN" altLang="en-US" dirty="0"/>
              <a:t>设计流程</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组合 226"/>
          <p:cNvGrpSpPr/>
          <p:nvPr/>
        </p:nvGrpSpPr>
        <p:grpSpPr>
          <a:xfrm>
            <a:off x="788425" y="714356"/>
            <a:ext cx="7855541" cy="5417788"/>
            <a:chOff x="788425" y="714356"/>
            <a:chExt cx="7855541" cy="5417788"/>
          </a:xfrm>
        </p:grpSpPr>
        <p:grpSp>
          <p:nvGrpSpPr>
            <p:cNvPr id="219" name="组合 218"/>
            <p:cNvGrpSpPr/>
            <p:nvPr/>
          </p:nvGrpSpPr>
          <p:grpSpPr>
            <a:xfrm>
              <a:off x="788425" y="943208"/>
              <a:ext cx="7855541" cy="5188936"/>
              <a:chOff x="788425" y="943208"/>
              <a:chExt cx="7855541" cy="5188936"/>
            </a:xfrm>
          </p:grpSpPr>
          <p:grpSp>
            <p:nvGrpSpPr>
              <p:cNvPr id="64" name="Group 4"/>
              <p:cNvGrpSpPr/>
              <p:nvPr/>
            </p:nvGrpSpPr>
            <p:grpSpPr bwMode="auto">
              <a:xfrm>
                <a:off x="2145106" y="943208"/>
                <a:ext cx="1861384" cy="414089"/>
                <a:chOff x="1296" y="749"/>
                <a:chExt cx="936" cy="499"/>
              </a:xfrm>
            </p:grpSpPr>
            <p:sp>
              <p:nvSpPr>
                <p:cNvPr id="114" name="AutoShape 5"/>
                <p:cNvSpPr>
                  <a:spLocks noChangeArrowheads="1"/>
                </p:cNvSpPr>
                <p:nvPr/>
              </p:nvSpPr>
              <p:spPr bwMode="auto">
                <a:xfrm>
                  <a:off x="1296" y="749"/>
                  <a:ext cx="936" cy="499"/>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116" name="Rectangle 7"/>
                <p:cNvSpPr>
                  <a:spLocks noChangeArrowheads="1"/>
                </p:cNvSpPr>
                <p:nvPr/>
              </p:nvSpPr>
              <p:spPr bwMode="auto">
                <a:xfrm>
                  <a:off x="1322" y="818"/>
                  <a:ext cx="874" cy="3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zh-CN" altLang="en-US" sz="1600" b="1" dirty="0">
                      <a:latin typeface="+mj-ea"/>
                      <a:ea typeface="+mj-ea"/>
                    </a:rPr>
                    <a:t>电 路 图设 计 文 件</a:t>
                  </a:r>
                  <a:endParaRPr kumimoji="0" lang="zh-CN" altLang="en-US" sz="1600" b="1" dirty="0">
                    <a:latin typeface="+mj-ea"/>
                    <a:ea typeface="+mj-ea"/>
                  </a:endParaRPr>
                </a:p>
              </p:txBody>
            </p:sp>
          </p:grpSp>
          <p:sp>
            <p:nvSpPr>
              <p:cNvPr id="71" name="AutoShape 23"/>
              <p:cNvSpPr>
                <a:spLocks noChangeArrowheads="1"/>
              </p:cNvSpPr>
              <p:nvPr/>
            </p:nvSpPr>
            <p:spPr bwMode="auto">
              <a:xfrm>
                <a:off x="7175892" y="2571744"/>
                <a:ext cx="1468074" cy="762000"/>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72" name="Rectangle 24"/>
              <p:cNvSpPr>
                <a:spLocks noChangeArrowheads="1"/>
              </p:cNvSpPr>
              <p:nvPr/>
            </p:nvSpPr>
            <p:spPr bwMode="auto">
              <a:xfrm>
                <a:off x="7235969" y="2638423"/>
                <a:ext cx="1336559" cy="5762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zh-CN" altLang="en-GB" sz="1600" b="1" dirty="0">
                    <a:latin typeface="+mj-ea"/>
                    <a:ea typeface="+mj-ea"/>
                  </a:rPr>
                  <a:t>确定实现电路的具体库名</a:t>
                </a:r>
                <a:r>
                  <a:rPr kumimoji="0" lang="zh-CN" altLang="en-US" sz="1600" b="1" dirty="0">
                    <a:latin typeface="+mj-ea"/>
                    <a:ea typeface="+mj-ea"/>
                  </a:rPr>
                  <a:t> </a:t>
                </a:r>
                <a:endParaRPr kumimoji="0" lang="zh-CN" altLang="en-US" sz="1600" b="1" dirty="0">
                  <a:latin typeface="+mj-ea"/>
                  <a:ea typeface="+mj-ea"/>
                </a:endParaRPr>
              </a:p>
              <a:p>
                <a:pPr algn="ctr">
                  <a:spcBef>
                    <a:spcPct val="0"/>
                  </a:spcBef>
                  <a:buClrTx/>
                </a:pPr>
                <a:r>
                  <a:rPr kumimoji="0" lang="zh-CN" altLang="en-US" sz="1600" dirty="0">
                    <a:effectLst>
                      <a:outerShdw blurRad="38100" dist="38100" dir="2700000" algn="tl">
                        <a:srgbClr val="000000"/>
                      </a:outerShdw>
                    </a:effectLst>
                    <a:latin typeface="+mj-ea"/>
                    <a:ea typeface="+mj-ea"/>
                  </a:rPr>
                  <a:t> </a:t>
                </a:r>
                <a:endParaRPr kumimoji="0" lang="zh-CN" altLang="en-US" sz="1600" dirty="0">
                  <a:effectLst>
                    <a:outerShdw blurRad="38100" dist="38100" dir="2700000" algn="tl">
                      <a:srgbClr val="000000"/>
                    </a:outerShdw>
                  </a:effectLst>
                  <a:latin typeface="+mj-ea"/>
                  <a:ea typeface="+mj-ea"/>
                </a:endParaRPr>
              </a:p>
            </p:txBody>
          </p:sp>
          <p:sp>
            <p:nvSpPr>
              <p:cNvPr id="75" name="AutoShape 30"/>
              <p:cNvSpPr>
                <a:spLocks noChangeArrowheads="1"/>
              </p:cNvSpPr>
              <p:nvPr/>
            </p:nvSpPr>
            <p:spPr bwMode="auto">
              <a:xfrm>
                <a:off x="788425" y="3214686"/>
                <a:ext cx="1908496" cy="1143000"/>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76" name="Rectangle 31"/>
              <p:cNvSpPr>
                <a:spLocks noChangeArrowheads="1"/>
              </p:cNvSpPr>
              <p:nvPr/>
            </p:nvSpPr>
            <p:spPr bwMode="auto">
              <a:xfrm>
                <a:off x="928662" y="3286124"/>
                <a:ext cx="1658302" cy="990600"/>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zh-CN" altLang="en-GB" sz="1600" b="1" dirty="0">
                    <a:latin typeface="+mj-ea"/>
                    <a:ea typeface="+mj-ea"/>
                  </a:rPr>
                  <a:t>与 实 现 逻 辑 的 物 理 器 件 有 关 的 工 艺 技 术 文 件</a:t>
                </a:r>
                <a:endParaRPr kumimoji="0" lang="zh-CN" altLang="en-GB" sz="1600" b="1" dirty="0">
                  <a:latin typeface="+mj-ea"/>
                  <a:ea typeface="+mj-ea"/>
                </a:endParaRPr>
              </a:p>
              <a:p>
                <a:pPr algn="ctr">
                  <a:spcBef>
                    <a:spcPct val="0"/>
                  </a:spcBef>
                  <a:buClrTx/>
                </a:pPr>
                <a:endParaRPr kumimoji="0" lang="zh-CN" altLang="en-US" sz="1600" dirty="0">
                  <a:effectLst>
                    <a:outerShdw blurRad="38100" dist="38100" dir="2700000" algn="tl">
                      <a:srgbClr val="000000"/>
                    </a:outerShdw>
                  </a:effectLst>
                  <a:latin typeface="+mj-ea"/>
                  <a:ea typeface="+mj-ea"/>
                </a:endParaRPr>
              </a:p>
              <a:p>
                <a:pPr algn="ctr">
                  <a:spcBef>
                    <a:spcPct val="0"/>
                  </a:spcBef>
                  <a:buClrTx/>
                </a:pPr>
                <a:r>
                  <a:rPr kumimoji="0" lang="zh-CN" altLang="en-US" sz="1600" dirty="0">
                    <a:effectLst>
                      <a:outerShdw blurRad="38100" dist="38100" dir="2700000" algn="tl">
                        <a:srgbClr val="000000"/>
                      </a:outerShdw>
                    </a:effectLst>
                    <a:latin typeface="+mj-ea"/>
                    <a:ea typeface="+mj-ea"/>
                  </a:rPr>
                  <a:t> </a:t>
                </a:r>
                <a:endParaRPr kumimoji="0" lang="zh-CN" altLang="en-US" sz="1600" dirty="0">
                  <a:effectLst>
                    <a:outerShdw blurRad="38100" dist="38100" dir="2700000" algn="tl">
                      <a:srgbClr val="000000"/>
                    </a:outerShdw>
                  </a:effectLst>
                  <a:latin typeface="+mj-ea"/>
                  <a:ea typeface="+mj-ea"/>
                </a:endParaRPr>
              </a:p>
            </p:txBody>
          </p:sp>
          <p:sp>
            <p:nvSpPr>
              <p:cNvPr id="77" name="Line 32"/>
              <p:cNvSpPr>
                <a:spLocks noChangeShapeType="1"/>
              </p:cNvSpPr>
              <p:nvPr/>
            </p:nvSpPr>
            <p:spPr bwMode="auto">
              <a:xfrm>
                <a:off x="2696921" y="3748086"/>
                <a:ext cx="660633" cy="0"/>
              </a:xfrm>
              <a:prstGeom prst="line">
                <a:avLst/>
              </a:prstGeom>
              <a:ln>
                <a:tailEnd type="triangle" w="med" len="me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79" name="AutoShape 37"/>
              <p:cNvSpPr>
                <a:spLocks noChangeArrowheads="1"/>
              </p:cNvSpPr>
              <p:nvPr/>
            </p:nvSpPr>
            <p:spPr bwMode="auto">
              <a:xfrm>
                <a:off x="2950484" y="5429264"/>
                <a:ext cx="2693086" cy="702880"/>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81" name="Rectangle 39"/>
              <p:cNvSpPr>
                <a:spLocks noChangeArrowheads="1"/>
              </p:cNvSpPr>
              <p:nvPr/>
            </p:nvSpPr>
            <p:spPr bwMode="auto">
              <a:xfrm>
                <a:off x="3023888" y="5505464"/>
                <a:ext cx="2405368" cy="626680"/>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zh-CN" altLang="en-GB" sz="1600" b="1" dirty="0">
                    <a:latin typeface="+mj-ea"/>
                    <a:ea typeface="+mj-ea"/>
                    <a:cs typeface="Times New Roman" panose="02020603050405020304" pitchFamily="18" charset="0"/>
                  </a:rPr>
                  <a:t> </a:t>
                </a:r>
                <a:r>
                  <a:rPr kumimoji="0" lang="zh-CN" altLang="en-GB" sz="1600" b="1" dirty="0">
                    <a:latin typeface="+mj-ea"/>
                    <a:ea typeface="+mj-ea"/>
                  </a:rPr>
                  <a:t> 电路制造工艺文件</a:t>
                </a:r>
                <a:endParaRPr kumimoji="0" lang="zh-CN" altLang="en-GB" sz="1600" b="1" dirty="0">
                  <a:latin typeface="+mj-ea"/>
                  <a:ea typeface="+mj-ea"/>
                </a:endParaRPr>
              </a:p>
              <a:p>
                <a:pPr algn="ctr">
                  <a:spcBef>
                    <a:spcPct val="0"/>
                  </a:spcBef>
                  <a:buClrTx/>
                </a:pPr>
                <a:r>
                  <a:rPr kumimoji="0" lang="zh-CN" altLang="en-GB" sz="1600" b="1" dirty="0">
                    <a:latin typeface="+mj-ea"/>
                    <a:ea typeface="+mj-ea"/>
                  </a:rPr>
                  <a:t>  或 </a:t>
                </a:r>
                <a:r>
                  <a:rPr kumimoji="0" lang="en-GB" altLang="zh-CN" sz="1600" b="1" dirty="0">
                    <a:latin typeface="+mj-ea"/>
                    <a:ea typeface="+mj-ea"/>
                  </a:rPr>
                  <a:t>FPGA</a:t>
                </a:r>
                <a:r>
                  <a:rPr kumimoji="0" lang="zh-CN" altLang="en-GB" sz="1600" b="1" dirty="0">
                    <a:latin typeface="+mj-ea"/>
                    <a:ea typeface="+mj-ea"/>
                  </a:rPr>
                  <a:t>码流文件</a:t>
                </a:r>
                <a:endParaRPr kumimoji="0" lang="zh-CN" altLang="en-US" sz="1600" b="1" dirty="0">
                  <a:latin typeface="+mj-ea"/>
                  <a:ea typeface="+mj-ea"/>
                </a:endParaRPr>
              </a:p>
              <a:p>
                <a:pPr algn="ctr">
                  <a:spcBef>
                    <a:spcPct val="0"/>
                  </a:spcBef>
                  <a:buClrTx/>
                </a:pPr>
                <a:r>
                  <a:rPr kumimoji="0" lang="zh-CN" altLang="en-US" sz="1800" dirty="0">
                    <a:effectLst>
                      <a:outerShdw blurRad="38100" dist="38100" dir="2700000" algn="tl">
                        <a:srgbClr val="000000"/>
                      </a:outerShdw>
                    </a:effectLst>
                    <a:latin typeface="+mj-ea"/>
                    <a:ea typeface="+mj-ea"/>
                  </a:rPr>
                  <a:t> </a:t>
                </a:r>
                <a:endParaRPr kumimoji="0" lang="zh-CN" altLang="en-US" sz="1800" dirty="0">
                  <a:effectLst>
                    <a:outerShdw blurRad="38100" dist="38100" dir="2700000" algn="tl">
                      <a:srgbClr val="000000"/>
                    </a:outerShdw>
                  </a:effectLst>
                  <a:latin typeface="+mj-ea"/>
                  <a:ea typeface="+mj-ea"/>
                </a:endParaRPr>
              </a:p>
            </p:txBody>
          </p:sp>
          <p:sp>
            <p:nvSpPr>
              <p:cNvPr id="93" name="Text Box 51"/>
              <p:cNvSpPr txBox="1">
                <a:spLocks noChangeArrowheads="1"/>
              </p:cNvSpPr>
              <p:nvPr/>
            </p:nvSpPr>
            <p:spPr bwMode="auto">
              <a:xfrm>
                <a:off x="1000100" y="1500174"/>
                <a:ext cx="857256" cy="33919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sz="1600" b="1" dirty="0">
                    <a:latin typeface="+mj-ea"/>
                    <a:ea typeface="+mj-ea"/>
                  </a:rPr>
                  <a:t>有问题</a:t>
                </a:r>
                <a:endParaRPr lang="zh-CN" altLang="en-US" sz="1600" b="1" dirty="0">
                  <a:latin typeface="+mj-ea"/>
                  <a:ea typeface="+mj-ea"/>
                </a:endParaRPr>
              </a:p>
            </p:txBody>
          </p:sp>
          <p:sp>
            <p:nvSpPr>
              <p:cNvPr id="95" name="Text Box 53"/>
              <p:cNvSpPr txBox="1">
                <a:spLocks noChangeArrowheads="1"/>
              </p:cNvSpPr>
              <p:nvPr/>
            </p:nvSpPr>
            <p:spPr bwMode="auto">
              <a:xfrm>
                <a:off x="2143108" y="2571744"/>
                <a:ext cx="857256" cy="33919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sz="1600" b="1" dirty="0">
                    <a:latin typeface="+mj-ea"/>
                    <a:ea typeface="+mj-ea"/>
                  </a:rPr>
                  <a:t>没问题</a:t>
                </a:r>
                <a:endParaRPr lang="zh-CN" altLang="en-US" sz="1600" b="1" dirty="0">
                  <a:latin typeface="+mj-ea"/>
                  <a:ea typeface="+mj-ea"/>
                </a:endParaRPr>
              </a:p>
            </p:txBody>
          </p:sp>
        </p:grpSp>
        <p:grpSp>
          <p:nvGrpSpPr>
            <p:cNvPr id="60" name="Group 4"/>
            <p:cNvGrpSpPr/>
            <p:nvPr/>
          </p:nvGrpSpPr>
          <p:grpSpPr bwMode="auto">
            <a:xfrm>
              <a:off x="5070068" y="928670"/>
              <a:ext cx="1861384" cy="414089"/>
              <a:chOff x="1296" y="749"/>
              <a:chExt cx="936" cy="499"/>
            </a:xfrm>
          </p:grpSpPr>
          <p:sp>
            <p:nvSpPr>
              <p:cNvPr id="61" name="AutoShape 5"/>
              <p:cNvSpPr>
                <a:spLocks noChangeArrowheads="1"/>
              </p:cNvSpPr>
              <p:nvPr/>
            </p:nvSpPr>
            <p:spPr bwMode="auto">
              <a:xfrm>
                <a:off x="1296" y="749"/>
                <a:ext cx="936" cy="499"/>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62" name="Rectangle 7"/>
              <p:cNvSpPr>
                <a:spLocks noChangeArrowheads="1"/>
              </p:cNvSpPr>
              <p:nvPr/>
            </p:nvSpPr>
            <p:spPr bwMode="auto">
              <a:xfrm>
                <a:off x="1320" y="816"/>
                <a:ext cx="874" cy="3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en-US" altLang="zh-CN" sz="1600" b="1" dirty="0">
                    <a:latin typeface="+mj-ea"/>
                    <a:ea typeface="+mj-ea"/>
                  </a:rPr>
                  <a:t>HDL</a:t>
                </a:r>
                <a:r>
                  <a:rPr kumimoji="0" lang="zh-CN" altLang="en-US" sz="1600" b="1" dirty="0">
                    <a:latin typeface="+mj-ea"/>
                    <a:ea typeface="+mj-ea"/>
                  </a:rPr>
                  <a:t>设 计 文 件</a:t>
                </a:r>
                <a:endParaRPr kumimoji="0" lang="zh-CN" altLang="en-US" sz="1600" b="1" dirty="0">
                  <a:latin typeface="+mj-ea"/>
                  <a:ea typeface="+mj-ea"/>
                </a:endParaRPr>
              </a:p>
            </p:txBody>
          </p:sp>
        </p:grpSp>
        <p:grpSp>
          <p:nvGrpSpPr>
            <p:cNvPr id="117" name="Group 4"/>
            <p:cNvGrpSpPr/>
            <p:nvPr/>
          </p:nvGrpSpPr>
          <p:grpSpPr bwMode="auto">
            <a:xfrm>
              <a:off x="2145106" y="1586151"/>
              <a:ext cx="1861384" cy="414089"/>
              <a:chOff x="1296" y="749"/>
              <a:chExt cx="936" cy="499"/>
            </a:xfrm>
          </p:grpSpPr>
          <p:sp>
            <p:nvSpPr>
              <p:cNvPr id="118" name="AutoShape 5"/>
              <p:cNvSpPr>
                <a:spLocks noChangeArrowheads="1"/>
              </p:cNvSpPr>
              <p:nvPr/>
            </p:nvSpPr>
            <p:spPr bwMode="auto">
              <a:xfrm>
                <a:off x="1296" y="749"/>
                <a:ext cx="936" cy="499"/>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119" name="Rectangle 7"/>
              <p:cNvSpPr>
                <a:spLocks noChangeArrowheads="1"/>
              </p:cNvSpPr>
              <p:nvPr/>
            </p:nvSpPr>
            <p:spPr bwMode="auto">
              <a:xfrm>
                <a:off x="1320" y="818"/>
                <a:ext cx="874" cy="3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zh-CN" altLang="en-US" sz="1600" b="1" dirty="0">
                    <a:latin typeface="+mj-ea"/>
                    <a:ea typeface="+mj-ea"/>
                  </a:rPr>
                  <a:t>电 路 功能仿真</a:t>
                </a:r>
                <a:endParaRPr kumimoji="0" lang="zh-CN" altLang="en-US" sz="1600" b="1" dirty="0">
                  <a:latin typeface="+mj-ea"/>
                  <a:ea typeface="+mj-ea"/>
                </a:endParaRPr>
              </a:p>
            </p:txBody>
          </p:sp>
        </p:grpSp>
        <p:grpSp>
          <p:nvGrpSpPr>
            <p:cNvPr id="120" name="Group 4"/>
            <p:cNvGrpSpPr/>
            <p:nvPr/>
          </p:nvGrpSpPr>
          <p:grpSpPr bwMode="auto">
            <a:xfrm>
              <a:off x="5070068" y="1586151"/>
              <a:ext cx="1861384" cy="414089"/>
              <a:chOff x="1296" y="749"/>
              <a:chExt cx="936" cy="499"/>
            </a:xfrm>
          </p:grpSpPr>
          <p:sp>
            <p:nvSpPr>
              <p:cNvPr id="121" name="AutoShape 5"/>
              <p:cNvSpPr>
                <a:spLocks noChangeArrowheads="1"/>
              </p:cNvSpPr>
              <p:nvPr/>
            </p:nvSpPr>
            <p:spPr bwMode="auto">
              <a:xfrm>
                <a:off x="1296" y="749"/>
                <a:ext cx="936" cy="499"/>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122" name="Rectangle 7"/>
              <p:cNvSpPr>
                <a:spLocks noChangeArrowheads="1"/>
              </p:cNvSpPr>
              <p:nvPr/>
            </p:nvSpPr>
            <p:spPr bwMode="auto">
              <a:xfrm>
                <a:off x="1322" y="818"/>
                <a:ext cx="874" cy="3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en-US" altLang="zh-CN" sz="1600" b="1" dirty="0">
                    <a:latin typeface="+mj-ea"/>
                    <a:ea typeface="+mj-ea"/>
                  </a:rPr>
                  <a:t>HDL</a:t>
                </a:r>
                <a:r>
                  <a:rPr kumimoji="0" lang="zh-CN" altLang="en-US" sz="1600" b="1" dirty="0">
                    <a:latin typeface="+mj-ea"/>
                    <a:ea typeface="+mj-ea"/>
                  </a:rPr>
                  <a:t>功能仿真</a:t>
                </a:r>
                <a:endParaRPr kumimoji="0" lang="zh-CN" altLang="en-US" sz="1600" b="1" dirty="0">
                  <a:latin typeface="+mj-ea"/>
                  <a:ea typeface="+mj-ea"/>
                </a:endParaRPr>
              </a:p>
            </p:txBody>
          </p:sp>
        </p:grpSp>
        <p:sp>
          <p:nvSpPr>
            <p:cNvPr id="133" name="菱形 132"/>
            <p:cNvSpPr/>
            <p:nvPr/>
          </p:nvSpPr>
          <p:spPr bwMode="auto">
            <a:xfrm>
              <a:off x="2897203" y="2214554"/>
              <a:ext cx="357190" cy="214314"/>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40" name="肘形连接符 136"/>
            <p:cNvCxnSpPr>
              <a:stCxn id="133" idx="1"/>
              <a:endCxn id="114" idx="1"/>
            </p:cNvCxnSpPr>
            <p:nvPr/>
          </p:nvCxnSpPr>
          <p:spPr bwMode="auto">
            <a:xfrm rot="10800000">
              <a:off x="2145107" y="1150253"/>
              <a:ext cx="752097" cy="1171458"/>
            </a:xfrm>
            <a:prstGeom prst="bentConnector3">
              <a:avLst>
                <a:gd name="adj1" fmla="val 130395"/>
              </a:avLst>
            </a:prstGeom>
            <a:solidFill>
              <a:schemeClr val="accent1"/>
            </a:solidFill>
            <a:ln w="19050" cap="flat" cmpd="sng" algn="ctr">
              <a:solidFill>
                <a:schemeClr val="tx1"/>
              </a:solidFill>
              <a:prstDash val="solid"/>
              <a:round/>
              <a:headEnd type="none" w="med" len="med"/>
              <a:tailEnd type="triangle"/>
            </a:ln>
            <a:effectLst/>
          </p:spPr>
        </p:cxnSp>
        <p:grpSp>
          <p:nvGrpSpPr>
            <p:cNvPr id="148" name="Group 4"/>
            <p:cNvGrpSpPr/>
            <p:nvPr/>
          </p:nvGrpSpPr>
          <p:grpSpPr bwMode="auto">
            <a:xfrm>
              <a:off x="3357554" y="3571876"/>
              <a:ext cx="1861384" cy="414089"/>
              <a:chOff x="1296" y="749"/>
              <a:chExt cx="936" cy="499"/>
            </a:xfrm>
          </p:grpSpPr>
          <p:sp>
            <p:nvSpPr>
              <p:cNvPr id="149" name="AutoShape 5"/>
              <p:cNvSpPr>
                <a:spLocks noChangeArrowheads="1"/>
              </p:cNvSpPr>
              <p:nvPr/>
            </p:nvSpPr>
            <p:spPr bwMode="auto">
              <a:xfrm>
                <a:off x="1296" y="749"/>
                <a:ext cx="936" cy="499"/>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150" name="Rectangle 7"/>
              <p:cNvSpPr>
                <a:spLocks noChangeArrowheads="1"/>
              </p:cNvSpPr>
              <p:nvPr/>
            </p:nvSpPr>
            <p:spPr bwMode="auto">
              <a:xfrm>
                <a:off x="1320" y="818"/>
                <a:ext cx="874" cy="3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zh-CN" altLang="en-US" sz="1600" b="1" dirty="0">
                    <a:latin typeface="+mj-ea"/>
                    <a:ea typeface="+mj-ea"/>
                  </a:rPr>
                  <a:t>优化、布局布线</a:t>
                </a:r>
                <a:endParaRPr kumimoji="0" lang="zh-CN" altLang="en-US" sz="1600" b="1" dirty="0">
                  <a:latin typeface="+mj-ea"/>
                  <a:ea typeface="+mj-ea"/>
                </a:endParaRPr>
              </a:p>
            </p:txBody>
          </p:sp>
        </p:grpSp>
        <p:grpSp>
          <p:nvGrpSpPr>
            <p:cNvPr id="151" name="Group 4"/>
            <p:cNvGrpSpPr/>
            <p:nvPr/>
          </p:nvGrpSpPr>
          <p:grpSpPr bwMode="auto">
            <a:xfrm>
              <a:off x="5299900" y="2745700"/>
              <a:ext cx="1486678" cy="414089"/>
              <a:chOff x="1296" y="749"/>
              <a:chExt cx="936" cy="499"/>
            </a:xfrm>
          </p:grpSpPr>
          <p:sp>
            <p:nvSpPr>
              <p:cNvPr id="152" name="AutoShape 5"/>
              <p:cNvSpPr>
                <a:spLocks noChangeArrowheads="1"/>
              </p:cNvSpPr>
              <p:nvPr/>
            </p:nvSpPr>
            <p:spPr bwMode="auto">
              <a:xfrm>
                <a:off x="1296" y="749"/>
                <a:ext cx="936" cy="499"/>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153" name="Rectangle 7"/>
              <p:cNvSpPr>
                <a:spLocks noChangeArrowheads="1"/>
              </p:cNvSpPr>
              <p:nvPr/>
            </p:nvSpPr>
            <p:spPr bwMode="auto">
              <a:xfrm>
                <a:off x="1320" y="818"/>
                <a:ext cx="874" cy="3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en-US" altLang="zh-CN" sz="1600" b="1" dirty="0">
                    <a:latin typeface="+mj-ea"/>
                    <a:ea typeface="+mj-ea"/>
                  </a:rPr>
                  <a:t>HDL</a:t>
                </a:r>
                <a:r>
                  <a:rPr kumimoji="0" lang="zh-CN" altLang="en-US" sz="1600" b="1" dirty="0">
                    <a:latin typeface="+mj-ea"/>
                    <a:ea typeface="+mj-ea"/>
                  </a:rPr>
                  <a:t>综合</a:t>
                </a:r>
                <a:endParaRPr kumimoji="0" lang="zh-CN" altLang="en-US" sz="1600" b="1" dirty="0">
                  <a:latin typeface="+mj-ea"/>
                  <a:ea typeface="+mj-ea"/>
                </a:endParaRPr>
              </a:p>
            </p:txBody>
          </p:sp>
        </p:grpSp>
        <p:sp>
          <p:nvSpPr>
            <p:cNvPr id="154" name="Text Box 53"/>
            <p:cNvSpPr txBox="1">
              <a:spLocks noChangeArrowheads="1"/>
            </p:cNvSpPr>
            <p:nvPr/>
          </p:nvSpPr>
          <p:spPr bwMode="auto">
            <a:xfrm>
              <a:off x="5000628" y="2357430"/>
              <a:ext cx="857256" cy="33919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sz="1600" b="1" dirty="0">
                  <a:latin typeface="+mj-ea"/>
                  <a:ea typeface="+mj-ea"/>
                </a:rPr>
                <a:t>没问题</a:t>
              </a:r>
              <a:endParaRPr lang="zh-CN" altLang="en-US" sz="1600" b="1" dirty="0">
                <a:latin typeface="+mj-ea"/>
                <a:ea typeface="+mj-ea"/>
              </a:endParaRPr>
            </a:p>
          </p:txBody>
        </p:sp>
        <p:sp>
          <p:nvSpPr>
            <p:cNvPr id="156" name="菱形 155"/>
            <p:cNvSpPr/>
            <p:nvPr/>
          </p:nvSpPr>
          <p:spPr bwMode="auto">
            <a:xfrm>
              <a:off x="5822165" y="2214554"/>
              <a:ext cx="357190" cy="214314"/>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58" name="肘形连接符 136"/>
            <p:cNvCxnSpPr>
              <a:stCxn id="156" idx="3"/>
              <a:endCxn id="61" idx="3"/>
            </p:cNvCxnSpPr>
            <p:nvPr/>
          </p:nvCxnSpPr>
          <p:spPr bwMode="auto">
            <a:xfrm flipV="1">
              <a:off x="6179355" y="1135715"/>
              <a:ext cx="752097" cy="1185996"/>
            </a:xfrm>
            <a:prstGeom prst="bentConnector3">
              <a:avLst>
                <a:gd name="adj1" fmla="val 130395"/>
              </a:avLst>
            </a:prstGeom>
            <a:solidFill>
              <a:schemeClr val="accent1"/>
            </a:solidFill>
            <a:ln w="19050" cap="flat" cmpd="sng" algn="ctr">
              <a:solidFill>
                <a:schemeClr val="tx1"/>
              </a:solidFill>
              <a:prstDash val="solid"/>
              <a:round/>
              <a:headEnd type="none" w="med" len="med"/>
              <a:tailEnd type="triangle"/>
            </a:ln>
            <a:effectLst/>
          </p:spPr>
        </p:cxnSp>
        <p:sp>
          <p:nvSpPr>
            <p:cNvPr id="161" name="Text Box 51"/>
            <p:cNvSpPr txBox="1">
              <a:spLocks noChangeArrowheads="1"/>
            </p:cNvSpPr>
            <p:nvPr/>
          </p:nvSpPr>
          <p:spPr bwMode="auto">
            <a:xfrm>
              <a:off x="7286644" y="1500174"/>
              <a:ext cx="857256" cy="33919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sz="1600" b="1" dirty="0">
                  <a:latin typeface="+mj-ea"/>
                  <a:ea typeface="+mj-ea"/>
                </a:rPr>
                <a:t>有问题</a:t>
              </a:r>
              <a:endParaRPr lang="zh-CN" altLang="en-US" sz="1600" b="1" dirty="0">
                <a:latin typeface="+mj-ea"/>
                <a:ea typeface="+mj-ea"/>
              </a:endParaRPr>
            </a:p>
          </p:txBody>
        </p:sp>
        <p:cxnSp>
          <p:nvCxnSpPr>
            <p:cNvPr id="168" name="直接箭头连接符 167"/>
            <p:cNvCxnSpPr/>
            <p:nvPr/>
          </p:nvCxnSpPr>
          <p:spPr bwMode="auto">
            <a:xfrm rot="10800000" flipV="1">
              <a:off x="6786578" y="2952744"/>
              <a:ext cx="389314"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2" name="直接箭头连接符 171"/>
            <p:cNvCxnSpPr/>
            <p:nvPr/>
          </p:nvCxnSpPr>
          <p:spPr bwMode="auto">
            <a:xfrm rot="16200000" flipH="1">
              <a:off x="2961371" y="1470725"/>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5" name="直接箭头连接符 174"/>
            <p:cNvCxnSpPr>
              <a:stCxn id="118" idx="2"/>
              <a:endCxn id="133" idx="0"/>
            </p:cNvCxnSpPr>
            <p:nvPr/>
          </p:nvCxnSpPr>
          <p:spPr bwMode="auto">
            <a:xfrm rot="5400000">
              <a:off x="2968641" y="2107397"/>
              <a:ext cx="214314"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2" name="直接箭头连接符 181"/>
            <p:cNvCxnSpPr/>
            <p:nvPr/>
          </p:nvCxnSpPr>
          <p:spPr bwMode="auto">
            <a:xfrm rot="16200000" flipH="1">
              <a:off x="5886333" y="1470727"/>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3" name="直接箭头连接符 182"/>
            <p:cNvCxnSpPr/>
            <p:nvPr/>
          </p:nvCxnSpPr>
          <p:spPr bwMode="auto">
            <a:xfrm rot="5400000">
              <a:off x="5893603" y="2107399"/>
              <a:ext cx="214314"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4" name="直接箭头连接符 183"/>
            <p:cNvCxnSpPr/>
            <p:nvPr/>
          </p:nvCxnSpPr>
          <p:spPr bwMode="auto">
            <a:xfrm rot="16200000" flipH="1">
              <a:off x="5850614" y="2579015"/>
              <a:ext cx="300293"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5" name="肘形连接符 136"/>
            <p:cNvCxnSpPr>
              <a:stCxn id="133" idx="2"/>
              <a:endCxn id="149" idx="0"/>
            </p:cNvCxnSpPr>
            <p:nvPr/>
          </p:nvCxnSpPr>
          <p:spPr bwMode="auto">
            <a:xfrm rot="16200000" flipH="1">
              <a:off x="3110518" y="2394148"/>
              <a:ext cx="1143008" cy="1212448"/>
            </a:xfrm>
            <a:prstGeom prst="bentConnector3">
              <a:avLst>
                <a:gd name="adj1" fmla="val 82666"/>
              </a:avLst>
            </a:prstGeom>
            <a:solidFill>
              <a:schemeClr val="accent1"/>
            </a:solidFill>
            <a:ln w="19050" cap="flat" cmpd="sng" algn="ctr">
              <a:solidFill>
                <a:schemeClr val="tx1"/>
              </a:solidFill>
              <a:prstDash val="solid"/>
              <a:round/>
              <a:headEnd type="none" w="med" len="med"/>
              <a:tailEnd type="triangle"/>
            </a:ln>
            <a:effectLst/>
          </p:spPr>
        </p:cxnSp>
        <p:cxnSp>
          <p:nvCxnSpPr>
            <p:cNvPr id="188" name="肘形连接符 136"/>
            <p:cNvCxnSpPr>
              <a:stCxn id="152" idx="2"/>
              <a:endCxn id="149" idx="0"/>
            </p:cNvCxnSpPr>
            <p:nvPr/>
          </p:nvCxnSpPr>
          <p:spPr bwMode="auto">
            <a:xfrm rot="5400000">
              <a:off x="4959700" y="2488336"/>
              <a:ext cx="412087" cy="1754993"/>
            </a:xfrm>
            <a:prstGeom prst="bentConnector3">
              <a:avLst>
                <a:gd name="adj1" fmla="val 52312"/>
              </a:avLst>
            </a:prstGeom>
            <a:solidFill>
              <a:schemeClr val="accent1"/>
            </a:solidFill>
            <a:ln w="19050" cap="flat" cmpd="sng" algn="ctr">
              <a:solidFill>
                <a:schemeClr val="tx1"/>
              </a:solidFill>
              <a:prstDash val="solid"/>
              <a:round/>
              <a:headEnd type="none" w="med" len="med"/>
              <a:tailEnd type="triangle"/>
            </a:ln>
            <a:effectLst/>
          </p:spPr>
        </p:cxnSp>
        <p:grpSp>
          <p:nvGrpSpPr>
            <p:cNvPr id="193" name="Group 4"/>
            <p:cNvGrpSpPr/>
            <p:nvPr/>
          </p:nvGrpSpPr>
          <p:grpSpPr bwMode="auto">
            <a:xfrm>
              <a:off x="3357554" y="4229357"/>
              <a:ext cx="1861384" cy="414089"/>
              <a:chOff x="1296" y="749"/>
              <a:chExt cx="936" cy="499"/>
            </a:xfrm>
          </p:grpSpPr>
          <p:sp>
            <p:nvSpPr>
              <p:cNvPr id="194" name="AutoShape 5"/>
              <p:cNvSpPr>
                <a:spLocks noChangeArrowheads="1"/>
              </p:cNvSpPr>
              <p:nvPr/>
            </p:nvSpPr>
            <p:spPr bwMode="auto">
              <a:xfrm>
                <a:off x="1296" y="749"/>
                <a:ext cx="936" cy="499"/>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latin typeface="+mj-ea"/>
                  <a:ea typeface="+mj-ea"/>
                </a:endParaRPr>
              </a:p>
            </p:txBody>
          </p:sp>
          <p:sp>
            <p:nvSpPr>
              <p:cNvPr id="195" name="Rectangle 7"/>
              <p:cNvSpPr>
                <a:spLocks noChangeArrowheads="1"/>
              </p:cNvSpPr>
              <p:nvPr/>
            </p:nvSpPr>
            <p:spPr bwMode="auto">
              <a:xfrm>
                <a:off x="1320" y="818"/>
                <a:ext cx="874" cy="363"/>
              </a:xfrm>
              <a:prstGeom prst="rect">
                <a:avLst/>
              </a:prstGeom>
              <a:noFill/>
              <a:ln>
                <a:noFill/>
              </a:ln>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pPr>
                <a:r>
                  <a:rPr kumimoji="0" lang="zh-CN" altLang="en-US" sz="1600" b="1" dirty="0">
                    <a:latin typeface="+mj-ea"/>
                    <a:ea typeface="+mj-ea"/>
                  </a:rPr>
                  <a:t>布线后门级仿真</a:t>
                </a:r>
                <a:endParaRPr kumimoji="0" lang="zh-CN" altLang="en-US" sz="1600" b="1" dirty="0">
                  <a:latin typeface="+mj-ea"/>
                  <a:ea typeface="+mj-ea"/>
                </a:endParaRPr>
              </a:p>
            </p:txBody>
          </p:sp>
        </p:grpSp>
        <p:cxnSp>
          <p:nvCxnSpPr>
            <p:cNvPr id="196" name="直接箭头连接符 195"/>
            <p:cNvCxnSpPr/>
            <p:nvPr/>
          </p:nvCxnSpPr>
          <p:spPr bwMode="auto">
            <a:xfrm rot="16200000" flipH="1">
              <a:off x="4173819" y="4099392"/>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97" name="菱形 196"/>
            <p:cNvSpPr/>
            <p:nvPr/>
          </p:nvSpPr>
          <p:spPr bwMode="auto">
            <a:xfrm>
              <a:off x="4109651" y="4857760"/>
              <a:ext cx="357190" cy="214314"/>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0" name="Text Box 53"/>
            <p:cNvSpPr txBox="1">
              <a:spLocks noChangeArrowheads="1"/>
            </p:cNvSpPr>
            <p:nvPr/>
          </p:nvSpPr>
          <p:spPr bwMode="auto">
            <a:xfrm>
              <a:off x="3500430" y="5072074"/>
              <a:ext cx="857256" cy="33919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sz="1600" b="1" dirty="0">
                  <a:latin typeface="+mj-ea"/>
                  <a:ea typeface="+mj-ea"/>
                </a:rPr>
                <a:t>没问题</a:t>
              </a:r>
              <a:endParaRPr lang="zh-CN" altLang="en-US" sz="1600" b="1" dirty="0">
                <a:latin typeface="+mj-ea"/>
                <a:ea typeface="+mj-ea"/>
              </a:endParaRPr>
            </a:p>
          </p:txBody>
        </p:sp>
        <p:sp>
          <p:nvSpPr>
            <p:cNvPr id="201" name="Text Box 51"/>
            <p:cNvSpPr txBox="1">
              <a:spLocks noChangeArrowheads="1"/>
            </p:cNvSpPr>
            <p:nvPr/>
          </p:nvSpPr>
          <p:spPr bwMode="auto">
            <a:xfrm>
              <a:off x="5286380" y="4572008"/>
              <a:ext cx="857256" cy="33919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sz="1600" b="1" dirty="0">
                  <a:latin typeface="+mj-ea"/>
                  <a:ea typeface="+mj-ea"/>
                </a:rPr>
                <a:t>有问题</a:t>
              </a:r>
              <a:endParaRPr lang="zh-CN" altLang="en-US" sz="1600" b="1" dirty="0">
                <a:latin typeface="+mj-ea"/>
                <a:ea typeface="+mj-ea"/>
              </a:endParaRPr>
            </a:p>
          </p:txBody>
        </p:sp>
        <p:cxnSp>
          <p:nvCxnSpPr>
            <p:cNvPr id="202" name="直接箭头连接符 201"/>
            <p:cNvCxnSpPr/>
            <p:nvPr/>
          </p:nvCxnSpPr>
          <p:spPr bwMode="auto">
            <a:xfrm rot="16200000" flipH="1">
              <a:off x="4177210" y="4756874"/>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03" name="肘形连接符 136"/>
            <p:cNvCxnSpPr>
              <a:stCxn id="197" idx="3"/>
              <a:endCxn id="61" idx="0"/>
            </p:cNvCxnSpPr>
            <p:nvPr/>
          </p:nvCxnSpPr>
          <p:spPr bwMode="auto">
            <a:xfrm flipV="1">
              <a:off x="4466841" y="928670"/>
              <a:ext cx="1533919" cy="4036247"/>
            </a:xfrm>
            <a:prstGeom prst="bentConnector4">
              <a:avLst>
                <a:gd name="adj1" fmla="val 282950"/>
                <a:gd name="adj2" fmla="val 105192"/>
              </a:avLst>
            </a:prstGeom>
            <a:solidFill>
              <a:schemeClr val="accent1"/>
            </a:solidFill>
            <a:ln w="19050" cap="flat" cmpd="sng" algn="ctr">
              <a:solidFill>
                <a:schemeClr val="tx1"/>
              </a:solidFill>
              <a:prstDash val="solid"/>
              <a:round/>
              <a:headEnd type="none" w="med" len="med"/>
              <a:tailEnd type="triangle"/>
            </a:ln>
            <a:effectLst/>
          </p:spPr>
        </p:cxnSp>
        <p:cxnSp>
          <p:nvCxnSpPr>
            <p:cNvPr id="208" name="肘形连接符 136"/>
            <p:cNvCxnSpPr>
              <a:endCxn id="114" idx="0"/>
            </p:cNvCxnSpPr>
            <p:nvPr/>
          </p:nvCxnSpPr>
          <p:spPr bwMode="auto">
            <a:xfrm rot="10800000" flipV="1">
              <a:off x="3075798" y="714356"/>
              <a:ext cx="2924962" cy="228852"/>
            </a:xfrm>
            <a:prstGeom prst="bentConnector2">
              <a:avLst/>
            </a:prstGeom>
            <a:solidFill>
              <a:schemeClr val="accent1"/>
            </a:solidFill>
            <a:ln w="19050" cap="flat" cmpd="sng" algn="ctr">
              <a:solidFill>
                <a:schemeClr val="tx1"/>
              </a:solidFill>
              <a:prstDash val="solid"/>
              <a:round/>
              <a:headEnd type="none" w="med" len="med"/>
              <a:tailEnd type="triangle"/>
            </a:ln>
            <a:effectLst/>
          </p:spPr>
        </p:cxnSp>
        <p:cxnSp>
          <p:nvCxnSpPr>
            <p:cNvPr id="216" name="直接箭头连接符 215"/>
            <p:cNvCxnSpPr/>
            <p:nvPr/>
          </p:nvCxnSpPr>
          <p:spPr bwMode="auto">
            <a:xfrm rot="16200000" flipH="1">
              <a:off x="4113042" y="5246278"/>
              <a:ext cx="357190" cy="878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基本程序结构</a:t>
            </a:r>
            <a:endParaRPr lang="en-US" altLang="zh-CN" dirty="0"/>
          </a:p>
          <a:p>
            <a:pPr lvl="1"/>
            <a:r>
              <a:rPr lang="zh-CN" altLang="en-US" dirty="0"/>
              <a:t>模块化</a:t>
            </a:r>
            <a:endParaRPr lang="en-US" altLang="zh-CN" dirty="0"/>
          </a:p>
          <a:p>
            <a:pPr marL="0" indent="0">
              <a:buNone/>
            </a:pPr>
            <a:r>
              <a:rPr lang="en-US" altLang="zh-CN" sz="2800" b="1" dirty="0">
                <a:solidFill>
                  <a:srgbClr val="0000FF"/>
                </a:solidFill>
                <a:latin typeface="Courier New" panose="02070309020205020404"/>
              </a:rPr>
              <a:t>	module</a:t>
            </a:r>
            <a:r>
              <a:rPr lang="en-US" altLang="zh-CN" sz="2800" dirty="0">
                <a:solidFill>
                  <a:srgbClr val="000000"/>
                </a:solidFill>
                <a:latin typeface="Courier New" panose="02070309020205020404"/>
              </a:rPr>
              <a:t> </a:t>
            </a:r>
            <a:r>
              <a:rPr lang="en-US" altLang="zh-CN" sz="2800" b="1" dirty="0">
                <a:solidFill>
                  <a:srgbClr val="000080"/>
                </a:solidFill>
                <a:latin typeface="Courier New" panose="02070309020205020404"/>
              </a:rPr>
              <a:t>&lt;</a:t>
            </a:r>
            <a:r>
              <a:rPr lang="zh-CN" altLang="en-US" sz="2800" b="1" dirty="0">
                <a:solidFill>
                  <a:srgbClr val="000080"/>
                </a:solidFill>
                <a:latin typeface="Courier New" panose="02070309020205020404"/>
              </a:rPr>
              <a:t>模</a:t>
            </a:r>
            <a:r>
              <a:rPr lang="zh-CN" altLang="en-US" sz="2800" dirty="0">
                <a:solidFill>
                  <a:srgbClr val="000000"/>
                </a:solidFill>
                <a:latin typeface="Courier New" panose="02070309020205020404"/>
              </a:rPr>
              <a:t>块名</a:t>
            </a:r>
            <a:r>
              <a:rPr lang="en-US" altLang="zh-CN" sz="2800" b="1" dirty="0">
                <a:solidFill>
                  <a:srgbClr val="000080"/>
                </a:solidFill>
                <a:latin typeface="Courier New" panose="02070309020205020404"/>
              </a:rPr>
              <a:t>&gt;(&lt;</a:t>
            </a:r>
            <a:r>
              <a:rPr lang="zh-CN" altLang="en-US" sz="2800" dirty="0">
                <a:solidFill>
                  <a:srgbClr val="000000"/>
                </a:solidFill>
                <a:latin typeface="Courier New" panose="02070309020205020404"/>
              </a:rPr>
              <a:t>端口列表</a:t>
            </a:r>
            <a:r>
              <a:rPr lang="en-US" altLang="zh-CN" sz="2800" b="1" dirty="0">
                <a:solidFill>
                  <a:srgbClr val="000080"/>
                </a:solidFill>
                <a:latin typeface="Courier New" panose="02070309020205020404"/>
              </a:rPr>
              <a:t>&gt;)</a:t>
            </a:r>
            <a:r>
              <a:rPr lang="zh-CN" altLang="en-US" sz="2800" dirty="0">
                <a:solidFill>
                  <a:srgbClr val="000000"/>
                </a:solidFill>
                <a:latin typeface="Courier New" panose="02070309020205020404"/>
              </a:rPr>
              <a:t> </a:t>
            </a:r>
            <a:endParaRPr lang="en-US" altLang="zh-CN" sz="2800" dirty="0">
              <a:solidFill>
                <a:srgbClr val="000000"/>
              </a:solidFill>
              <a:latin typeface="Courier New" panose="02070309020205020404"/>
            </a:endParaRPr>
          </a:p>
          <a:p>
            <a:pPr marL="0" indent="0">
              <a:buNone/>
            </a:pPr>
            <a:r>
              <a:rPr lang="en-US" altLang="zh-CN" sz="2800" b="1" dirty="0">
                <a:solidFill>
                  <a:srgbClr val="000080"/>
                </a:solidFill>
                <a:latin typeface="Courier New" panose="02070309020205020404"/>
              </a:rPr>
              <a:t>	&lt;</a:t>
            </a:r>
            <a:r>
              <a:rPr lang="zh-CN" altLang="en-US" sz="2800" dirty="0">
                <a:solidFill>
                  <a:srgbClr val="000000"/>
                </a:solidFill>
                <a:latin typeface="Courier New" panose="02070309020205020404"/>
              </a:rPr>
              <a:t>定义</a:t>
            </a:r>
            <a:r>
              <a:rPr lang="en-US" altLang="zh-CN" sz="2800" b="1" dirty="0">
                <a:solidFill>
                  <a:srgbClr val="000080"/>
                </a:solidFill>
                <a:latin typeface="Courier New" panose="02070309020205020404"/>
              </a:rPr>
              <a:t>&gt;</a:t>
            </a:r>
            <a:r>
              <a:rPr lang="zh-CN" altLang="en-US" sz="2800" dirty="0">
                <a:solidFill>
                  <a:srgbClr val="000000"/>
                </a:solidFill>
                <a:latin typeface="Courier New" panose="02070309020205020404"/>
              </a:rPr>
              <a:t> </a:t>
            </a:r>
            <a:endParaRPr lang="en-US" altLang="zh-CN" sz="2800" dirty="0">
              <a:solidFill>
                <a:srgbClr val="000000"/>
              </a:solidFill>
              <a:latin typeface="Courier New" panose="02070309020205020404"/>
            </a:endParaRPr>
          </a:p>
          <a:p>
            <a:pPr marL="0" indent="0">
              <a:buNone/>
            </a:pPr>
            <a:r>
              <a:rPr lang="en-US" altLang="zh-CN" sz="2800" b="1" dirty="0">
                <a:solidFill>
                  <a:srgbClr val="000080"/>
                </a:solidFill>
                <a:latin typeface="Courier New" panose="02070309020205020404"/>
              </a:rPr>
              <a:t>	&lt;</a:t>
            </a:r>
            <a:r>
              <a:rPr lang="zh-CN" altLang="en-US" sz="2800" b="1" dirty="0">
                <a:solidFill>
                  <a:srgbClr val="000080"/>
                </a:solidFill>
                <a:latin typeface="Courier New" panose="02070309020205020404"/>
              </a:rPr>
              <a:t>模</a:t>
            </a:r>
            <a:r>
              <a:rPr lang="zh-CN" altLang="en-US" sz="2800" dirty="0">
                <a:solidFill>
                  <a:srgbClr val="000000"/>
                </a:solidFill>
                <a:latin typeface="Courier New" panose="02070309020205020404"/>
              </a:rPr>
              <a:t>块条目</a:t>
            </a:r>
            <a:r>
              <a:rPr lang="en-US" altLang="zh-CN" sz="2800" b="1" dirty="0">
                <a:solidFill>
                  <a:srgbClr val="000080"/>
                </a:solidFill>
                <a:latin typeface="Courier New" panose="02070309020205020404"/>
              </a:rPr>
              <a:t>&gt;</a:t>
            </a:r>
            <a:r>
              <a:rPr lang="zh-CN" altLang="en-US" sz="2800" dirty="0">
                <a:solidFill>
                  <a:srgbClr val="000000"/>
                </a:solidFill>
                <a:latin typeface="Courier New" panose="02070309020205020404"/>
              </a:rPr>
              <a:t> </a:t>
            </a:r>
            <a:endParaRPr lang="en-US" altLang="zh-CN" sz="2800" dirty="0">
              <a:solidFill>
                <a:srgbClr val="000000"/>
              </a:solidFill>
              <a:latin typeface="Courier New" panose="02070309020205020404"/>
            </a:endParaRPr>
          </a:p>
          <a:p>
            <a:pPr marL="0" indent="0">
              <a:buNone/>
            </a:pPr>
            <a:r>
              <a:rPr lang="en-US" altLang="zh-CN" sz="2800" b="1" dirty="0">
                <a:solidFill>
                  <a:srgbClr val="0000FF"/>
                </a:solidFill>
                <a:latin typeface="Courier New" panose="02070309020205020404"/>
              </a:rPr>
              <a:t>	</a:t>
            </a:r>
            <a:r>
              <a:rPr lang="en-US" altLang="zh-CN" sz="2800" b="1" dirty="0" err="1">
                <a:solidFill>
                  <a:srgbClr val="0000FF"/>
                </a:solidFill>
                <a:latin typeface="Courier New" panose="02070309020205020404"/>
              </a:rPr>
              <a:t>endmodule</a:t>
            </a:r>
            <a:r>
              <a:rPr lang="en-US" altLang="zh-CN" sz="2800" dirty="0">
                <a:solidFill>
                  <a:srgbClr val="000000"/>
                </a:solidFill>
                <a:latin typeface="Courier New" panose="02070309020205020404"/>
              </a:rPr>
              <a:t> </a:t>
            </a:r>
            <a:endParaRPr lang="en-US" altLang="zh-CN" sz="2800" dirty="0">
              <a:solidFill>
                <a:srgbClr val="000000"/>
              </a:solidFill>
              <a:latin typeface="Courier New" panose="02070309020205020404"/>
            </a:endParaRPr>
          </a:p>
          <a:p>
            <a:pPr marL="0" indent="0">
              <a:buNone/>
            </a:pPr>
            <a:endParaRPr lang="en-US" altLang="zh-CN" sz="1000" dirty="0"/>
          </a:p>
          <a:p>
            <a:pPr lvl="1"/>
            <a:r>
              <a:rPr lang="zh-CN" altLang="en-US" dirty="0"/>
              <a:t>根据</a:t>
            </a:r>
            <a:r>
              <a:rPr lang="en-US" altLang="zh-CN" dirty="0"/>
              <a:t>&lt;</a:t>
            </a:r>
            <a:r>
              <a:rPr lang="zh-CN" altLang="en-US" dirty="0"/>
              <a:t>定义</a:t>
            </a:r>
            <a:r>
              <a:rPr lang="en-US" altLang="zh-CN" dirty="0"/>
              <a:t>&gt; &lt;</a:t>
            </a:r>
            <a:r>
              <a:rPr lang="zh-CN" altLang="en-US" dirty="0"/>
              <a:t>模块条目</a:t>
            </a:r>
            <a:r>
              <a:rPr lang="en-US" altLang="zh-CN" dirty="0"/>
              <a:t>&gt;</a:t>
            </a:r>
            <a:r>
              <a:rPr lang="zh-CN" altLang="en-US" dirty="0"/>
              <a:t>的描述方法不同，可将模块分为</a:t>
            </a:r>
            <a:r>
              <a:rPr lang="zh-CN" altLang="en-US" dirty="0">
                <a:solidFill>
                  <a:srgbClr val="FF0000"/>
                </a:solidFill>
              </a:rPr>
              <a:t>行为描述模块</a:t>
            </a:r>
            <a:r>
              <a:rPr lang="zh-CN" altLang="en-US" dirty="0"/>
              <a:t>、</a:t>
            </a:r>
            <a:r>
              <a:rPr lang="zh-CN" altLang="en-US" dirty="0">
                <a:solidFill>
                  <a:srgbClr val="FF0000"/>
                </a:solidFill>
              </a:rPr>
              <a:t>结构描述模块</a:t>
            </a:r>
            <a:r>
              <a:rPr lang="zh-CN" altLang="en-US" dirty="0"/>
              <a:t>，或者两者结合</a:t>
            </a:r>
            <a:endParaRPr lang="zh-CN" altLang="en-US" dirty="0"/>
          </a:p>
        </p:txBody>
      </p:sp>
    </p:spTree>
  </p:cSld>
  <p:clrMapOvr>
    <a:masterClrMapping/>
  </p:clrMapOvr>
</p:sld>
</file>

<file path=ppt/tags/tag1.xml><?xml version="1.0" encoding="utf-8"?>
<p:tagLst xmlns:p="http://schemas.openxmlformats.org/presentationml/2006/main">
  <p:tag name="KSO_WM_UNIT_TABLE_BEAUTIFY" val="smartTable{6903b1b7-f377-481e-a0f2-ffd865d8a5ee}"/>
</p:tagLst>
</file>

<file path=ppt/theme/theme1.xml><?xml version="1.0" encoding="utf-8"?>
<a:theme xmlns:a="http://schemas.openxmlformats.org/drawingml/2006/main" name="母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1022模板</Template>
  <TotalTime>0</TotalTime>
  <Words>6102</Words>
  <Application>WPS 演示</Application>
  <PresentationFormat>全屏显示(4:3)</PresentationFormat>
  <Paragraphs>728</Paragraphs>
  <Slides>38</Slides>
  <Notes>9</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0</vt:i4>
      </vt:variant>
      <vt:variant>
        <vt:lpstr>幻灯片标题</vt:lpstr>
      </vt:variant>
      <vt:variant>
        <vt:i4>38</vt:i4>
      </vt:variant>
    </vt:vector>
  </HeadingPairs>
  <TitlesOfParts>
    <vt:vector size="54" baseType="lpstr">
      <vt:lpstr>Arial</vt:lpstr>
      <vt:lpstr>宋体</vt:lpstr>
      <vt:lpstr>Wingdings</vt:lpstr>
      <vt:lpstr>Calibri</vt:lpstr>
      <vt:lpstr>Times New Roman</vt:lpstr>
      <vt:lpstr>华文隶书</vt:lpstr>
      <vt:lpstr>Courier New</vt:lpstr>
      <vt:lpstr>华文楷体</vt:lpstr>
      <vt:lpstr>微软雅黑</vt:lpstr>
      <vt:lpstr>Arial Unicode MS</vt:lpstr>
      <vt:lpstr>Source Code Pro</vt:lpstr>
      <vt:lpstr>Segoe Print</vt:lpstr>
      <vt:lpstr>Times New Roman</vt:lpstr>
      <vt:lpstr>Corbel</vt:lpstr>
      <vt:lpstr>母板</vt:lpstr>
      <vt:lpstr>1_母板</vt:lpstr>
      <vt:lpstr>PowerPoint 演示文稿</vt:lpstr>
      <vt:lpstr>PowerPoint 演示文稿</vt:lpstr>
      <vt:lpstr>PowerPoint 演示文稿</vt:lpstr>
      <vt:lpstr>PowerPoint 演示文稿</vt:lpstr>
      <vt:lpstr>往年Slide关于Verilog的介绍部分</vt:lpstr>
      <vt:lpstr>概述</vt:lpstr>
      <vt:lpstr>Verilog HDL简介</vt:lpstr>
      <vt:lpstr>PowerPoint 演示文稿</vt:lpstr>
      <vt:lpstr>Verilog HDL简介</vt:lpstr>
      <vt:lpstr>Verilog HDL简介</vt:lpstr>
      <vt:lpstr>Verilog HDL简介</vt:lpstr>
      <vt:lpstr>Verilog HDL简介</vt:lpstr>
      <vt:lpstr>Verilog HDL简介</vt:lpstr>
      <vt:lpstr>Verilog HDL简介</vt:lpstr>
      <vt:lpstr>Verilog HDL简介</vt:lpstr>
      <vt:lpstr>模块的结构</vt:lpstr>
      <vt:lpstr>模块的结构</vt:lpstr>
      <vt:lpstr>模块的结构</vt:lpstr>
      <vt:lpstr>模块的结构</vt:lpstr>
      <vt:lpstr>模块的结构</vt:lpstr>
      <vt:lpstr>数据类型</vt:lpstr>
      <vt:lpstr>数据类型</vt:lpstr>
      <vt:lpstr>数据类型</vt:lpstr>
      <vt:lpstr>数据类型</vt:lpstr>
      <vt:lpstr>数据类型</vt:lpstr>
      <vt:lpstr>数据类型</vt:lpstr>
      <vt:lpstr>数据类型</vt:lpstr>
      <vt:lpstr>运算符</vt:lpstr>
      <vt:lpstr>运算符</vt:lpstr>
      <vt:lpstr>运算符</vt:lpstr>
      <vt:lpstr>运算符</vt:lpstr>
      <vt:lpstr>PowerPoint 演示文稿</vt:lpstr>
      <vt:lpstr>运算符</vt:lpstr>
      <vt:lpstr>赋值语句和块语句</vt:lpstr>
      <vt:lpstr>条件语句</vt:lpstr>
      <vt:lpstr>结构语句</vt:lpstr>
      <vt:lpstr>结构语句</vt:lpstr>
      <vt:lpstr>PowerPoint 演示文稿</vt:lpstr>
    </vt:vector>
  </TitlesOfParts>
  <Company>中国石油大学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3NMedia</dc:creator>
  <cp:lastModifiedBy>唐嘉良</cp:lastModifiedBy>
  <cp:revision>1344</cp:revision>
  <dcterms:created xsi:type="dcterms:W3CDTF">2010-09-19T02:42:00Z</dcterms:created>
  <dcterms:modified xsi:type="dcterms:W3CDTF">2021-10-14T02:05:24Z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89016F81E45C4DA5ACB634144F34FDE6</vt:lpwstr>
  </property>
  <property fmtid="{D5CDD505-2E9C-101B-9397-08002B2CF9AE}" pid="3" name="KSOProductBuildVer">
    <vt:lpwstr>2052-11.1.0.11045</vt:lpwstr>
  </property>
</Properties>
</file>