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handoutMasterIdLst>
    <p:handoutMasterId r:id="rId16"/>
  </p:handoutMasterIdLst>
  <p:sldIdLst>
    <p:sldId id="260" r:id="rId4"/>
    <p:sldId id="521" r:id="rId5"/>
    <p:sldId id="533" r:id="rId6"/>
    <p:sldId id="522" r:id="rId7"/>
    <p:sldId id="526" r:id="rId8"/>
    <p:sldId id="509" r:id="rId9"/>
    <p:sldId id="528" r:id="rId10"/>
    <p:sldId id="523" r:id="rId11"/>
    <p:sldId id="485" r:id="rId12"/>
    <p:sldId id="506" r:id="rId13"/>
    <p:sldId id="419" r:id="rId14"/>
  </p:sldIdLst>
  <p:sldSz cx="9144000" cy="6858000" type="screen4x3"/>
  <p:notesSz cx="6797675" cy="992632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j" initials="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66"/>
    <a:srgbClr val="800000"/>
    <a:srgbClr val="FF9966"/>
    <a:srgbClr val="FFFFCC"/>
    <a:srgbClr val="CCFFFF"/>
    <a:srgbClr val="80008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2" autoAdjust="0"/>
    <p:restoredTop sz="73098" autoAdjust="0"/>
  </p:normalViewPr>
  <p:slideViewPr>
    <p:cSldViewPr>
      <p:cViewPr varScale="1">
        <p:scale>
          <a:sx n="115" d="100"/>
          <a:sy n="115" d="100"/>
        </p:scale>
        <p:origin x="9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92" y="283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979B23BF-03EC-4E9D-A6FA-68DF73318138}" type="datetimeFigureOut">
              <a:rPr lang="zh-CN" altLang="en-US"/>
            </a:fld>
            <a:endParaRPr lang="en-US" altLang="zh-CN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E66803E0-46B2-4269-B08E-86934989A3F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E5D23254-FAAC-477C-81ED-F5C9A35077E4}" type="datetimeFigureOut">
              <a:rPr lang="zh-CN" altLang="en-US"/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0E163BE-32E2-4A0C-9191-C0BCCE51776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hyperlink" Target="http://photo.tlw.cn/7/JPEG/Vol_113/ER004_L.htm" TargetMode="External"/><Relationship Id="rId7" Type="http://schemas.openxmlformats.org/officeDocument/2006/relationships/image" Target="../media/image4.jpeg"/><Relationship Id="rId6" Type="http://schemas.openxmlformats.org/officeDocument/2006/relationships/hyperlink" Target="http://photo.tlw.cn/7/JPEG/Vol_126/FE088_L.htm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1" Type="http://schemas.openxmlformats.org/officeDocument/2006/relationships/image" Target="../media/image11.jpeg"/><Relationship Id="rId20" Type="http://schemas.openxmlformats.org/officeDocument/2006/relationships/hyperlink" Target="http://photo.tlw.cn/7/JPEG/Vol_117/EV032_L.htm" TargetMode="External"/><Relationship Id="rId2" Type="http://schemas.openxmlformats.org/officeDocument/2006/relationships/hyperlink" Target="http://photo.tlw.cn/7/JPEG/Vol_117/EV163_L.htm" TargetMode="External"/><Relationship Id="rId19" Type="http://schemas.openxmlformats.org/officeDocument/2006/relationships/image" Target="../media/image10.jpeg"/><Relationship Id="rId18" Type="http://schemas.openxmlformats.org/officeDocument/2006/relationships/hyperlink" Target="http://photo.tlw.cn/5/JPEG640/087/151_200/DP151_L.htm" TargetMode="External"/><Relationship Id="rId17" Type="http://schemas.openxmlformats.org/officeDocument/2006/relationships/image" Target="../media/image9.jpeg"/><Relationship Id="rId16" Type="http://schemas.openxmlformats.org/officeDocument/2006/relationships/hyperlink" Target="http://photo.tlw.cn/7/JPEG/Vol_113/ER147_L.htm" TargetMode="External"/><Relationship Id="rId15" Type="http://schemas.openxmlformats.org/officeDocument/2006/relationships/image" Target="../media/image8.jpeg"/><Relationship Id="rId14" Type="http://schemas.openxmlformats.org/officeDocument/2006/relationships/hyperlink" Target="http://photo.tlw.cn/2/JPEG640/033/001_050/AH016_L.htm" TargetMode="External"/><Relationship Id="rId13" Type="http://schemas.openxmlformats.org/officeDocument/2006/relationships/image" Target="../media/image7.jpeg"/><Relationship Id="rId12" Type="http://schemas.openxmlformats.org/officeDocument/2006/relationships/hyperlink" Target="http://photo.tlw.cn/5/JPEG640/097/001_050/DZ006_L.htm" TargetMode="External"/><Relationship Id="rId11" Type="http://schemas.openxmlformats.org/officeDocument/2006/relationships/image" Target="../media/image6.jpeg"/><Relationship Id="rId10" Type="http://schemas.openxmlformats.org/officeDocument/2006/relationships/hyperlink" Target="http://photo.tlw.cn/5/JPEG640/087/151_200/DP172_L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hyperlink" Target="http://photo.tlw.cn/7/JPEG/Vol_113/ER004_L.htm" TargetMode="External"/><Relationship Id="rId7" Type="http://schemas.openxmlformats.org/officeDocument/2006/relationships/image" Target="../media/image4.jpeg"/><Relationship Id="rId6" Type="http://schemas.openxmlformats.org/officeDocument/2006/relationships/hyperlink" Target="http://photo.tlw.cn/7/JPEG/Vol_126/FE088_L.htm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1" Type="http://schemas.openxmlformats.org/officeDocument/2006/relationships/image" Target="../media/image11.jpeg"/><Relationship Id="rId20" Type="http://schemas.openxmlformats.org/officeDocument/2006/relationships/hyperlink" Target="http://photo.tlw.cn/7/JPEG/Vol_117/EV032_L.htm" TargetMode="External"/><Relationship Id="rId2" Type="http://schemas.openxmlformats.org/officeDocument/2006/relationships/hyperlink" Target="http://photo.tlw.cn/7/JPEG/Vol_117/EV163_L.htm" TargetMode="External"/><Relationship Id="rId19" Type="http://schemas.openxmlformats.org/officeDocument/2006/relationships/image" Target="../media/image10.jpeg"/><Relationship Id="rId18" Type="http://schemas.openxmlformats.org/officeDocument/2006/relationships/hyperlink" Target="http://photo.tlw.cn/5/JPEG640/087/151_200/DP151_L.htm" TargetMode="External"/><Relationship Id="rId17" Type="http://schemas.openxmlformats.org/officeDocument/2006/relationships/image" Target="../media/image9.jpeg"/><Relationship Id="rId16" Type="http://schemas.openxmlformats.org/officeDocument/2006/relationships/hyperlink" Target="http://photo.tlw.cn/7/JPEG/Vol_113/ER147_L.htm" TargetMode="External"/><Relationship Id="rId15" Type="http://schemas.openxmlformats.org/officeDocument/2006/relationships/image" Target="../media/image8.jpeg"/><Relationship Id="rId14" Type="http://schemas.openxmlformats.org/officeDocument/2006/relationships/hyperlink" Target="http://photo.tlw.cn/2/JPEG640/033/001_050/AH016_L.htm" TargetMode="External"/><Relationship Id="rId13" Type="http://schemas.openxmlformats.org/officeDocument/2006/relationships/image" Target="../media/image7.jpeg"/><Relationship Id="rId12" Type="http://schemas.openxmlformats.org/officeDocument/2006/relationships/hyperlink" Target="http://photo.tlw.cn/5/JPEG640/097/001_050/DZ006_L.htm" TargetMode="External"/><Relationship Id="rId11" Type="http://schemas.openxmlformats.org/officeDocument/2006/relationships/image" Target="../media/image6.jpeg"/><Relationship Id="rId10" Type="http://schemas.openxmlformats.org/officeDocument/2006/relationships/hyperlink" Target="http://photo.tlw.cn/5/JPEG640/087/151_200/DP172_L.htm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163_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125"/>
            <a:ext cx="863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上标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AS_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-26988"/>
            <a:ext cx="3059112" cy="93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E088_T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5437188"/>
            <a:ext cx="16573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ER004_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437188"/>
            <a:ext cx="8651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P172_T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Z006_T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H016_T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437188"/>
            <a:ext cx="15113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R147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37188"/>
            <a:ext cx="8651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DP151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EV032_T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CD4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0"/>
          <p:cNvGrpSpPr/>
          <p:nvPr/>
        </p:nvGrpSpPr>
        <p:grpSpPr bwMode="auto">
          <a:xfrm>
            <a:off x="0" y="-26988"/>
            <a:ext cx="9144000" cy="6884988"/>
            <a:chOff x="0" y="-17"/>
            <a:chExt cx="5760" cy="4337"/>
          </a:xfrm>
        </p:grpSpPr>
        <p:pic>
          <p:nvPicPr>
            <p:cNvPr id="3" name="Picture 1" descr="EV163_T">
              <a:hlinkClick r:id="rId2"/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30"/>
              <a:ext cx="544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 descr="上标题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"/>
              <a:ext cx="5760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 descr="CAS_logo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" y="-17"/>
              <a:ext cx="1927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FE088_T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425"/>
              <a:ext cx="104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ER004_T">
              <a:hlinkClick r:id="rId8"/>
            </p:cNvPr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DP172_T">
              <a:hlinkClick r:id="rId10"/>
            </p:cNvPr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DZ006_T">
              <a:hlinkClick r:id="rId12"/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AH016_T">
              <a:hlinkClick r:id="rId14"/>
            </p:cNvPr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3425"/>
              <a:ext cx="952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ER147_T">
              <a:hlinkClick r:id="rId16"/>
            </p:cNvPr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DP151_T">
              <a:hlinkClick r:id="rId18"/>
            </p:cNvPr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 descr="EV032_T">
              <a:hlinkClick r:id="rId20"/>
            </p:cNvPr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0" y="4139"/>
              <a:ext cx="5760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CD4E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92088"/>
          </a:xfrm>
          <a:prstGeom prst="rect">
            <a:avLst/>
          </a:prstGeom>
        </p:spPr>
        <p:txBody>
          <a:bodyPr/>
          <a:lstStyle>
            <a:lvl1pPr>
              <a:defRPr sz="40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6937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defRPr baseline="0">
                <a:latin typeface="Times New Roman" panose="02020603050405020304" pitchFamily="18" charset="0"/>
                <a:ea typeface="+mj-ea"/>
              </a:defRPr>
            </a:lvl1pPr>
            <a:lvl2pPr>
              <a:lnSpc>
                <a:spcPct val="110000"/>
              </a:lnSpc>
              <a:defRPr baseline="0">
                <a:latin typeface="Times New Roman" panose="02020603050405020304" pitchFamily="18" charset="0"/>
                <a:ea typeface="+mj-ea"/>
              </a:defRPr>
            </a:lvl2pPr>
            <a:lvl3pPr>
              <a:lnSpc>
                <a:spcPct val="110000"/>
              </a:lnSpc>
              <a:defRPr baseline="0">
                <a:latin typeface="Times New Roman" panose="02020603050405020304" pitchFamily="18" charset="0"/>
                <a:ea typeface="+mj-ea"/>
              </a:defRPr>
            </a:lvl3pPr>
            <a:lvl4pPr>
              <a:lnSpc>
                <a:spcPct val="110000"/>
              </a:lnSpc>
              <a:defRPr baseline="0">
                <a:latin typeface="Times New Roman" panose="02020603050405020304" pitchFamily="18" charset="0"/>
                <a:ea typeface="+mj-ea"/>
              </a:defRPr>
            </a:lvl4pPr>
            <a:lvl5pPr>
              <a:lnSpc>
                <a:spcPct val="110000"/>
              </a:lnSpc>
              <a:defRPr baseline="0">
                <a:latin typeface="Times New Roman" panose="02020603050405020304" pitchFamily="18" charset="0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636912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800" b="1" cap="all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84586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84586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vmlDrawing" Target="../drawings/vmlDrawing1.vml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0.jpeg"/><Relationship Id="rId22" Type="http://schemas.openxmlformats.org/officeDocument/2006/relationships/hyperlink" Target="http://photo.tlw.cn/5/JPEG640/087/151_200/DP151_L.htm" TargetMode="External"/><Relationship Id="rId21" Type="http://schemas.openxmlformats.org/officeDocument/2006/relationships/image" Target="../media/image9.jpeg"/><Relationship Id="rId20" Type="http://schemas.openxmlformats.org/officeDocument/2006/relationships/hyperlink" Target="http://photo.tlw.cn/7/JPEG/Vol_113/ER147_L.htm" TargetMode="Externa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1.jpeg"/><Relationship Id="rId18" Type="http://schemas.openxmlformats.org/officeDocument/2006/relationships/hyperlink" Target="http://photo.tlw.cn/7/JPEG/Vol_117/EV032_L.htm" TargetMode="External"/><Relationship Id="rId17" Type="http://schemas.openxmlformats.org/officeDocument/2006/relationships/image" Target="../media/image8.jpeg"/><Relationship Id="rId16" Type="http://schemas.openxmlformats.org/officeDocument/2006/relationships/hyperlink" Target="http://photo.tlw.cn/2/JPEG640/033/001_050/AH016_L.htm" TargetMode="External"/><Relationship Id="rId15" Type="http://schemas.openxmlformats.org/officeDocument/2006/relationships/image" Target="../media/image5.jpeg"/><Relationship Id="rId14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2.pn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7" Type="http://schemas.openxmlformats.org/officeDocument/2006/relationships/theme" Target="../theme/theme2.xml"/><Relationship Id="rId26" Type="http://schemas.openxmlformats.org/officeDocument/2006/relationships/vmlDrawing" Target="../drawings/vmlDrawing2.vml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0.jpeg"/><Relationship Id="rId22" Type="http://schemas.openxmlformats.org/officeDocument/2006/relationships/hyperlink" Target="http://photo.tlw.cn/5/JPEG640/087/151_200/DP151_L.htm" TargetMode="External"/><Relationship Id="rId21" Type="http://schemas.openxmlformats.org/officeDocument/2006/relationships/image" Target="../media/image9.jpeg"/><Relationship Id="rId20" Type="http://schemas.openxmlformats.org/officeDocument/2006/relationships/hyperlink" Target="http://photo.tlw.cn/7/JPEG/Vol_113/ER147_L.htm" TargetMode="External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11.jpeg"/><Relationship Id="rId18" Type="http://schemas.openxmlformats.org/officeDocument/2006/relationships/hyperlink" Target="http://photo.tlw.cn/7/JPEG/Vol_117/EV032_L.htm" TargetMode="External"/><Relationship Id="rId17" Type="http://schemas.openxmlformats.org/officeDocument/2006/relationships/image" Target="../media/image8.jpeg"/><Relationship Id="rId16" Type="http://schemas.openxmlformats.org/officeDocument/2006/relationships/hyperlink" Target="http://photo.tlw.cn/2/JPEG640/033/001_050/AH016_L.htm" TargetMode="External"/><Relationship Id="rId15" Type="http://schemas.openxmlformats.org/officeDocument/2006/relationships/image" Target="../media/image5.jpeg"/><Relationship Id="rId14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2.png"/><Relationship Id="rId12" Type="http://schemas.openxmlformats.org/officeDocument/2006/relationships/oleObject" Target="../embeddings/oleObject2.bin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2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" name="Image" r:id="rId12" imgW="11874500" imgH="3302000" progId="">
                  <p:embed/>
                </p:oleObj>
              </mc:Choice>
              <mc:Fallback>
                <p:oleObj name="Image" r:id="rId12" imgW="11874500" imgH="3302000" progId="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653BC012-0DAF-4B88-8AEA-275F58C3AAE7}" type="slidenum">
              <a:rPr kumimoji="0" lang="en-US" altLang="zh-CN" sz="1200">
                <a:solidFill>
                  <a:schemeClr val="accent2"/>
                </a:solidFill>
              </a:rPr>
            </a:fld>
            <a:endParaRPr kumimoji="0" lang="en-US" altLang="zh-CN" sz="1200">
              <a:solidFill>
                <a:schemeClr val="accent2"/>
              </a:solidFill>
            </a:endParaRPr>
          </a:p>
        </p:txBody>
      </p:sp>
      <p:pic>
        <p:nvPicPr>
          <p:cNvPr id="1030" name="Picture 46" descr="ER004_T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7" descr="AH016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48" descr="EV032_T">
            <a:hlinkClick r:id="rId18"/>
          </p:cNvPr>
          <p:cNvPicPr preferRelativeResize="0">
            <a:picLocks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1" descr="ER147_T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52" descr="DP151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031" descr="gseabor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032" descr="optics1"/>
          <p:cNvPicPr preferRelativeResize="0"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3333CC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4099" name="Group 4"/>
          <p:cNvGrpSpPr/>
          <p:nvPr/>
        </p:nvGrpSpPr>
        <p:grpSpPr bwMode="auto">
          <a:xfrm>
            <a:off x="468313" y="1916113"/>
            <a:ext cx="8458200" cy="4572000"/>
            <a:chOff x="144" y="480"/>
            <a:chExt cx="5424" cy="3840"/>
          </a:xfrm>
        </p:grpSpPr>
        <p:sp>
          <p:nvSpPr>
            <p:cNvPr id="4110" name="Rectangle 5"/>
            <p:cNvSpPr>
              <a:spLocks noChangeArrowheads="1"/>
            </p:cNvSpPr>
            <p:nvPr/>
          </p:nvSpPr>
          <p:spPr bwMode="auto">
            <a:xfrm>
              <a:off x="5520" y="480"/>
              <a:ext cx="48" cy="38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1" name="Rectangle 6"/>
            <p:cNvSpPr>
              <a:spLocks noChangeArrowheads="1"/>
            </p:cNvSpPr>
            <p:nvPr/>
          </p:nvSpPr>
          <p:spPr bwMode="auto">
            <a:xfrm>
              <a:off x="5328" y="768"/>
              <a:ext cx="48" cy="35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5136" y="1056"/>
              <a:ext cx="48" cy="32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3" name="Rectangle 8"/>
            <p:cNvSpPr>
              <a:spLocks noChangeArrowheads="1"/>
            </p:cNvSpPr>
            <p:nvPr/>
          </p:nvSpPr>
          <p:spPr bwMode="auto">
            <a:xfrm>
              <a:off x="4944" y="1296"/>
              <a:ext cx="48" cy="3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4" name="Rectangle 9"/>
            <p:cNvSpPr>
              <a:spLocks noChangeArrowheads="1"/>
            </p:cNvSpPr>
            <p:nvPr/>
          </p:nvSpPr>
          <p:spPr bwMode="auto">
            <a:xfrm>
              <a:off x="4752" y="1536"/>
              <a:ext cx="54" cy="27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5" name="Rectangle 10"/>
            <p:cNvSpPr>
              <a:spLocks noChangeArrowheads="1"/>
            </p:cNvSpPr>
            <p:nvPr/>
          </p:nvSpPr>
          <p:spPr bwMode="auto">
            <a:xfrm>
              <a:off x="4560" y="1584"/>
              <a:ext cx="48" cy="27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4368" y="1680"/>
              <a:ext cx="48" cy="2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7" name="Rectangle 12"/>
            <p:cNvSpPr>
              <a:spLocks noChangeArrowheads="1"/>
            </p:cNvSpPr>
            <p:nvPr/>
          </p:nvSpPr>
          <p:spPr bwMode="auto">
            <a:xfrm>
              <a:off x="4176" y="1920"/>
              <a:ext cx="48" cy="2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8" name="Rectangle 13"/>
            <p:cNvSpPr>
              <a:spLocks noChangeArrowheads="1"/>
            </p:cNvSpPr>
            <p:nvPr/>
          </p:nvSpPr>
          <p:spPr bwMode="auto">
            <a:xfrm>
              <a:off x="3984" y="2112"/>
              <a:ext cx="48" cy="22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9" name="Rectangle 14"/>
            <p:cNvSpPr>
              <a:spLocks noChangeArrowheads="1"/>
            </p:cNvSpPr>
            <p:nvPr/>
          </p:nvSpPr>
          <p:spPr bwMode="auto">
            <a:xfrm>
              <a:off x="3792" y="2256"/>
              <a:ext cx="53" cy="20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0" name="Rectangle 15"/>
            <p:cNvSpPr>
              <a:spLocks noChangeArrowheads="1"/>
            </p:cNvSpPr>
            <p:nvPr/>
          </p:nvSpPr>
          <p:spPr bwMode="auto">
            <a:xfrm>
              <a:off x="3600" y="2448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1" name="Rectangle 16"/>
            <p:cNvSpPr>
              <a:spLocks noChangeArrowheads="1"/>
            </p:cNvSpPr>
            <p:nvPr/>
          </p:nvSpPr>
          <p:spPr bwMode="auto">
            <a:xfrm>
              <a:off x="3408" y="2592"/>
              <a:ext cx="48" cy="17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2" name="Rectangle 17"/>
            <p:cNvSpPr>
              <a:spLocks noChangeArrowheads="1"/>
            </p:cNvSpPr>
            <p:nvPr/>
          </p:nvSpPr>
          <p:spPr bwMode="auto">
            <a:xfrm>
              <a:off x="3216" y="2736"/>
              <a:ext cx="48" cy="15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3" name="Rectangle 18"/>
            <p:cNvSpPr>
              <a:spLocks noChangeArrowheads="1"/>
            </p:cNvSpPr>
            <p:nvPr/>
          </p:nvSpPr>
          <p:spPr bwMode="auto">
            <a:xfrm>
              <a:off x="3024" y="2880"/>
              <a:ext cx="48" cy="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4" name="Rectangle 19"/>
            <p:cNvSpPr>
              <a:spLocks noChangeArrowheads="1"/>
            </p:cNvSpPr>
            <p:nvPr/>
          </p:nvSpPr>
          <p:spPr bwMode="auto">
            <a:xfrm>
              <a:off x="2832" y="2976"/>
              <a:ext cx="53" cy="13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5" name="Rectangle 20"/>
            <p:cNvSpPr>
              <a:spLocks noChangeArrowheads="1"/>
            </p:cNvSpPr>
            <p:nvPr/>
          </p:nvSpPr>
          <p:spPr bwMode="auto">
            <a:xfrm>
              <a:off x="2640" y="3072"/>
              <a:ext cx="48" cy="12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6" name="Rectangle 21"/>
            <p:cNvSpPr>
              <a:spLocks noChangeArrowheads="1"/>
            </p:cNvSpPr>
            <p:nvPr/>
          </p:nvSpPr>
          <p:spPr bwMode="auto">
            <a:xfrm>
              <a:off x="2448" y="3168"/>
              <a:ext cx="48" cy="11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7" name="Rectangle 22"/>
            <p:cNvSpPr>
              <a:spLocks noChangeArrowheads="1"/>
            </p:cNvSpPr>
            <p:nvPr/>
          </p:nvSpPr>
          <p:spPr bwMode="auto">
            <a:xfrm>
              <a:off x="2256" y="3264"/>
              <a:ext cx="48" cy="105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8" name="Rectangle 23"/>
            <p:cNvSpPr>
              <a:spLocks noChangeArrowheads="1"/>
            </p:cNvSpPr>
            <p:nvPr/>
          </p:nvSpPr>
          <p:spPr bwMode="auto">
            <a:xfrm>
              <a:off x="2064" y="3360"/>
              <a:ext cx="48" cy="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9" name="Rectangle 24"/>
            <p:cNvSpPr>
              <a:spLocks noChangeArrowheads="1"/>
            </p:cNvSpPr>
            <p:nvPr/>
          </p:nvSpPr>
          <p:spPr bwMode="auto">
            <a:xfrm>
              <a:off x="1872" y="3408"/>
              <a:ext cx="52" cy="9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0" name="Rectangle 25"/>
            <p:cNvSpPr>
              <a:spLocks noChangeArrowheads="1"/>
            </p:cNvSpPr>
            <p:nvPr/>
          </p:nvSpPr>
          <p:spPr bwMode="auto">
            <a:xfrm>
              <a:off x="1680" y="3504"/>
              <a:ext cx="48" cy="81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1" name="Rectangle 26"/>
            <p:cNvSpPr>
              <a:spLocks noChangeArrowheads="1"/>
            </p:cNvSpPr>
            <p:nvPr/>
          </p:nvSpPr>
          <p:spPr bwMode="auto">
            <a:xfrm>
              <a:off x="1488" y="3600"/>
              <a:ext cx="48" cy="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2" name="Rectangle 27"/>
            <p:cNvSpPr>
              <a:spLocks noChangeArrowheads="1"/>
            </p:cNvSpPr>
            <p:nvPr/>
          </p:nvSpPr>
          <p:spPr bwMode="auto">
            <a:xfrm>
              <a:off x="1296" y="3648"/>
              <a:ext cx="48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3" name="Rectangle 28"/>
            <p:cNvSpPr>
              <a:spLocks noChangeArrowheads="1"/>
            </p:cNvSpPr>
            <p:nvPr/>
          </p:nvSpPr>
          <p:spPr bwMode="auto">
            <a:xfrm>
              <a:off x="1104" y="3744"/>
              <a:ext cx="48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4" name="Rectangle 29"/>
            <p:cNvSpPr>
              <a:spLocks noChangeArrowheads="1"/>
            </p:cNvSpPr>
            <p:nvPr/>
          </p:nvSpPr>
          <p:spPr bwMode="auto">
            <a:xfrm>
              <a:off x="912" y="3744"/>
              <a:ext cx="52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5" name="Rectangle 30"/>
            <p:cNvSpPr>
              <a:spLocks noChangeArrowheads="1"/>
            </p:cNvSpPr>
            <p:nvPr/>
          </p:nvSpPr>
          <p:spPr bwMode="auto">
            <a:xfrm>
              <a:off x="720" y="3792"/>
              <a:ext cx="48" cy="5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6" name="Rectangle 31"/>
            <p:cNvSpPr>
              <a:spLocks noChangeArrowheads="1"/>
            </p:cNvSpPr>
            <p:nvPr/>
          </p:nvSpPr>
          <p:spPr bwMode="auto">
            <a:xfrm flipH="1">
              <a:off x="528" y="3840"/>
              <a:ext cx="48" cy="4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7" name="Rectangle 32"/>
            <p:cNvSpPr>
              <a:spLocks noChangeArrowheads="1"/>
            </p:cNvSpPr>
            <p:nvPr/>
          </p:nvSpPr>
          <p:spPr bwMode="auto">
            <a:xfrm flipH="1">
              <a:off x="336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0321" name="Rectangle 33"/>
            <p:cNvSpPr>
              <a:spLocks noChangeArrowheads="1"/>
            </p:cNvSpPr>
            <p:nvPr/>
          </p:nvSpPr>
          <p:spPr bwMode="auto">
            <a:xfrm flipH="1">
              <a:off x="144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4100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" name="Image" r:id="rId12" imgW="11874500" imgH="3302000" progId="">
                  <p:embed/>
                </p:oleObj>
              </mc:Choice>
              <mc:Fallback>
                <p:oleObj name="Image" r:id="rId12" imgW="11874500" imgH="3302000" progId="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Line 42"/>
          <p:cNvSpPr>
            <a:spLocks noChangeShapeType="1"/>
          </p:cNvSpPr>
          <p:nvPr/>
        </p:nvSpPr>
        <p:spPr bwMode="auto">
          <a:xfrm>
            <a:off x="323850" y="6524625"/>
            <a:ext cx="8640763" cy="0"/>
          </a:xfrm>
          <a:prstGeom prst="line">
            <a:avLst/>
          </a:prstGeom>
          <a:noFill/>
          <a:ln w="38100">
            <a:pattFill prst="smCheck">
              <a:fgClr>
                <a:srgbClr val="FF3300"/>
              </a:fgClr>
              <a:bgClr>
                <a:srgbClr val="FFFF00"/>
              </a:bgClr>
            </a:patt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DE72B69E-8D9B-4CB0-A286-49924ECBB2B9}" type="slidenum">
              <a:rPr kumimoji="0" lang="en-US" altLang="zh-CN" sz="1200">
                <a:solidFill>
                  <a:srgbClr val="3333CC"/>
                </a:solidFill>
              </a:rPr>
            </a:fld>
            <a:endParaRPr kumimoji="0" lang="en-US" altLang="zh-CN" sz="1200">
              <a:solidFill>
                <a:srgbClr val="3333CC"/>
              </a:solidFill>
            </a:endParaRPr>
          </a:p>
        </p:txBody>
      </p:sp>
      <p:pic>
        <p:nvPicPr>
          <p:cNvPr id="4103" name="Picture 46" descr="ER004_T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47" descr="AH016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48" descr="EV032_T">
            <a:hlinkClick r:id="rId18"/>
          </p:cNvPr>
          <p:cNvPicPr preferRelativeResize="0">
            <a:picLocks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51" descr="ER147_T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2" descr="DP151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031" descr="gseabor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032" descr="optics1"/>
          <p:cNvPicPr preferRelativeResize="0"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57200" y="1700808"/>
            <a:ext cx="8229600" cy="14401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宋体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>
                <a:solidFill>
                  <a:srgbClr val="0070C0"/>
                </a:solidFill>
              </a:rPr>
              <a:t>数字电路</a:t>
            </a:r>
            <a:endParaRPr lang="zh-CN" altLang="en-US" sz="9600" dirty="0">
              <a:solidFill>
                <a:srgbClr val="0070C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7544" y="3717032"/>
            <a:ext cx="8229600" cy="13681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宋体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2021/10/26  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实验二</a:t>
            </a:r>
            <a:endParaRPr lang="zh-CN" altLang="en-US" sz="2800">
              <a:solidFill>
                <a:schemeClr val="tx1"/>
              </a:solidFill>
            </a:endParaRPr>
          </a:p>
          <a:p>
            <a:r>
              <a:rPr lang="zh-CN" altLang="en-US" sz="2800">
                <a:solidFill>
                  <a:schemeClr val="tx1"/>
                </a:solidFill>
              </a:rPr>
              <a:t>中国科学院计算技术研究所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4569371"/>
          </a:xfrm>
        </p:spPr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语句</a:t>
            </a:r>
            <a:r>
              <a:rPr lang="en-US" altLang="zh-CN" dirty="0"/>
              <a:t>(4-1MUX)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always @(</a:t>
            </a:r>
            <a:r>
              <a:rPr lang="en-US" altLang="zh-CN" sz="2400" dirty="0">
                <a:solidFill>
                  <a:srgbClr val="FF0000"/>
                </a:solidFill>
              </a:rPr>
              <a:t>in0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rgbClr val="FF0000"/>
                </a:solidFill>
              </a:rPr>
              <a:t>in1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rgbClr val="FF0000"/>
                </a:solidFill>
              </a:rPr>
              <a:t>in2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rgbClr val="FF0000"/>
                </a:solidFill>
              </a:rPr>
              <a:t>in3</a:t>
            </a:r>
            <a:r>
              <a:rPr lang="en-US" altLang="zh-CN" sz="2400" dirty="0"/>
              <a:t> or </a:t>
            </a:r>
            <a:r>
              <a:rPr lang="en-US" altLang="zh-CN" sz="2400" dirty="0" err="1">
                <a:solidFill>
                  <a:srgbClr val="FF0000"/>
                </a:solidFill>
              </a:rPr>
              <a:t>sel</a:t>
            </a:r>
            <a:r>
              <a:rPr lang="en-US" altLang="zh-CN" sz="2400" dirty="0"/>
              <a:t>)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敏感信号列表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begin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case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sel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C00000"/>
                </a:solidFill>
              </a:rPr>
              <a:t>2‘b00</a:t>
            </a:r>
            <a:r>
              <a:rPr lang="en-US" altLang="zh-CN" sz="2400" dirty="0"/>
              <a:t>: out=in0;  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en-US" altLang="zh-CN" sz="1600" dirty="0" err="1">
                <a:solidFill>
                  <a:srgbClr val="00B050"/>
                </a:solidFill>
              </a:rPr>
              <a:t>sel</a:t>
            </a:r>
            <a:r>
              <a:rPr lang="zh-CN" altLang="en-US" sz="1600" dirty="0">
                <a:solidFill>
                  <a:srgbClr val="00B050"/>
                </a:solidFill>
              </a:rPr>
              <a:t>可以为</a:t>
            </a:r>
            <a:r>
              <a:rPr lang="en-US" altLang="zh-CN" sz="1600" dirty="0">
                <a:solidFill>
                  <a:srgbClr val="00B050"/>
                </a:solidFill>
              </a:rPr>
              <a:t>0</a:t>
            </a:r>
            <a:r>
              <a:rPr lang="zh-CN" altLang="en-US" sz="1600" dirty="0">
                <a:solidFill>
                  <a:srgbClr val="00B050"/>
                </a:solidFill>
              </a:rPr>
              <a:t>，</a:t>
            </a:r>
            <a:r>
              <a:rPr lang="en-US" altLang="zh-CN" sz="1600" dirty="0">
                <a:solidFill>
                  <a:srgbClr val="00B050"/>
                </a:solidFill>
              </a:rPr>
              <a:t>1</a:t>
            </a:r>
            <a:r>
              <a:rPr lang="zh-CN" altLang="en-US" sz="1600" dirty="0">
                <a:solidFill>
                  <a:srgbClr val="00B050"/>
                </a:solidFill>
              </a:rPr>
              <a:t>，</a:t>
            </a:r>
            <a:r>
              <a:rPr lang="en-US" altLang="zh-CN" sz="1600" dirty="0">
                <a:solidFill>
                  <a:srgbClr val="00B050"/>
                </a:solidFill>
              </a:rPr>
              <a:t>2</a:t>
            </a:r>
            <a:r>
              <a:rPr lang="zh-CN" altLang="en-US" sz="1600" dirty="0">
                <a:solidFill>
                  <a:srgbClr val="00B050"/>
                </a:solidFill>
              </a:rPr>
              <a:t>，</a:t>
            </a:r>
            <a:r>
              <a:rPr lang="en-US" altLang="zh-CN" sz="1600" dirty="0">
                <a:solidFill>
                  <a:srgbClr val="00B050"/>
                </a:solidFill>
              </a:rPr>
              <a:t>3</a:t>
            </a:r>
            <a:r>
              <a:rPr lang="zh-CN" altLang="en-US" sz="1600" dirty="0">
                <a:solidFill>
                  <a:srgbClr val="00B050"/>
                </a:solidFill>
              </a:rPr>
              <a:t>，对应不同的选通信号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C00000"/>
                </a:solidFill>
              </a:rPr>
              <a:t>2'b01</a:t>
            </a:r>
            <a:r>
              <a:rPr lang="en-US" altLang="zh-CN" sz="2400" dirty="0"/>
              <a:t>: out=in1;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C00000"/>
                </a:solidFill>
              </a:rPr>
              <a:t>2‘b10</a:t>
            </a:r>
            <a:r>
              <a:rPr lang="en-US" altLang="zh-CN" sz="2400" dirty="0"/>
              <a:t>: out=in2;    </a:t>
            </a:r>
            <a:r>
              <a:rPr lang="en-US" altLang="zh-CN" sz="1800" dirty="0">
                <a:solidFill>
                  <a:srgbClr val="00B050"/>
                </a:solidFill>
              </a:rPr>
              <a:t>//2’b10</a:t>
            </a:r>
            <a:r>
              <a:rPr lang="zh-CN" altLang="en-US" sz="1800" dirty="0">
                <a:solidFill>
                  <a:srgbClr val="00B050"/>
                </a:solidFill>
              </a:rPr>
              <a:t>表示</a:t>
            </a:r>
            <a:r>
              <a:rPr lang="en-US" altLang="zh-CN" sz="1800" dirty="0">
                <a:solidFill>
                  <a:srgbClr val="00B050"/>
                </a:solidFill>
              </a:rPr>
              <a:t>2bit</a:t>
            </a:r>
            <a:r>
              <a:rPr lang="zh-CN" altLang="en-US" sz="1800" dirty="0">
                <a:solidFill>
                  <a:srgbClr val="00B050"/>
                </a:solidFill>
              </a:rPr>
              <a:t>、二进制</a:t>
            </a:r>
            <a:r>
              <a:rPr lang="en-US" altLang="zh-CN" sz="1800" dirty="0">
                <a:solidFill>
                  <a:srgbClr val="00B050"/>
                </a:solidFill>
              </a:rPr>
              <a:t>(b)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C00000"/>
                </a:solidFill>
              </a:rPr>
              <a:t>2‘b11</a:t>
            </a:r>
            <a:r>
              <a:rPr lang="en-US" altLang="zh-CN" sz="2400" dirty="0"/>
              <a:t>: out=in3;   </a:t>
            </a:r>
            <a:r>
              <a:rPr lang="en-US" altLang="zh-CN" sz="1800" dirty="0">
                <a:solidFill>
                  <a:srgbClr val="00B050"/>
                </a:solidFill>
              </a:rPr>
              <a:t> //10</a:t>
            </a:r>
            <a:r>
              <a:rPr lang="zh-CN" altLang="en-US" sz="1800" dirty="0">
                <a:solidFill>
                  <a:srgbClr val="00B050"/>
                </a:solidFill>
              </a:rPr>
              <a:t>对应十进制的</a:t>
            </a:r>
            <a:r>
              <a:rPr lang="en-US" altLang="zh-CN" sz="1800" dirty="0">
                <a:solidFill>
                  <a:srgbClr val="00B050"/>
                </a:solidFill>
              </a:rPr>
              <a:t>2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	default: out=2’bx;</a:t>
            </a:r>
            <a:r>
              <a:rPr lang="en-US" altLang="zh-CN" sz="2400" dirty="0">
                <a:solidFill>
                  <a:srgbClr val="00B050"/>
                </a:solidFill>
              </a:rPr>
              <a:t>  //</a:t>
            </a:r>
            <a:r>
              <a:rPr lang="en-US" altLang="zh-CN" sz="1800" dirty="0">
                <a:solidFill>
                  <a:srgbClr val="00B050"/>
                </a:solidFill>
              </a:rPr>
              <a:t>default</a:t>
            </a:r>
            <a:r>
              <a:rPr lang="zh-CN" altLang="en-US" sz="1800" dirty="0">
                <a:solidFill>
                  <a:srgbClr val="00B050"/>
                </a:solidFill>
              </a:rPr>
              <a:t>用来处理其他情况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FF0000"/>
                </a:solidFill>
              </a:rPr>
              <a:t>endcase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end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Source Code Pro"/>
              </a:rPr>
              <a:t> 	</a:t>
            </a:r>
            <a:r>
              <a:rPr lang="en-US" altLang="zh-CN" sz="2400" b="1" dirty="0">
                <a:solidFill>
                  <a:srgbClr val="000080"/>
                </a:solidFill>
                <a:latin typeface="Source Code Pro"/>
              </a:rPr>
              <a:t>	</a:t>
            </a:r>
            <a:endParaRPr lang="en-US" altLang="zh-CN" sz="2400" b="1" dirty="0">
              <a:solidFill>
                <a:srgbClr val="000080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80"/>
                </a:solidFill>
                <a:latin typeface="Source Code Pro"/>
              </a:rPr>
              <a:t>	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457200" y="2420888"/>
            <a:ext cx="8229600" cy="1296144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1" lang="zh-CN" altLang="en-US" sz="9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谢谢</a:t>
            </a:r>
            <a:endParaRPr kumimoji="1" lang="zh-CN" altLang="en-US" sz="96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457200" y="1412776"/>
            <a:ext cx="8229600" cy="194421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宋体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dirty="0">
                <a:solidFill>
                  <a:srgbClr val="0070C0"/>
                </a:solidFill>
              </a:rPr>
              <a:t>实验二</a:t>
            </a:r>
            <a:endParaRPr lang="en-US" altLang="zh-CN" sz="5400" dirty="0">
              <a:solidFill>
                <a:srgbClr val="0070C0"/>
              </a:solidFill>
            </a:endParaRPr>
          </a:p>
          <a:p>
            <a:r>
              <a:rPr lang="en-US" sz="5400" dirty="0">
                <a:solidFill>
                  <a:srgbClr val="0070C0"/>
                </a:solidFill>
              </a:rPr>
              <a:t>16bit</a:t>
            </a:r>
            <a:r>
              <a:rPr lang="zh-CN" altLang="en-US" sz="5400" dirty="0">
                <a:solidFill>
                  <a:srgbClr val="0070C0"/>
                </a:solidFill>
              </a:rPr>
              <a:t>比较器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47664" y="3356992"/>
          <a:ext cx="6048672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6520"/>
                <a:gridCol w="717550"/>
                <a:gridCol w="3162434"/>
                <a:gridCol w="1512168"/>
              </a:tblGrid>
              <a:tr h="298833"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验收时间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主体实验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75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16bit</a:t>
                      </a:r>
                      <a:r>
                        <a:rPr lang="zh-CN" altLang="en-US" dirty="0"/>
                        <a:t>比较器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课堂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下课后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dirty="0"/>
                        <a:t>附加题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4-16</a:t>
                      </a:r>
                      <a:r>
                        <a:rPr lang="zh-CN" altLang="en-US" dirty="0"/>
                        <a:t>译码器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附加题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4bit</a:t>
                      </a:r>
                      <a:r>
                        <a:rPr lang="zh-CN" altLang="en-US" dirty="0"/>
                        <a:t>先行进位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加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减</a:t>
                      </a:r>
                      <a:r>
                        <a:rPr lang="zh-CN" altLang="en-US" dirty="0"/>
                        <a:t>法器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868144" y="59173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具体见实验讲义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457200" y="1412776"/>
            <a:ext cx="8229600" cy="194421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宋体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sz="5400" dirty="0">
                <a:solidFill>
                  <a:srgbClr val="0070C0"/>
                </a:solidFill>
              </a:rPr>
              <a:t>Why?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457200" y="1631315"/>
            <a:ext cx="8229600" cy="114109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宋体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5400" dirty="0">
                <a:solidFill>
                  <a:srgbClr val="0070C0"/>
                </a:solidFill>
              </a:rPr>
              <a:t>Something New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2470" y="3306445"/>
            <a:ext cx="20688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模板的使用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验收顺序的调整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4585" y="774065"/>
            <a:ext cx="6895465" cy="994410"/>
          </a:xfrm>
        </p:spPr>
        <p:txBody>
          <a:bodyPr/>
          <a:lstStyle/>
          <a:p>
            <a:r>
              <a:rPr lang="en-US" altLang="zh-CN" b="1" kern="1200" dirty="0">
                <a:solidFill>
                  <a:srgbClr val="0070C0"/>
                </a:solidFill>
              </a:rPr>
              <a:t>如何使用模板(以Comp4为例)</a:t>
            </a:r>
            <a:endParaRPr lang="en-US" altLang="zh-CN" b="1" kern="1200" dirty="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1830" y="2806700"/>
            <a:ext cx="265430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模板目录结构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TEMPLATE_COMP_4.v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B050"/>
                </a:solidFill>
              </a:rPr>
              <a:t>Optional</a:t>
            </a:r>
            <a:endParaRPr lang="en-US" altLang="zh-CN">
              <a:solidFill>
                <a:srgbClr val="00B05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B050"/>
                </a:solidFill>
              </a:rPr>
              <a:t>——</a:t>
            </a:r>
            <a:r>
              <a:rPr lang="zh-CN" altLang="en-US">
                <a:solidFill>
                  <a:srgbClr val="00B050"/>
                </a:solidFill>
              </a:rPr>
              <a:t>模块的正确实现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Test_comp_4.v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B050"/>
                </a:solidFill>
              </a:rPr>
              <a:t>——TestBench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4680" y="1607820"/>
            <a:ext cx="5448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Step 1. Write your Design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>
                <a:sym typeface="+mn-ea"/>
              </a:rPr>
              <a:t>Step 2. add to your project</a:t>
            </a:r>
            <a:endParaRPr lang="en-US" altLang="zh-CN"/>
          </a:p>
          <a:p>
            <a:pPr algn="l">
              <a:buClrTx/>
              <a:buSzTx/>
              <a:buFontTx/>
            </a:pPr>
            <a:r>
              <a:rPr lang="en-US" altLang="zh-CN" sz="1800">
                <a:solidFill>
                  <a:schemeClr val="bg1">
                    <a:lumMod val="75000"/>
                  </a:schemeClr>
                </a:solidFill>
              </a:rPr>
              <a:t>Step 3. Complete TestBench</a:t>
            </a:r>
            <a:endParaRPr lang="en-US" altLang="zh-CN" sz="180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321" y="1727587"/>
            <a:ext cx="3964484" cy="355646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326130" y="3272155"/>
            <a:ext cx="2952115" cy="7556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613025" y="4057015"/>
            <a:ext cx="3665220" cy="762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60" y="4803775"/>
            <a:ext cx="4313555" cy="2042795"/>
          </a:xfrm>
          <a:prstGeom prst="rect">
            <a:avLst/>
          </a:prstGeom>
        </p:spPr>
      </p:pic>
      <p:sp>
        <p:nvSpPr>
          <p:cNvPr id="14" name="上箭头标注 13"/>
          <p:cNvSpPr/>
          <p:nvPr/>
        </p:nvSpPr>
        <p:spPr>
          <a:xfrm>
            <a:off x="1764030" y="3963035"/>
            <a:ext cx="4320540" cy="2894965"/>
          </a:xfrm>
          <a:prstGeom prst="upArrowCallout">
            <a:avLst>
              <a:gd name="adj1" fmla="val 11230"/>
              <a:gd name="adj2" fmla="val 17481"/>
              <a:gd name="adj3" fmla="val 16231"/>
              <a:gd name="adj4" fmla="val 711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爆炸形: 8 pt  3"/>
          <p:cNvSpPr/>
          <p:nvPr/>
        </p:nvSpPr>
        <p:spPr bwMode="auto">
          <a:xfrm>
            <a:off x="5868144" y="4293096"/>
            <a:ext cx="3384376" cy="2576625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注意保证提供的</a:t>
            </a: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testbench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，方法为：在文件上右键</a:t>
            </a: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-&gt;set as top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70" y="5949315"/>
            <a:ext cx="2178050" cy="7258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04025" y="6309360"/>
            <a:ext cx="701675" cy="158115"/>
          </a:xfrm>
          <a:prstGeom prst="rect">
            <a:avLst/>
          </a:prstGeom>
          <a:solidFill>
            <a:srgbClr val="FF9966">
              <a:alpha val="29000"/>
            </a:srgb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4470" y="1306195"/>
            <a:ext cx="6398260" cy="55416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92450" y="1871345"/>
            <a:ext cx="878205" cy="869315"/>
          </a:xfrm>
          <a:prstGeom prst="rect">
            <a:avLst/>
          </a:prstGeom>
          <a:solidFill>
            <a:srgbClr val="FF9966">
              <a:alpha val="29000"/>
            </a:srgb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92450" y="4653280"/>
            <a:ext cx="4751070" cy="490220"/>
          </a:xfrm>
          <a:prstGeom prst="rect">
            <a:avLst/>
          </a:prstGeom>
          <a:solidFill>
            <a:srgbClr val="FF9966">
              <a:alpha val="29000"/>
            </a:srgb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17780" y="3225800"/>
            <a:ext cx="265430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模板目录结构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TEMPLATE_COMP_4.v</a:t>
            </a:r>
            <a:endParaRPr lang="en-US" altLang="zh-CN"/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B050"/>
                </a:solidFill>
              </a:rPr>
              <a:t>——</a:t>
            </a:r>
            <a:r>
              <a:rPr lang="zh-CN" altLang="en-US">
                <a:solidFill>
                  <a:srgbClr val="00B050"/>
                </a:solidFill>
              </a:rPr>
              <a:t>模块的正确实现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Test_comp_4.v</a:t>
            </a:r>
            <a:endParaRPr lang="en-US" altLang="zh-CN"/>
          </a:p>
          <a:p>
            <a:pPr lvl="1" indent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B050"/>
                </a:solidFill>
              </a:rPr>
              <a:t>——TestBench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2339340" y="1376680"/>
            <a:ext cx="614680" cy="5400675"/>
          </a:xfrm>
          <a:prstGeom prst="leftBrace">
            <a:avLst>
              <a:gd name="adj1" fmla="val 8333"/>
              <a:gd name="adj2" fmla="val 53074"/>
            </a:avLst>
          </a:prstGeom>
          <a:noFill/>
          <a:ln w="28575" cap="flat" cmpd="sng" algn="ctr">
            <a:solidFill>
              <a:srgbClr val="3399FF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760" y="1306195"/>
            <a:ext cx="25253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Step 1. Write your Design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sym typeface="+mn-ea"/>
              </a:rPr>
              <a:t>Step 2. add to your project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/>
              <a:t>Step 3. Complete TestBench</a:t>
            </a:r>
            <a:endParaRPr lang="en-US" altLang="zh-CN"/>
          </a:p>
        </p:txBody>
      </p:sp>
      <p:sp>
        <p:nvSpPr>
          <p:cNvPr id="14" name="标题 1"/>
          <p:cNvSpPr>
            <a:spLocks noGrp="1"/>
          </p:cNvSpPr>
          <p:nvPr/>
        </p:nvSpPr>
        <p:spPr>
          <a:xfrm>
            <a:off x="1124585" y="593090"/>
            <a:ext cx="6895465" cy="75120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宋体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kern="1200" dirty="0">
                <a:solidFill>
                  <a:srgbClr val="0070C0"/>
                </a:solidFill>
              </a:rPr>
              <a:t>如何使用模板(以Comp4为例)</a:t>
            </a:r>
            <a:endParaRPr lang="en-US" altLang="zh-CN" b="1" kern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57200" y="1412776"/>
            <a:ext cx="3970784" cy="100811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宋体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dirty="0">
                <a:solidFill>
                  <a:srgbClr val="0070C0"/>
                </a:solidFill>
                <a:sym typeface="+mn-ea"/>
              </a:rPr>
              <a:t>验收顺序</a:t>
            </a:r>
            <a:endParaRPr lang="en-US" altLang="zh-CN" sz="5400" dirty="0">
              <a:solidFill>
                <a:srgbClr val="0070C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75225" y="1345565"/>
            <a:ext cx="3545840" cy="181864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宋体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dirty="0">
                <a:solidFill>
                  <a:srgbClr val="0070C0"/>
                </a:solidFill>
                <a:sym typeface="+mn-ea"/>
              </a:rPr>
              <a:t>关于下节习题课</a:t>
            </a:r>
            <a:endParaRPr lang="en-US" altLang="zh-CN" sz="5400" dirty="0">
              <a:solidFill>
                <a:srgbClr val="0070C0"/>
              </a:solidFill>
            </a:endParaRPr>
          </a:p>
          <a:p>
            <a:pPr algn="l"/>
            <a:endParaRPr lang="en-US" altLang="zh-CN" sz="2400" dirty="0">
              <a:solidFill>
                <a:srgbClr val="00206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427984" y="980728"/>
            <a:ext cx="0" cy="43924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文本框 3"/>
          <p:cNvSpPr txBox="1"/>
          <p:nvPr/>
        </p:nvSpPr>
        <p:spPr>
          <a:xfrm>
            <a:off x="840740" y="3472815"/>
            <a:ext cx="3454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两个助教各负责一边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每一轮从前到后</a:t>
            </a:r>
            <a:endParaRPr lang="zh-CN" altLang="en-US" dirty="0">
              <a:solidFill>
                <a:srgbClr val="002060"/>
              </a:solidFill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13605" y="3472815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小测和课后题讲解的范围均为组合逻辑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457200" y="2428875"/>
            <a:ext cx="8229600" cy="114109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宋体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dirty="0">
                <a:solidFill>
                  <a:srgbClr val="0070C0"/>
                </a:solidFill>
              </a:rPr>
              <a:t>条件语句语法参考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4569371"/>
          </a:xfrm>
        </p:spPr>
        <p:txBody>
          <a:bodyPr/>
          <a:lstStyle/>
          <a:p>
            <a:r>
              <a:rPr lang="en-US" altLang="zh-CN" sz="2800" dirty="0"/>
              <a:t>if-else</a:t>
            </a:r>
            <a:r>
              <a:rPr lang="zh-CN" altLang="en-US" sz="2800" dirty="0"/>
              <a:t>语句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Source Code Pro"/>
              </a:rPr>
              <a:t>  always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#</a:t>
            </a:r>
            <a:r>
              <a:rPr lang="en-US" altLang="zh-CN" sz="1800" dirty="0">
                <a:solidFill>
                  <a:srgbClr val="FF8000"/>
                </a:solidFill>
                <a:latin typeface="Source Code Pro"/>
              </a:rPr>
              <a:t>20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endParaRPr lang="en-US" altLang="zh-CN" sz="1800" dirty="0">
              <a:solidFill>
                <a:srgbClr val="000000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latin typeface="Source Code Pro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index 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&gt;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latin typeface="Source Code Pro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Source Code Pro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Source Code Pro"/>
              </a:rPr>
              <a:t>开始外层 </a:t>
            </a:r>
            <a:r>
              <a:rPr lang="en-US" altLang="zh-CN" sz="1800" dirty="0">
                <a:solidFill>
                  <a:srgbClr val="008000"/>
                </a:solidFill>
                <a:latin typeface="Source Code Pro"/>
              </a:rPr>
              <a:t>if </a:t>
            </a:r>
            <a:endParaRPr lang="en-US" altLang="zh-CN" sz="1800" dirty="0">
              <a:solidFill>
                <a:srgbClr val="008000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8000"/>
                </a:solidFill>
                <a:latin typeface="Source Code Pro"/>
              </a:rPr>
              <a:t>	  </a:t>
            </a:r>
            <a:r>
              <a:rPr lang="en-US" altLang="zh-CN" sz="1800" b="1" dirty="0">
                <a:solidFill>
                  <a:srgbClr val="0000FF"/>
                </a:solidFill>
                <a:latin typeface="Source Code Pro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Source Code Pro"/>
              </a:rPr>
              <a:t>rega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&gt;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Source Code Pro"/>
              </a:rPr>
              <a:t>regb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Source Code Pro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Source Code Pro"/>
              </a:rPr>
              <a:t>开始内层第一层 </a:t>
            </a:r>
            <a:r>
              <a:rPr lang="en-US" altLang="zh-CN" sz="1800" dirty="0">
                <a:solidFill>
                  <a:srgbClr val="008000"/>
                </a:solidFill>
                <a:latin typeface="Source Code Pro"/>
              </a:rPr>
              <a:t>if </a:t>
            </a:r>
            <a:endParaRPr lang="en-US" altLang="zh-CN" sz="1800" dirty="0">
              <a:solidFill>
                <a:srgbClr val="008000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8000"/>
                </a:solidFill>
                <a:latin typeface="Source Code Pro"/>
              </a:rPr>
              <a:t>		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result 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Source Code Pro"/>
              </a:rPr>
              <a:t>rega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endParaRPr lang="en-US" altLang="zh-CN" sz="1800" dirty="0">
              <a:solidFill>
                <a:srgbClr val="000000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Source Code Pro"/>
              </a:rPr>
              <a:t>	  </a:t>
            </a:r>
            <a:r>
              <a:rPr lang="en-US" altLang="zh-CN" sz="1800" b="1" dirty="0">
                <a:solidFill>
                  <a:srgbClr val="0000FF"/>
                </a:solidFill>
                <a:latin typeface="Source Code Pro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endParaRPr lang="en-US" altLang="zh-CN" sz="1800" dirty="0">
              <a:solidFill>
                <a:srgbClr val="000000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		result 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latin typeface="Source Code Pro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Source Code Pro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Source Code Pro"/>
              </a:rPr>
              <a:t>结束内层第一层 </a:t>
            </a:r>
            <a:r>
              <a:rPr lang="en-US" altLang="zh-CN" sz="1800" dirty="0">
                <a:solidFill>
                  <a:srgbClr val="008000"/>
                </a:solidFill>
                <a:latin typeface="Source Code Pro"/>
              </a:rPr>
              <a:t>if </a:t>
            </a:r>
            <a:endParaRPr lang="en-US" altLang="zh-CN" sz="1800" dirty="0">
              <a:solidFill>
                <a:srgbClr val="008000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8000"/>
                </a:solidFill>
                <a:latin typeface="Source Code Pro"/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latin typeface="Source Code Pro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Source Code Pro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index 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==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latin typeface="Source Code Pro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endParaRPr lang="en-US" altLang="zh-CN" sz="1800" dirty="0">
              <a:solidFill>
                <a:srgbClr val="000000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Source Code Pro"/>
              </a:rPr>
              <a:t>	  </a:t>
            </a:r>
            <a:r>
              <a:rPr lang="en-US" altLang="zh-CN" sz="1800" b="1" dirty="0">
                <a:solidFill>
                  <a:srgbClr val="0000FF"/>
                </a:solidFill>
                <a:latin typeface="Source Code Pro"/>
              </a:rPr>
              <a:t>begin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endParaRPr lang="en-US" altLang="zh-CN" sz="1800" dirty="0">
              <a:solidFill>
                <a:srgbClr val="000000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		</a:t>
            </a:r>
            <a:r>
              <a:rPr lang="en-US" altLang="zh-CN" sz="1800" dirty="0">
                <a:solidFill>
                  <a:srgbClr val="8000FF"/>
                </a:solidFill>
                <a:latin typeface="Source Code Pro"/>
              </a:rPr>
              <a:t>$display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Source Code Pro"/>
              </a:rPr>
              <a:t>" Note : Index is zero"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);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endParaRPr lang="en-US" altLang="zh-CN" sz="1800" dirty="0">
              <a:solidFill>
                <a:srgbClr val="000000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		result 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Source Code Pro"/>
              </a:rPr>
              <a:t>regb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endParaRPr lang="en-US" altLang="zh-CN" sz="1800" dirty="0">
              <a:solidFill>
                <a:srgbClr val="000000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Source Code Pro"/>
              </a:rPr>
              <a:t>	  </a:t>
            </a:r>
            <a:r>
              <a:rPr lang="en-US" altLang="zh-CN" sz="1800" b="1" dirty="0">
                <a:solidFill>
                  <a:srgbClr val="0000FF"/>
                </a:solidFill>
                <a:latin typeface="Source Code Pro"/>
              </a:rPr>
              <a:t>end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endParaRPr lang="en-US" altLang="zh-CN" sz="1800" dirty="0">
              <a:solidFill>
                <a:srgbClr val="000000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Source Code Pro"/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latin typeface="Source Code Pro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endParaRPr lang="en-US" altLang="zh-CN" sz="1800" dirty="0">
              <a:solidFill>
                <a:srgbClr val="000000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 		</a:t>
            </a:r>
            <a:r>
              <a:rPr lang="en-US" altLang="zh-CN" sz="1800" dirty="0">
                <a:solidFill>
                  <a:srgbClr val="8000FF"/>
                </a:solidFill>
                <a:latin typeface="Source Code Pro"/>
              </a:rPr>
              <a:t>$display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Source Code Pro"/>
              </a:rPr>
              <a:t>" Note : Index is negative"</a:t>
            </a:r>
            <a:r>
              <a:rPr lang="en-US" altLang="zh-CN" sz="1800" b="1" dirty="0">
                <a:solidFill>
                  <a:srgbClr val="000080"/>
                </a:solidFill>
                <a:latin typeface="Source Code Pro"/>
              </a:rPr>
              <a:t>);</a:t>
            </a:r>
            <a:r>
              <a:rPr lang="en-US" altLang="zh-CN" sz="1800" dirty="0">
                <a:solidFill>
                  <a:srgbClr val="000000"/>
                </a:solidFill>
                <a:latin typeface="Source Code Pro"/>
              </a:rPr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Source Code Pro"/>
              </a:rPr>
              <a:t> 	</a:t>
            </a:r>
            <a:r>
              <a:rPr lang="en-US" altLang="zh-CN" sz="2000" b="1" dirty="0">
                <a:solidFill>
                  <a:srgbClr val="000080"/>
                </a:solidFill>
                <a:latin typeface="Source Code Pro"/>
              </a:rPr>
              <a:t>	</a:t>
            </a:r>
            <a:endParaRPr lang="en-US" altLang="zh-CN" sz="2000" b="1" dirty="0">
              <a:solidFill>
                <a:srgbClr val="000080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80"/>
                </a:solidFill>
                <a:latin typeface="Source Code Pro"/>
              </a:rPr>
              <a:t>	</a:t>
            </a:r>
            <a:endParaRPr lang="en-US" altLang="zh-CN" sz="2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6f9313b-f1a1-4cff-a09c-5c2c9206c555}"/>
</p:tagLst>
</file>

<file path=ppt/theme/theme1.xml><?xml version="1.0" encoding="utf-8"?>
<a:theme xmlns:a="http://schemas.openxmlformats.org/drawingml/2006/main" name="母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母板">
  <a:themeElements>
    <a:clrScheme name="母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母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1022模板</Template>
  <TotalTime>0</TotalTime>
  <Words>1112</Words>
  <Application>WPS 演示</Application>
  <PresentationFormat>全屏显示(4:3)</PresentationFormat>
  <Paragraphs>124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Times New Roman</vt:lpstr>
      <vt:lpstr>华文隶书</vt:lpstr>
      <vt:lpstr>Source Code Pro</vt:lpstr>
      <vt:lpstr>Segoe Print</vt:lpstr>
      <vt:lpstr>华文楷体</vt:lpstr>
      <vt:lpstr>微软雅黑</vt:lpstr>
      <vt:lpstr>Arial Unicode MS</vt:lpstr>
      <vt:lpstr>Corbel</vt:lpstr>
      <vt:lpstr>母板</vt:lpstr>
      <vt:lpstr>1_母板</vt:lpstr>
      <vt:lpstr>PowerPoint 演示文稿</vt:lpstr>
      <vt:lpstr>PowerPoint 演示文稿</vt:lpstr>
      <vt:lpstr>PowerPoint 演示文稿</vt:lpstr>
      <vt:lpstr>PowerPoint 演示文稿</vt:lpstr>
      <vt:lpstr>如何使用模板(以Comp4为例)</vt:lpstr>
      <vt:lpstr>PowerPoint 演示文稿</vt:lpstr>
      <vt:lpstr>PowerPoint 演示文稿</vt:lpstr>
      <vt:lpstr>PowerPoint 演示文稿</vt:lpstr>
      <vt:lpstr>条件语句</vt:lpstr>
      <vt:lpstr>条件语句</vt:lpstr>
      <vt:lpstr>PowerPoint 演示文稿</vt:lpstr>
    </vt:vector>
  </TitlesOfParts>
  <Company>中国石油大学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3NMedia</dc:creator>
  <cp:lastModifiedBy>唐嘉良</cp:lastModifiedBy>
  <cp:revision>1389</cp:revision>
  <dcterms:created xsi:type="dcterms:W3CDTF">2010-09-19T02:42:00Z</dcterms:created>
  <dcterms:modified xsi:type="dcterms:W3CDTF">2021-10-26T07:20:13Z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E47D689C912347819076029A98A86745</vt:lpwstr>
  </property>
</Properties>
</file>