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60" r:id="rId4"/>
    <p:sldId id="521" r:id="rId5"/>
    <p:sldId id="530" r:id="rId6"/>
    <p:sldId id="531" r:id="rId7"/>
    <p:sldId id="532" r:id="rId8"/>
    <p:sldId id="536" r:id="rId9"/>
    <p:sldId id="535" r:id="rId10"/>
    <p:sldId id="528" r:id="rId11"/>
    <p:sldId id="419" r:id="rId12"/>
  </p:sldIdLst>
  <p:sldSz cx="9144000" cy="6858000" type="screen4x3"/>
  <p:notesSz cx="6797675" cy="99263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800000"/>
    <a:srgbClr val="FF9966"/>
    <a:srgbClr val="FFFFCC"/>
    <a:srgbClr val="CCFFFF"/>
    <a:srgbClr val="8000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73098" autoAdjust="0"/>
  </p:normalViewPr>
  <p:slideViewPr>
    <p:cSldViewPr>
      <p:cViewPr varScale="1">
        <p:scale>
          <a:sx n="115" d="100"/>
          <a:sy n="115" d="100"/>
        </p:scale>
        <p:origin x="9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hyperlink" Target="http://photo.tlw.cn/7/JPEG/Vol_113/ER004_L.htm" TargetMode="External"/><Relationship Id="rId7" Type="http://schemas.openxmlformats.org/officeDocument/2006/relationships/image" Target="../media/image4.jpeg"/><Relationship Id="rId6" Type="http://schemas.openxmlformats.org/officeDocument/2006/relationships/hyperlink" Target="http://photo.tlw.cn/7/JPEG/Vol_126/FE088_L.ht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1" Type="http://schemas.openxmlformats.org/officeDocument/2006/relationships/image" Target="../media/image11.jpeg"/><Relationship Id="rId20" Type="http://schemas.openxmlformats.org/officeDocument/2006/relationships/hyperlink" Target="http://photo.tlw.cn/7/JPEG/Vol_117/EV032_L.htm" TargetMode="External"/><Relationship Id="rId2" Type="http://schemas.openxmlformats.org/officeDocument/2006/relationships/hyperlink" Target="http://photo.tlw.cn/7/JPEG/Vol_117/EV163_L.htm" TargetMode="External"/><Relationship Id="rId19" Type="http://schemas.openxmlformats.org/officeDocument/2006/relationships/image" Target="../media/image10.jpeg"/><Relationship Id="rId18" Type="http://schemas.openxmlformats.org/officeDocument/2006/relationships/hyperlink" Target="http://photo.tlw.cn/5/JPEG640/087/151_200/DP151_L.htm" TargetMode="External"/><Relationship Id="rId17" Type="http://schemas.openxmlformats.org/officeDocument/2006/relationships/image" Target="../media/image9.jpeg"/><Relationship Id="rId16" Type="http://schemas.openxmlformats.org/officeDocument/2006/relationships/hyperlink" Target="http://photo.tlw.cn/7/JPEG/Vol_113/ER147_L.htm" TargetMode="External"/><Relationship Id="rId15" Type="http://schemas.openxmlformats.org/officeDocument/2006/relationships/image" Target="../media/image8.jpeg"/><Relationship Id="rId14" Type="http://schemas.openxmlformats.org/officeDocument/2006/relationships/hyperlink" Target="http://photo.tlw.cn/2/JPEG640/033/001_050/AH016_L.htm" TargetMode="External"/><Relationship Id="rId13" Type="http://schemas.openxmlformats.org/officeDocument/2006/relationships/image" Target="../media/image7.jpeg"/><Relationship Id="rId12" Type="http://schemas.openxmlformats.org/officeDocument/2006/relationships/hyperlink" Target="http://photo.tlw.cn/5/JPEG640/097/001_050/DZ006_L.htm" TargetMode="External"/><Relationship Id="rId11" Type="http://schemas.openxmlformats.org/officeDocument/2006/relationships/image" Target="../media/image6.jpeg"/><Relationship Id="rId10" Type="http://schemas.openxmlformats.org/officeDocument/2006/relationships/hyperlink" Target="http://photo.tlw.cn/5/JPEG640/087/151_200/DP172_L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hyperlink" Target="http://photo.tlw.cn/7/JPEG/Vol_113/ER004_L.htm" TargetMode="External"/><Relationship Id="rId7" Type="http://schemas.openxmlformats.org/officeDocument/2006/relationships/image" Target="../media/image4.jpeg"/><Relationship Id="rId6" Type="http://schemas.openxmlformats.org/officeDocument/2006/relationships/hyperlink" Target="http://photo.tlw.cn/7/JPEG/Vol_126/FE088_L.ht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1" Type="http://schemas.openxmlformats.org/officeDocument/2006/relationships/image" Target="../media/image11.jpeg"/><Relationship Id="rId20" Type="http://schemas.openxmlformats.org/officeDocument/2006/relationships/hyperlink" Target="http://photo.tlw.cn/7/JPEG/Vol_117/EV032_L.htm" TargetMode="External"/><Relationship Id="rId2" Type="http://schemas.openxmlformats.org/officeDocument/2006/relationships/hyperlink" Target="http://photo.tlw.cn/7/JPEG/Vol_117/EV163_L.htm" TargetMode="External"/><Relationship Id="rId19" Type="http://schemas.openxmlformats.org/officeDocument/2006/relationships/image" Target="../media/image10.jpeg"/><Relationship Id="rId18" Type="http://schemas.openxmlformats.org/officeDocument/2006/relationships/hyperlink" Target="http://photo.tlw.cn/5/JPEG640/087/151_200/DP151_L.htm" TargetMode="External"/><Relationship Id="rId17" Type="http://schemas.openxmlformats.org/officeDocument/2006/relationships/image" Target="../media/image9.jpeg"/><Relationship Id="rId16" Type="http://schemas.openxmlformats.org/officeDocument/2006/relationships/hyperlink" Target="http://photo.tlw.cn/7/JPEG/Vol_113/ER147_L.htm" TargetMode="External"/><Relationship Id="rId15" Type="http://schemas.openxmlformats.org/officeDocument/2006/relationships/image" Target="../media/image8.jpeg"/><Relationship Id="rId14" Type="http://schemas.openxmlformats.org/officeDocument/2006/relationships/hyperlink" Target="http://photo.tlw.cn/2/JPEG640/033/001_050/AH016_L.htm" TargetMode="External"/><Relationship Id="rId13" Type="http://schemas.openxmlformats.org/officeDocument/2006/relationships/image" Target="../media/image7.jpeg"/><Relationship Id="rId12" Type="http://schemas.openxmlformats.org/officeDocument/2006/relationships/hyperlink" Target="http://photo.tlw.cn/5/JPEG640/097/001_050/DZ006_L.htm" TargetMode="External"/><Relationship Id="rId11" Type="http://schemas.openxmlformats.org/officeDocument/2006/relationships/image" Target="../media/image6.jpeg"/><Relationship Id="rId10" Type="http://schemas.openxmlformats.org/officeDocument/2006/relationships/hyperlink" Target="http://photo.tlw.cn/5/JPEG640/087/151_200/DP172_L.htm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/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vmlDrawing" Target="../drawings/vmlDrawing1.vml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0.jpeg"/><Relationship Id="rId22" Type="http://schemas.openxmlformats.org/officeDocument/2006/relationships/hyperlink" Target="http://photo.tlw.cn/5/JPEG640/087/151_200/DP151_L.htm" TargetMode="External"/><Relationship Id="rId21" Type="http://schemas.openxmlformats.org/officeDocument/2006/relationships/image" Target="../media/image9.jpeg"/><Relationship Id="rId20" Type="http://schemas.openxmlformats.org/officeDocument/2006/relationships/hyperlink" Target="http://photo.tlw.cn/7/JPEG/Vol_113/ER147_L.htm" TargetMode="Externa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1.jpeg"/><Relationship Id="rId18" Type="http://schemas.openxmlformats.org/officeDocument/2006/relationships/hyperlink" Target="http://photo.tlw.cn/7/JPEG/Vol_117/EV032_L.htm" TargetMode="External"/><Relationship Id="rId17" Type="http://schemas.openxmlformats.org/officeDocument/2006/relationships/image" Target="../media/image8.jpeg"/><Relationship Id="rId16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5.jpeg"/><Relationship Id="rId14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2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vmlDrawing" Target="../drawings/vmlDrawing2.vml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0.jpeg"/><Relationship Id="rId22" Type="http://schemas.openxmlformats.org/officeDocument/2006/relationships/hyperlink" Target="http://photo.tlw.cn/5/JPEG640/087/151_200/DP151_L.htm" TargetMode="External"/><Relationship Id="rId21" Type="http://schemas.openxmlformats.org/officeDocument/2006/relationships/image" Target="../media/image9.jpeg"/><Relationship Id="rId20" Type="http://schemas.openxmlformats.org/officeDocument/2006/relationships/hyperlink" Target="http://photo.tlw.cn/7/JPEG/Vol_113/ER147_L.htm" TargetMode="Externa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11.jpeg"/><Relationship Id="rId18" Type="http://schemas.openxmlformats.org/officeDocument/2006/relationships/hyperlink" Target="http://photo.tlw.cn/7/JPEG/Vol_117/EV032_L.htm" TargetMode="External"/><Relationship Id="rId17" Type="http://schemas.openxmlformats.org/officeDocument/2006/relationships/image" Target="../media/image8.jpeg"/><Relationship Id="rId16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5.jpeg"/><Relationship Id="rId14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2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Image" r:id="rId12" imgW="11874500" imgH="3302000" progId="">
                  <p:embed/>
                </p:oleObj>
              </mc:Choice>
              <mc:Fallback>
                <p:oleObj name="Image" r:id="rId12" imgW="11874500" imgH="3302000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18"/>
          </p:cNvPr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4099" name="Group 4"/>
          <p:cNvGrpSpPr/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Image" r:id="rId12" imgW="11874500" imgH="3302000" progId="">
                  <p:embed/>
                </p:oleObj>
              </mc:Choice>
              <mc:Fallback>
                <p:oleObj name="Image" r:id="rId12" imgW="11874500" imgH="3302000" progId="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18"/>
          </p:cNvPr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>
                <a:solidFill>
                  <a:srgbClr val="0070C0"/>
                </a:solidFill>
              </a:rPr>
              <a:t>数字电路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2021/12/09 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实验四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57200" y="1412776"/>
            <a:ext cx="8229600" cy="194421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</a:rPr>
              <a:t>实验</a:t>
            </a:r>
            <a:r>
              <a:rPr lang="en-US" altLang="zh-CN" sz="5400" dirty="0">
                <a:solidFill>
                  <a:srgbClr val="0070C0"/>
                </a:solidFill>
              </a:rPr>
              <a:t>4</a:t>
            </a:r>
            <a:endParaRPr lang="en-US" altLang="zh-CN" sz="5400" dirty="0">
              <a:solidFill>
                <a:srgbClr val="0070C0"/>
              </a:solidFill>
            </a:endParaRPr>
          </a:p>
          <a:p>
            <a:r>
              <a:rPr lang="en-US" altLang="zh-CN" sz="5400" dirty="0">
                <a:solidFill>
                  <a:srgbClr val="0070C0"/>
                </a:solidFill>
              </a:rPr>
              <a:t>FIFO</a:t>
            </a:r>
            <a:endParaRPr lang="en-US" altLang="zh-CN" sz="5400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47664" y="3356992"/>
          <a:ext cx="6048672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6520"/>
                <a:gridCol w="717550"/>
                <a:gridCol w="3162434"/>
                <a:gridCol w="1512168"/>
              </a:tblGrid>
              <a:tr h="298833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验收时间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主体实验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写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读</a:t>
                      </a:r>
                      <a:r>
                        <a:rPr lang="en-US" altLang="zh-CN" dirty="0"/>
                        <a:t>FIFO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课堂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12:30)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课后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附加题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随读随写</a:t>
                      </a:r>
                      <a:r>
                        <a:rPr lang="en-US" altLang="zh-CN" dirty="0"/>
                        <a:t>FIFO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68144" y="59173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具体见实验讲义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555240" y="2260600"/>
            <a:ext cx="4189095" cy="2830830"/>
            <a:chOff x="1477" y="2867"/>
            <a:chExt cx="8211" cy="52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" y="4993"/>
              <a:ext cx="5388" cy="31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" y="2867"/>
              <a:ext cx="5326" cy="3138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15900" y="1134745"/>
            <a:ext cx="763206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dirty="0">
                <a:solidFill>
                  <a:srgbClr val="0070C0"/>
                </a:solidFill>
                <a:sym typeface="+mn-ea"/>
              </a:rPr>
              <a:t>FIFO (first in first out) </a:t>
            </a:r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抽象</a:t>
            </a:r>
            <a:endParaRPr lang="zh-CN" altLang="en-US" sz="5400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5900" y="1134745"/>
            <a:ext cx="688911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dirty="0">
                <a:solidFill>
                  <a:srgbClr val="0070C0"/>
                </a:solidFill>
                <a:sym typeface="+mn-ea"/>
              </a:rPr>
              <a:t>FIFO </a:t>
            </a:r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实现</a:t>
            </a:r>
            <a:r>
              <a:rPr lang="en-US" altLang="zh-CN" sz="5400" dirty="0">
                <a:solidFill>
                  <a:srgbClr val="0070C0"/>
                </a:solidFill>
                <a:sym typeface="+mn-ea"/>
              </a:rPr>
              <a:t>(in C,by Array)</a:t>
            </a:r>
            <a:endParaRPr lang="en-US" altLang="zh-CN" sz="5400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2" name="图片 1" descr="tmp_94d1251af65f25f7f290e949533bc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2235835"/>
            <a:ext cx="5839460" cy="2745105"/>
          </a:xfrm>
          <a:prstGeom prst="rect">
            <a:avLst/>
          </a:prstGeom>
        </p:spPr>
      </p:pic>
      <p:pic>
        <p:nvPicPr>
          <p:cNvPr id="3" name="图片 2" descr="tmp_77f548e7e722120261af90e2852ef70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15" y="2280920"/>
            <a:ext cx="2630170" cy="2296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5900" y="1134745"/>
            <a:ext cx="49244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dirty="0">
                <a:solidFill>
                  <a:srgbClr val="0070C0"/>
                </a:solidFill>
                <a:sym typeface="+mn-ea"/>
              </a:rPr>
              <a:t>FIFO </a:t>
            </a:r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实现 </a:t>
            </a:r>
            <a:r>
              <a:rPr lang="en-US" altLang="zh-CN" sz="5400" dirty="0">
                <a:solidFill>
                  <a:srgbClr val="0070C0"/>
                </a:solidFill>
                <a:sym typeface="+mn-ea"/>
              </a:rPr>
              <a:t>in HDL</a:t>
            </a:r>
            <a:endParaRPr lang="en-US" altLang="zh-CN" sz="54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385" y="2145030"/>
            <a:ext cx="1395095" cy="5924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FSM</a:t>
            </a:r>
            <a:endParaRPr kumimoji="1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3735" y="2145030"/>
            <a:ext cx="2505075" cy="5924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Complex FSM</a:t>
            </a:r>
            <a:endParaRPr kumimoji="1" lang="en-US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cxnSp>
        <p:nvCxnSpPr>
          <p:cNvPr id="5" name="直接箭头连接符 4"/>
          <p:cNvCxnSpPr>
            <a:stCxn id="3" idx="3"/>
            <a:endCxn id="2" idx="1"/>
          </p:cNvCxnSpPr>
          <p:nvPr/>
        </p:nvCxnSpPr>
        <p:spPr>
          <a:xfrm>
            <a:off x="1808480" y="2441575"/>
            <a:ext cx="14052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54555" y="2809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1095" y="3178175"/>
            <a:ext cx="27400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ym typeface="+mn-ea"/>
              </a:rPr>
              <a:t>How?</a:t>
            </a:r>
            <a:endParaRPr lang="en-US" altLang="zh-CN" sz="3200"/>
          </a:p>
          <a:p>
            <a:pPr algn="l"/>
            <a:r>
              <a:rPr lang="en-US" altLang="zh-CN"/>
              <a:t>1. </a:t>
            </a:r>
            <a:r>
              <a:rPr lang="zh-CN" altLang="en-US"/>
              <a:t>确定外部抽象</a:t>
            </a:r>
            <a:r>
              <a:rPr lang="en-US" altLang="zh-CN"/>
              <a:t>(interface)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内部分解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子模块实现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005" y="1063625"/>
            <a:ext cx="3154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确定外部抽象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(interface)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内部分解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子模块实现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3194050"/>
            <a:ext cx="7355205" cy="1906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180" y="2387600"/>
            <a:ext cx="4619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handshake-based interface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008880" y="2162175"/>
            <a:ext cx="3071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valid</a:t>
            </a:r>
            <a:r>
              <a:rPr lang="en-US" altLang="zh-CN"/>
              <a:t>: sender's data is ready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ready</a:t>
            </a:r>
            <a:r>
              <a:rPr lang="en-US" altLang="zh-CN"/>
              <a:t>: receiver is ready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 pass when </a:t>
            </a:r>
            <a:r>
              <a:rPr lang="en-US" altLang="zh-CN">
                <a:solidFill>
                  <a:srgbClr val="FF0000"/>
                </a:solidFill>
              </a:rPr>
              <a:t>valid&amp;ready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161540"/>
            <a:ext cx="6540500" cy="2998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05" y="1063625"/>
            <a:ext cx="3154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确定外部抽象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(interface)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内部分解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子模块实现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412776"/>
            <a:ext cx="3970784" cy="10081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验收标准</a:t>
            </a:r>
            <a:endParaRPr lang="zh-CN" altLang="en-US" sz="5400" dirty="0">
              <a:solidFill>
                <a:srgbClr val="0070C0"/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427984" y="980728"/>
            <a:ext cx="0" cy="4392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840740" y="3472815"/>
            <a:ext cx="3454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波形正确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清楚</a:t>
            </a:r>
            <a:r>
              <a:rPr lang="zh-CN" altLang="en-US" dirty="0"/>
              <a:t>波形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清楚原理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理解波形与代码间的对应关系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验收时请将</a:t>
            </a:r>
            <a:r>
              <a:rPr lang="zh-CN" altLang="en-US" b="1" dirty="0">
                <a:solidFill>
                  <a:srgbClr val="FF0000"/>
                </a:solidFill>
              </a:rPr>
              <a:t>模块的内部</a:t>
            </a:r>
            <a:r>
              <a:rPr lang="zh-CN" altLang="en-US" b="1" dirty="0">
                <a:solidFill>
                  <a:srgbClr val="FF0000"/>
                </a:solidFill>
              </a:rPr>
              <a:t>信号加入波形窗口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931410" y="1412875"/>
            <a:ext cx="3216275" cy="181991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下次答疑时间</a:t>
            </a:r>
            <a:endParaRPr lang="zh-CN" altLang="en-US" sz="54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0950" y="3472815"/>
            <a:ext cx="345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12.21 </a:t>
            </a:r>
            <a:r>
              <a:rPr lang="zh-CN" altLang="en-US" dirty="0">
                <a:sym typeface="+mn-ea"/>
              </a:rPr>
              <a:t>即考试前一节课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谢谢</a:t>
            </a:r>
            <a:endParaRPr kumimoji="1" lang="zh-CN" altLang="en-US" sz="9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6f9313b-f1a1-4cff-a09c-5c2c9206c555}"/>
</p:tagLst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0</TotalTime>
  <Words>457</Words>
  <Application>WPS 演示</Application>
  <PresentationFormat>全屏显示(4:3)</PresentationFormat>
  <Paragraphs>73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华文隶书</vt:lpstr>
      <vt:lpstr>Comic Sans MS</vt:lpstr>
      <vt:lpstr>华文楷体</vt:lpstr>
      <vt:lpstr>微软雅黑</vt:lpstr>
      <vt:lpstr>Arial Unicode MS</vt:lpstr>
      <vt:lpstr>Corbel</vt:lpstr>
      <vt:lpstr>母板</vt:lpstr>
      <vt:lpstr>1_母板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唐嘉良</cp:lastModifiedBy>
  <cp:revision>1397</cp:revision>
  <dcterms:created xsi:type="dcterms:W3CDTF">2010-09-19T02:42:00Z</dcterms:created>
  <dcterms:modified xsi:type="dcterms:W3CDTF">2021-12-09T01:59:31Z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22854FE6CB1741EE98F4625A6D3FA295</vt:lpwstr>
  </property>
</Properties>
</file>