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2" r:id="rId3"/>
  </p:sldMasterIdLst>
  <p:notesMasterIdLst>
    <p:notesMasterId r:id="rId6"/>
  </p:notesMasterIdLst>
  <p:sldIdLst>
    <p:sldId id="256" r:id="rId4"/>
    <p:sldId id="280" r:id="rId5"/>
    <p:sldId id="260" r:id="rId7"/>
    <p:sldId id="263" r:id="rId8"/>
    <p:sldId id="301" r:id="rId9"/>
    <p:sldId id="264" r:id="rId10"/>
    <p:sldId id="265" r:id="rId11"/>
    <p:sldId id="266" r:id="rId12"/>
    <p:sldId id="272" r:id="rId13"/>
    <p:sldId id="268" r:id="rId14"/>
    <p:sldId id="269" r:id="rId15"/>
    <p:sldId id="275" r:id="rId16"/>
    <p:sldId id="273" r:id="rId17"/>
    <p:sldId id="270" r:id="rId18"/>
    <p:sldId id="271" r:id="rId19"/>
    <p:sldId id="300" r:id="rId20"/>
    <p:sldId id="318" r:id="rId21"/>
    <p:sldId id="294" r:id="rId22"/>
    <p:sldId id="298" r:id="rId23"/>
    <p:sldId id="295" r:id="rId24"/>
    <p:sldId id="296" r:id="rId25"/>
    <p:sldId id="262" r:id="rId26"/>
  </p:sldIdLst>
  <p:sldSz cx="9144000" cy="5143500"/>
  <p:notesSz cx="6858000" cy="9144000"/>
  <p:embeddedFontLst>
    <p:embeddedFont>
      <p:font typeface="Gulim" panose="020B0600000101010101" pitchFamily="34" charset="-127"/>
      <p:regular r:id="rId30"/>
    </p:embeddedFont>
    <p:embeddedFont>
      <p:font typeface="黑体" panose="02010609060101010101" pitchFamily="49" charset="-122"/>
      <p:regular r:id="rId31"/>
    </p:embeddedFont>
    <p:embeddedFont>
      <p:font typeface="楷体" panose="02010609060101010101" pitchFamily="49" charset="-122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微软雅黑" panose="020B0503020204020204" pitchFamily="34" charset="-122"/>
      <p:regular r:id="rId37"/>
    </p:embeddedFont>
    <p:embeddedFont>
      <p:font typeface="微软雅黑 Light" panose="020B0502040204020203" pitchFamily="34" charset="-122"/>
      <p:regular r:id="rId38"/>
    </p:embeddedFont>
    <p:embeddedFont>
      <p:font typeface="Arial Black" panose="020B0A04020102020204" pitchFamily="34" charset="0"/>
      <p:bold r:id="rId39"/>
    </p:embeddedFont>
  </p:embeddedFontLst>
  <p:defaultTextStyle>
    <a:defPPr>
      <a:defRPr lang="ko-KR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AC"/>
    <a:srgbClr val="004992"/>
    <a:srgbClr val="000099"/>
    <a:srgbClr val="333399"/>
    <a:srgbClr val="000066"/>
    <a:srgbClr val="0046AC"/>
    <a:srgbClr val="DDE8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6"/>
    <p:restoredTop sz="94726"/>
  </p:normalViewPr>
  <p:slideViewPr>
    <p:cSldViewPr showGuides="1">
      <p:cViewPr varScale="1">
        <p:scale>
          <a:sx n="116" d="100"/>
          <a:sy n="116" d="100"/>
        </p:scale>
        <p:origin x="75" y="351"/>
      </p:cViewPr>
      <p:guideLst>
        <p:guide orient="horz" pos="1641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font" Target="fonts/font10.fntdata"/><Relationship Id="rId38" Type="http://schemas.openxmlformats.org/officeDocument/2006/relationships/font" Target="fonts/font9.fntdata"/><Relationship Id="rId37" Type="http://schemas.openxmlformats.org/officeDocument/2006/relationships/font" Target="fonts/font8.fntdata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用户态告诉内核运行一个系统调用</a:t>
            </a:r>
            <a:r>
              <a:rPr lang="en-US" altLang="zh-CN"/>
              <a:t>exec</a:t>
            </a:r>
            <a:r>
              <a:rPr lang="zh-CN" altLang="en-US"/>
              <a:t>。切态，</a:t>
            </a:r>
            <a:r>
              <a:rPr lang="zh-CN" altLang="en-US"/>
              <a:t>参数传递。</a:t>
            </a:r>
            <a:endParaRPr lang="zh-CN" altLang="en-US"/>
          </a:p>
          <a:p>
            <a:r>
              <a:rPr lang="zh-CN" altLang="en-US"/>
              <a:t>流程。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TCP服务器端依次调用socket()、bind()、listen()之后，就会监听指定的socket地址了。TCP客户端依次调用socket()、connect()之后就想TCP服务器发送了一个连接请求。TCP服务器监听到这个请求之后，就会调用accept()函数取接收请求，这样连接就建立好了。之后就可以开始网络I/O操作了，即类同于普通文件的读写I/O操作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我的理解就是Socket就是该模式的一个实现：即socket是一种特殊的文件，一些socket函数就是对其进行的操作（读/写IO、打开、关闭）。</a:t>
            </a:r>
            <a:endParaRPr lang="zh-CN" altLang="en-US"/>
          </a:p>
          <a:p>
            <a:r>
              <a:rPr lang="zh-CN" altLang="en-US"/>
              <a:t>　　Socket()函数返回一个整型的Socket描述符，随后的连接建立、数据传输等操作都是通过该Socket实现的。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procfs 是 进程文件系统 的缩写，它本质上是一个伪文件系统，为什么说是 伪 文件系统呢？因为它不占用外部存储空间，只是占用少量的内存，通常是挂载在 /proc 目录下。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我们在该目录下看到的一个文件，实际上是一个内核变量。内核就是通过这个目录，以文件的形式展现自己的内部信息，相当于 /proc 目录为用户态和内核态之间的交互搭建了一个桥梁，用户态读写 /proc 下的文件，就是读写内核相关的配置参数。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比如常见的 /proc/cpuinfo、/proc/meminfo 和 /proc/net 就分别提供了 CPU、内存、网络的相关参数。</a:t>
            </a:r>
            <a:endParaRPr lang="zh-CN" altLang="en-US"/>
          </a:p>
          <a:p>
            <a:r>
              <a:rPr lang="zh-CN" altLang="en-US"/>
              <a:t>数字表示进程号（PID），每个文件包含该进程所有的配置信息，包括进程状态、文件描述符、内存映射等等，</a:t>
            </a:r>
            <a:endParaRPr lang="zh-CN" altLang="en-US"/>
          </a:p>
          <a:p>
            <a:r>
              <a:rPr lang="zh-CN" altLang="en-US"/>
              <a:t>内核通过一个个的文件来暴露自己的系统配置信息，这些文件，有些是只读的，有些是可写的，有些是动态变化的，比如进程文件，当应用程序读取某个 /proc/ 文件时，内核才会去注册这个文件，然后再调用一组内核函数来处理，将相应的内核参数拷贝到用户态空间，这样用户读这个文件就可以获取到内核的信息。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它主要是被用来修改内核的运行时参数，换句话说，它可以在内核运行过程中，动态修改内核参数。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initcode</a:t>
            </a:r>
            <a:r>
              <a:rPr lang="zh-CN" altLang="en-US"/>
              <a:t>中主要的工作是执行了</a:t>
            </a:r>
            <a:r>
              <a:rPr lang="en-US" altLang="zh-CN"/>
              <a:t>exec</a:t>
            </a:r>
            <a:r>
              <a:rPr lang="zh-CN" altLang="en-US"/>
              <a:t>，</a:t>
            </a:r>
            <a:r>
              <a:rPr lang="en-US" altLang="zh-CN"/>
              <a:t>exec</a:t>
            </a:r>
            <a:r>
              <a:rPr lang="zh-CN" altLang="en-US"/>
              <a:t>作用是会把当前进程的内存空间和寄存器给替换成</a:t>
            </a:r>
            <a:r>
              <a:rPr lang="zh-CN" altLang="en-US"/>
              <a:t>新的，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中断有时会涉及在user mode到kernel mode之间的切换，这个切换过程涉及到将程序使用的栈从user stack切换到kernel stack。为管理kernel stack的位置，xv6使用了一个特殊的数据结构taskstate，其中ss0和esp0字段分别保存了%ss和%esp的状态</a:t>
            </a:r>
            <a:endParaRPr lang="zh-CN" altLang="en-US"/>
          </a:p>
          <a:p>
            <a:r>
              <a:rPr lang="en-US" altLang="zh-CN"/>
              <a:t>interrupt handler</a:t>
            </a:r>
            <a:r>
              <a:rPr lang="zh-CN" altLang="en-US"/>
              <a:t>必须在内核态上</a:t>
            </a:r>
            <a:r>
              <a:rPr lang="zh-CN" altLang="en-US"/>
              <a:t>执行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interrupt handler</a:t>
            </a:r>
            <a:r>
              <a:rPr lang="zh-CN" altLang="en-US">
                <a:sym typeface="+mn-ea"/>
              </a:rPr>
              <a:t>必须在内核态上执行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函数结束的时候存进栈里，切态之前加载到寄存器</a:t>
            </a:r>
            <a:r>
              <a:rPr lang="zh-CN" altLang="en-US"/>
              <a:t>里。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函数结束的时候存进栈里，切态之前加载到寄存器</a:t>
            </a:r>
            <a:r>
              <a:rPr lang="zh-CN" altLang="en-US"/>
              <a:t>里。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函数结束的时候存进栈里，切态之前加载到寄存器</a:t>
            </a:r>
            <a:r>
              <a:rPr lang="zh-CN" altLang="en-US"/>
              <a:t>里。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5116513"/>
            <a:ext cx="9144000" cy="3492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357688"/>
            <a:ext cx="9144000" cy="785813"/>
          </a:xfrm>
          <a:prstGeom prst="rect">
            <a:avLst/>
          </a:prstGeom>
          <a:solidFill>
            <a:srgbClr val="00499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9144000" cy="428625"/>
          </a:xfrm>
          <a:prstGeom prst="rect">
            <a:avLst/>
          </a:prstGeom>
          <a:solidFill>
            <a:srgbClr val="004992"/>
          </a:solidFill>
          <a:ln>
            <a:noFill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7" name="图片 7" descr="横版组合（白色）——透明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7563" y="4532313"/>
            <a:ext cx="2214562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 14"/>
          <p:cNvSpPr/>
          <p:nvPr/>
        </p:nvSpPr>
        <p:spPr>
          <a:xfrm>
            <a:off x="0" y="4343400"/>
            <a:ext cx="9144000" cy="174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398463"/>
            <a:ext cx="9144000" cy="79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857750"/>
            <a:ext cx="1905000" cy="2286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rtlCol="0" anchor="t" anchorCtr="0" compatLnSpc="1"/>
          <a:lstStyle>
            <a:lvl1pPr algn="l">
              <a:defRPr sz="1400">
                <a:solidFill>
                  <a:srgbClr val="192214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19221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57750"/>
            <a:ext cx="2895600" cy="2286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rtlCol="0" anchor="t" anchorCtr="0" compatLnSpc="1"/>
          <a:lstStyle>
            <a:lvl1pPr>
              <a:defRPr sz="1400">
                <a:solidFill>
                  <a:srgbClr val="192214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19221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57750"/>
            <a:ext cx="1905000" cy="2286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latinLnBrk="1" hangingPunct="1"/>
            <a:fld id="{9A0DB2DC-4C9A-4742-B13C-FB6460FD3503}" type="slidenum">
              <a:rPr lang="en-US" altLang="ko-KR" sz="1400" dirty="0">
                <a:solidFill>
                  <a:srgbClr val="192214"/>
                </a:solidFill>
                <a:latin typeface="-쉬리M" pitchFamily="18" charset="-127"/>
                <a:ea typeface="-쉬리M" pitchFamily="18" charset="-127"/>
              </a:rPr>
            </a:fld>
            <a:endParaRPr lang="en-US" altLang="ko-KR" sz="1400" dirty="0">
              <a:solidFill>
                <a:srgbClr val="192214"/>
              </a:solidFill>
              <a:latin typeface="-쉬리M" pitchFamily="18" charset="-127"/>
              <a:ea typeface="-쉬리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4B44FC-BF75-4516-BF95-82739BFF112E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/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</a:fld>
            <a:endParaRPr lang="zh-CN" altLang="en-US" dirty="0">
              <a:latin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4B44FC-BF75-4516-BF95-82739BFF112E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/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</a:fld>
            <a:endParaRPr lang="zh-CN" altLang="en-US" dirty="0">
              <a:latin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4B44FC-BF75-4516-BF95-82739BFF112E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/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</a:fld>
            <a:endParaRPr lang="zh-CN" altLang="en-US" dirty="0">
              <a:latin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4B44FC-BF75-4516-BF95-82739BFF112E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/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</a:fld>
            <a:endParaRPr lang="zh-CN" altLang="en-US" dirty="0">
              <a:latin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4B44FC-BF75-4516-BF95-82739BFF112E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/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</a:fld>
            <a:endParaRPr lang="zh-CN" altLang="en-US" dirty="0">
              <a:latin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E7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7901014" cy="579821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3D4421-5E0F-4818-8020-874645E824F6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/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</a:fld>
            <a:endParaRPr lang="zh-CN" altLang="en-US" dirty="0">
              <a:latin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3D4421-5E0F-4818-8020-874645E824F6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/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</a:fld>
            <a:endParaRPr lang="zh-CN" altLang="en-US" dirty="0">
              <a:latin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4B44FC-BF75-4516-BF95-82739BFF112E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/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</a:fld>
            <a:endParaRPr lang="zh-CN" altLang="en-US" dirty="0">
              <a:latin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4B44FC-BF75-4516-BF95-82739BFF112E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/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</a:fld>
            <a:endParaRPr lang="zh-CN" altLang="en-US" dirty="0">
              <a:latin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4B44FC-BF75-4516-BF95-82739BFF112E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/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</a:fld>
            <a:endParaRPr lang="zh-CN" altLang="en-US" dirty="0">
              <a:latin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4B44FC-BF75-4516-BF95-82739BFF112E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/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</a:fld>
            <a:endParaRPr lang="zh-CN" altLang="en-US" dirty="0">
              <a:latin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4B44FC-BF75-4516-BF95-82739BFF112E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/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</a:fld>
            <a:endParaRPr lang="zh-CN" altLang="en-US" dirty="0">
              <a:latin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4B44FC-BF75-4516-BF95-82739BFF112E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/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</a:fld>
            <a:endParaRPr lang="zh-CN" altLang="en-US" dirty="0">
              <a:latin typeface="Gulim" panose="020B0600000101010101" pitchFamily="34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4" Type="http://schemas.openxmlformats.org/officeDocument/2006/relationships/theme" Target="../theme/theme2.xml"/><Relationship Id="rId13" Type="http://schemas.openxmlformats.org/officeDocument/2006/relationships/image" Target="../media/image7.png"/><Relationship Id="rId12" Type="http://schemas.openxmlformats.org/officeDocument/2006/relationships/image" Target="../media/image6.png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F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1" hangingPunct="1">
              <a:defRPr sz="1200">
                <a:solidFill>
                  <a:schemeClr val="tx1">
                    <a:tint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3D4421-5E0F-4818-8020-874645E824F6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1" hangingPunct="1">
              <a:defRPr sz="1200">
                <a:solidFill>
                  <a:schemeClr val="tx1">
                    <a:tint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latinLnBrk="1" hangingPunct="1"/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</a:fld>
            <a:endParaRPr lang="zh-CN" altLang="en-US" dirty="0">
              <a:latin typeface="Gulim" panose="020B0600000101010101" pitchFamily="34" charset="-127"/>
            </a:endParaRPr>
          </a:p>
        </p:txBody>
      </p:sp>
      <p:pic>
        <p:nvPicPr>
          <p:cNvPr id="1029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3" y="4706938"/>
            <a:ext cx="3489325" cy="346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0" name="图片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15000" y="4700588"/>
            <a:ext cx="3429000" cy="339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1" name="图片 22" descr="横版组合——透明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786188" y="4689475"/>
            <a:ext cx="1714500" cy="3587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E7EDEB"/>
          </a:solidFill>
          <a:latin typeface="-쉬리B" pitchFamily="18" charset="-127"/>
          <a:ea typeface="-쉬리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rgbClr val="B1C9A9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B1C9A9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rgbClr val="B1C9A9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rgbClr val="B1C9A9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rgbClr val="B1C9A9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rgbClr val="B1C9A9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rgbClr val="B1C9A9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rgbClr val="B1C9A9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rgbClr val="B1C9A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1" hangingPunct="1">
              <a:defRPr sz="1200">
                <a:solidFill>
                  <a:schemeClr val="tx1">
                    <a:tint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4B44FC-BF75-4516-BF95-82739BFF112E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1" hangingPunct="1">
              <a:defRPr sz="1200">
                <a:solidFill>
                  <a:schemeClr val="tx1">
                    <a:tint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latinLnBrk="1" hangingPunct="1"/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</a:fld>
            <a:endParaRPr lang="zh-CN" altLang="en-US" dirty="0">
              <a:latin typeface="Gulim" panose="020B0600000101010101" pitchFamily="34" charset="-127"/>
            </a:endParaRPr>
          </a:p>
        </p:txBody>
      </p:sp>
      <p:pic>
        <p:nvPicPr>
          <p:cNvPr id="2053" name="图片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4679950"/>
            <a:ext cx="4349750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286250" y="4643438"/>
            <a:ext cx="4857750" cy="4794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algun Gothic" panose="020B0503020000020004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algun Gothic" panose="020B0503020000020004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algun Gothic" panose="020B0503020000020004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algun Gothic" panose="020B0503020000020004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tags" Target="../tags/tag3.xml"/><Relationship Id="rId2" Type="http://schemas.openxmlformats.org/officeDocument/2006/relationships/image" Target="../media/image21.png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文本框 1"/>
          <p:cNvSpPr txBox="1"/>
          <p:nvPr/>
        </p:nvSpPr>
        <p:spPr>
          <a:xfrm>
            <a:off x="2627313" y="914718"/>
            <a:ext cx="4032250" cy="1691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lnSpc>
                <a:spcPct val="130000"/>
              </a:lnSpc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xv6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2"/>
          <p:cNvSpPr txBox="1"/>
          <p:nvPr/>
        </p:nvSpPr>
        <p:spPr>
          <a:xfrm>
            <a:off x="1763713" y="3147378"/>
            <a:ext cx="5545137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1802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张恒佳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1802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王一佳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1804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张一龙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067810" y="3579495"/>
            <a:ext cx="3538220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Alltraps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%esp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压栈，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%esp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指向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tf 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参数所存的位置</a:t>
            </a: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266" name="文本框 1"/>
          <p:cNvSpPr txBox="1"/>
          <p:nvPr/>
        </p:nvSpPr>
        <p:spPr>
          <a:xfrm>
            <a:off x="468313" y="246063"/>
            <a:ext cx="8496300" cy="9772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汇编代码在调用 c 代码时，是如何向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传递参数的？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trap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tf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参数为例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3940" y="1203325"/>
            <a:ext cx="2402840" cy="35261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1187450" y="3867785"/>
            <a:ext cx="2134870" cy="64579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8" name="直接箭头连接符 7"/>
          <p:cNvCxnSpPr>
            <a:stCxn id="7" idx="3"/>
          </p:cNvCxnSpPr>
          <p:nvPr/>
        </p:nvCxnSpPr>
        <p:spPr>
          <a:xfrm flipV="1">
            <a:off x="3322320" y="4011930"/>
            <a:ext cx="673735" cy="180000"/>
          </a:xfrm>
          <a:prstGeom prst="straightConnector1">
            <a:avLst/>
          </a:prstGeom>
          <a:ln w="38100" cmpd="sng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643755" y="4083685"/>
            <a:ext cx="720090" cy="360045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385945" y="4083685"/>
            <a:ext cx="834390" cy="28829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11" name="直接箭头连接符 10"/>
          <p:cNvCxnSpPr>
            <a:stCxn id="10" idx="0"/>
          </p:cNvCxnSpPr>
          <p:nvPr/>
        </p:nvCxnSpPr>
        <p:spPr>
          <a:xfrm flipV="1">
            <a:off x="4803140" y="3147695"/>
            <a:ext cx="0" cy="935990"/>
          </a:xfrm>
          <a:prstGeom prst="straightConnector1">
            <a:avLst/>
          </a:prstGeom>
          <a:noFill/>
          <a:ln w="3492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4140200" y="2067243"/>
            <a:ext cx="2362200" cy="88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6588125" y="2188210"/>
            <a:ext cx="245745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tf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参数的类型是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trapfram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 struct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文本框 1"/>
          <p:cNvSpPr txBox="1"/>
          <p:nvPr/>
        </p:nvSpPr>
        <p:spPr>
          <a:xfrm>
            <a:off x="468313" y="246063"/>
            <a:ext cx="84963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trap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函数执行完 sysca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ll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后，retur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到哪里？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115695" y="1275715"/>
            <a:ext cx="2381250" cy="2495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圆角矩形 1"/>
          <p:cNvSpPr/>
          <p:nvPr/>
        </p:nvSpPr>
        <p:spPr>
          <a:xfrm>
            <a:off x="1403985" y="2643505"/>
            <a:ext cx="863600" cy="28765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4356100" y="1131570"/>
            <a:ext cx="3991610" cy="3070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圆角矩形 2"/>
          <p:cNvSpPr/>
          <p:nvPr/>
        </p:nvSpPr>
        <p:spPr>
          <a:xfrm>
            <a:off x="4500245" y="2355850"/>
            <a:ext cx="1656080" cy="28765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43755" y="2715895"/>
            <a:ext cx="2448560" cy="36004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6" name="直接箭头连接符 5"/>
          <p:cNvCxnSpPr>
            <a:stCxn id="2" idx="3"/>
          </p:cNvCxnSpPr>
          <p:nvPr/>
        </p:nvCxnSpPr>
        <p:spPr>
          <a:xfrm flipV="1">
            <a:off x="2267585" y="1635760"/>
            <a:ext cx="2016125" cy="1151890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文本框 1"/>
          <p:cNvSpPr txBox="1"/>
          <p:nvPr/>
        </p:nvSpPr>
        <p:spPr>
          <a:xfrm>
            <a:off x="468313" y="246063"/>
            <a:ext cx="84963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trap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函数执行完 sysca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ll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后，retur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到哪里？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92090" y="2139315"/>
            <a:ext cx="2513330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系统调用函数的返回值存入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%eax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，其位于内核栈的中断帧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结构中。</a:t>
            </a: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1403985" y="987425"/>
            <a:ext cx="2994660" cy="36010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圆角矩形 6"/>
          <p:cNvSpPr/>
          <p:nvPr/>
        </p:nvSpPr>
        <p:spPr>
          <a:xfrm>
            <a:off x="2267585" y="3003550"/>
            <a:ext cx="864235" cy="14414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文本框 1"/>
          <p:cNvSpPr txBox="1"/>
          <p:nvPr/>
        </p:nvSpPr>
        <p:spPr>
          <a:xfrm>
            <a:off x="468313" y="246063"/>
            <a:ext cx="84963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系统调用的返回值是如何从内核态返回到用户态的？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535430"/>
            <a:ext cx="3288665" cy="20720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32045" y="1374140"/>
            <a:ext cx="30949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 trap 返回用户空间时，%eax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内核栈中的值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会从 cp-&gt;tf 中加载到寄存器中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43940" y="1995805"/>
            <a:ext cx="720090" cy="2159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10" name="直接箭头连接符 9"/>
          <p:cNvCxnSpPr>
            <a:stCxn id="9" idx="3"/>
          </p:cNvCxnSpPr>
          <p:nvPr/>
        </p:nvCxnSpPr>
        <p:spPr>
          <a:xfrm>
            <a:off x="1764030" y="2103755"/>
            <a:ext cx="2952115" cy="35560"/>
          </a:xfrm>
          <a:prstGeom prst="straightConnector1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文本框 1"/>
          <p:cNvSpPr txBox="1"/>
          <p:nvPr/>
        </p:nvSpPr>
        <p:spPr>
          <a:xfrm>
            <a:off x="468313" y="246063"/>
            <a:ext cx="8496300" cy="9772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initcode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.S 执行的是哪个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syscall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？是通过什么方式告知内核的？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827405" y="1707515"/>
            <a:ext cx="2888615" cy="18707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083935" y="1876425"/>
            <a:ext cx="2386330" cy="1863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执行的是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exec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其系统调用号为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SYS_exec = 7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10" y="988060"/>
            <a:ext cx="1384300" cy="3640455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403985" y="3075940"/>
            <a:ext cx="791845" cy="2159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文本框 1"/>
          <p:cNvSpPr txBox="1"/>
          <p:nvPr/>
        </p:nvSpPr>
        <p:spPr>
          <a:xfrm>
            <a:off x="468313" y="246063"/>
            <a:ext cx="8496300" cy="9772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initcode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.S 执行的是哪个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syscall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？是通过什么方式告知内核的？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5" name="图片 10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5650" y="1707515"/>
            <a:ext cx="3046095" cy="19227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圆角矩形 1"/>
          <p:cNvSpPr/>
          <p:nvPr/>
        </p:nvSpPr>
        <p:spPr>
          <a:xfrm>
            <a:off x="899795" y="3147695"/>
            <a:ext cx="1871980" cy="28829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3" name="直接箭头连接符 2"/>
          <p:cNvCxnSpPr>
            <a:stCxn id="2" idx="3"/>
          </p:cNvCxnSpPr>
          <p:nvPr/>
        </p:nvCxnSpPr>
        <p:spPr>
          <a:xfrm flipV="1">
            <a:off x="2771775" y="2571750"/>
            <a:ext cx="1728470" cy="720090"/>
          </a:xfrm>
          <a:prstGeom prst="straightConnector1">
            <a:avLst/>
          </a:prstGeom>
          <a:noFill/>
          <a:ln w="34925" cap="flat" cmpd="sng" algn="ctr">
            <a:solidFill>
              <a:srgbClr val="0056AC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" name="文本框 3"/>
          <p:cNvSpPr txBox="1"/>
          <p:nvPr/>
        </p:nvSpPr>
        <p:spPr>
          <a:xfrm>
            <a:off x="4608830" y="1419860"/>
            <a:ext cx="43561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在执行int 0x40陷入内核之前，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系统调用号被放入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%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eax寄存器中，其值在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后被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Alltraps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压入内核栈中。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04" name="图片 103"/>
          <p:cNvPicPr/>
          <p:nvPr>
            <p:custDataLst>
              <p:tags r:id="rId3"/>
            </p:custDataLst>
          </p:nvPr>
        </p:nvPicPr>
        <p:blipFill>
          <a:blip r:embed="rId4"/>
          <a:srcRect t="35264" r="-4629" b="34250"/>
          <a:stretch>
            <a:fillRect/>
          </a:stretch>
        </p:blipFill>
        <p:spPr>
          <a:xfrm>
            <a:off x="4786630" y="3218815"/>
            <a:ext cx="4176395" cy="9359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圆角矩形 4"/>
          <p:cNvSpPr/>
          <p:nvPr/>
        </p:nvSpPr>
        <p:spPr>
          <a:xfrm>
            <a:off x="4930775" y="3360420"/>
            <a:ext cx="1656080" cy="28765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74285" y="3720465"/>
            <a:ext cx="2448560" cy="36004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466725" y="339725"/>
            <a:ext cx="8209915" cy="3753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  <a:buFont typeface="Arial" panose="020B0604020202020204" pitchFamily="34" charset="0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总结：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进程通过指令int进入中断，由于涉及从user stack到kernel stack的切换，int将首先备份用户栈对应的%ss和%esp，从taskstate中读取内核栈对应的%ss和%esp。此后使用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内核栈。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将当前控制流的%elags、%cs、%eip压栈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根据trapno从idt中查找相应的gate，进行权限验证，如果验证通过，将gate中记录的interrupt handler指令的地址载入%cs和%eip中，并设置%eflags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将err和trapno序号压栈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467360" y="483870"/>
            <a:ext cx="820991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通过alltraps建立trap frame，将%ds、%es、%fs、%gs以及所有通用寄器压栈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将当前trap frame地址%esp压栈，它将被解读为一个指向trap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frame的指针，被trap函数引为参数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调用trap函数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从trap函数返回后，从栈上弹出参数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通过trapret，将执行trap之前通用寄存器和%ds、%es、%fs、%gs的内容从栈上弹出，恢复到各自的位置。从栈上弹出err和trapno。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执行iret，恢复%elags、%cs、%eip，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因为涉及权限恢复，还需要还原%ss和%esp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文本框 1"/>
          <p:cNvSpPr txBox="1"/>
          <p:nvPr/>
        </p:nvSpPr>
        <p:spPr>
          <a:xfrm>
            <a:off x="468313" y="246063"/>
            <a:ext cx="849630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中内核态和用户态之间数据传递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有哪些方式？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05" y="1059815"/>
            <a:ext cx="698436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在用户空间，通过系统调用函数来访问内核空间，是最常用的一种用户态和内核态通信的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除此之外，主要还有以下四种方式：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lvl="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netlink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套接口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procfs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/proc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sysctl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/proc/sys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sysfs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/sys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文本框 1"/>
          <p:cNvSpPr txBox="1"/>
          <p:nvPr/>
        </p:nvSpPr>
        <p:spPr>
          <a:xfrm>
            <a:off x="468313" y="246063"/>
            <a:ext cx="849630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中内核态和用户态之间数据传递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有哪些方式？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05" y="1059815"/>
            <a:ext cx="69843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netlink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套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接口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Arial" panose="020B0604020202020204" pitchFamily="34" charset="0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netlink 是 Linux 用户态与内核态通信最常用的一种方式。本质上是一种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socket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 descr="f1c591e2320c1d4cf7fc78fd4e0982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8280" y="2722880"/>
            <a:ext cx="5251450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a41ffb5d4cd620963940c0e1b0313f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339725"/>
            <a:ext cx="8496300" cy="1873250"/>
          </a:xfrm>
          <a:prstGeom prst="rect">
            <a:avLst/>
          </a:prstGeom>
        </p:spPr>
      </p:pic>
      <p:sp>
        <p:nvSpPr>
          <p:cNvPr id="7172" name="文本框 4"/>
          <p:cNvSpPr txBox="1"/>
          <p:nvPr/>
        </p:nvSpPr>
        <p:spPr>
          <a:xfrm>
            <a:off x="704850" y="2427605"/>
            <a:ext cx="773430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initcode.S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：执行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陷入内核，告诉内核运行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这个系统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vector.S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：产生中断处理函数的入口点，将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trapno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压栈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alltraps/trapasm.S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：建立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trapframe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；调用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中断处理程序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，根据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trapno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syscall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函数进行具体的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系统调用处理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trapret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：弹出寄存器，恢复现场，退回到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用户空间。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文本框 1"/>
          <p:cNvSpPr txBox="1"/>
          <p:nvPr/>
        </p:nvSpPr>
        <p:spPr>
          <a:xfrm>
            <a:off x="468313" y="246063"/>
            <a:ext cx="849630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中内核态和用户态之间数据传递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有哪些方式？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05" y="1059815"/>
            <a:ext cx="69843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procfs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/proc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进程文件系统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Arial" panose="020B0604020202020204" pitchFamily="34" charset="0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内核以文件的形式展示自己的内部信息。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Arial" panose="020B0604020202020204" pitchFamily="34" charset="0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用户读写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/proc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下的文件，就是读写内核相关的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配置参数。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82878dd74d86b036f35eb2acdc854b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2643505"/>
            <a:ext cx="6662420" cy="1895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文本框 1"/>
          <p:cNvSpPr txBox="1"/>
          <p:nvPr/>
        </p:nvSpPr>
        <p:spPr>
          <a:xfrm>
            <a:off x="468313" y="246063"/>
            <a:ext cx="849630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中内核态和用户态之间数据传递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有哪些方式？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05" y="1059815"/>
            <a:ext cx="78320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sysctl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/proc/sys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Arial" panose="020B0604020202020204" pitchFamily="34" charset="0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本质上还是用到了文件的读写操作，来完成用户态和内核态的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通信。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Arial" panose="020B0604020202020204" pitchFamily="34" charset="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procfs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主要是输出只读数据，而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sysctl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输出的大部分信息是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可写的。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05" y="2423160"/>
            <a:ext cx="74580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sysfs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/sys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Arial" panose="020B0604020202020204" pitchFamily="34" charset="0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sysfs 是将一些原本在 procfs 中的，关于设备和驱动的部分，独立出来，以 “设备树” 的形式呈现给用户。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b48c6e48f7f75abdd48f389b3fb27b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155" y="4006850"/>
            <a:ext cx="822325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7EF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3054350"/>
            <a:ext cx="9144000" cy="33338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1" name="TextBox 6"/>
          <p:cNvSpPr txBox="1"/>
          <p:nvPr/>
        </p:nvSpPr>
        <p:spPr>
          <a:xfrm>
            <a:off x="2286000" y="3786188"/>
            <a:ext cx="2928938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latinLnBrk="1" hangingPunct="1"/>
            <a:r>
              <a:rPr lang="en-US" altLang="zh-CN" sz="3600" dirty="0">
                <a:solidFill>
                  <a:srgbClr val="C000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THANKS</a:t>
            </a:r>
            <a:endParaRPr lang="zh-CN" altLang="en-US" sz="3600" dirty="0">
              <a:solidFill>
                <a:srgbClr val="C00000"/>
              </a:solidFill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292" name="图片 10" descr="笔墨纸砚－周韧林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3311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3" name="图片 6" descr="竖版组合logo——透明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188" y="3786188"/>
            <a:ext cx="1714500" cy="9509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1"/>
          <p:cNvSpPr txBox="1"/>
          <p:nvPr/>
        </p:nvSpPr>
        <p:spPr>
          <a:xfrm>
            <a:off x="539750" y="411163"/>
            <a:ext cx="799306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initcode.S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这段用户态代码是如何向内核传递参数的？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347470"/>
            <a:ext cx="4630738" cy="2670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5219700" y="1955800"/>
            <a:ext cx="316865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argv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堆入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栈中；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将系统调用需要的参数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SYS_exec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放入寄存器，之后执行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指令陷入内核，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之后会将寄存器值压入内核栈。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文本框 1"/>
          <p:cNvSpPr txBox="1"/>
          <p:nvPr/>
        </p:nvSpPr>
        <p:spPr>
          <a:xfrm>
            <a:off x="539750" y="411163"/>
            <a:ext cx="799306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initcode.S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指令的作用？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2045" y="1059815"/>
            <a:ext cx="3829050" cy="253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1" lang="zh-CN" altLang="en-US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引发中断，调用中断例程：</a:t>
            </a:r>
            <a:endParaRPr kumimoji="1" lang="en-US" altLang="zh-CN" sz="12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Tx/>
              <a:buAutoNum type="arabicPeriod"/>
              <a:defRPr/>
            </a:pPr>
            <a:r>
              <a:rPr kumimoji="1" lang="zh-CN" altLang="en-US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</a:t>
            </a:r>
            <a:r>
              <a:rPr kumimoji="1" lang="en-US" altLang="zh-CN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IDT</a:t>
            </a:r>
            <a:r>
              <a:rPr kumimoji="1" lang="zh-CN" altLang="en-US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1" lang="en-US" altLang="zh-CN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Interrupt descriptor table</a:t>
            </a:r>
            <a:r>
              <a:rPr kumimoji="1" lang="zh-CN" altLang="en-US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）获取第</a:t>
            </a:r>
            <a:r>
              <a:rPr kumimoji="1" lang="en-US" altLang="zh-CN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1" lang="zh-CN" altLang="en-US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个描述符（具体到</a:t>
            </a:r>
            <a:r>
              <a:rPr kumimoji="1" lang="en-US" altLang="zh-CN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initcode.S</a:t>
            </a:r>
            <a:r>
              <a:rPr kumimoji="1" lang="zh-CN" altLang="en-US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中，为</a:t>
            </a:r>
            <a:r>
              <a:rPr kumimoji="1" lang="en-US" altLang="zh-CN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T_SYSCALL</a:t>
            </a:r>
            <a:r>
              <a:rPr kumimoji="1" lang="zh-CN" altLang="en-US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，其值为</a:t>
            </a:r>
            <a:r>
              <a:rPr kumimoji="1" lang="en-US" altLang="zh-CN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64</a:t>
            </a:r>
            <a:r>
              <a:rPr kumimoji="1" lang="zh-CN" altLang="en-US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，表示中断类型为系统调用）</a:t>
            </a:r>
            <a:endParaRPr kumimoji="1" lang="zh-CN" altLang="en-US" sz="12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Tx/>
              <a:buAutoNum type="arabicPeriod"/>
              <a:defRPr/>
            </a:pPr>
            <a:endParaRPr kumimoji="1" lang="en-US" altLang="zh-CN" sz="12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Tx/>
              <a:buAutoNum type="arabicPeriod"/>
              <a:defRPr/>
            </a:pPr>
            <a:r>
              <a:rPr kumimoji="1" lang="zh-CN" altLang="en-US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检查</a:t>
            </a:r>
            <a:r>
              <a:rPr kumimoji="1" lang="en-US" altLang="zh-CN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%cs</a:t>
            </a:r>
            <a:r>
              <a:rPr kumimoji="1" lang="zh-CN" altLang="en-US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</a:t>
            </a:r>
            <a:r>
              <a:rPr kumimoji="1" lang="en-US" altLang="zh-CN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CPL</a:t>
            </a:r>
            <a:r>
              <a:rPr kumimoji="1" lang="zh-CN" altLang="en-US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与第</a:t>
            </a:r>
            <a:r>
              <a:rPr kumimoji="1" lang="en-US" altLang="zh-CN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1" lang="zh-CN" altLang="en-US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</a:t>
            </a:r>
            <a:r>
              <a:rPr kumimoji="1" lang="en-US" altLang="zh-CN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gate</a:t>
            </a:r>
            <a:r>
              <a:rPr kumimoji="1" lang="zh-CN" altLang="en-US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1" lang="en-US" altLang="zh-CN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DPL</a:t>
            </a:r>
            <a:r>
              <a:rPr kumimoji="1" lang="zh-CN" altLang="en-US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的大小关系，</a:t>
            </a:r>
            <a:r>
              <a:rPr kumimoji="1" lang="en-US" altLang="zh-CN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CPL&lt;=DPL</a:t>
            </a:r>
            <a:r>
              <a:rPr kumimoji="1" lang="zh-CN" altLang="en-US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则</a:t>
            </a:r>
            <a:r>
              <a:rPr kumimoji="1" lang="zh-CN" altLang="en-US" sz="12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有权限发起中断</a:t>
            </a:r>
            <a:r>
              <a:rPr kumimoji="1" lang="zh-CN" altLang="en-US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。（</a:t>
            </a:r>
            <a:r>
              <a:rPr kumimoji="1" lang="en-US" altLang="zh-CN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PL</a:t>
            </a:r>
            <a:r>
              <a:rPr kumimoji="1" lang="zh-CN" altLang="en-US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1" lang="en-US" altLang="zh-CN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privilege level</a:t>
            </a:r>
            <a:r>
              <a:rPr kumimoji="1" lang="zh-CN" altLang="en-US" sz="1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1" lang="en-US" altLang="zh-CN" sz="12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Tx/>
              <a:buAutoNum type="arabicPeriod"/>
              <a:defRPr/>
            </a:pPr>
            <a:endParaRPr kumimoji="1" lang="zh-CN" altLang="en-US" sz="1000" kern="1200" cap="none" spc="0" normalizeH="0" baseline="0" noProof="0" dirty="0"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pic>
        <p:nvPicPr>
          <p:cNvPr id="819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222375"/>
            <a:ext cx="4475163" cy="2493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文本框 1"/>
          <p:cNvSpPr txBox="1"/>
          <p:nvPr/>
        </p:nvSpPr>
        <p:spPr>
          <a:xfrm>
            <a:off x="539750" y="411163"/>
            <a:ext cx="799306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initcode.S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指令的作用？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2045" y="1059180"/>
            <a:ext cx="3829050" cy="336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1" lang="en-US" altLang="zh-CN" sz="1200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kumimoji="1" lang="zh-CN" altLang="en-US" sz="1200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如果第</a:t>
            </a:r>
            <a:r>
              <a:rPr kumimoji="1" lang="en-US" altLang="zh-CN" sz="1200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</a:t>
            </a:r>
            <a:r>
              <a:rPr kumimoji="1" lang="zh-CN" altLang="en-US" sz="1200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</a:t>
            </a:r>
            <a:r>
              <a:rPr kumimoji="1" lang="en-US" altLang="zh-CN" sz="1200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gate</a:t>
            </a:r>
            <a:r>
              <a:rPr kumimoji="1" lang="zh-CN" altLang="en-US" sz="1200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kumimoji="1" lang="en-US" altLang="zh-CN" sz="1200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DPL&gt;</a:t>
            </a:r>
            <a:r>
              <a:rPr kumimoji="1" lang="zh-CN" altLang="en-US" sz="1200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目标段选择符（</a:t>
            </a:r>
            <a:r>
              <a:rPr kumimoji="1" lang="en-US" altLang="zh-CN" sz="1200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segment selector</a:t>
            </a:r>
            <a:r>
              <a:rPr kumimoji="1" lang="zh-CN" altLang="en-US" sz="1200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）的</a:t>
            </a:r>
            <a:r>
              <a:rPr kumimoji="1" lang="en-US" altLang="zh-CN" sz="1200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DPL</a:t>
            </a:r>
            <a:r>
              <a:rPr kumimoji="1" lang="zh-CN" altLang="en-US" sz="1200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，则需要权限提升，以便</a:t>
            </a:r>
            <a:r>
              <a:rPr kumimoji="1" lang="zh-CN" altLang="en-US" sz="1200" b="1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有权限执行</a:t>
            </a:r>
            <a:r>
              <a:rPr kumimoji="1" lang="en-US" altLang="zh-CN" sz="1200" b="1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interrupt handler</a:t>
            </a:r>
            <a:r>
              <a:rPr kumimoji="1" lang="zh-CN" altLang="en-US" sz="1200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。同时将进程从用户栈切换到内核栈：</a:t>
            </a:r>
            <a:endParaRPr kumimoji="1" lang="zh-CN" altLang="en-US" sz="1200" noProof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1" lang="en-US" altLang="zh-CN" sz="1200" noProof="0" dirty="0">
                <a:solidFill>
                  <a:srgbClr val="0056A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%ss</a:t>
            </a:r>
            <a:r>
              <a:rPr kumimoji="1" lang="zh-CN" altLang="en-US" sz="1200" noProof="0" dirty="0">
                <a:solidFill>
                  <a:srgbClr val="0056A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kumimoji="1" lang="en-US" altLang="zh-CN" sz="1200" noProof="0" dirty="0">
                <a:solidFill>
                  <a:srgbClr val="0056A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%esp</a:t>
            </a:r>
            <a:r>
              <a:rPr kumimoji="1" lang="zh-CN" altLang="en-US" sz="1200" noProof="0" dirty="0">
                <a:solidFill>
                  <a:srgbClr val="0056A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（用户栈的地址）备份在</a:t>
            </a:r>
            <a:r>
              <a:rPr kumimoji="1" lang="en-US" altLang="zh-CN" sz="1200" noProof="0" dirty="0">
                <a:solidFill>
                  <a:srgbClr val="0056A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kumimoji="1" lang="zh-CN" altLang="en-US" sz="1200" noProof="0" dirty="0">
                <a:solidFill>
                  <a:srgbClr val="0056A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内部寄存器</a:t>
            </a:r>
            <a:r>
              <a:rPr kumimoji="1" lang="en-US" altLang="zh-CN" sz="1200" noProof="0" dirty="0">
                <a:solidFill>
                  <a:srgbClr val="0056A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</a:t>
            </a:r>
            <a:r>
              <a:rPr kumimoji="1" lang="zh-CN" altLang="en-US" sz="1200" noProof="0" dirty="0">
                <a:solidFill>
                  <a:srgbClr val="0056A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读取</a:t>
            </a:r>
            <a:r>
              <a:rPr kumimoji="1" lang="en-US" altLang="zh-CN" sz="1200" noProof="0" dirty="0">
                <a:solidFill>
                  <a:srgbClr val="0056A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taskstate</a:t>
            </a:r>
            <a:r>
              <a:rPr kumimoji="1" lang="zh-CN" altLang="en-US" sz="1200" noProof="0" dirty="0">
                <a:solidFill>
                  <a:srgbClr val="0056A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</a:t>
            </a:r>
            <a:r>
              <a:rPr kumimoji="1" lang="en-US" altLang="zh-CN" sz="1200" noProof="0" dirty="0">
                <a:solidFill>
                  <a:srgbClr val="0056A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%ss</a:t>
            </a:r>
            <a:r>
              <a:rPr kumimoji="1" lang="zh-CN" altLang="en-US" sz="1200" noProof="0" dirty="0">
                <a:solidFill>
                  <a:srgbClr val="0056A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kumimoji="1" lang="en-US" altLang="zh-CN" sz="1200" noProof="0" dirty="0">
                <a:solidFill>
                  <a:srgbClr val="0056A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%esp</a:t>
            </a:r>
            <a:r>
              <a:rPr kumimoji="1" lang="zh-CN" altLang="en-US" sz="1200" noProof="0" dirty="0">
                <a:solidFill>
                  <a:srgbClr val="0056A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载入</a:t>
            </a:r>
            <a:r>
              <a:rPr kumimoji="1" lang="en-US" altLang="zh-CN" sz="1200" noProof="0" dirty="0">
                <a:solidFill>
                  <a:srgbClr val="0056A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kumimoji="1" lang="zh-CN" altLang="en-US" sz="1200" noProof="0" dirty="0">
                <a:solidFill>
                  <a:srgbClr val="0056A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，进程转而使用内核栈</a:t>
            </a:r>
            <a:endParaRPr kumimoji="1" lang="zh-CN" altLang="en-US" sz="1200" kern="1200" cap="none" spc="0" normalizeH="0" baseline="0" noProof="0" dirty="0">
              <a:solidFill>
                <a:srgbClr val="0056A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1" lang="en-US" altLang="zh-CN" sz="1200" noProof="0" dirty="0">
                <a:solidFill>
                  <a:srgbClr val="0056A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</a:t>
            </a:r>
            <a:r>
              <a:rPr kumimoji="1" lang="zh-CN" altLang="en-US" sz="1200" noProof="0" dirty="0">
                <a:solidFill>
                  <a:srgbClr val="0056A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将备份的</a:t>
            </a:r>
            <a:r>
              <a:rPr kumimoji="1" lang="en-US" altLang="zh-CN" sz="1200" noProof="0" dirty="0">
                <a:solidFill>
                  <a:srgbClr val="0056A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%ss</a:t>
            </a:r>
            <a:r>
              <a:rPr kumimoji="1" lang="zh-CN" altLang="en-US" sz="1200" noProof="0" dirty="0">
                <a:solidFill>
                  <a:srgbClr val="0056A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kumimoji="1" lang="en-US" altLang="zh-CN" sz="1200" noProof="0" dirty="0">
                <a:solidFill>
                  <a:srgbClr val="0056A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%esp</a:t>
            </a:r>
            <a:r>
              <a:rPr kumimoji="1" lang="zh-CN" altLang="en-US" sz="1200" noProof="0" dirty="0">
                <a:solidFill>
                  <a:srgbClr val="0056A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保持到内核栈上</a:t>
            </a:r>
            <a:endParaRPr kumimoji="1" lang="zh-CN" altLang="en-US" sz="1200" noProof="0" dirty="0">
              <a:solidFill>
                <a:srgbClr val="0056A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1" lang="en-US" altLang="zh-CN" sz="1200" kern="1200" cap="none" spc="0" normalizeH="0" baseline="0" noProof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defRPr/>
            </a:pPr>
            <a:r>
              <a:rPr kumimoji="1" lang="en-US" altLang="zh-CN" sz="1200" kern="1200" cap="none" spc="0" normalizeH="0" baseline="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 </a:t>
            </a:r>
            <a:r>
              <a:rPr kumimoji="1" lang="zh-CN" altLang="en-US" sz="1200" kern="1200" cap="none" spc="0" normalizeH="0" baseline="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设置</a:t>
            </a:r>
            <a:r>
              <a:rPr kumimoji="1" lang="en-US" altLang="zh-CN" sz="12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%</a:t>
            </a:r>
            <a:r>
              <a:rPr kumimoji="1" lang="en-US" altLang="zh-CN" sz="1200" noProof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eflags</a:t>
            </a:r>
            <a:r>
              <a:rPr kumimoji="1" lang="zh-CN" altLang="en-US" sz="1200" noProof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，设置</a:t>
            </a:r>
            <a:r>
              <a:rPr kumimoji="1" lang="en-US" altLang="zh-CN" sz="12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%cs</a:t>
            </a:r>
            <a:r>
              <a:rPr kumimoji="1" lang="zh-CN" altLang="en-US" sz="12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kumimoji="1" lang="en-US" altLang="zh-CN" sz="12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%</a:t>
            </a:r>
            <a:r>
              <a:rPr kumimoji="1" lang="en-US" altLang="zh-CN" sz="1200" noProof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eip</a:t>
            </a:r>
            <a:r>
              <a:rPr kumimoji="1" lang="zh-CN" altLang="en-US" sz="1200" noProof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为描述符</a:t>
            </a:r>
            <a:r>
              <a:rPr kumimoji="1" lang="zh-CN" altLang="en-US" sz="1200" noProof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中的值</a:t>
            </a:r>
            <a:endParaRPr kumimoji="1" lang="en-US" altLang="zh-CN" sz="1200" kern="1200" cap="none" spc="0" normalizeH="0" baseline="0" noProof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defRPr/>
            </a:pPr>
            <a:r>
              <a:rPr kumimoji="1" lang="en-US" altLang="zh-CN" sz="1200" kern="1200" cap="none" spc="0" normalizeH="0" baseline="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 </a:t>
            </a:r>
            <a:r>
              <a:rPr kumimoji="1" lang="zh-CN" altLang="en-US" sz="1200" kern="1200" cap="none" spc="0" normalizeH="0" baseline="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将相应寄存器值压入栈中</a:t>
            </a:r>
            <a:endParaRPr kumimoji="1" lang="en-US" altLang="zh-CN" sz="12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Tx/>
              <a:buAutoNum type="arabicPeriod"/>
              <a:defRPr/>
            </a:pPr>
            <a:endParaRPr kumimoji="1" lang="zh-CN" altLang="en-US" sz="1000" kern="1200" cap="none" spc="0" normalizeH="0" baseline="0" noProof="0" dirty="0"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pic>
        <p:nvPicPr>
          <p:cNvPr id="819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222375"/>
            <a:ext cx="4475163" cy="2493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D5(Y7Q0RXMSUE26G@NYO0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3724275"/>
            <a:ext cx="3768090" cy="959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文本框 1"/>
          <p:cNvSpPr txBox="1"/>
          <p:nvPr/>
        </p:nvSpPr>
        <p:spPr>
          <a:xfrm>
            <a:off x="539750" y="267018"/>
            <a:ext cx="8496300" cy="14204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指令执行完后，栈指针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%esp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指向的用户栈还是内核栈？内核栈发生了什么变化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指令执行完后，控制转移到了什么地方？为什么？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文本框 2"/>
          <p:cNvSpPr txBox="1"/>
          <p:nvPr/>
        </p:nvSpPr>
        <p:spPr>
          <a:xfrm>
            <a:off x="5292090" y="1635760"/>
            <a:ext cx="3528060" cy="2661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%esp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指向内核栈（从用户态向内核态切换时，内核不能使用用户栈）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）内核栈保存了用户栈的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%esp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值，压入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%eflags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%cs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%eip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。处理器从相应的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表项中获得加载新的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%eip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%cs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）控制转移到了内核。接下来的操作是对内核栈进行操作。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20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433" y="1851343"/>
            <a:ext cx="4476750" cy="2493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文本框 1"/>
          <p:cNvSpPr txBox="1"/>
          <p:nvPr/>
        </p:nvSpPr>
        <p:spPr>
          <a:xfrm>
            <a:off x="539750" y="169863"/>
            <a:ext cx="8496300" cy="9772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执行系统调用时，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trapframe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trapno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的值是多少？在什么地方压栈的？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3" name="文本框 2"/>
          <p:cNvSpPr txBox="1"/>
          <p:nvPr/>
        </p:nvSpPr>
        <p:spPr>
          <a:xfrm>
            <a:off x="4932045" y="1491615"/>
            <a:ext cx="3960813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Trapno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T_SYSCALL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。该值定义在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traps.h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中。表示中断类型为系统调用。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指令执行时，压入寄存器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值后，使用一个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脚本产生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表项指向的中断处理函数入口点。每一个入口点都会压入一个错误码，压入中断号，并跳转到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alltraps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4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1131570"/>
            <a:ext cx="3592830" cy="10401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164715"/>
            <a:ext cx="2816860" cy="28441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箭头: 左 13"/>
          <p:cNvSpPr/>
          <p:nvPr/>
        </p:nvSpPr>
        <p:spPr bwMode="auto">
          <a:xfrm>
            <a:off x="2771775" y="3140075"/>
            <a:ext cx="792163" cy="1905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文本框 1"/>
          <p:cNvSpPr txBox="1"/>
          <p:nvPr/>
        </p:nvSpPr>
        <p:spPr>
          <a:xfrm>
            <a:off x="468313" y="246063"/>
            <a:ext cx="8496300" cy="9772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执行系统调用时，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trapframe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trapno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的值是多少？在什么地方压栈的？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文本框 2"/>
          <p:cNvSpPr txBox="1"/>
          <p:nvPr/>
        </p:nvSpPr>
        <p:spPr>
          <a:xfrm>
            <a:off x="4932045" y="1635760"/>
            <a:ext cx="3025775" cy="20275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80000"/>
              </a:lnSpc>
              <a:spcAft>
                <a:spcPts val="1200"/>
              </a:spcAft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%eflags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%cs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%eip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后，跳转到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vector64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指令，由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vector.pl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文件生成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vector.S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文件（如图例），压入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errorno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trapno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。随后跳转到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alltraps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trapasm.S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）继续执行。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78" y="1275398"/>
            <a:ext cx="2663825" cy="3629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箭头: 左 5"/>
          <p:cNvSpPr/>
          <p:nvPr/>
        </p:nvSpPr>
        <p:spPr bwMode="auto">
          <a:xfrm>
            <a:off x="1692275" y="2500313"/>
            <a:ext cx="731838" cy="142875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1270" name="文本框 7"/>
          <p:cNvSpPr txBox="1"/>
          <p:nvPr/>
        </p:nvSpPr>
        <p:spPr>
          <a:xfrm>
            <a:off x="2492375" y="2447925"/>
            <a:ext cx="1719263" cy="247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此处为实际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64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trapno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箭头: 左 8"/>
          <p:cNvSpPr/>
          <p:nvPr/>
        </p:nvSpPr>
        <p:spPr bwMode="auto">
          <a:xfrm>
            <a:off x="1692275" y="2305050"/>
            <a:ext cx="731838" cy="142875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1272" name="文本框 9"/>
          <p:cNvSpPr txBox="1"/>
          <p:nvPr/>
        </p:nvSpPr>
        <p:spPr>
          <a:xfrm>
            <a:off x="2492375" y="2212975"/>
            <a:ext cx="1719263" cy="2460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errorno</a:t>
            </a:r>
            <a:endParaRPr lang="zh-CN" altLang="en-US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文本框 1"/>
          <p:cNvSpPr txBox="1"/>
          <p:nvPr/>
        </p:nvSpPr>
        <p:spPr>
          <a:xfrm>
            <a:off x="468313" y="246063"/>
            <a:ext cx="8496300" cy="9772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汇编代码在调用 c 代码时，是如何向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传递参数的？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trap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tf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参数为例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6100" y="1779270"/>
            <a:ext cx="4129405" cy="20275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中断号压入后，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Alltraps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接着压入 %ds, %es, %fs, %gs, 以及通用寄存器，使得内核栈上压入一个 trapframe（中断帧）结构体，这个结构体包含了中断发生时处理器的寄存器状态。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827405" y="1203325"/>
            <a:ext cx="2807970" cy="36010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5436235" y="1347470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1640" y="1419225"/>
            <a:ext cx="720090" cy="295211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15920" y="2571750"/>
            <a:ext cx="12230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trapframe</a:t>
            </a:r>
            <a:endParaRPr lang="en-US" altLang="zh-CN" sz="16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</p:txBody>
      </p:sp>
      <p:cxnSp>
        <p:nvCxnSpPr>
          <p:cNvPr id="5" name="直接箭头连接符 4"/>
          <p:cNvCxnSpPr>
            <a:stCxn id="3" idx="3"/>
            <a:endCxn id="4" idx="1"/>
          </p:cNvCxnSpPr>
          <p:nvPr/>
        </p:nvCxnSpPr>
        <p:spPr>
          <a:xfrm flipV="1">
            <a:off x="2411730" y="2740660"/>
            <a:ext cx="504190" cy="15494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985,&quot;width&quot;:4410}"/>
</p:tagLst>
</file>

<file path=ppt/tags/tag2.xml><?xml version="1.0" encoding="utf-8"?>
<p:tagLst xmlns:p="http://schemas.openxmlformats.org/presentationml/2006/main">
  <p:tag name="KSO_WM_UNIT_PLACING_PICTURE_USER_VIEWPORT" val="{&quot;height&quot;:3028,&quot;width&quot;:4797}"/>
</p:tagLst>
</file>

<file path=ppt/tags/tag3.xml><?xml version="1.0" encoding="utf-8"?>
<p:tagLst xmlns:p="http://schemas.openxmlformats.org/presentationml/2006/main">
  <p:tag name="KSO_WM_UNIT_PLACING_PICTURE_USER_VIEWPORT" val="{&quot;height&quot;:4835,&quot;width&quot;:6286}"/>
</p:tagLst>
</file>

<file path=ppt/theme/theme1.xml><?xml version="1.0" encoding="utf-8"?>
<a:theme xmlns:a="http://schemas.openxmlformats.org/drawingml/2006/main" name="B132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B132">
      <a:majorFont>
        <a:latin typeface="-쉬리B"/>
        <a:ea typeface="-쉬리B"/>
        <a:cs typeface=""/>
      </a:majorFont>
      <a:minorFont>
        <a:latin typeface="-쉬리M"/>
        <a:ea typeface="-쉬리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34" charset="-127"/>
            <a:ea typeface="Gulim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34" charset="-127"/>
            <a:ea typeface="Gulim" panose="020B0600000101010101" pitchFamily="34" charset="-127"/>
          </a:defRPr>
        </a:defPPr>
      </a:lstStyle>
    </a:lnDef>
  </a:objectDefaults>
  <a:extraClrSchemeLst>
    <a:extraClrScheme>
      <a:clrScheme name="B13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3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2889</Words>
  <Application>WPS 演示</Application>
  <PresentationFormat/>
  <Paragraphs>135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宋体</vt:lpstr>
      <vt:lpstr>Wingdings</vt:lpstr>
      <vt:lpstr>Gulim</vt:lpstr>
      <vt:lpstr>-쉬리B</vt:lpstr>
      <vt:lpstr>Malgun Gothic</vt:lpstr>
      <vt:lpstr>黑体</vt:lpstr>
      <vt:lpstr>-쉬리M</vt:lpstr>
      <vt:lpstr>楷体</vt:lpstr>
      <vt:lpstr>Calibri</vt:lpstr>
      <vt:lpstr>微软雅黑</vt:lpstr>
      <vt:lpstr>微软雅黑 Light</vt:lpstr>
      <vt:lpstr>Arial Unicode MS</vt:lpstr>
      <vt:lpstr>Arial Black</vt:lpstr>
      <vt:lpstr>B132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饭黏子</cp:lastModifiedBy>
  <cp:revision>22</cp:revision>
  <dcterms:created xsi:type="dcterms:W3CDTF">2001-07-18T23:57:00Z</dcterms:created>
  <dcterms:modified xsi:type="dcterms:W3CDTF">2021-10-04T01:09:10Z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1411DAA3DD6A49DDAB40C59134FE0F4B</vt:lpwstr>
  </property>
  <property fmtid="{D5CDD505-2E9C-101B-9397-08002B2CF9AE}" pid="3" name="KSOProductBuildVer">
    <vt:lpwstr>2052-11.1.0.10938</vt:lpwstr>
  </property>
</Properties>
</file>