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474" r:id="rId6"/>
    <p:sldId id="472" r:id="rId7"/>
    <p:sldId id="473" r:id="rId8"/>
    <p:sldId id="443" r:id="rId9"/>
    <p:sldId id="435" r:id="rId10"/>
    <p:sldId id="445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9" r:id="rId25"/>
    <p:sldId id="490" r:id="rId26"/>
    <p:sldId id="491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uorine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B6E8-D1E1-434C-A3E4-D6BAD811C5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61BEA-02B0-41E2-A0F0-7B07A47F8B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61BEA-02B0-41E2-A0F0-7B07A47F8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内核使用一个 </a:t>
            </a:r>
            <a:r>
              <a:rPr lang="en-US" altLang="zh-CN" dirty="0"/>
              <a:t>struct page </a:t>
            </a:r>
            <a:r>
              <a:rPr lang="zh-CN" altLang="en-US" dirty="0"/>
              <a:t>数据结构来描述一个物理页面，一个物理页面大小通常是</a:t>
            </a:r>
            <a:r>
              <a:rPr lang="en-US" altLang="zh-CN" dirty="0"/>
              <a:t>4kb</a:t>
            </a:r>
            <a:r>
              <a:rPr lang="zh-CN" altLang="en-US" dirty="0"/>
              <a:t>。</a:t>
            </a:r>
            <a:r>
              <a:rPr lang="en-US" altLang="zh-CN" dirty="0"/>
              <a:t>Struct page</a:t>
            </a:r>
            <a:r>
              <a:rPr lang="zh-CN" altLang="en-US" dirty="0"/>
              <a:t>数据结构在内核的源代码如下：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</a:t>
            </a:r>
            <a:r>
              <a:rPr lang="en-US" altLang="zh-CN" dirty="0" err="1"/>
              <a:t>linux</a:t>
            </a:r>
            <a:r>
              <a:rPr lang="zh-CN" altLang="en-US" dirty="0"/>
              <a:t>虚存管理的最基本的管理单元</a:t>
            </a:r>
            <a:r>
              <a:rPr lang="en-US" altLang="zh-CN" dirty="0"/>
              <a:t>: struct </a:t>
            </a:r>
            <a:r>
              <a:rPr lang="en-US" altLang="zh-CN" dirty="0" err="1"/>
              <a:t>vm_area_struct</a:t>
            </a:r>
            <a:r>
              <a:rPr lang="zh-CN" altLang="en-US" dirty="0"/>
              <a:t>，它描述的是一段连续的、具有相同访问属性的虚存空间，该虚存空间的大小为物理内存页面的整数倍，该部分的源码如下：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vm_start</a:t>
            </a:r>
            <a:r>
              <a:rPr lang="zh-CN" altLang="en-US" dirty="0"/>
              <a:t>、</a:t>
            </a:r>
            <a:r>
              <a:rPr lang="en-US" altLang="zh-CN" dirty="0" err="1"/>
              <a:t>vm_end</a:t>
            </a:r>
            <a:r>
              <a:rPr lang="zh-CN" altLang="en-US" dirty="0"/>
              <a:t>成员表示首地址和末地址后第一个字节的地址，虚存空间范围可以用</a:t>
            </a:r>
            <a:r>
              <a:rPr lang="en-US" altLang="zh-CN" dirty="0"/>
              <a:t>[</a:t>
            </a:r>
            <a:r>
              <a:rPr lang="en-US" altLang="zh-CN" dirty="0" err="1"/>
              <a:t>vm_start</a:t>
            </a:r>
            <a:r>
              <a:rPr lang="zh-CN" altLang="en-US" dirty="0"/>
              <a:t>， </a:t>
            </a:r>
            <a:r>
              <a:rPr lang="en-US" altLang="zh-CN" dirty="0" err="1"/>
              <a:t>vm_end</a:t>
            </a:r>
            <a:r>
              <a:rPr lang="zh-CN" altLang="en-US" dirty="0"/>
              <a:t>）表示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在进程的 </a:t>
            </a:r>
            <a:r>
              <a:rPr lang="en-US" altLang="zh-CN" dirty="0" err="1"/>
              <a:t>task_struct</a:t>
            </a:r>
            <a:r>
              <a:rPr lang="zh-CN" altLang="en-US" dirty="0"/>
              <a:t>结构中包含指向 </a:t>
            </a:r>
            <a:r>
              <a:rPr lang="en-US" altLang="zh-CN" dirty="0" err="1"/>
              <a:t>mm_struct</a:t>
            </a:r>
            <a:r>
              <a:rPr lang="en-US" altLang="zh-CN" dirty="0"/>
              <a:t> </a:t>
            </a:r>
            <a:r>
              <a:rPr lang="zh-CN" altLang="en-US" dirty="0"/>
              <a:t>结构的指针</a:t>
            </a:r>
            <a:r>
              <a:rPr lang="en-US" altLang="zh-CN" dirty="0"/>
              <a:t>mm</a:t>
            </a:r>
            <a:r>
              <a:rPr lang="zh-CN" altLang="en-US" dirty="0"/>
              <a:t>和</a:t>
            </a:r>
            <a:r>
              <a:rPr lang="en-US" altLang="zh-CN" dirty="0" err="1"/>
              <a:t>active_mm</a:t>
            </a:r>
            <a:r>
              <a:rPr lang="zh-CN" altLang="en-US" dirty="0"/>
              <a:t>，而进程的</a:t>
            </a:r>
            <a:r>
              <a:rPr lang="en-US" altLang="zh-CN" dirty="0" err="1"/>
              <a:t>mm_struct</a:t>
            </a:r>
            <a:r>
              <a:rPr lang="zh-CN" altLang="en-US" dirty="0"/>
              <a:t>包含有指向 </a:t>
            </a:r>
            <a:r>
              <a:rPr lang="en-US" altLang="zh-CN" dirty="0" err="1"/>
              <a:t>vm_area_struct</a:t>
            </a:r>
            <a:r>
              <a:rPr lang="en-US" altLang="zh-CN" dirty="0"/>
              <a:t> </a:t>
            </a:r>
            <a:r>
              <a:rPr lang="zh-CN" altLang="en-US" dirty="0"/>
              <a:t>结构的指针</a:t>
            </a:r>
            <a:r>
              <a:rPr lang="en-US" altLang="zh-CN" dirty="0" err="1"/>
              <a:t>mmap</a:t>
            </a:r>
            <a:r>
              <a:rPr lang="zh-CN" altLang="en-US" dirty="0"/>
              <a:t>，以及红黑树的树根</a:t>
            </a:r>
            <a:r>
              <a:rPr lang="en-US" altLang="zh-CN" dirty="0" err="1"/>
              <a:t>mm_rb</a:t>
            </a:r>
            <a:r>
              <a:rPr lang="zh-CN" altLang="en-US" dirty="0"/>
              <a:t>，而这个红黑树的树根</a:t>
            </a:r>
            <a:r>
              <a:rPr lang="en-US" altLang="zh-CN" dirty="0" err="1"/>
              <a:t>mm_rb</a:t>
            </a:r>
            <a:r>
              <a:rPr lang="zh-CN" altLang="en-US" dirty="0"/>
              <a:t>会在后面讲如何组织</a:t>
            </a:r>
            <a:r>
              <a:rPr lang="en-US" altLang="zh-CN" dirty="0" err="1"/>
              <a:t>vm_area_struct</a:t>
            </a:r>
            <a:r>
              <a:rPr lang="zh-CN" altLang="en-US"/>
              <a:t>时候讲到。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进程所使用到的虚存空间不连续，且各部分虚存空间的访问属性也可能不同。所以一个进程的虚存空间需要多个</a:t>
            </a:r>
            <a:r>
              <a:rPr lang="en-US" altLang="zh-CN" dirty="0" err="1"/>
              <a:t>vm_area_struct</a:t>
            </a:r>
            <a:r>
              <a:rPr lang="zh-CN" altLang="en-US" dirty="0"/>
              <a:t>结构来描述。那么如何组织多个</a:t>
            </a:r>
            <a:r>
              <a:rPr lang="en-US" altLang="zh-CN" dirty="0" err="1"/>
              <a:t>vm_area_struct</a:t>
            </a:r>
            <a:r>
              <a:rPr lang="zh-CN" altLang="en-US" dirty="0"/>
              <a:t>结构就是我们面临的问题了。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vm_area_struct</a:t>
            </a:r>
            <a:r>
              <a:rPr lang="zh-CN" altLang="en-US" dirty="0"/>
              <a:t>结构的数目较少，</a:t>
            </a:r>
            <a:r>
              <a:rPr lang="en-US" altLang="zh-CN" dirty="0" err="1"/>
              <a:t>linux</a:t>
            </a:r>
            <a:r>
              <a:rPr lang="zh-CN" altLang="en-US" dirty="0"/>
              <a:t>会采用单链表的结构来组织数据，通过</a:t>
            </a:r>
            <a:r>
              <a:rPr lang="en-US" altLang="zh-CN" dirty="0" err="1"/>
              <a:t>vm_next</a:t>
            </a:r>
            <a:r>
              <a:rPr lang="zh-CN" altLang="en-US" dirty="0"/>
              <a:t>指针指向下一个</a:t>
            </a:r>
            <a:r>
              <a:rPr lang="en-US" altLang="zh-CN" dirty="0" err="1"/>
              <a:t>svm_area_struct</a:t>
            </a:r>
            <a:r>
              <a:rPr lang="zh-CN" altLang="en-US" dirty="0"/>
              <a:t>结构；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vm_area_struct</a:t>
            </a:r>
            <a:r>
              <a:rPr lang="zh-CN" altLang="en-US" dirty="0"/>
              <a:t>结构的数目较多时，采用红黑树的形式组织数据，</a:t>
            </a:r>
            <a:r>
              <a:rPr lang="en-US" altLang="zh-CN" dirty="0" err="1"/>
              <a:t>vm_rb</a:t>
            </a:r>
            <a:r>
              <a:rPr lang="zh-CN" altLang="en-US" dirty="0"/>
              <a:t>是红黑树的一个节点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对空闲块的组织采用伙伴算法。伙伴系统的用途主要是尽可能减少外部碎片，同时允许快速分配与回收物理页面。为了减少外部碎片，连续的空闲页面，根据空闲块（由连续的空闲页面组成）大小，组织成不同的链表（或者</a:t>
            </a:r>
            <a:r>
              <a:rPr lang="en-US" altLang="zh-CN" dirty="0"/>
              <a:t>orders</a:t>
            </a:r>
            <a:r>
              <a:rPr lang="zh-CN" altLang="en-US" dirty="0"/>
              <a:t>）。这样所有的</a:t>
            </a:r>
            <a:r>
              <a:rPr lang="en-US" altLang="zh-CN" dirty="0"/>
              <a:t>2</a:t>
            </a:r>
            <a:r>
              <a:rPr lang="zh-CN" altLang="en-US" dirty="0"/>
              <a:t>个页面大小的空闲块在一个链表中，</a:t>
            </a:r>
            <a:r>
              <a:rPr lang="en-US" altLang="zh-CN" dirty="0"/>
              <a:t>4</a:t>
            </a:r>
            <a:r>
              <a:rPr lang="zh-CN" altLang="en-US" dirty="0"/>
              <a:t>个页面大小的空闲块在另外一个链表中，以此类推。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不同大小的块在空间上，不会有重叠。当一个需求为</a:t>
            </a:r>
            <a:r>
              <a:rPr lang="en-US" altLang="zh-CN" dirty="0"/>
              <a:t>4</a:t>
            </a:r>
            <a:r>
              <a:rPr lang="zh-CN" altLang="en-US" dirty="0"/>
              <a:t>个连续页面时，检查是否有</a:t>
            </a:r>
            <a:r>
              <a:rPr lang="en-US" altLang="zh-CN" dirty="0"/>
              <a:t>4</a:t>
            </a:r>
            <a:r>
              <a:rPr lang="zh-CN" altLang="en-US" dirty="0"/>
              <a:t>个页面的空闲块而快速满足请求。若该链表上（每个结点都是大小为</a:t>
            </a:r>
            <a:r>
              <a:rPr lang="en-US" altLang="zh-CN" dirty="0"/>
              <a:t>4</a:t>
            </a:r>
            <a:r>
              <a:rPr lang="zh-CN" altLang="en-US" dirty="0"/>
              <a:t>页面的块）有空闲的块，则分配给用户，否则向下一个级别（</a:t>
            </a:r>
            <a:r>
              <a:rPr lang="en-US" altLang="zh-CN" dirty="0"/>
              <a:t>order</a:t>
            </a:r>
            <a:r>
              <a:rPr lang="zh-CN" altLang="en-US" dirty="0"/>
              <a:t>）的链表中查找。若存在（</a:t>
            </a:r>
            <a:r>
              <a:rPr lang="en-US" altLang="zh-CN" dirty="0"/>
              <a:t>8</a:t>
            </a:r>
            <a:r>
              <a:rPr lang="zh-CN" altLang="en-US" dirty="0"/>
              <a:t>页面的）空闲块（现处于另外一个级别的链表上），则将该页面块分裂为两个</a:t>
            </a:r>
            <a:r>
              <a:rPr lang="en-US" altLang="zh-CN" dirty="0"/>
              <a:t>4</a:t>
            </a:r>
            <a:r>
              <a:rPr lang="zh-CN" altLang="en-US" dirty="0"/>
              <a:t>页面的块，一块分配给请求者，另外一块加入到</a:t>
            </a:r>
            <a:r>
              <a:rPr lang="en-US" altLang="zh-CN" dirty="0"/>
              <a:t>4</a:t>
            </a:r>
            <a:r>
              <a:rPr lang="zh-CN" altLang="en-US" dirty="0"/>
              <a:t>页面的块链表中。这样可以避免分裂大的空闲块，而此时有可以满足需求的小页面块，从而减少外面碎片。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那么在</a:t>
            </a:r>
            <a:r>
              <a:rPr lang="en-US" altLang="zh-CN" dirty="0" err="1"/>
              <a:t>linux</a:t>
            </a:r>
            <a:r>
              <a:rPr lang="zh-CN" altLang="en-US" dirty="0"/>
              <a:t>源码中 </a:t>
            </a:r>
            <a:r>
              <a:rPr lang="en-US" altLang="zh-CN" dirty="0"/>
              <a:t>include\</a:t>
            </a:r>
            <a:r>
              <a:rPr lang="en-US" altLang="zh-CN" dirty="0" err="1"/>
              <a:t>linux</a:t>
            </a:r>
            <a:r>
              <a:rPr lang="en-US" altLang="zh-CN" dirty="0"/>
              <a:t>\</a:t>
            </a:r>
            <a:r>
              <a:rPr lang="en-US" altLang="zh-CN" dirty="0" err="1"/>
              <a:t>mmzone.h</a:t>
            </a:r>
            <a:r>
              <a:rPr lang="en-US" altLang="zh-CN" dirty="0"/>
              <a:t> </a:t>
            </a:r>
            <a:r>
              <a:rPr lang="zh-CN" altLang="en-US" dirty="0"/>
              <a:t>文件下定义了上述的结构，用示意图展示如下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MAX_ORDER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默认值为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PAGE_SIZE=4K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，因此总共有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 ~ 1011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个链表数组，链表中的连续的页面为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2^0 ~ 2^10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，对应大小为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4K ~ 4M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假如系统需要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，也即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个页面大小的内存块，该算法就到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free_area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[2]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中查找 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free_area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[3]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中有空闲块，则将其分成等大小的两部分，前四个页面作为一个块插入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free_area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[2]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个页面分配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CB2F-F62E-4F40-8C37-6CDBEBB5A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44DB-B5E7-4C6B-BAC1-4B0C45C15E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8608-2A8E-4CFD-9535-9E3F84DBCE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586-14FF-4A5F-8D3F-127E177593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B65-F704-415C-86D7-6B2F3BD4F7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D799-750B-4105-8D0A-F1C434D3A40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7AB4-D15F-492C-BD6E-0E8DD8DCB3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D37-0754-4D70-98BC-A8AEE8DB696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7-4B59-4EE9-8276-E9D7472616C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5CF9-11F0-4889-8031-EF6B83AA530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E47F-B8BE-4AE5-8BE0-91E3F6AB378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BCD0-F999-422F-B6A9-C4A52C2AE2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C450-7FB7-45DB-B1B0-C0D254E885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2754" y="2392695"/>
            <a:ext cx="895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内存管理 第二部分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虚拟内存的分配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8BB-2A9D-492B-AAFF-C3A23DCE515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11338" y="5576280"/>
            <a:ext cx="36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主讲人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陈乐晗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李文毅 陈伯瑜 霍育福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389" y="3285497"/>
            <a:ext cx="494242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xv6: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相关文件：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umalloc.c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相关函数：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morecore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内核版本：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5.12.8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916" y="198741"/>
            <a:ext cx="4980202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2.1 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空间不够出现在哪些情况下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?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做了哪些操作？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639" y="2532821"/>
            <a:ext cx="4980202" cy="2881746"/>
          </a:xfrm>
          <a:prstGeom prst="wedgeEllipseCallou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kumimoji="1" lang="zh-CN" altLang="en-US" sz="28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išľíďè"/>
          <p:cNvSpPr/>
          <p:nvPr/>
        </p:nvSpPr>
        <p:spPr bwMode="auto">
          <a:xfrm>
            <a:off x="630330" y="2975075"/>
            <a:ext cx="4514511" cy="19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b="1" i="0" u="none" strike="noStrike" cap="none" spc="0" normalizeH="0" baseline="0" dirty="0">
                <a:solidFill>
                  <a:srgbClr val="FF000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Answer</a:t>
            </a: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：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空间不足的条件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: p-&gt;</a:t>
            </a:r>
            <a:r>
              <a:rPr lang="en-US" altLang="zh-CN" sz="2000" b="1" dirty="0" err="1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s.size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 &lt; </a:t>
            </a:r>
            <a:r>
              <a:rPr lang="en-US" altLang="zh-CN" sz="2000" b="1" dirty="0" err="1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nunits</a:t>
            </a:r>
            <a:endParaRPr lang="en-US" altLang="zh-CN" sz="2000" b="1" dirty="0"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空间不足的操作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: 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调用</a:t>
            </a:r>
            <a:r>
              <a:rPr lang="en-US" altLang="zh-CN" sz="2000" b="1" dirty="0" err="1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morecore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</a:t>
            </a:r>
            <a:endParaRPr lang="zh-CN" altLang="en-US" sz="2000" b="1" dirty="0"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383273" y="198741"/>
            <a:ext cx="68087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malloc(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nbytes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Header *p,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nbytes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base.s.ptr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&amp;base;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base.s.size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p, p 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+=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*)(p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morecore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6096000" y="2684457"/>
            <a:ext cx="3459683" cy="30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2E49-7A29-48F3-9E9C-0DE24D33061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31" y="374788"/>
            <a:ext cx="4980202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2.2 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空间不够时调用了哪些函数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?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920" y="2632287"/>
            <a:ext cx="4980202" cy="2881746"/>
          </a:xfrm>
          <a:prstGeom prst="wedgeEllipseCallou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kumimoji="1" lang="zh-CN" altLang="en-US" sz="28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išľíďè"/>
          <p:cNvSpPr/>
          <p:nvPr/>
        </p:nvSpPr>
        <p:spPr bwMode="auto">
          <a:xfrm>
            <a:off x="914883" y="3046690"/>
            <a:ext cx="3902276" cy="205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b="1" i="0" u="none" strike="noStrike" cap="none" spc="0" normalizeH="0" baseline="0" dirty="0">
                <a:solidFill>
                  <a:srgbClr val="FF000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Answer</a:t>
            </a: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：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 err="1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morecore</a:t>
            </a: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</a:t>
            </a:r>
            <a:r>
              <a:rPr lang="zh-CN" alt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</a:t>
            </a:r>
            <a:endParaRPr lang="en-US" altLang="zh-CN" sz="2000" b="1" dirty="0">
              <a:solidFill>
                <a:srgbClr val="7030A0"/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在堆段分配</a:t>
            </a:r>
            <a:r>
              <a:rPr lang="en-US" altLang="zh-CN" sz="2000" b="1" dirty="0" err="1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sizeof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(Header) * 4KB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的空间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.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通过</a:t>
            </a:r>
            <a:r>
              <a:rPr lang="en-US" altLang="zh-CN" sz="2000" b="1" dirty="0" err="1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sbrk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函数进行分配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,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如果成功分配则调用</a:t>
            </a:r>
            <a:r>
              <a:rPr lang="en-US" altLang="zh-CN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free</a:t>
            </a:r>
            <a:r>
              <a:rPr lang="zh-CN" altLang="en-US" sz="2000" b="1" dirty="0"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</a:t>
            </a:r>
            <a:endParaRPr lang="zh-CN" altLang="en-US" sz="2000" b="1" dirty="0"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39790" y="1504593"/>
            <a:ext cx="41480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Header*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morecore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nu)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Header *hp;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sbrk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 *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==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hp = (Header*)p;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free((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*)(hp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7622293" y="2490537"/>
            <a:ext cx="3073209" cy="534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41B9-8B59-4F3D-B447-C5BE6879A81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207315" y="2721114"/>
            <a:ext cx="7909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mappages</a:t>
            </a: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40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walkpgdir</a:t>
            </a: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endParaRPr lang="zh-CN" altLang="zh-CN" sz="40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8B91-3BAB-45A9-BD43-ED28468F68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4157007" y="386805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2400" b="1" kern="1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交给第三组的同学们来讲解</a:t>
            </a:r>
            <a:endParaRPr lang="zh-CN" altLang="zh-CN" sz="2400" kern="1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4493637" y="2721114"/>
            <a:ext cx="3204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sbrk</a:t>
            </a: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endParaRPr lang="zh-CN" altLang="zh-CN" sz="40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FB40-2622-4572-BEC1-26E72936FB3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31" y="374788"/>
            <a:ext cx="612854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4. 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sys_sbrk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函数中为何调用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switchuvm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()?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15" name="išľíďè"/>
          <p:cNvSpPr/>
          <p:nvPr/>
        </p:nvSpPr>
        <p:spPr bwMode="auto">
          <a:xfrm>
            <a:off x="701522" y="1824280"/>
            <a:ext cx="7451877" cy="30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sbrk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—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sysproc.c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文件中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(1).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通过系统调用进入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sys_sbrk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(2).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利用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argint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函数获取传递的参数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(3).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调用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growproc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函数以增加当前进程的内存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      如果失败，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growproc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会返回 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-1,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此时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sys_sbrk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函数返回 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-1</a:t>
            </a:r>
            <a:endParaRPr lang="en-US" altLang="zh-CN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(4).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返回当前进程的大小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488651" y="920047"/>
            <a:ext cx="31643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sys_sbrk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&amp;n)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growproc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13E-A54F-453E-A239-20C26A70CB7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31" y="374788"/>
            <a:ext cx="612854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4. 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sys_sbrk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函数中为何调用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switchuvm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()?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15" name="išľíďè"/>
          <p:cNvSpPr/>
          <p:nvPr/>
        </p:nvSpPr>
        <p:spPr bwMode="auto">
          <a:xfrm>
            <a:off x="493230" y="1639614"/>
            <a:ext cx="5351309" cy="30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growproc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—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proc.c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文件中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(1).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功能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增加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或减少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当前进程的内存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字节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(2).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根据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的正负值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调用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allocuvm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或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deallocuvm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增加或减少内存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(3).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调用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switchuvm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更新当前进程的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TSS (task state segment),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并将当前进程的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pgdir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存入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cr3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寄存器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685781" y="1065522"/>
            <a:ext cx="64025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Grow current process's memory by n bytes.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 0 on success, -1 on failure.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growproc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&gt;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allocuvm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deallocuvm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switchuvm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7293-CFB7-40EA-A84A-A69980EBC2F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31" y="374788"/>
            <a:ext cx="612854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4. 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sys_sbrk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函数中为何调用</a:t>
            </a:r>
            <a:r>
              <a:rPr lang="en-US" altLang="zh-CN" sz="2400" b="1" dirty="0" err="1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switchuvm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字魂58号-创中黑" panose="00000500000000000000" pitchFamily="2" charset="-122"/>
                <a:cs typeface="Arial" panose="020B0604020202020204" pitchFamily="34" charset="0"/>
                <a:sym typeface="字魂58号-创中黑" panose="00000500000000000000" pitchFamily="2" charset="-122"/>
              </a:rPr>
              <a:t>()?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字魂58号-创中黑" panose="00000500000000000000" pitchFamily="2" charset="-122"/>
              <a:cs typeface="Arial" panose="020B0604020202020204" pitchFamily="34" charset="0"/>
              <a:sym typeface="字魂58号-创中黑" panose="00000500000000000000" pitchFamily="2" charset="-122"/>
            </a:endParaRPr>
          </a:p>
        </p:txBody>
      </p:sp>
      <p:sp>
        <p:nvSpPr>
          <p:cNvPr id="15" name="išľíďè"/>
          <p:cNvSpPr/>
          <p:nvPr/>
        </p:nvSpPr>
        <p:spPr bwMode="auto">
          <a:xfrm>
            <a:off x="493231" y="1639614"/>
            <a:ext cx="5016030" cy="30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为什么调用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switchuvm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—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vm.c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文件中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(1).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在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allocuvm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或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deallocuvm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函数执行过程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内存中的页表项会通过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walkpgdir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或</a:t>
            </a:r>
            <a:r>
              <a:rPr lang="en-US" altLang="zh-CN" sz="2000" b="1" dirty="0" err="1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mappages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函数完成更新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(2).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此时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TLB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中的页表项并未更新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(3). 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因此需要刷新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cr3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寄存器以更新</a:t>
            </a:r>
            <a:r>
              <a:rPr lang="en-US" altLang="zh-CN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TLB</a:t>
            </a:r>
            <a:r>
              <a:rPr lang="zh-CN" altLang="en-US" sz="2000" b="1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中的内容</a:t>
            </a:r>
            <a:endParaRPr lang="zh-CN" altLang="en-US" sz="2000" b="1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5899" y="836453"/>
            <a:ext cx="710184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Switch TSS and h/w page table to correspond to process p.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oid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switchuvm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 *p)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switchuvm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process"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kstack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switchuvm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kstack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panic(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switchuvm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pgdir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pushcli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gdt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SEG_TSS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SEG16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STS_T32A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gdt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SEG_TSS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()-&gt;ts.ss0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SEG_KDATA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()-&gt;ts.esp0 = (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kstack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KSTACKSIZE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setting IOPL=0 in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eflags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*and*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iomb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beyond the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tss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segment limit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forbids I/O instructions (e.g.,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outb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from user space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ts.iomb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0xFFFF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SEG_TSS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lcr3(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V2P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pgdir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switch to process's address space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popcli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E247-5403-4367-9FAF-766BFEE491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929107" y="2774454"/>
            <a:ext cx="6737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分析</a:t>
            </a: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40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alloc_page.c</a:t>
            </a:r>
            <a:endParaRPr lang="zh-CN" altLang="zh-CN" sz="40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78D-63E9-4543-AD6E-F1E57C40B0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对虚拟内存块的组织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43" y="1421898"/>
            <a:ext cx="1013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内核使用一个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struct page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数据结构来描述一个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物理页面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，一个物理页面大小通常是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4kb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struct page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数据结构在内核的源代码如下：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74843" y="6182556"/>
            <a:ext cx="261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mm_type.h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068" y="3059668"/>
            <a:ext cx="482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flags:page-flags.h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页面的标志位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75232" y="2666113"/>
            <a:ext cx="74888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page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First double word block 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flags;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/* Atomic flags, some possibly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          * updated asynchronously 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mapping;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s_mem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atomic_t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compound_mapcount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Second double word 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……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298E-661C-4C29-A936-2A66A2E738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对虚拟内存块的组织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996" y="1134832"/>
            <a:ext cx="935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虚存管理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的最基本的管理单元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struct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vm_area_struct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996" y="1905506"/>
            <a:ext cx="1063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描述的是一段连续的、具有相同访问属性的虚存空间，该虚存空间的大小为物理内存页面的整数倍。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996" y="2426737"/>
            <a:ext cx="87861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vm_area_struct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The first cache line has the info for VMA tree walking. */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vm_start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linked list of VM areas per task, sorted by address 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vm_area_struct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vm_next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vm_prev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rb_node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vm_rb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rb_subtree_gap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Second cache line starts here. */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……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8383" y="5782734"/>
            <a:ext cx="7328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vm_start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vm_end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成员表示首地址和末地址后第一个字节的地址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虚存空间范围可以用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vm_start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vm_end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826-4D07-4600-91BB-015A3CB95B4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8529-7EB6-4AE1-A8A0-C052F2537DE1}" type="datetime1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0087" y="2084899"/>
            <a:ext cx="800219" cy="2124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285" y="1411804"/>
            <a:ext cx="95908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malloc()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从哪个数据结构中选择可用空间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这个数据结构的初始状态是什么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如何进行系统的第一次分配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空间不够出现在哪些情况下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空间不够时做哪些操作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调用了哪些函数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mappages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walkpgdir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函数的作用分别是什么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不用讲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由第三组同学来讲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sbrk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函数，也即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sys_sbrk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函数中为何调用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switchuvm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()?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进阶问题，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代码中可用空间是用何种数据结构组织的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请结合相关源码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[mm/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alloc_page.c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进行分析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xv6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中数据结构有何区别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63795" y="1677546"/>
            <a:ext cx="0" cy="2970081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0087" y="399929"/>
            <a:ext cx="3458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重点关注问题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对虚拟内存块的组织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1755" y="1229862"/>
            <a:ext cx="9336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在进程的 </a:t>
            </a:r>
            <a:r>
              <a:rPr lang="en-US" altLang="zh-C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结构中包含一个指向 </a:t>
            </a:r>
            <a:r>
              <a:rPr lang="en-US" altLang="zh-C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mm_struct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结构的指针</a:t>
            </a:r>
            <a:endParaRPr lang="zh-CN" alt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进程的</a:t>
            </a:r>
            <a:r>
              <a:rPr lang="en-US" altLang="zh-C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mm_struct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包含有指向 </a:t>
            </a:r>
            <a:r>
              <a:rPr lang="en-US" altLang="zh-CN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vm_area_struct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结构的指针</a:t>
            </a:r>
            <a:endParaRPr lang="en-US" altLang="zh-CN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041" y="238105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struct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mm_struct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*mm,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active_mm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2041" y="432537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mm_struct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vm_area_struct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mmap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rb_root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mm_rb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565D-6F75-4623-BA8D-66EA820E5B4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对虚拟内存块的组织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1755" y="1229862"/>
            <a:ext cx="10387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进程所使用到的虚存空间不连续，且各部分虚存空间的访问属性也可能不同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所以一个进程的虚存空间需要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多个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vm_area_struct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结构来描述。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1393" y="2858148"/>
            <a:ext cx="32799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结构的数目较少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43061" y="2719648"/>
            <a:ext cx="4340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单链表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的形式组织数据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vm_next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指针指向下一个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4141305" y="3042813"/>
            <a:ext cx="563217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65881" y="3999242"/>
            <a:ext cx="32799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结构的数目较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43060" y="3887750"/>
            <a:ext cx="4340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红黑树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的形式组织数据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vm_rb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是作为红黑树的一个节点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145793" y="4183908"/>
            <a:ext cx="6647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5566" y="3283479"/>
            <a:ext cx="3154214" cy="32425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B05B-E70B-4FC5-8830-B791572384A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对空闲块的组织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36" y="3807967"/>
            <a:ext cx="8329654" cy="296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7" y="1007190"/>
            <a:ext cx="4913849" cy="29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CACB-5ADA-40EB-A963-1051375082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对空闲块的组织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6016" y="1301060"/>
            <a:ext cx="5360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空闲空间的数据结构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55820" y="3915683"/>
            <a:ext cx="73619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free_area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MIGRATE_TYPES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nr_free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456649" y="6175720"/>
            <a:ext cx="328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include\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mmzone.h</a:t>
            </a:r>
            <a:endParaRPr lang="en-US" altLang="zh-C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55820" y="182428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zone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free areas of different sizes 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free_area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free_area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MAX_ORDER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F6E8-2D45-4E1E-9D5C-DABFC9648E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7545" y="286874"/>
            <a:ext cx="6667111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Linux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对空闲块的组织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55126" y="1824280"/>
          <a:ext cx="2353733" cy="40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3733"/>
              </a:tblGrid>
              <a:tr h="62400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free_area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[N]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free_area</a:t>
                      </a:r>
                      <a:r>
                        <a:rPr kumimoji="0" lang="en-US" altLang="zh-C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  <a:endParaRPr kumimoji="0" lang="zh-CN" altLang="en-US" sz="2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free_area</a:t>
                      </a:r>
                      <a:r>
                        <a:rPr kumimoji="0" lang="en-US" altLang="zh-C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  <a:endParaRPr kumimoji="0" lang="zh-CN" altLang="en-US" sz="2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free_area</a:t>
                      </a:r>
                      <a:r>
                        <a:rPr kumimoji="0" lang="en-US" altLang="zh-C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[0]</a:t>
                      </a:r>
                      <a:endParaRPr kumimoji="0" lang="zh-CN" altLang="en-US" sz="2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95804" y="6141915"/>
            <a:ext cx="262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MAX_ORDER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20570" y="1826448"/>
          <a:ext cx="3255718" cy="3723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5718"/>
              </a:tblGrid>
              <a:tr h="62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free_list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MIGRATE_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X]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03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free_list</a:t>
                      </a: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kumimoji="0" lang="zh-CN" alt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MIGRATE_</a:t>
                      </a: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X]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free_list</a:t>
                      </a: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kumimoji="0" lang="zh-CN" alt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MIGRATE_</a:t>
                      </a: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X]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free_list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MIGRATE_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X]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free_list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MIGRATE_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X]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2400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free_list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MIGRATE_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X]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3608859" y="1886465"/>
            <a:ext cx="1011711" cy="328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08859" y="5550117"/>
            <a:ext cx="1011711" cy="310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876288" y="1639614"/>
            <a:ext cx="3456234" cy="678652"/>
            <a:chOff x="7876288" y="1639614"/>
            <a:chExt cx="3456234" cy="678652"/>
          </a:xfrm>
        </p:grpSpPr>
        <p:sp>
          <p:nvSpPr>
            <p:cNvPr id="4" name="文本框 3"/>
            <p:cNvSpPr txBox="1"/>
            <p:nvPr/>
          </p:nvSpPr>
          <p:spPr>
            <a:xfrm>
              <a:off x="11004331" y="16396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7876288" y="213360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8739432" y="1948933"/>
              <a:ext cx="172994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struct page</a:t>
              </a:r>
              <a:endParaRPr kumimoji="1" lang="zh-CN" altLang="en-US" sz="2000" b="1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10468464" y="212948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876288" y="2250015"/>
            <a:ext cx="3456234" cy="678652"/>
            <a:chOff x="7876288" y="1639614"/>
            <a:chExt cx="3456234" cy="678652"/>
          </a:xfrm>
        </p:grpSpPr>
        <p:sp>
          <p:nvSpPr>
            <p:cNvPr id="27" name="文本框 26"/>
            <p:cNvSpPr txBox="1"/>
            <p:nvPr/>
          </p:nvSpPr>
          <p:spPr>
            <a:xfrm>
              <a:off x="11004331" y="16396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7876288" y="213360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739432" y="1948933"/>
              <a:ext cx="172994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struct page</a:t>
              </a:r>
              <a:endParaRPr kumimoji="1" lang="zh-CN" altLang="en-US" sz="2000" b="1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10468464" y="212948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76288" y="2908167"/>
            <a:ext cx="3456234" cy="678652"/>
            <a:chOff x="7876288" y="1639614"/>
            <a:chExt cx="3456234" cy="678652"/>
          </a:xfrm>
        </p:grpSpPr>
        <p:sp>
          <p:nvSpPr>
            <p:cNvPr id="32" name="文本框 31"/>
            <p:cNvSpPr txBox="1"/>
            <p:nvPr/>
          </p:nvSpPr>
          <p:spPr>
            <a:xfrm>
              <a:off x="11004331" y="16396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7876288" y="213360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739432" y="1948933"/>
              <a:ext cx="172994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struct page</a:t>
              </a:r>
              <a:endParaRPr kumimoji="1" lang="zh-CN" altLang="en-US" sz="2000" b="1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10468464" y="212948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7876288" y="3548575"/>
            <a:ext cx="3456234" cy="678652"/>
            <a:chOff x="7876288" y="1639614"/>
            <a:chExt cx="3456234" cy="678652"/>
          </a:xfrm>
        </p:grpSpPr>
        <p:sp>
          <p:nvSpPr>
            <p:cNvPr id="37" name="文本框 36"/>
            <p:cNvSpPr txBox="1"/>
            <p:nvPr/>
          </p:nvSpPr>
          <p:spPr>
            <a:xfrm>
              <a:off x="11004331" y="16396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7876288" y="213360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8739432" y="1948933"/>
              <a:ext cx="172994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struct page</a:t>
              </a:r>
              <a:endParaRPr kumimoji="1" lang="zh-CN" altLang="en-US" sz="2000" b="1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10468464" y="212948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876288" y="4183135"/>
            <a:ext cx="3456234" cy="678652"/>
            <a:chOff x="7876288" y="1639614"/>
            <a:chExt cx="3456234" cy="678652"/>
          </a:xfrm>
        </p:grpSpPr>
        <p:sp>
          <p:nvSpPr>
            <p:cNvPr id="42" name="文本框 41"/>
            <p:cNvSpPr txBox="1"/>
            <p:nvPr/>
          </p:nvSpPr>
          <p:spPr>
            <a:xfrm>
              <a:off x="11004331" y="16396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7876288" y="213360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8739432" y="1948933"/>
              <a:ext cx="172994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struct page</a:t>
              </a:r>
              <a:endParaRPr kumimoji="1" lang="zh-CN" altLang="en-US" sz="2000" b="1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10468464" y="212948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7876288" y="4823543"/>
            <a:ext cx="3456234" cy="678652"/>
            <a:chOff x="7876288" y="1639614"/>
            <a:chExt cx="3456234" cy="678652"/>
          </a:xfrm>
        </p:grpSpPr>
        <p:sp>
          <p:nvSpPr>
            <p:cNvPr id="47" name="文本框 46"/>
            <p:cNvSpPr txBox="1"/>
            <p:nvPr/>
          </p:nvSpPr>
          <p:spPr>
            <a:xfrm>
              <a:off x="11004331" y="16396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7876288" y="213360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8739432" y="1948933"/>
              <a:ext cx="1729946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/>
                <a:t>struct page</a:t>
              </a:r>
              <a:endParaRPr kumimoji="1" lang="zh-CN" altLang="en-US" sz="2000" b="1" dirty="0"/>
            </a:p>
          </p:txBody>
        </p:sp>
        <p:cxnSp>
          <p:nvCxnSpPr>
            <p:cNvPr id="50" name="直接连接符 49"/>
            <p:cNvCxnSpPr/>
            <p:nvPr/>
          </p:nvCxnSpPr>
          <p:spPr>
            <a:xfrm flipV="1">
              <a:off x="10468464" y="2129480"/>
              <a:ext cx="86405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783-F439-4100-9B70-D10B1A19AE8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1BF5-2577-4ECC-B7AF-B14EB66ACC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23720" y="2413337"/>
            <a:ext cx="674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4277233" y="2902961"/>
            <a:ext cx="3749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1. malloc()</a:t>
            </a:r>
            <a:r>
              <a:rPr lang="zh-CN" altLang="en-US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endParaRPr lang="zh-CN" altLang="zh-CN" sz="40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ADA4-E32D-4A46-B664-E0FD90E7146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534" y="368710"/>
            <a:ext cx="7136131" cy="5713620"/>
          </a:xfrm>
          <a:prstGeom prst="rect">
            <a:avLst/>
          </a:prstGeom>
        </p:spPr>
      </p:pic>
      <p:sp>
        <p:nvSpPr>
          <p:cNvPr id="13" name="išľíďè"/>
          <p:cNvSpPr/>
          <p:nvPr/>
        </p:nvSpPr>
        <p:spPr bwMode="auto">
          <a:xfrm>
            <a:off x="256945" y="1500874"/>
            <a:ext cx="498020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虚存映射：</a:t>
            </a:r>
            <a:endParaRPr kumimoji="0" lang="en-US" altLang="zh-CN" sz="2400" b="1" i="0" u="none" strike="noStrike" cap="none" spc="0" normalizeH="0" baseline="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Xv6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虚存为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4G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，内核在高地址运行，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用户空间在低地址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(2G+)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用户空间映射到内核的方法：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通过页表分配物理地址空闲区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通过物理地址映射回虚存的内核空闲区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内核空间比用户空间高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0x8000_0000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945" y="368710"/>
            <a:ext cx="54101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补充背景</a:t>
            </a:r>
            <a:endParaRPr lang="en-US" altLang="zh-CN" sz="28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ED8-524D-4098-A787-0529DCE6FB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796" y="217283"/>
            <a:ext cx="7162259" cy="6423434"/>
          </a:xfrm>
          <a:prstGeom prst="rect">
            <a:avLst/>
          </a:prstGeom>
        </p:spPr>
      </p:pic>
      <p:sp>
        <p:nvSpPr>
          <p:cNvPr id="13" name="išľíďè"/>
          <p:cNvSpPr/>
          <p:nvPr/>
        </p:nvSpPr>
        <p:spPr bwMode="auto">
          <a:xfrm>
            <a:off x="256945" y="1500874"/>
            <a:ext cx="498020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再唠叨几句：</a:t>
            </a:r>
            <a:endParaRPr kumimoji="0" lang="en-US" altLang="zh-CN" sz="2400" b="1" i="0" u="none" strike="noStrike" cap="none" spc="0" normalizeH="0" baseline="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分配空间的时候每次向操作系统申请的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空间大小是 </a:t>
            </a:r>
            <a:r>
              <a:rPr lang="en-US" altLang="zh-CN" sz="2000" b="1" dirty="0" err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sizeof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(Header) * 4KB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将用户空间的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heap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增长同样的大小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用户用不完的空间以空闲块链表的形式   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放在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heap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中。</a:t>
            </a:r>
            <a:endParaRPr lang="zh-CN" altLang="en-US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945" y="368710"/>
            <a:ext cx="54101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补充背景</a:t>
            </a:r>
            <a:endParaRPr lang="en-US" altLang="zh-CN" sz="28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886325" y="3609975"/>
            <a:ext cx="1895475" cy="781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62" y="6251195"/>
            <a:ext cx="6181438" cy="2380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1D82-BF26-4EFD-B681-588B399FED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32589"/>
          <a:stretch>
            <a:fillRect/>
          </a:stretch>
        </p:blipFill>
        <p:spPr>
          <a:xfrm>
            <a:off x="478250" y="517707"/>
            <a:ext cx="4724434" cy="31552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3371983"/>
            <a:ext cx="6667111" cy="34860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1916" y="3958386"/>
            <a:ext cx="4320000" cy="2520000"/>
          </a:xfrm>
          <a:prstGeom prst="wedgeEllipseCallou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kumimoji="1" lang="zh-CN" altLang="en-US" sz="2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išľíďè"/>
          <p:cNvSpPr/>
          <p:nvPr/>
        </p:nvSpPr>
        <p:spPr bwMode="auto">
          <a:xfrm>
            <a:off x="8003974" y="4206891"/>
            <a:ext cx="498020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Answer</a:t>
            </a: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endParaRPr kumimoji="0" lang="en-US" altLang="zh-CN" sz="2400" b="1" i="0" u="none" strike="noStrike" cap="none" spc="0" normalizeH="0" baseline="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Header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是一个指针结构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从用户空间的堆段中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选择可用空间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7545" y="286874"/>
            <a:ext cx="660997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1.1 malloc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从哪个数据结构中选择可用空间？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770900" y="239231"/>
            <a:ext cx="44181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Align;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s;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Align x;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base;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7E-AE9D-4C29-87F6-616FA2BCCFC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589708" y="3875271"/>
            <a:ext cx="4320000" cy="2520000"/>
          </a:xfrm>
          <a:prstGeom prst="wedgeEllipseCallou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kumimoji="1" lang="zh-CN" altLang="en-US" sz="2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1601" y="388351"/>
            <a:ext cx="598180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1.2 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数据结构初始状态？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4" name="išľíďè"/>
          <p:cNvSpPr/>
          <p:nvPr/>
        </p:nvSpPr>
        <p:spPr bwMode="auto">
          <a:xfrm>
            <a:off x="8003974" y="4206891"/>
            <a:ext cx="498020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Answer</a:t>
            </a: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endParaRPr kumimoji="0" lang="en-US" altLang="zh-CN" sz="2400" b="1" i="0" u="none" strike="noStrike" cap="none" spc="0" normalizeH="0" baseline="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头结点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base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的指针指向自己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base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指向的可用空间为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0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385" y="238093"/>
            <a:ext cx="687601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malloc(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nbytes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Header *p,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nbytes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base.s.ptr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&amp;base;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base.s.size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p, p 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+=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*)(p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morecore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328384" y="511615"/>
            <a:ext cx="6876011" cy="173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1"/>
          <p:cNvSpPr txBox="1"/>
          <p:nvPr/>
        </p:nvSpPr>
        <p:spPr>
          <a:xfrm>
            <a:off x="7631601" y="1181417"/>
            <a:ext cx="3984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base;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 *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29-C8B0-4CDD-A1EE-0C5BAB3CD8D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4331" y="1639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40021" y="336688"/>
            <a:ext cx="598180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1.3 </a:t>
            </a:r>
            <a:r>
              <a:rPr lang="zh-CN" altLang="en-US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如何进行系统的第一次分配</a:t>
            </a:r>
            <a:r>
              <a:rPr lang="en-US" altLang="zh-CN" sz="2400" b="1" dirty="0">
                <a:solidFill>
                  <a:srgbClr val="E7E6E6">
                    <a:lumMod val="25000"/>
                  </a:srgb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?</a:t>
            </a:r>
            <a:endParaRPr lang="en-US" altLang="zh-CN" sz="2400" b="1" dirty="0">
              <a:solidFill>
                <a:srgbClr val="E7E6E6">
                  <a:lumMod val="25000"/>
                </a:srgb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90080" y="3668817"/>
            <a:ext cx="4980202" cy="2881746"/>
          </a:xfrm>
          <a:prstGeom prst="wedgeEllipseCallou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kumimoji="1" lang="zh-CN" altLang="en-US" sz="28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išľíďè"/>
          <p:cNvSpPr/>
          <p:nvPr/>
        </p:nvSpPr>
        <p:spPr bwMode="auto">
          <a:xfrm>
            <a:off x="7527724" y="4111641"/>
            <a:ext cx="498020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Answer</a:t>
            </a:r>
            <a:r>
              <a:rPr kumimoji="0" lang="zh-CN" altLang="en-US" sz="2400" b="1" i="0" u="none" strike="noStrike" cap="none" spc="0" normalizeH="0" baseline="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endParaRPr kumimoji="0" lang="en-US" altLang="zh-CN" sz="2400" b="1" i="0" u="none" strike="noStrike" cap="none" spc="0" normalizeH="0" baseline="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：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初始时候可用空间为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0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，调用  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r>
              <a:rPr lang="en-US" altLang="zh-CN" sz="2000" b="1" dirty="0" err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morecore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在堆段分配</a:t>
            </a:r>
            <a:endParaRPr lang="en-US" altLang="zh-CN" sz="2000" b="1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     </a:t>
            </a:r>
            <a:r>
              <a:rPr lang="en-US" altLang="zh-CN" sz="2000" b="1" dirty="0" err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sizeof</a:t>
            </a:r>
            <a:r>
              <a:rPr lang="en-US" altLang="zh-CN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(Header) * 4KB</a:t>
            </a:r>
            <a:r>
              <a:rPr lang="zh-CN" altLang="en-US" sz="2000" b="1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 空间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kumimoji="0" lang="en-US" altLang="zh-CN" sz="1600" b="1" i="0" u="none" strike="noStrike" cap="none" spc="0" normalizeH="0" baseline="0" dirty="0">
              <a:solidFill>
                <a:schemeClr val="accent4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8385" y="217773"/>
            <a:ext cx="675305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malloc(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nbytes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Header *p,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nbytes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 -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(Header)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base.s.ptr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&amp;base;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base.s.size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p, p 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+=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p-&gt;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*)(p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((p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morecore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nunits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328385" y="5109690"/>
            <a:ext cx="6435176" cy="1026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6448-CCF2-45AF-9FC3-D6F132E117B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919424" y="2869830"/>
            <a:ext cx="43252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4000" b="1" kern="1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空间不够的情况</a:t>
            </a:r>
            <a:endParaRPr lang="zh-CN" altLang="zh-CN" sz="40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7AB1-0072-41EE-9C51-C348FCD77CC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914FF-CAA3-4407-AE21-C41C83871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7150</Words>
  <Application>WPS 演示</Application>
  <PresentationFormat>Widescreen</PresentationFormat>
  <Paragraphs>555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Times New Roman</vt:lpstr>
      <vt:lpstr>黑体</vt:lpstr>
      <vt:lpstr>字魂58号-创中黑</vt:lpstr>
      <vt:lpstr>华文行楷</vt:lpstr>
      <vt:lpstr>Consolas</vt:lpstr>
      <vt:lpstr>等线</vt:lpstr>
      <vt:lpstr>Arial Unicode MS</vt:lpstr>
      <vt:lpstr>等线 Light</vt:lpstr>
      <vt:lpstr>Open Sans</vt:lpstr>
      <vt:lpstr>Segoe Print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Fluorine</dc:creator>
  <cp:lastModifiedBy>ahan</cp:lastModifiedBy>
  <cp:revision>51</cp:revision>
  <dcterms:created xsi:type="dcterms:W3CDTF">2021-11-22T06:53:00Z</dcterms:created>
  <dcterms:modified xsi:type="dcterms:W3CDTF">2021-11-24T06:34:01Z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8CD82A2839424D36BECE0896183EE7CF</vt:lpwstr>
  </property>
  <property fmtid="{D5CDD505-2E9C-101B-9397-08002B2CF9AE}" pid="3" name="KSOProductBuildVer">
    <vt:lpwstr>2052-11.1.0.11115</vt:lpwstr>
  </property>
</Properties>
</file>