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4"/>
  </p:notesMasterIdLst>
  <p:sldIdLst>
    <p:sldId id="256" r:id="rId4"/>
    <p:sldId id="324" r:id="rId5"/>
    <p:sldId id="326" r:id="rId6"/>
    <p:sldId id="325" r:id="rId7"/>
    <p:sldId id="327" r:id="rId8"/>
    <p:sldId id="329" r:id="rId9"/>
    <p:sldId id="331" r:id="rId10"/>
    <p:sldId id="332" r:id="rId11"/>
    <p:sldId id="315" r:id="rId12"/>
    <p:sldId id="335" r:id="rId13"/>
    <p:sldId id="333" r:id="rId14"/>
    <p:sldId id="336" r:id="rId15"/>
    <p:sldId id="337" r:id="rId16"/>
    <p:sldId id="340" r:id="rId17"/>
    <p:sldId id="339" r:id="rId18"/>
    <p:sldId id="341" r:id="rId19"/>
    <p:sldId id="276" r:id="rId20"/>
    <p:sldId id="343" r:id="rId21"/>
    <p:sldId id="282" r:id="rId22"/>
    <p:sldId id="350" r:id="rId23"/>
    <p:sldId id="352" r:id="rId25"/>
    <p:sldId id="354" r:id="rId26"/>
    <p:sldId id="355" r:id="rId27"/>
    <p:sldId id="356" r:id="rId28"/>
    <p:sldId id="359" r:id="rId29"/>
    <p:sldId id="374" r:id="rId30"/>
    <p:sldId id="363" r:id="rId31"/>
    <p:sldId id="364" r:id="rId32"/>
    <p:sldId id="366" r:id="rId33"/>
    <p:sldId id="370" r:id="rId34"/>
    <p:sldId id="321" r:id="rId35"/>
    <p:sldId id="365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函" initials="王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206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24T00:29:27.03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rgbClr val="FF0000"/>
                </a:solidFill>
              </a:defRPr>
            </a:lvl1pPr>
          </a:lstStyle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22080" y="1866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D500-880D-4403-AD24-852D11A69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04605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4"/>
          <p:cNvSpPr txBox="1"/>
          <p:nvPr/>
        </p:nvSpPr>
        <p:spPr>
          <a:xfrm>
            <a:off x="2287897" y="1841820"/>
            <a:ext cx="76160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实例分析第四部分</a:t>
            </a:r>
            <a:endParaRPr lang="zh-CN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3087" y="5113412"/>
            <a:ext cx="3576508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鄢玺 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康家锐    周祖漪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65"/>
          <p:cNvSpPr>
            <a:spLocks noChangeArrowheads="1"/>
          </p:cNvSpPr>
          <p:nvPr/>
        </p:nvSpPr>
        <p:spPr bwMode="auto">
          <a:xfrm flipV="1">
            <a:off x="2595845" y="4536800"/>
            <a:ext cx="7000310" cy="580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65"/>
          <p:cNvSpPr>
            <a:spLocks noChangeArrowheads="1"/>
          </p:cNvSpPr>
          <p:nvPr/>
        </p:nvSpPr>
        <p:spPr bwMode="auto">
          <a:xfrm flipV="1">
            <a:off x="2595845" y="674732"/>
            <a:ext cx="7000310" cy="580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60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4"/>
          <p:cNvSpPr txBox="1"/>
          <p:nvPr/>
        </p:nvSpPr>
        <p:spPr>
          <a:xfrm>
            <a:off x="1678947" y="5050790"/>
            <a:ext cx="448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6155" y="3239770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进程创建和加载内存过程、内存的保护模式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817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sym typeface="+mn-ea"/>
              </a:rPr>
              <a:t>exec()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sym typeface="+mn-ea"/>
              </a:rPr>
              <a:t>函数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6910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26474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2142642" y="1401296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readi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2142642" y="1900398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setupkvm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2142642" y="3572765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allocuvm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2130537" y="4048417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loaduvm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2056291" y="4942952"/>
            <a:ext cx="1260626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allocuvm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2056291" y="5492500"/>
            <a:ext cx="1260626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clearpteu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2059516" y="6068185"/>
            <a:ext cx="1260630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switchuvm</a:t>
            </a:r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1572538" y="2408226"/>
            <a:ext cx="2205416" cy="382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dirty="0"/>
              <a:t>&lt; </a:t>
            </a:r>
            <a:r>
              <a:rPr lang="en-US" altLang="zh-CN" sz="1200" dirty="0" err="1"/>
              <a:t>elf.phnum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2142642" y="3075828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readi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08464" y="172771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24128" y="1727712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674503" y="2235540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5250" y="3395399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24128" y="3899181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17" idx="0"/>
          </p:cNvCxnSpPr>
          <p:nvPr/>
        </p:nvCxnSpPr>
        <p:spPr>
          <a:xfrm>
            <a:off x="2686604" y="5269368"/>
            <a:ext cx="0" cy="223132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89831" y="5812516"/>
            <a:ext cx="8877" cy="230725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86604" y="2716561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yes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直接箭头连接符 47"/>
          <p:cNvCxnSpPr>
            <a:endCxn id="20" idx="0"/>
          </p:cNvCxnSpPr>
          <p:nvPr/>
        </p:nvCxnSpPr>
        <p:spPr>
          <a:xfrm>
            <a:off x="2715250" y="2790235"/>
            <a:ext cx="1" cy="285593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909179" y="2608612"/>
            <a:ext cx="66335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909180" y="4685987"/>
            <a:ext cx="176532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909179" y="2608612"/>
            <a:ext cx="0" cy="207737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2724128" y="4535067"/>
            <a:ext cx="176532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715250" y="3899181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2682166" y="4685987"/>
            <a:ext cx="16542" cy="256965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486880" y="2608612"/>
            <a:ext cx="2571" cy="196418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 flipV="1">
            <a:off x="3857964" y="2598311"/>
            <a:ext cx="628916" cy="103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2724664" y="4374834"/>
            <a:ext cx="0" cy="1602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686675" y="1403086"/>
            <a:ext cx="19858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读取</a:t>
            </a:r>
            <a:r>
              <a:rPr lang="en-US" altLang="zh-CN" sz="1600" dirty="0"/>
              <a:t>ELF </a:t>
            </a:r>
            <a:r>
              <a:rPr lang="zh-CN" altLang="en-US" sz="1600" dirty="0"/>
              <a:t>文件头</a:t>
            </a:r>
            <a:endParaRPr lang="zh-CN" altLang="en-US" sz="16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722864" y="1890787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为新进程创建内核页表</a:t>
            </a:r>
            <a:endParaRPr lang="zh-CN" altLang="en-US" sz="16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698400" y="3089780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读取</a:t>
            </a:r>
            <a:r>
              <a:rPr lang="en-US" altLang="zh-CN" sz="1600" dirty="0"/>
              <a:t>program header</a:t>
            </a:r>
            <a:endParaRPr lang="zh-CN" altLang="en-US" sz="16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863600" y="3392312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296945" y="4497337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++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686675" y="3541904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从虚地址</a:t>
            </a:r>
            <a:r>
              <a:rPr lang="en-US" altLang="zh-CN" sz="1600" dirty="0"/>
              <a:t>0</a:t>
            </a:r>
            <a:r>
              <a:rPr lang="zh-CN" altLang="en-US" sz="1600" dirty="0"/>
              <a:t>开始分配内存</a:t>
            </a:r>
            <a:endParaRPr lang="zh-CN" altLang="en-US" sz="16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651061" y="4037501"/>
            <a:ext cx="27399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</a:t>
            </a:r>
            <a:r>
              <a:rPr lang="en-US" altLang="zh-CN" sz="1600" dirty="0"/>
              <a:t>elf</a:t>
            </a:r>
            <a:r>
              <a:rPr lang="zh-CN" altLang="en-US" sz="1600" dirty="0"/>
              <a:t>段加载到分配的内存中</a:t>
            </a:r>
            <a:endParaRPr lang="zh-CN" altLang="en-US" sz="16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719905" y="4989961"/>
            <a:ext cx="27399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分配俩页内存</a:t>
            </a:r>
            <a:endParaRPr lang="zh-CN" altLang="en-US" sz="16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684271" y="5478685"/>
            <a:ext cx="31414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将分配的第一页设置为不可访问</a:t>
            </a:r>
            <a:endParaRPr lang="zh-CN" altLang="en-US" sz="16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84271" y="6045752"/>
            <a:ext cx="31414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切换内存页表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1243429" y="3985248"/>
            <a:ext cx="5532626" cy="54395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457971" y="3899181"/>
            <a:ext cx="2743200" cy="5919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kern="1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loaduvm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的解析</a:t>
            </a:r>
            <a:endParaRPr 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1801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973" y="1433131"/>
            <a:ext cx="6538527" cy="4549534"/>
          </a:xfrm>
          <a:prstGeom prst="rect">
            <a:avLst/>
          </a:prstGeom>
        </p:spPr>
      </p:pic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23880" y="4935988"/>
            <a:ext cx="3483631" cy="2574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231701" y="3429000"/>
            <a:ext cx="2291322" cy="1259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7528979" y="2353696"/>
            <a:ext cx="3545452" cy="3651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lang="en-US" altLang="zh-CN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页对齐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5305" y="2729699"/>
            <a:ext cx="4220478" cy="47513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72771" y="3374919"/>
            <a:ext cx="4340327" cy="47513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7600000" y="3290956"/>
            <a:ext cx="3545452" cy="3651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检查每一个</a:t>
            </a:r>
            <a:r>
              <a:rPr lang="en-US" altLang="zh-CN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PTE</a:t>
            </a:r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都存在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7600000" y="4905175"/>
            <a:ext cx="4020870" cy="3651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将程序段对应的</a:t>
            </a:r>
            <a:r>
              <a:rPr lang="en-US" altLang="zh-CN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字节读入到物理内存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endCxn id="14" idx="1"/>
          </p:cNvCxnSpPr>
          <p:nvPr/>
        </p:nvCxnSpPr>
        <p:spPr>
          <a:xfrm flipV="1">
            <a:off x="5301216" y="2536259"/>
            <a:ext cx="2227763" cy="1779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96203" y="5022103"/>
            <a:ext cx="2903797" cy="426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03925" y="76215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72771" y="800873"/>
            <a:ext cx="195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Loaduvm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函数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1801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02</a:t>
            </a:r>
            <a:endParaRPr lang="en-US" altLang="zh-CN" sz="3200" dirty="0">
              <a:solidFill>
                <a:schemeClr val="accent2"/>
              </a:solidFill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3115" y="706120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loaduvm</a:t>
            </a:r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()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函数中设置</a:t>
            </a:r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panic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的原因是什么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919" y="1890475"/>
            <a:ext cx="5245648" cy="500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89" y="3863319"/>
            <a:ext cx="5346509" cy="5847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86738" y="4699099"/>
            <a:ext cx="551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allocuvm</a:t>
            </a:r>
            <a:r>
              <a:rPr lang="zh-CN" altLang="en-US" dirty="0"/>
              <a:t>时已经为每一页建立好映射，而此时找不到</a:t>
            </a:r>
            <a:r>
              <a:rPr lang="en-US" altLang="zh-CN" dirty="0"/>
              <a:t>PTE</a:t>
            </a:r>
            <a:r>
              <a:rPr lang="zh-CN" altLang="en-US" dirty="0"/>
              <a:t>代表映射莫名丢失，出现错误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286738" y="2757755"/>
            <a:ext cx="551355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检查传入的虚地址是否进行虚地址对齐，理论上给进程分配都是以页为单位，没有</a:t>
            </a:r>
            <a:r>
              <a:rPr lang="en-US" altLang="zh-CN" dirty="0"/>
              <a:t>4kb</a:t>
            </a:r>
            <a:r>
              <a:rPr lang="zh-CN" altLang="en-US" dirty="0"/>
              <a:t>对齐代表分配过程已经出错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817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sym typeface="+mn-ea"/>
              </a:rPr>
              <a:t>exec()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sym typeface="+mn-ea"/>
              </a:rPr>
              <a:t>函数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6910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26474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2142642" y="1401296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readi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2142642" y="1900398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setupkvm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2142642" y="3572765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allocuvm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2130537" y="4048417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loaduvm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2056291" y="4942952"/>
            <a:ext cx="1260626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allocuvm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2056291" y="5492500"/>
            <a:ext cx="1260626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clearpteu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2059516" y="6068185"/>
            <a:ext cx="1260630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switchuvm</a:t>
            </a:r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1572538" y="2408226"/>
            <a:ext cx="2205416" cy="382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dirty="0"/>
              <a:t>&lt; </a:t>
            </a:r>
            <a:r>
              <a:rPr lang="en-US" altLang="zh-CN" sz="1200" dirty="0" err="1"/>
              <a:t>elf.phnum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2142642" y="3075828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readi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08464" y="172771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24128" y="1727712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674503" y="2235540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5250" y="3395399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24128" y="3899181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17" idx="0"/>
          </p:cNvCxnSpPr>
          <p:nvPr/>
        </p:nvCxnSpPr>
        <p:spPr>
          <a:xfrm>
            <a:off x="2686604" y="5269368"/>
            <a:ext cx="0" cy="223132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89831" y="5812516"/>
            <a:ext cx="8877" cy="230725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86604" y="2716561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yes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直接箭头连接符 47"/>
          <p:cNvCxnSpPr>
            <a:endCxn id="20" idx="0"/>
          </p:cNvCxnSpPr>
          <p:nvPr/>
        </p:nvCxnSpPr>
        <p:spPr>
          <a:xfrm>
            <a:off x="2715250" y="2790235"/>
            <a:ext cx="1" cy="285593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909179" y="2608612"/>
            <a:ext cx="66335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909180" y="4685987"/>
            <a:ext cx="176532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909179" y="2608612"/>
            <a:ext cx="0" cy="207737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2724128" y="4535067"/>
            <a:ext cx="176532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715250" y="3899181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2682166" y="4685987"/>
            <a:ext cx="16542" cy="256965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486880" y="2608612"/>
            <a:ext cx="2571" cy="196418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 flipV="1">
            <a:off x="3857964" y="2598311"/>
            <a:ext cx="628916" cy="103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2724664" y="4374834"/>
            <a:ext cx="0" cy="1602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686675" y="1403086"/>
            <a:ext cx="19858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读取</a:t>
            </a:r>
            <a:r>
              <a:rPr lang="en-US" altLang="zh-CN" sz="1600" dirty="0"/>
              <a:t>ELF </a:t>
            </a:r>
            <a:r>
              <a:rPr lang="zh-CN" altLang="en-US" sz="1600" dirty="0"/>
              <a:t>文件头</a:t>
            </a:r>
            <a:endParaRPr lang="zh-CN" altLang="en-US" sz="16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722864" y="1890787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为新进程创建内核页表</a:t>
            </a:r>
            <a:endParaRPr lang="zh-CN" altLang="en-US" sz="16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698400" y="3089780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读取</a:t>
            </a:r>
            <a:r>
              <a:rPr lang="en-US" altLang="zh-CN" sz="1600" dirty="0"/>
              <a:t>program header</a:t>
            </a:r>
            <a:endParaRPr lang="zh-CN" altLang="en-US" sz="16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863600" y="3392312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296945" y="4497337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++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686675" y="3541904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从虚地址</a:t>
            </a:r>
            <a:r>
              <a:rPr lang="en-US" altLang="zh-CN" sz="1600" dirty="0"/>
              <a:t>0</a:t>
            </a:r>
            <a:r>
              <a:rPr lang="zh-CN" altLang="en-US" sz="1600" dirty="0"/>
              <a:t>开始分配内存</a:t>
            </a:r>
            <a:endParaRPr lang="zh-CN" altLang="en-US" sz="16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651061" y="4037501"/>
            <a:ext cx="27399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</a:t>
            </a:r>
            <a:r>
              <a:rPr lang="en-US" altLang="zh-CN" sz="1600" dirty="0"/>
              <a:t>elf</a:t>
            </a:r>
            <a:r>
              <a:rPr lang="zh-CN" altLang="en-US" sz="1600" dirty="0"/>
              <a:t>段加载到分配的内存中</a:t>
            </a:r>
            <a:endParaRPr lang="zh-CN" altLang="en-US" sz="16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719905" y="4989961"/>
            <a:ext cx="27399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分配俩页内存</a:t>
            </a:r>
            <a:endParaRPr lang="zh-CN" altLang="en-US" sz="16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684271" y="5478685"/>
            <a:ext cx="31414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将分配的第一页设置为不可访问</a:t>
            </a:r>
            <a:endParaRPr lang="zh-CN" altLang="en-US" sz="16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84271" y="6045752"/>
            <a:ext cx="31414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切换内存页表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1227788" y="5940886"/>
            <a:ext cx="5532626" cy="54395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483475" y="5772187"/>
            <a:ext cx="2743200" cy="5919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uvm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的解析</a:t>
            </a:r>
            <a:endParaRPr 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1801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3925" y="76215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7996" y="800873"/>
            <a:ext cx="24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Switchuvm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函数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771" y="1907408"/>
            <a:ext cx="6172735" cy="32921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83365" y="2975148"/>
            <a:ext cx="5985606" cy="4438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738151" y="2163847"/>
            <a:ext cx="649598" cy="8113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7509055" y="1907408"/>
            <a:ext cx="2834958" cy="607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设置任务段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TSS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3365" y="3430130"/>
            <a:ext cx="4815281" cy="4438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5775275" y="3233371"/>
            <a:ext cx="1502006" cy="458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/>
          <p:cNvSpPr/>
          <p:nvPr/>
        </p:nvSpPr>
        <p:spPr>
          <a:xfrm>
            <a:off x="7509055" y="2990458"/>
            <a:ext cx="3603604" cy="607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设置任务状态</a:t>
            </a:r>
            <a:r>
              <a:rPr lang="en-US" altLang="zh-CN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特权级寄存器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、栈指针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1547" y="4486773"/>
            <a:ext cx="4815281" cy="2719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7509054" y="4758716"/>
            <a:ext cx="3992693" cy="442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加载进程页表地址到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cr3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954655" y="4550669"/>
            <a:ext cx="1554400" cy="34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83365" y="3921872"/>
            <a:ext cx="2006675" cy="13538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/>
          <p:cNvSpPr/>
          <p:nvPr/>
        </p:nvSpPr>
        <p:spPr>
          <a:xfrm>
            <a:off x="7475979" y="3859657"/>
            <a:ext cx="3927743" cy="387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寄存器的值，加载该</a:t>
            </a:r>
            <a:r>
              <a:rPr lang="en-US" altLang="zh-CN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TSS</a:t>
            </a:r>
            <a:r>
              <a:rPr lang="zh-CN" altLang="en-US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段 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182003" y="4053235"/>
            <a:ext cx="4227861" cy="410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49737" y="39617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83A42"/>
              </a:solidFill>
              <a:effectLst/>
              <a:latin typeface="Source Code Pro" panose="020B0604020202020204" pitchFamily="49" charset="0"/>
            </a:endParaRPr>
          </a:p>
        </p:txBody>
      </p:sp>
      <p:sp>
        <p:nvSpPr>
          <p:cNvPr id="17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3115" y="706120"/>
            <a:ext cx="849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switchuvm</a:t>
            </a:r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()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函数中寄存器是如何设置的，</a:t>
            </a:r>
            <a:r>
              <a:rPr lang="en-US" altLang="zh-CN" sz="2000" b="1" dirty="0" err="1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pushcli</a:t>
            </a:r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()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popcli</a:t>
            </a:r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()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的含义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36" y="1405666"/>
            <a:ext cx="3827885" cy="474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846564" y="3926132"/>
            <a:ext cx="4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</a:t>
            </a:r>
            <a:r>
              <a:rPr lang="en-US" altLang="zh-CN" dirty="0"/>
              <a:t>TSS</a:t>
            </a:r>
            <a:r>
              <a:rPr lang="zh-CN" altLang="en-US" dirty="0"/>
              <a:t>段然后加载</a:t>
            </a:r>
            <a:r>
              <a:rPr lang="en-US" altLang="zh-CN" dirty="0"/>
              <a:t>TSS</a:t>
            </a:r>
            <a:r>
              <a:rPr lang="zh-CN" altLang="en-US" dirty="0"/>
              <a:t>段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279" y="2946270"/>
            <a:ext cx="4679085" cy="60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49737" y="39617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83A42"/>
              </a:solidFill>
              <a:effectLst/>
              <a:latin typeface="Source Code Pro" panose="020B0604020202020204" pitchFamily="49" charset="0"/>
            </a:endParaRPr>
          </a:p>
        </p:txBody>
      </p:sp>
      <p:sp>
        <p:nvSpPr>
          <p:cNvPr id="17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03</a:t>
            </a:r>
            <a:endParaRPr lang="en-US" altLang="zh-CN" sz="3200" dirty="0">
              <a:solidFill>
                <a:schemeClr val="accent2"/>
              </a:solidFill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3115" y="706120"/>
            <a:ext cx="849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switchuvm</a:t>
            </a:r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()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函数中寄存器是如何设置的，</a:t>
            </a:r>
            <a:r>
              <a:rPr lang="en-US" altLang="zh-CN" sz="2000" b="1" dirty="0" err="1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pushcli</a:t>
            </a:r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()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popcli</a:t>
            </a:r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()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的含义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025" y="1888956"/>
            <a:ext cx="4145639" cy="26977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51" y="1839527"/>
            <a:ext cx="4045042" cy="279657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11025" y="4984675"/>
            <a:ext cx="414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pushcli</a:t>
            </a:r>
            <a:r>
              <a:rPr lang="en-US" altLang="zh-CN" dirty="0"/>
              <a:t>()</a:t>
            </a:r>
            <a:r>
              <a:rPr lang="zh-CN" altLang="en-US" dirty="0"/>
              <a:t>关中断       </a:t>
            </a:r>
            <a:r>
              <a:rPr lang="en-US" altLang="zh-CN" dirty="0" err="1"/>
              <a:t>popcli</a:t>
            </a:r>
            <a:r>
              <a:rPr lang="en-US" altLang="zh-CN" dirty="0"/>
              <a:t>()</a:t>
            </a:r>
            <a:r>
              <a:rPr lang="zh-CN" altLang="en-US" dirty="0"/>
              <a:t>开中断</a:t>
            </a:r>
            <a:endParaRPr lang="zh-CN" altLang="en-US" dirty="0"/>
          </a:p>
          <a:p>
            <a:r>
              <a:rPr lang="zh-CN" altLang="en-US" dirty="0"/>
              <a:t>俩者次数需要匹配才会开中断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423195" y="5010774"/>
            <a:ext cx="4698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防止切换页表过程被打断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49737" y="39617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+mn-ea"/>
                <a:sym typeface="+mn-ea"/>
              </a:rPr>
              <a:t>exec()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+mn-ea"/>
                <a:sym typeface="+mn-ea"/>
              </a:rPr>
              <a:t>函数</a:t>
            </a:r>
            <a:endParaRPr lang="zh-CN" altLang="en-US" b="0" i="0" dirty="0">
              <a:solidFill>
                <a:srgbClr val="383A42"/>
              </a:solidFill>
              <a:effectLst/>
              <a:latin typeface="Source Code Pro" panose="020B0604020202020204" pitchFamily="49" charset="0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1575" y="1858010"/>
            <a:ext cx="3581400" cy="3291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70" y="1313695"/>
            <a:ext cx="4500239" cy="417442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entryother.S</a:t>
            </a:r>
            <a:endParaRPr lang="zh-CN" altLang="en-US" sz="1800" dirty="0"/>
          </a:p>
        </p:txBody>
      </p:sp>
      <p:sp>
        <p:nvSpPr>
          <p:cNvPr id="16" name="矩形 15"/>
          <p:cNvSpPr/>
          <p:nvPr/>
        </p:nvSpPr>
        <p:spPr>
          <a:xfrm>
            <a:off x="1257300" y="2569210"/>
            <a:ext cx="1453515" cy="785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54325" y="2626995"/>
            <a:ext cx="3907155" cy="2603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52747" y="1647086"/>
            <a:ext cx="518941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233170" y="3648710"/>
            <a:ext cx="1741805" cy="168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</p:cNvCxnSpPr>
          <p:nvPr/>
        </p:nvCxnSpPr>
        <p:spPr>
          <a:xfrm flipV="1">
            <a:off x="2974975" y="3660775"/>
            <a:ext cx="3736340" cy="723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57300" y="3889375"/>
            <a:ext cx="2058035" cy="638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" idx="3"/>
          </p:cNvCxnSpPr>
          <p:nvPr/>
        </p:nvCxnSpPr>
        <p:spPr>
          <a:xfrm>
            <a:off x="3315335" y="4208780"/>
            <a:ext cx="3456305" cy="45148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90" y="5378697"/>
            <a:ext cx="5442968" cy="68866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7916" y="5248409"/>
            <a:ext cx="62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ljmpl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指令跳转到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位模式，开启保护模式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Wingdings 3" panose="05040102010807070707" pitchFamily="18" charset="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7300" y="4884420"/>
            <a:ext cx="3368040" cy="265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6908601" y="3354505"/>
            <a:ext cx="3681827" cy="607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GDT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表的地址到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GDTR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用于存放全局描述符表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908582" y="4428698"/>
            <a:ext cx="3681827" cy="607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CR0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寄存器第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dirty="0">
                <a:solidFill>
                  <a:srgbClr val="FF0000"/>
                </a:solidFill>
              </a:rPr>
              <a:t>CR0_PE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，表示可以开启保护模式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04</a:t>
            </a:r>
            <a:endParaRPr lang="en-US" altLang="zh-CN" sz="3200" dirty="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63115" y="706120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 哪个寄存器中的哪位表示了内存的保护模式？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8" name="矩形: 圆角 18"/>
          <p:cNvSpPr/>
          <p:nvPr/>
        </p:nvSpPr>
        <p:spPr>
          <a:xfrm>
            <a:off x="6908800" y="2309495"/>
            <a:ext cx="2811145" cy="577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r>
              <a:rPr lang="en-US" altLang="zh-CN" dirty="0" err="1">
                <a:solidFill>
                  <a:srgbClr val="00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ds,es,ss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段寄存器为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59262" y="34982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83A42"/>
                </a:solidFill>
                <a:effectLst/>
                <a:latin typeface="Source Code Pro" panose="020B0604020202020204" pitchFamily="49" charset="0"/>
              </a:rPr>
              <a:t>CPL是当前进程的权限级别</a:t>
            </a:r>
            <a:endParaRPr lang="zh-CN" altLang="en-US" b="0" i="0" dirty="0">
              <a:solidFill>
                <a:srgbClr val="383A42"/>
              </a:solidFill>
              <a:effectLst/>
              <a:latin typeface="Source Code Pro" panose="020B0604020202020204" pitchFamily="49" charset="0"/>
            </a:endParaRPr>
          </a:p>
        </p:txBody>
      </p:sp>
      <p:sp>
        <p:nvSpPr>
          <p:cNvPr id="17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04</a:t>
            </a:r>
            <a:endParaRPr lang="en-US" altLang="zh-CN" sz="3200" dirty="0">
              <a:solidFill>
                <a:schemeClr val="accent2"/>
              </a:solidFill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3115" y="706120"/>
            <a:ext cx="883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14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号中断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(T_PGFLT)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代表了什么？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xv6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操作系统是如何处理的？</a:t>
            </a: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265" y="2487285"/>
            <a:ext cx="6405964" cy="32668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3154" y="1702891"/>
            <a:ext cx="615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T_PGFLT</a:t>
            </a:r>
            <a:r>
              <a:rPr lang="zh-CN" altLang="en-US" dirty="0"/>
              <a:t>表示</a:t>
            </a:r>
            <a:r>
              <a:rPr lang="en-US" altLang="zh-CN" dirty="0"/>
              <a:t>page fault</a:t>
            </a:r>
            <a:r>
              <a:rPr lang="zh-CN" altLang="en-US" dirty="0"/>
              <a:t>，首先 进入</a:t>
            </a:r>
            <a:r>
              <a:rPr lang="en-US" altLang="zh-CN" dirty="0"/>
              <a:t>all traps</a:t>
            </a:r>
            <a:r>
              <a:rPr lang="zh-CN" altLang="en-US" dirty="0"/>
              <a:t>经过一系列通用中断处理流程最终进入</a:t>
            </a:r>
            <a:r>
              <a:rPr lang="en-US" altLang="zh-CN" dirty="0"/>
              <a:t>trap()</a:t>
            </a:r>
            <a:r>
              <a:rPr lang="zh-CN" altLang="en-US" dirty="0"/>
              <a:t>函数中经过 </a:t>
            </a:r>
            <a:r>
              <a:rPr lang="en-US" altLang="zh-CN" dirty="0"/>
              <a:t>switch</a:t>
            </a:r>
            <a:r>
              <a:rPr lang="zh-CN" altLang="en-US" dirty="0"/>
              <a:t>进入</a:t>
            </a:r>
            <a:r>
              <a:rPr lang="en-US" altLang="zh-CN" dirty="0"/>
              <a:t>default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5" y="1430020"/>
            <a:ext cx="5981700" cy="190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87780" y="2887980"/>
            <a:ext cx="2875915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 flipV="1">
            <a:off x="4163695" y="2877185"/>
            <a:ext cx="3509645" cy="1682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/>
        </p:nvSpPr>
        <p:spPr>
          <a:xfrm>
            <a:off x="7880985" y="2675255"/>
            <a:ext cx="3265170" cy="11283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寄存器为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，则在内核空间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（CPL是当前进程的权限级别）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5006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710511" y="1504950"/>
            <a:ext cx="4770978" cy="3848100"/>
            <a:chOff x="3616035" y="1428749"/>
            <a:chExt cx="4959929" cy="4000502"/>
          </a:xfrm>
        </p:grpSpPr>
        <p:sp>
          <p:nvSpPr>
            <p:cNvPr id="23" name="椭圆 22"/>
            <p:cNvSpPr/>
            <p:nvPr/>
          </p:nvSpPr>
          <p:spPr>
            <a:xfrm>
              <a:off x="4095748" y="1428749"/>
              <a:ext cx="4000502" cy="40005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16035" y="2643855"/>
              <a:ext cx="4959929" cy="1822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33B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endParaRPr lang="en-US" sz="5400" b="1" dirty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5400" b="1" dirty="0">
                  <a:solidFill>
                    <a:srgbClr val="33B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zh-CN" altLang="en-US" sz="5400" b="1" dirty="0">
                  <a:solidFill>
                    <a:srgbClr val="33B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号中断</a:t>
              </a:r>
              <a:endParaRPr lang="zh-CN" altLang="en-US" sz="5400" b="1" dirty="0">
                <a:solidFill>
                  <a:srgbClr val="33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817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fork()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函数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691005"/>
            <a:ext cx="10515600" cy="4351338"/>
          </a:xfrm>
        </p:spPr>
        <p:txBody>
          <a:bodyPr/>
          <a:lstStyle/>
          <a:p>
            <a:r>
              <a:rPr lang="zh-CN" altLang="en-US" dirty="0"/>
              <a:t>重点关注</a:t>
            </a:r>
            <a:r>
              <a:rPr lang="en-US" altLang="zh-CN" dirty="0" err="1"/>
              <a:t>copyuvm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5"/>
                </a:solidFill>
                <a:effectLst/>
              </a:rPr>
              <a:t>功能</a:t>
            </a:r>
            <a:r>
              <a:rPr lang="zh-CN" altLang="en-US" dirty="0"/>
              <a:t>：拷贝父进程的页表给子进程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01276" y="284362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35006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第一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570" y="1404620"/>
            <a:ext cx="8258175" cy="2600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1605" y="590550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61840" y="349885"/>
            <a:ext cx="3365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endParaRPr lang="en-US" altLang="zh-CN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2700" y="349885"/>
            <a:ext cx="13525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 </a:t>
            </a:r>
            <a:r>
              <a:rPr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</a:t>
            </a:r>
            <a:r>
              <a:rPr 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</a:t>
            </a:r>
            <a:endParaRPr lang="zh-CN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: 圆角 16"/>
          <p:cNvSpPr/>
          <p:nvPr/>
        </p:nvSpPr>
        <p:spPr>
          <a:xfrm>
            <a:off x="1744345" y="4364990"/>
            <a:ext cx="3807460" cy="1372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当进程访问一个内存地址时，如果该地址非法，或者进程对其没有访问权限，或者该地址对应的物理内存还未分配，cpu都会生成一个page fault</a:t>
            </a:r>
            <a:endParaRPr lang="zh-CN" altLang="en-US" sz="16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35006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第一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570" y="1404620"/>
            <a:ext cx="8258175" cy="2600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1605" y="590550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61840" y="349885"/>
            <a:ext cx="3365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endParaRPr lang="en-US" altLang="zh-CN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2700" y="349885"/>
            <a:ext cx="13525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 </a:t>
            </a:r>
            <a:r>
              <a:rPr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</a:t>
            </a:r>
            <a:r>
              <a:rPr 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</a:t>
            </a:r>
            <a:endParaRPr lang="zh-CN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98390" y="1521460"/>
            <a:ext cx="1264285" cy="8604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4174490" y="4318635"/>
            <a:ext cx="271208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b="1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page_fault</a:t>
            </a:r>
            <a:r>
              <a:rPr lang="zh-CN" altLang="en-US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16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缺页处理函数</a:t>
            </a:r>
            <a:endParaRPr lang="zh-CN" altLang="en-US" sz="16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8" idx="2"/>
            <a:endCxn id="17" idx="0"/>
          </p:cNvCxnSpPr>
          <p:nvPr/>
        </p:nvCxnSpPr>
        <p:spPr>
          <a:xfrm>
            <a:off x="5530850" y="2381885"/>
            <a:ext cx="0" cy="19367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278880" y="1521460"/>
            <a:ext cx="1426845" cy="7835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16"/>
          <p:cNvSpPr/>
          <p:nvPr/>
        </p:nvSpPr>
        <p:spPr>
          <a:xfrm>
            <a:off x="7066280" y="4318635"/>
            <a:ext cx="2912745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b="1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do_page_fault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进行处理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ctr"/>
            <a:endParaRPr sz="1600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992620" y="2305050"/>
            <a:ext cx="870585" cy="19246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93670" y="1798955"/>
            <a:ext cx="1628140" cy="61150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215005" y="2410460"/>
            <a:ext cx="292735" cy="17792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矩形: 圆角 16"/>
          <p:cNvSpPr/>
          <p:nvPr/>
        </p:nvSpPr>
        <p:spPr>
          <a:xfrm>
            <a:off x="1844569" y="4205820"/>
            <a:ext cx="2224585" cy="940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由中断表(IDT)跳转至page_fault</a:t>
            </a:r>
            <a:endParaRPr lang="zh-CN" altLang="en-US" sz="16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817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>
                <a:sym typeface="+mn-ea"/>
              </a:rPr>
              <a:t>	</a:t>
            </a:r>
            <a:endParaRPr lang="en-US" altLang="zh-CN" sz="32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01276" y="284362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63695" y="427990"/>
            <a:ext cx="216281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do_page_fault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do_page_fault"/>
          <p:cNvPicPr>
            <a:picLocks noChangeAspect="1"/>
          </p:cNvPicPr>
          <p:nvPr/>
        </p:nvPicPr>
        <p:blipFill>
          <a:blip r:embed="rId1"/>
          <a:srcRect t="-260" r="-7760"/>
          <a:stretch>
            <a:fillRect/>
          </a:stretch>
        </p:blipFill>
        <p:spPr>
          <a:xfrm>
            <a:off x="780415" y="1470025"/>
            <a:ext cx="8050530" cy="4657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71295" y="2181225"/>
            <a:ext cx="3084830" cy="67881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11" idx="3"/>
            <a:endCxn id="4" idx="1"/>
          </p:cNvCxnSpPr>
          <p:nvPr/>
        </p:nvCxnSpPr>
        <p:spPr>
          <a:xfrm>
            <a:off x="5142865" y="5194300"/>
            <a:ext cx="3787775" cy="83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8637905" y="1768475"/>
            <a:ext cx="2961640" cy="150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sz="1600" kern="100" dirty="0">
                <a:solidFill>
                  <a:schemeClr val="tx1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先从cr2寄存器中读出产生这个page fault的虚拟内存地址，</a:t>
            </a:r>
            <a:endParaRPr sz="1600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 sz="1600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8930640" y="4690110"/>
            <a:ext cx="2230755" cy="1174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sz="1600" kern="100" dirty="0">
                <a:solidFill>
                  <a:schemeClr val="tx1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然后再调用__do_page_fault方法。</a:t>
            </a:r>
            <a:endParaRPr lang="zh-CN" altLang="en-US" sz="1600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0" name="直接箭头连接符 9"/>
          <p:cNvCxnSpPr>
            <a:stCxn id="8" idx="3"/>
            <a:endCxn id="17" idx="1"/>
          </p:cNvCxnSpPr>
          <p:nvPr/>
        </p:nvCxnSpPr>
        <p:spPr>
          <a:xfrm>
            <a:off x="4556125" y="2520950"/>
            <a:ext cx="408178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86840" y="5060315"/>
            <a:ext cx="3756025" cy="2673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35006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第一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570" y="1404620"/>
            <a:ext cx="8258175" cy="2600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1605" y="590550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61840" y="349885"/>
            <a:ext cx="3365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endParaRPr lang="en-US" altLang="zh-CN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2700" y="349885"/>
            <a:ext cx="1560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 检查来源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6075" y="1521460"/>
            <a:ext cx="1426845" cy="7835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8129905" y="4318635"/>
            <a:ext cx="2961640" cy="150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sym typeface="+mn-ea"/>
              </a:rPr>
              <a:t>__do_page_fault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sz="1600" kern="100" dirty="0">
                <a:solidFill>
                  <a:schemeClr val="tx1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检查该地址是属于kernel space还是user space,</a:t>
            </a:r>
            <a:r>
              <a:rPr lang="zh-CN" altLang="en-US" sz="1600" kern="100" dirty="0">
                <a:solidFill>
                  <a:schemeClr val="tx1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并采取相应的处理措施。</a:t>
            </a:r>
            <a:endParaRPr lang="zh-CN" altLang="en-US" sz="1600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" name="直接箭头连接符 8"/>
          <p:cNvCxnSpPr>
            <a:stCxn id="8" idx="2"/>
            <a:endCxn id="17" idx="0"/>
          </p:cNvCxnSpPr>
          <p:nvPr/>
        </p:nvCxnSpPr>
        <p:spPr>
          <a:xfrm>
            <a:off x="8679815" y="2305050"/>
            <a:ext cx="930910" cy="20135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内容占位符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3691890"/>
            <a:ext cx="7136765" cy="2531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52755" y="42817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>
                <a:sym typeface="+mn-ea"/>
              </a:rPr>
              <a:t>	</a:t>
            </a:r>
            <a:endParaRPr lang="en-US" altLang="zh-CN" sz="3200" b="1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01276" y="284362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1220" y="480060"/>
            <a:ext cx="5860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en-US" sz="2400" b="1"/>
              <a:t>	 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2400" b="1">
                <a:solidFill>
                  <a:schemeClr val="accent2">
                    <a:lumMod val="75000"/>
                  </a:schemeClr>
                </a:solidFill>
              </a:rPr>
              <a:t>__do_page_fault</a:t>
            </a:r>
            <a:endParaRPr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7490" y="1753870"/>
            <a:ext cx="7693660" cy="4360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11910" y="1824355"/>
            <a:ext cx="215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内核空间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24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5725" y="422275"/>
            <a:ext cx="1560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中断处理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8" name="图片 7" descr="第二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1320800"/>
            <a:ext cx="6092190" cy="2482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30110" y="1651635"/>
            <a:ext cx="2609850" cy="17907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17" idx="0"/>
          </p:cNvCxnSpPr>
          <p:nvPr/>
        </p:nvCxnSpPr>
        <p:spPr>
          <a:xfrm>
            <a:off x="7983855" y="3458210"/>
            <a:ext cx="20955" cy="6946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5972810" y="4152900"/>
            <a:ext cx="4063365" cy="2223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sym typeface="+mn-ea"/>
              </a:rPr>
              <a:t>good_area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sz="1600">
                <a:solidFill>
                  <a:schemeClr val="tx1"/>
                </a:solidFill>
                <a:sym typeface="+mn-ea"/>
              </a:rPr>
              <a:t>用户态下，通过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find_vma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获得中断地址的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vma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，失败则调用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bad_area,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若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vma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地址合法则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goto good_area,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并在此处调用handle_mm_fault</a:t>
            </a:r>
            <a:endParaRPr sz="1600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-25" r="32465"/>
          <a:stretch>
            <a:fillRect/>
          </a:stretch>
        </p:blipFill>
        <p:spPr>
          <a:xfrm>
            <a:off x="466090" y="1320800"/>
            <a:ext cx="5150485" cy="5118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080" y="952500"/>
            <a:ext cx="130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用户空间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24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5725" y="422275"/>
            <a:ext cx="15659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Bad_area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1186815"/>
            <a:ext cx="5669280" cy="5242560"/>
          </a:xfrm>
          <a:prstGeom prst="rect">
            <a:avLst/>
          </a:prstGeom>
        </p:spPr>
      </p:pic>
      <p:sp>
        <p:nvSpPr>
          <p:cNvPr id="11" name="矩形: 圆角 16"/>
          <p:cNvSpPr/>
          <p:nvPr/>
        </p:nvSpPr>
        <p:spPr>
          <a:xfrm>
            <a:off x="7082790" y="2494915"/>
            <a:ext cx="3963670" cy="5854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向当前进程发送一个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SIGSEGV signa</a:t>
            </a:r>
            <a:endParaRPr lang="zh-CN" altLang="en-US" sz="1600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矩形: 圆角 16"/>
          <p:cNvSpPr/>
          <p:nvPr/>
        </p:nvSpPr>
        <p:spPr>
          <a:xfrm>
            <a:off x="7082790" y="3340100"/>
            <a:ext cx="3963670" cy="1376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sz="16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发生段错误后系统会抛出 SIGSEGV 信号 ，</a:t>
            </a:r>
            <a:r>
              <a:rPr lang="zh-CN" sz="16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说明</a:t>
            </a:r>
            <a:r>
              <a:rPr sz="16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进程执行了一个无效的内存引用之后调用默认的信号处理函数 ，产生core文件 ，然后关闭程序</a:t>
            </a:r>
            <a:r>
              <a:rPr lang="zh-CN" sz="1600" dirty="0">
                <a:solidFill>
                  <a:srgbClr val="333333"/>
                </a:solidFill>
                <a:effectLst/>
                <a:latin typeface="+mn-ea"/>
                <a:sym typeface="+mn-ea"/>
              </a:rPr>
              <a:t>，保证发生段错误后程序不崩溃</a:t>
            </a:r>
            <a:endParaRPr lang="zh-CN" sz="1600" dirty="0">
              <a:solidFill>
                <a:srgbClr val="333333"/>
              </a:solidFill>
              <a:effectLst/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24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5725" y="422275"/>
            <a:ext cx="1560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中断处理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59230" y="4137025"/>
            <a:ext cx="2961640" cy="150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sym typeface="+mn-ea"/>
              </a:rPr>
              <a:t>handle_mm_fault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sz="1600" kern="100" dirty="0">
                <a:solidFill>
                  <a:schemeClr val="tx1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为触发缺页异常的地址分配各级的页目录</a:t>
            </a:r>
            <a:endParaRPr lang="zh-CN" altLang="en-US" sz="1600" b="1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1410" y="1341120"/>
            <a:ext cx="8001000" cy="2400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24935" y="1816100"/>
            <a:ext cx="2870200" cy="12153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7" idx="2"/>
            <a:endCxn id="17" idx="0"/>
          </p:cNvCxnSpPr>
          <p:nvPr/>
        </p:nvCxnSpPr>
        <p:spPr>
          <a:xfrm flipH="1">
            <a:off x="2940050" y="3031490"/>
            <a:ext cx="2419985" cy="11055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85" y="4375307"/>
            <a:ext cx="6893787" cy="1168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24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5725" y="422275"/>
            <a:ext cx="320167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__handle_mm_fault</a:t>
            </a:r>
            <a:r>
              <a:rPr lang="zh-CN" altLang="en-US" sz="2400" b="1">
                <a:sym typeface="+mn-ea"/>
              </a:rPr>
              <a:t>：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altLang="en-US" sz="24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963535" y="1824990"/>
            <a:ext cx="2961640" cy="1264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kern="100" dirty="0">
                <a:solidFill>
                  <a:schemeClr val="tx1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为触发缺页异常的地址address分配各级的页目录</a:t>
            </a:r>
            <a:endParaRPr lang="zh-CN" altLang="en-US" sz="1600" b="1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__handle_mm_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1341120"/>
            <a:ext cx="6054725" cy="51631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6330" y="3243580"/>
            <a:ext cx="2391410" cy="24701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6330" y="3983990"/>
            <a:ext cx="2688590" cy="24701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16330" y="4964430"/>
            <a:ext cx="2793365" cy="24701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507740" y="2364105"/>
            <a:ext cx="4446905" cy="9588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矩形: 圆角 16"/>
          <p:cNvSpPr/>
          <p:nvPr/>
        </p:nvSpPr>
        <p:spPr>
          <a:xfrm>
            <a:off x="7887335" y="4743450"/>
            <a:ext cx="2961640" cy="15049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600" b="1">
                <a:solidFill>
                  <a:schemeClr val="tx1"/>
                </a:solidFill>
                <a:sym typeface="+mn-ea"/>
              </a:rPr>
              <a:t>调用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handle_pte_fault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，handle_pte_fault函数分析缺页的原因。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algn="ctr"/>
            <a:endParaRPr lang="zh-CN" altLang="en-US" sz="1600" b="1" kern="100" dirty="0">
              <a:solidFill>
                <a:schemeClr val="tx1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5" name="直接箭头连接符 14"/>
          <p:cNvCxnSpPr>
            <a:stCxn id="9" idx="3"/>
            <a:endCxn id="17" idx="1"/>
          </p:cNvCxnSpPr>
          <p:nvPr/>
        </p:nvCxnSpPr>
        <p:spPr>
          <a:xfrm flipV="1">
            <a:off x="3804920" y="2457450"/>
            <a:ext cx="4158615" cy="16503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 flipV="1">
            <a:off x="3909695" y="2457450"/>
            <a:ext cx="4053840" cy="26308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  <a:endCxn id="14" idx="1"/>
          </p:cNvCxnSpPr>
          <p:nvPr/>
        </p:nvCxnSpPr>
        <p:spPr>
          <a:xfrm flipV="1">
            <a:off x="3239135" y="5495925"/>
            <a:ext cx="4648200" cy="6007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1555" y="5944870"/>
            <a:ext cx="2227580" cy="3035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245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3286" y="602011"/>
            <a:ext cx="79547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5725" y="422275"/>
            <a:ext cx="35071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 号中断</a:t>
            </a:r>
            <a:r>
              <a:rPr 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处理流程图</a:t>
            </a:r>
            <a:endParaRPr lang="zh-CN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流程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825" y="1710055"/>
            <a:ext cx="7546975" cy="4531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8660" y="1310005"/>
            <a:ext cx="720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</a:t>
            </a:r>
            <a:r>
              <a:rPr lang="zh-CN" altLang="en-US"/>
              <a:t>14号中断：Page Fault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450" y="318442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624" y="532130"/>
            <a:ext cx="5319221" cy="5616427"/>
          </a:xfrm>
          <a:prstGeom prst="rect">
            <a:avLst/>
          </a:prstGeom>
        </p:spPr>
      </p:pic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8047" y="2699902"/>
            <a:ext cx="2627106" cy="2386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835153" y="1601211"/>
            <a:ext cx="3835154" cy="1098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/>
        </p:nvSpPr>
        <p:spPr>
          <a:xfrm>
            <a:off x="7803927" y="1130928"/>
            <a:ext cx="2272227" cy="940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200" kern="1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etupkvm</a:t>
            </a:r>
            <a:r>
              <a:rPr lang="en-US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分配一页内存放置</a:t>
            </a:r>
            <a:r>
              <a:rPr lang="zh-CN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内核页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目录</a:t>
            </a:r>
            <a:r>
              <a:rPr lang="zh-CN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（分配空间，建立</a:t>
            </a:r>
            <a:r>
              <a:rPr lang="zh-CN" altLang="en-US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内核</a:t>
            </a:r>
            <a:r>
              <a:rPr lang="zh-CN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映射）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2847" y="3347600"/>
            <a:ext cx="4304987" cy="8633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92932" y="2863719"/>
            <a:ext cx="2077375" cy="3935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7780549" y="2478620"/>
            <a:ext cx="2224585" cy="940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200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walkpgdir</a:t>
            </a:r>
            <a:r>
              <a:rPr lang="en-US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12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检查父进程的映射是否存在，</a:t>
            </a:r>
            <a:endParaRPr lang="en-US" altLang="zh-CN" sz="12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页表项是否有效</a:t>
            </a:r>
            <a:endParaRPr lang="zh-CN" altLang="en-US" sz="12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78382" y="5282981"/>
            <a:ext cx="4667738" cy="1772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29452" y="3257247"/>
            <a:ext cx="213065" cy="2503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98870" y="2845430"/>
            <a:ext cx="341683" cy="23860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8382" y="4620085"/>
            <a:ext cx="3318398" cy="65914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046120" y="5168164"/>
            <a:ext cx="1624187" cy="886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7804150" y="3804285"/>
            <a:ext cx="2632075" cy="9404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200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kalloc</a:t>
            </a:r>
            <a:r>
              <a:rPr lang="en-US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为用户程序分配一页</a:t>
            </a:r>
            <a:endParaRPr lang="en-US" altLang="zh-CN" sz="12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2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memmove</a:t>
            </a:r>
            <a:r>
              <a:rPr lang="en-US" altLang="zh-CN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复制</a:t>
            </a:r>
            <a:r>
              <a:rPr lang="zh-CN" altLang="en-US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父进程</a:t>
            </a:r>
            <a:r>
              <a:rPr lang="zh-CN" altLang="zh-CN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映射的页表</a:t>
            </a:r>
            <a:endParaRPr lang="zh-CN" altLang="zh-CN" sz="12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sz="105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7780549" y="4987676"/>
            <a:ext cx="2295605" cy="610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200" kern="1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mappages</a:t>
            </a:r>
            <a:r>
              <a:rPr lang="en-US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在页目录中建立映射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696780" y="4197767"/>
            <a:ext cx="3039948" cy="4223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2222"/>
          <a:stretch>
            <a:fillRect/>
          </a:stretch>
        </p:blipFill>
        <p:spPr>
          <a:xfrm>
            <a:off x="0" y="0"/>
            <a:ext cx="6950619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44740" y="471805"/>
            <a:ext cx="44323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匿名映射： 如果PTE的内容为空，没有找到对应的页表项，对于anonymous page，将通过调用do_anonymous_page（）函数来分配和映射新页面，也就是按需分配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85050" y="2126615"/>
            <a:ext cx="4162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文件映射： 如果PTE的内容为空，处理文件页发生异常，将会通过do_fault来分配和映射新页面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44740" y="3157855"/>
            <a:ext cx="42919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换入或按需调页： 如果该页标记在内存为不存在，而页表中保存了相关的信息，则意味着页已经被换出，因而必须从系统的某个交换分区换入，则调用do_swap_page来分配和映射新页面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74585" y="5006975"/>
            <a:ext cx="39827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写时复制： 如果页在物理内存中，当用户向共享内存发出写请求时，它将现有的共享页面复制到新页面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17325" y="0"/>
            <a:ext cx="503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35006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80"/>
          <p:cNvSpPr/>
          <p:nvPr/>
        </p:nvSpPr>
        <p:spPr bwMode="auto">
          <a:xfrm>
            <a:off x="1621790" y="627380"/>
            <a:ext cx="8948420" cy="605155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25190" y="648970"/>
            <a:ext cx="539242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参考资料</a:t>
            </a:r>
            <a:endParaRPr lang="zh-CN" altLang="en-US" sz="3200" b="1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1940" y="1664970"/>
            <a:ext cx="913638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[1]&lt;https://wjqwsp.github.io/2018/09/01/xv6%E5%86%85%E5%AD%98%E7%AE%A1%E7%90%86%E4%B8%8E%E8%BF%9B%E7%A8%8B%E5%88%9D%E5%A7%8B%E5%8C%96%E8%BF%87%E7%A8%8B%E6%B5%85%E6%9E%90/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1940" y="2705018"/>
            <a:ext cx="91363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[2]&lt;https://blog.csdn.net/u012404268/article/details/82390563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1940" y="3221491"/>
            <a:ext cx="91363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[3]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&lt;https://www.cnblogs.com/hehao98/p/10683588.html&gt; 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1940" y="3706401"/>
            <a:ext cx="91363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[4]https://pdos.csail.mit.edu/6.828/2012/xv6/book-rev7.pdf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51940" y="4254436"/>
            <a:ext cx="91363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[5]https://blog.csdn.net/thecrazyboy/article/details/12121297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51940" y="4847863"/>
            <a:ext cx="91363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[6] https://blog.csdn.net/u012489236/article/details/111501661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5441290"/>
            <a:ext cx="91363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[7] xv6 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中文文档</a:t>
            </a:r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https://github.com/Learndesign/xv6-chinese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350065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80"/>
          <p:cNvSpPr/>
          <p:nvPr/>
        </p:nvSpPr>
        <p:spPr bwMode="auto">
          <a:xfrm>
            <a:off x="1621790" y="627380"/>
            <a:ext cx="8948420" cy="605155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25190" y="648970"/>
            <a:ext cx="539242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参考资料</a:t>
            </a:r>
            <a:endParaRPr lang="zh-CN" altLang="en-US" sz="3200" b="1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1940" y="1664970"/>
            <a:ext cx="91363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[8]https://cloud.tencent.com/developer/article/1459526?ADUIN=842793857&amp;ADSESSION=1575213079&amp;ADTAG=CLIENT.QQ.5603_.0&amp;ADPUBNO=26933#userconsent#</a:t>
            </a:r>
            <a:endParaRPr lang="en-US" altLang="zh-CN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1940" y="2525313"/>
            <a:ext cx="91363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[9]http://blog.chinaunix.net/uid-29813277-id-4425529.html</a:t>
            </a:r>
            <a:endParaRPr lang="en-US" altLang="zh-CN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1940" y="3221491"/>
            <a:ext cx="91363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[10]</a:t>
            </a:r>
            <a:r>
              <a:rPr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https://forum.huawei.com/enterprise/zh/thread-186721.html</a:t>
            </a:r>
            <a:r>
              <a:rPr lang="en-US" altLang="zh-CN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429509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19"/>
          <p:cNvSpPr txBox="1"/>
          <p:nvPr/>
        </p:nvSpPr>
        <p:spPr>
          <a:xfrm>
            <a:off x="425450" y="1940121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450" y="42817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149" y="620786"/>
            <a:ext cx="5319221" cy="5616427"/>
          </a:xfrm>
          <a:prstGeom prst="rect">
            <a:avLst/>
          </a:prstGeom>
        </p:spPr>
      </p:pic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096000" y="3257247"/>
            <a:ext cx="1207785" cy="4934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/>
          <p:cNvSpPr/>
          <p:nvPr/>
        </p:nvSpPr>
        <p:spPr>
          <a:xfrm>
            <a:off x="7522752" y="2786964"/>
            <a:ext cx="2743200" cy="963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循环结束，拷贝完父进程的页目录到子进程</a:t>
            </a:r>
            <a:endParaRPr lang="en-US" altLang="zh-CN" sz="16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返回新分配的页目录地址</a:t>
            </a:r>
            <a:endParaRPr lang="zh-CN" sz="16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9452" y="3257247"/>
            <a:ext cx="213065" cy="25033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993140" y="3178175"/>
            <a:ext cx="4978400" cy="299974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817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exec()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函数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6910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26474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3467523" y="1401962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readi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3467523" y="1901064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setupkvm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3467523" y="3573431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allocuvm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3455418" y="4049083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loaduvm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3381172" y="4943618"/>
            <a:ext cx="1260626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allocuvm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3381172" y="5493166"/>
            <a:ext cx="1260626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clearpteu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3384397" y="6068851"/>
            <a:ext cx="1260630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switchuvm</a:t>
            </a:r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2897419" y="2408892"/>
            <a:ext cx="2205416" cy="382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dirty="0"/>
              <a:t>&lt; </a:t>
            </a:r>
            <a:r>
              <a:rPr lang="en-US" altLang="zh-CN" sz="1200" dirty="0" err="1"/>
              <a:t>elf.phnum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3467523" y="3076494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readi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133345" y="17283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49009" y="1728378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99384" y="2236206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040131" y="3396065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049009" y="3899847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17" idx="0"/>
          </p:cNvCxnSpPr>
          <p:nvPr/>
        </p:nvCxnSpPr>
        <p:spPr>
          <a:xfrm>
            <a:off x="4011485" y="5270034"/>
            <a:ext cx="0" cy="223132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014712" y="5813182"/>
            <a:ext cx="8877" cy="230725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011485" y="2717227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yes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直接箭头连接符 47"/>
          <p:cNvCxnSpPr>
            <a:endCxn id="20" idx="0"/>
          </p:cNvCxnSpPr>
          <p:nvPr/>
        </p:nvCxnSpPr>
        <p:spPr>
          <a:xfrm>
            <a:off x="4040131" y="2790901"/>
            <a:ext cx="1" cy="285593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2234060" y="2609278"/>
            <a:ext cx="66335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2234061" y="4686653"/>
            <a:ext cx="176532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2234060" y="2609278"/>
            <a:ext cx="0" cy="207737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4049009" y="4535733"/>
            <a:ext cx="176532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4040131" y="3899847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4007047" y="4686653"/>
            <a:ext cx="16542" cy="256965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811761" y="2609278"/>
            <a:ext cx="2571" cy="196418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 flipV="1">
            <a:off x="5182845" y="2598977"/>
            <a:ext cx="628916" cy="103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4049545" y="4375500"/>
            <a:ext cx="0" cy="1602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5011556" y="1403752"/>
            <a:ext cx="19858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读取</a:t>
            </a:r>
            <a:r>
              <a:rPr lang="en-US" altLang="zh-CN" sz="1600" dirty="0"/>
              <a:t>ELF </a:t>
            </a:r>
            <a:r>
              <a:rPr lang="zh-CN" altLang="en-US" sz="1600" dirty="0"/>
              <a:t>文件头</a:t>
            </a:r>
            <a:endParaRPr lang="zh-CN" altLang="en-US" sz="16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5047745" y="1891453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为新进程创建内核页表</a:t>
            </a:r>
            <a:endParaRPr lang="zh-CN" altLang="en-US" sz="16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5023281" y="3090446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读取</a:t>
            </a:r>
            <a:r>
              <a:rPr lang="en-US" altLang="zh-CN" sz="1600" dirty="0"/>
              <a:t>program header</a:t>
            </a:r>
            <a:endParaRPr lang="zh-CN" altLang="en-US" sz="16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2188481" y="3392978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621826" y="4498003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++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011556" y="3542570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从虚地址</a:t>
            </a:r>
            <a:r>
              <a:rPr lang="en-US" altLang="zh-CN" sz="1600" dirty="0"/>
              <a:t>0</a:t>
            </a:r>
            <a:r>
              <a:rPr lang="zh-CN" altLang="en-US" sz="1600" dirty="0"/>
              <a:t>开始分配内存</a:t>
            </a:r>
            <a:endParaRPr lang="zh-CN" altLang="en-US" sz="16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5007672" y="4036945"/>
            <a:ext cx="27399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</a:t>
            </a:r>
            <a:r>
              <a:rPr lang="en-US" altLang="zh-CN" sz="1600" dirty="0"/>
              <a:t>elf</a:t>
            </a:r>
            <a:r>
              <a:rPr lang="zh-CN" altLang="en-US" sz="1600" dirty="0"/>
              <a:t>段加载到分配的内存中</a:t>
            </a:r>
            <a:endParaRPr lang="zh-CN" altLang="en-US" sz="16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5044786" y="4990627"/>
            <a:ext cx="27399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分配俩页内存</a:t>
            </a:r>
            <a:endParaRPr lang="zh-CN" altLang="en-US" sz="16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5009152" y="5479351"/>
            <a:ext cx="31414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将分配的第一页设置为不可访问</a:t>
            </a:r>
            <a:endParaRPr lang="zh-CN" altLang="en-US" sz="16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009152" y="6046418"/>
            <a:ext cx="31414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切换内存页表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2817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exec()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函数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6910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26474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2142642" y="1401296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readi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2142642" y="1900398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setupkvm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2142642" y="3572765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allocuvm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2130537" y="4048417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loaduvm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2056291" y="4942952"/>
            <a:ext cx="1260626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allocuvm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2056291" y="5492500"/>
            <a:ext cx="1260626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clearpteu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2059516" y="6068185"/>
            <a:ext cx="1260630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switchuvm</a:t>
            </a:r>
            <a:endParaRPr lang="zh-CN" altLang="en-US" dirty="0"/>
          </a:p>
        </p:txBody>
      </p:sp>
      <p:sp>
        <p:nvSpPr>
          <p:cNvPr id="8" name="流程图: 决策 7"/>
          <p:cNvSpPr/>
          <p:nvPr/>
        </p:nvSpPr>
        <p:spPr>
          <a:xfrm>
            <a:off x="1572538" y="2408226"/>
            <a:ext cx="2205416" cy="3820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dirty="0"/>
              <a:t>&lt; </a:t>
            </a:r>
            <a:r>
              <a:rPr lang="en-US" altLang="zh-CN" sz="1200" dirty="0" err="1"/>
              <a:t>elf.phnum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2142642" y="3075828"/>
            <a:ext cx="1145218" cy="32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readi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08464" y="172771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24128" y="1727712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674503" y="2235540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5250" y="3395399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24128" y="3899181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17" idx="0"/>
          </p:cNvCxnSpPr>
          <p:nvPr/>
        </p:nvCxnSpPr>
        <p:spPr>
          <a:xfrm>
            <a:off x="2686604" y="5269368"/>
            <a:ext cx="0" cy="223132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89831" y="5812516"/>
            <a:ext cx="8877" cy="230725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86604" y="2716561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yes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直接箭头连接符 47"/>
          <p:cNvCxnSpPr>
            <a:endCxn id="20" idx="0"/>
          </p:cNvCxnSpPr>
          <p:nvPr/>
        </p:nvCxnSpPr>
        <p:spPr>
          <a:xfrm>
            <a:off x="2715250" y="2790235"/>
            <a:ext cx="1" cy="285593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909179" y="2608612"/>
            <a:ext cx="66335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909180" y="4685987"/>
            <a:ext cx="176532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909179" y="2608612"/>
            <a:ext cx="0" cy="207737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2724128" y="4535067"/>
            <a:ext cx="176532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715250" y="3899181"/>
            <a:ext cx="0" cy="17268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2682166" y="4685987"/>
            <a:ext cx="16542" cy="256965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486880" y="2608612"/>
            <a:ext cx="2571" cy="196418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 flipV="1">
            <a:off x="3857964" y="2598311"/>
            <a:ext cx="628916" cy="103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2724664" y="4374834"/>
            <a:ext cx="0" cy="1602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686675" y="1403086"/>
            <a:ext cx="19858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读取</a:t>
            </a:r>
            <a:r>
              <a:rPr lang="en-US" altLang="zh-CN" sz="1600" dirty="0"/>
              <a:t>ELF </a:t>
            </a:r>
            <a:r>
              <a:rPr lang="zh-CN" altLang="en-US" sz="1600" dirty="0"/>
              <a:t>文件头</a:t>
            </a:r>
            <a:endParaRPr lang="zh-CN" altLang="en-US" sz="16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722864" y="1890787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为新进程创建内核页表</a:t>
            </a:r>
            <a:endParaRPr lang="zh-CN" altLang="en-US" sz="16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698400" y="3089780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读取</a:t>
            </a:r>
            <a:r>
              <a:rPr lang="en-US" altLang="zh-CN" sz="1600" dirty="0"/>
              <a:t>program header</a:t>
            </a:r>
            <a:endParaRPr lang="zh-CN" altLang="en-US" sz="16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863600" y="3392312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296945" y="4497337"/>
            <a:ext cx="101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++</a:t>
            </a:r>
            <a:endParaRPr lang="zh-CN" altLang="en-U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686675" y="3541904"/>
            <a:ext cx="23407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从虚地址</a:t>
            </a:r>
            <a:r>
              <a:rPr lang="en-US" altLang="zh-CN" sz="1600" dirty="0"/>
              <a:t>0</a:t>
            </a:r>
            <a:r>
              <a:rPr lang="zh-CN" altLang="en-US" sz="1600" dirty="0"/>
              <a:t>开始分配内存</a:t>
            </a:r>
            <a:endParaRPr lang="zh-CN" altLang="en-US" sz="16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651061" y="4037501"/>
            <a:ext cx="27399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</a:t>
            </a:r>
            <a:r>
              <a:rPr lang="en-US" altLang="zh-CN" sz="1600" dirty="0"/>
              <a:t>elf</a:t>
            </a:r>
            <a:r>
              <a:rPr lang="zh-CN" altLang="en-US" sz="1600" dirty="0"/>
              <a:t>段加载到分配的内存中</a:t>
            </a:r>
            <a:endParaRPr lang="zh-CN" altLang="en-US" sz="16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719905" y="4989961"/>
            <a:ext cx="27399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分配俩页内存</a:t>
            </a:r>
            <a:endParaRPr lang="zh-CN" altLang="en-US" sz="16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684271" y="5478685"/>
            <a:ext cx="31414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将分配的第一页设置为不可访问</a:t>
            </a:r>
            <a:endParaRPr lang="zh-CN" altLang="en-US" sz="16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84271" y="6045752"/>
            <a:ext cx="314141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切换内存页表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1273248" y="4892368"/>
            <a:ext cx="5582252" cy="98341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/>
          <p:cNvSpPr/>
          <p:nvPr/>
        </p:nvSpPr>
        <p:spPr>
          <a:xfrm>
            <a:off x="7493200" y="4835891"/>
            <a:ext cx="2743200" cy="5919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分配俩页内存的目的</a:t>
            </a:r>
            <a:endParaRPr lang="zh-CN" sz="16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74890" y="466924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683" y="1429746"/>
            <a:ext cx="5629829" cy="51207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allocuvm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函数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6910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01276" y="284362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9633" y="4213941"/>
            <a:ext cx="1693466" cy="2041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823099" y="2795072"/>
            <a:ext cx="4437848" cy="14041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7260947" y="2407091"/>
            <a:ext cx="2743200" cy="587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kalloc</a:t>
            </a:r>
            <a:r>
              <a:rPr lang="en-US" altLang="zh-CN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为分配一页</a:t>
            </a:r>
            <a:endParaRPr lang="en-US" altLang="zh-CN" sz="16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269110" y="2407091"/>
            <a:ext cx="2743200" cy="5872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kalloc</a:t>
            </a:r>
            <a:r>
              <a:rPr lang="en-US" altLang="zh-CN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为分配一页</a:t>
            </a:r>
            <a:endParaRPr lang="en-US" altLang="zh-CN" sz="1600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7545631" y="4316035"/>
            <a:ext cx="2361842" cy="3411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初始化内存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1436" y="5510696"/>
            <a:ext cx="2066329" cy="2041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29633" y="5774867"/>
            <a:ext cx="5102491" cy="2161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7554514" y="5291546"/>
            <a:ext cx="2295605" cy="6104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200" kern="100" dirty="0" err="1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mappages</a:t>
            </a:r>
            <a:r>
              <a:rPr lang="en-US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sz="12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在页表中建立映射</a:t>
            </a:r>
            <a:endParaRPr lang="zh-CN" sz="12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317765" y="4486621"/>
            <a:ext cx="4156740" cy="10240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232124" y="5489086"/>
            <a:ext cx="1318772" cy="2857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74890" y="466924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599" y="1434898"/>
            <a:ext cx="5646909" cy="5136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3610" y="809398"/>
            <a:ext cx="8906510" cy="500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279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sym typeface="+mn-ea"/>
              </a:rPr>
              <a:t>allocuvm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sym typeface="+mn-ea"/>
              </a:rPr>
              <a:t>()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sym typeface="+mn-ea"/>
              </a:rPr>
              <a:t>函数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6910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101276" y="284362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7581529" y="3429001"/>
            <a:ext cx="2814221" cy="6287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循环结束分配</a:t>
            </a:r>
            <a:r>
              <a:rPr lang="en-US" altLang="zh-CN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oldsize</a:t>
            </a:r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 err="1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newsize</a:t>
            </a:r>
            <a:r>
              <a:rPr lang="zh-CN" altLang="en-US" kern="100" dirty="0">
                <a:solidFill>
                  <a:srgbClr val="00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大小的空间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76513" y="3710035"/>
            <a:ext cx="1305017" cy="6038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1000395" y="3995668"/>
            <a:ext cx="5276118" cy="2395408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5450" y="418010"/>
            <a:ext cx="11391900" cy="6158826"/>
          </a:xfrm>
          <a:prstGeom prst="rect">
            <a:avLst/>
          </a:prstGeom>
          <a:solidFill>
            <a:srgbClr val="33B0CC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80"/>
          <p:cNvSpPr/>
          <p:nvPr/>
        </p:nvSpPr>
        <p:spPr bwMode="auto">
          <a:xfrm>
            <a:off x="1123880" y="606672"/>
            <a:ext cx="574292" cy="575454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3286" y="602011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</a:rPr>
              <a:t>01</a:t>
            </a:r>
            <a:endParaRPr lang="en-US" altLang="zh-CN" sz="3200" dirty="0">
              <a:solidFill>
                <a:schemeClr val="accent2"/>
              </a:solidFill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74150" y="167005"/>
            <a:ext cx="2743200" cy="365125"/>
          </a:xfrm>
        </p:spPr>
        <p:txBody>
          <a:bodyPr/>
          <a:lstStyle/>
          <a:p>
            <a:fld id="{D35F57A8-7929-4AE1-BD40-8A33821AC3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20595" y="643255"/>
            <a:ext cx="8825865" cy="5003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63115" y="686435"/>
            <a:ext cx="8906510" cy="500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3115" y="706120"/>
            <a:ext cx="7509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  <a:cs typeface="+mj-ea"/>
              </a:rPr>
              <a:t>exec()函数中“allocuvm(pgdir, sz, sz + 2*PGSIZE)”的理解</a:t>
            </a:r>
            <a:endParaRPr lang="zh-CN" altLang="en-US" sz="2000" b="1" dirty="0">
              <a:solidFill>
                <a:schemeClr val="accent2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0595" y="1614690"/>
            <a:ext cx="2635490" cy="44910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26781" y="3764132"/>
            <a:ext cx="1642369" cy="68358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998129" y="3320249"/>
            <a:ext cx="1635398" cy="4438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6740863" y="2593070"/>
            <a:ext cx="4418368" cy="1512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分配的第二个页将会作为用户栈，第一个页（用户不可访问），为防止用户栈溢出后破坏存有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elf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段数据的内存。此当栈的增长超出其所在页时就会产生异常</a:t>
            </a:r>
            <a:endParaRPr lang="en-US" altLang="zh-CN" kern="1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780,&quot;width&quot;:126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3718</Words>
  <Application>WPS 演示</Application>
  <PresentationFormat>宽屏</PresentationFormat>
  <Paragraphs>498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等线</vt:lpstr>
      <vt:lpstr>Times New Roman</vt:lpstr>
      <vt:lpstr>Arial</vt:lpstr>
      <vt:lpstr>Calibri</vt:lpstr>
      <vt:lpstr>Arial Unicode MS</vt:lpstr>
      <vt:lpstr>Calibri Light</vt:lpstr>
      <vt:lpstr>Century Gothic</vt:lpstr>
      <vt:lpstr>Source Code Pro</vt:lpstr>
      <vt:lpstr>Wingdings 3</vt:lpstr>
      <vt:lpstr>Calibri</vt:lpstr>
      <vt:lpstr>Road Rage</vt:lpstr>
      <vt:lpstr>Segoe Print</vt:lpstr>
      <vt:lpstr>Office 主题</vt:lpstr>
      <vt:lpstr>1_Office 主题</vt:lpstr>
      <vt:lpstr>PowerPoint 演示文稿</vt:lpstr>
      <vt:lpstr>fork()函数</vt:lpstr>
      <vt:lpstr>PowerPoint 演示文稿</vt:lpstr>
      <vt:lpstr>PowerPoint 演示文稿</vt:lpstr>
      <vt:lpstr>exec()函数</vt:lpstr>
      <vt:lpstr>exec()函数</vt:lpstr>
      <vt:lpstr>allocuvm()函数</vt:lpstr>
      <vt:lpstr>allocuvm()函数</vt:lpstr>
      <vt:lpstr>PowerPoint 演示文稿</vt:lpstr>
      <vt:lpstr>exec()函数</vt:lpstr>
      <vt:lpstr>PowerPoint 演示文稿</vt:lpstr>
      <vt:lpstr>PowerPoint 演示文稿</vt:lpstr>
      <vt:lpstr>exec()函数</vt:lpstr>
      <vt:lpstr>PowerPoint 演示文稿</vt:lpstr>
      <vt:lpstr>PowerPoint 演示文稿</vt:lpstr>
      <vt:lpstr>PowerPoint 演示文稿</vt:lpstr>
      <vt:lpstr>entryother.S</vt:lpstr>
      <vt:lpstr>PowerPoint 演示文稿</vt:lpstr>
      <vt:lpstr>PowerPoint 演示文稿</vt:lpstr>
      <vt:lpstr>PowerPoint 演示文稿</vt:lpstr>
      <vt:lpstr>PowerPoint 演示文稿</vt:lpstr>
      <vt:lpstr>	</vt:lpstr>
      <vt:lpstr>PowerPoint 演示文稿</vt:lpstr>
      <vt:lpstr>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DELL</cp:lastModifiedBy>
  <cp:revision>210</cp:revision>
  <dcterms:created xsi:type="dcterms:W3CDTF">2017-06-20T00:44:00Z</dcterms:created>
  <dcterms:modified xsi:type="dcterms:W3CDTF">2021-11-24T10:51:15Z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