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sldIdLst>
    <p:sldId id="256" r:id="rId2"/>
    <p:sldId id="283" r:id="rId3"/>
    <p:sldId id="257" r:id="rId4"/>
    <p:sldId id="261" r:id="rId5"/>
    <p:sldId id="262" r:id="rId6"/>
    <p:sldId id="263" r:id="rId7"/>
    <p:sldId id="264" r:id="rId8"/>
    <p:sldId id="258" r:id="rId9"/>
    <p:sldId id="265" r:id="rId10"/>
    <p:sldId id="284" r:id="rId11"/>
    <p:sldId id="260" r:id="rId12"/>
    <p:sldId id="267" r:id="rId13"/>
    <p:sldId id="268" r:id="rId14"/>
    <p:sldId id="269" r:id="rId15"/>
    <p:sldId id="271" r:id="rId16"/>
    <p:sldId id="274" r:id="rId17"/>
    <p:sldId id="272" r:id="rId18"/>
    <p:sldId id="275" r:id="rId19"/>
    <p:sldId id="273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2868"/>
            <a:ext cx="9144000" cy="2387600"/>
          </a:xfrm>
        </p:spPr>
        <p:txBody>
          <a:bodyPr/>
          <a:lstStyle/>
          <a:p>
            <a:r>
              <a:rPr lang="en-US" altLang="zh-CN" dirty="0"/>
              <a:t>xv6</a:t>
            </a:r>
            <a:r>
              <a:rPr lang="zh-CN" altLang="zh-CN" dirty="0"/>
              <a:t>实例分析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0369" y="3504382"/>
            <a:ext cx="10431262" cy="2017527"/>
          </a:xfrm>
        </p:spPr>
        <p:txBody>
          <a:bodyPr>
            <a:normAutofit fontScale="92500"/>
          </a:bodyPr>
          <a:lstStyle/>
          <a:p>
            <a:r>
              <a:rPr lang="en-US" altLang="zh-CN" sz="3000" dirty="0"/>
              <a:t>——</a:t>
            </a:r>
            <a:r>
              <a:rPr lang="zh-CN" altLang="en-US" sz="3000" dirty="0"/>
              <a:t>第三部分 </a:t>
            </a:r>
            <a:r>
              <a:rPr lang="en-US" altLang="zh-CN" sz="3000" dirty="0"/>
              <a:t>read </a:t>
            </a:r>
            <a:r>
              <a:rPr lang="zh-CN" altLang="en-US" sz="3000" dirty="0"/>
              <a:t>和 </a:t>
            </a:r>
            <a:r>
              <a:rPr lang="en-US" altLang="zh-CN" sz="3000" dirty="0"/>
              <a:t>write</a:t>
            </a:r>
            <a:r>
              <a:rPr lang="zh-CN" altLang="en-US" sz="3000" dirty="0"/>
              <a:t>（</a:t>
            </a:r>
            <a:r>
              <a:rPr lang="en-US" altLang="zh-CN" sz="3000" dirty="0"/>
              <a:t>part 2</a:t>
            </a:r>
            <a:r>
              <a:rPr lang="zh-CN" altLang="en-US" sz="3000" dirty="0"/>
              <a:t>）：</a:t>
            </a:r>
            <a:r>
              <a:rPr lang="en-US" altLang="zh-CN" sz="3000" dirty="0"/>
              <a:t>write </a:t>
            </a:r>
            <a:r>
              <a:rPr lang="zh-CN" altLang="en-US" sz="3000" dirty="0"/>
              <a:t>的实现和日志管理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郑天羽     周温馨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4B132-F14C-432E-9E57-3FD27C45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2036707-BF5E-443E-BC48-25B1EDCB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阅读 end_op 函数代码，介绍 end_op 函数何时会被调用，end_op 函数的功能是什么</a:t>
            </a:r>
          </a:p>
        </p:txBody>
      </p:sp>
    </p:spTree>
    <p:extLst>
      <p:ext uri="{BB962C8B-B14F-4D97-AF65-F5344CB8AC3E}">
        <p14:creationId xmlns:p14="http://schemas.microsoft.com/office/powerpoint/2010/main" val="37082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end_o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45" y="47625"/>
            <a:ext cx="8399145" cy="6762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23155" y="619125"/>
            <a:ext cx="7018020" cy="2300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23180" y="954405"/>
            <a:ext cx="66173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/>
              <a:t>        </a:t>
            </a:r>
            <a:r>
              <a:rPr lang="zh-CN" altLang="en-US" sz="2000"/>
              <a:t>日志写操作时，调用begin_op，结束时调用end_op，</a:t>
            </a:r>
          </a:p>
          <a:p>
            <a:pPr algn="l"/>
            <a:r>
              <a:rPr lang="zh-CN" altLang="en-US" sz="2000"/>
              <a:t>begin_op检查日志是否正在提交，如果正在提交则睡眠当</a:t>
            </a:r>
          </a:p>
          <a:p>
            <a:pPr algn="l"/>
            <a:r>
              <a:rPr lang="zh-CN" altLang="en-US" sz="2000"/>
              <a:t>前进程，如果不在提交则增加操作次数，end_op减少操作</a:t>
            </a:r>
          </a:p>
          <a:p>
            <a:pPr algn="l"/>
            <a:r>
              <a:rPr lang="zh-CN" altLang="en-US" sz="2000"/>
              <a:t>次数，当没有任何进程正在操作log时，调用commit提交日</a:t>
            </a:r>
          </a:p>
          <a:p>
            <a:pPr algn="l"/>
            <a:r>
              <a:rPr lang="zh-CN" altLang="en-US" sz="2000"/>
              <a:t>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end_o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45" y="47625"/>
            <a:ext cx="8399145" cy="6762750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5496560" y="1343025"/>
            <a:ext cx="2298065" cy="671830"/>
          </a:xfrm>
          <a:prstGeom prst="borderCallout2">
            <a:avLst>
              <a:gd name="adj1" fmla="val 23345"/>
              <a:gd name="adj2" fmla="val -867"/>
              <a:gd name="adj3" fmla="val 23440"/>
              <a:gd name="adj4" fmla="val -15928"/>
              <a:gd name="adj5" fmla="val 63610"/>
              <a:gd name="adj6" fmla="val -399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92470" y="14795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减少操作次数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3140710" y="2411730"/>
            <a:ext cx="6502400" cy="1501140"/>
          </a:xfrm>
          <a:prstGeom prst="wedgeRoundRectCallout">
            <a:avLst>
              <a:gd name="adj1" fmla="val -35253"/>
              <a:gd name="adj2" fmla="val -7182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3" descr="end_op"/>
          <p:cNvPicPr>
            <a:picLocks noChangeAspect="1"/>
          </p:cNvPicPr>
          <p:nvPr/>
        </p:nvPicPr>
        <p:blipFill>
          <a:blip r:embed="rId2"/>
          <a:srcRect l="3629" t="24929" r="69971" b="71212"/>
          <a:stretch>
            <a:fillRect/>
          </a:stretch>
        </p:blipFill>
        <p:spPr>
          <a:xfrm>
            <a:off x="3264535" y="2794000"/>
            <a:ext cx="6254750" cy="73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7" grpId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end_o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45" y="47625"/>
            <a:ext cx="8399145" cy="6762750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6736080" y="1240155"/>
            <a:ext cx="3423285" cy="829310"/>
          </a:xfrm>
          <a:prstGeom prst="borderCallout2">
            <a:avLst>
              <a:gd name="adj1" fmla="val 28324"/>
              <a:gd name="adj2" fmla="val 186"/>
              <a:gd name="adj3" fmla="val 27029"/>
              <a:gd name="adj4" fmla="val -12854"/>
              <a:gd name="adj5" fmla="val 85681"/>
              <a:gd name="adj6" fmla="val -37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02145" y="1443355"/>
            <a:ext cx="28384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log</a:t>
            </a:r>
            <a:r>
              <a:rPr lang="zh-CN" altLang="en-US" sz="2000"/>
              <a:t>没有操作时，提交</a:t>
            </a:r>
            <a:r>
              <a:rPr lang="en-US" altLang="zh-CN" sz="2000"/>
              <a:t>log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251450" y="3099435"/>
            <a:ext cx="6471285" cy="2813685"/>
          </a:xfrm>
          <a:prstGeom prst="wedgeRoundRectCallout">
            <a:avLst>
              <a:gd name="adj1" fmla="val -43492"/>
              <a:gd name="adj2" fmla="val -68596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3" descr="end_op"/>
          <p:cNvPicPr>
            <a:picLocks noChangeAspect="1"/>
          </p:cNvPicPr>
          <p:nvPr/>
        </p:nvPicPr>
        <p:blipFill>
          <a:blip r:embed="rId2"/>
          <a:srcRect l="3727" t="28423" r="62531" b="52235"/>
          <a:stretch>
            <a:fillRect/>
          </a:stretch>
        </p:blipFill>
        <p:spPr>
          <a:xfrm>
            <a:off x="5647055" y="3189605"/>
            <a:ext cx="5706745" cy="263398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171450" y="-41910"/>
            <a:ext cx="7456170" cy="3141345"/>
          </a:xfrm>
          <a:prstGeom prst="wedgeRoundRectCallout">
            <a:avLst>
              <a:gd name="adj1" fmla="val -14142"/>
              <a:gd name="adj2" fmla="val 92348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3" descr="end_op"/>
          <p:cNvPicPr>
            <a:picLocks noChangeAspect="1"/>
          </p:cNvPicPr>
          <p:nvPr/>
        </p:nvPicPr>
        <p:blipFill>
          <a:blip r:embed="rId2"/>
          <a:srcRect l="3720" t="66798" r="34800" b="3239"/>
          <a:stretch>
            <a:fillRect/>
          </a:stretch>
        </p:blipFill>
        <p:spPr>
          <a:xfrm>
            <a:off x="522605" y="223520"/>
            <a:ext cx="665226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7" grpId="1"/>
      <p:bldP spid="8" grpId="0" animBg="1"/>
      <p:bldP spid="8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end_o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45" y="47625"/>
            <a:ext cx="8399145" cy="6762750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6595745" y="2269490"/>
            <a:ext cx="5220970" cy="875665"/>
          </a:xfrm>
          <a:prstGeom prst="borderCallout2">
            <a:avLst>
              <a:gd name="adj1" fmla="val 45836"/>
              <a:gd name="adj2" fmla="val -1175"/>
              <a:gd name="adj3" fmla="val 44184"/>
              <a:gd name="adj4" fmla="val -14886"/>
              <a:gd name="adj5" fmla="val 105712"/>
              <a:gd name="adj6" fmla="val -3630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45935" y="2531110"/>
            <a:ext cx="4760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log</a:t>
            </a:r>
            <a:r>
              <a:rPr lang="zh-CN" altLang="en-US" sz="2000"/>
              <a:t>没有操作，也可能有需要唤醒</a:t>
            </a:r>
            <a:r>
              <a:rPr lang="en-US" altLang="zh-CN" sz="2000"/>
              <a:t>begin_up</a:t>
            </a:r>
            <a:endParaRPr lang="zh-CN" altLang="en-US" sz="2000"/>
          </a:p>
        </p:txBody>
      </p:sp>
      <p:sp>
        <p:nvSpPr>
          <p:cNvPr id="9" name="圆角矩形标注 8"/>
          <p:cNvSpPr/>
          <p:nvPr/>
        </p:nvSpPr>
        <p:spPr>
          <a:xfrm>
            <a:off x="5588635" y="3928745"/>
            <a:ext cx="6017895" cy="2125980"/>
          </a:xfrm>
          <a:prstGeom prst="wedgeRoundRectCallout">
            <a:avLst>
              <a:gd name="adj1" fmla="val -67589"/>
              <a:gd name="adj2" fmla="val -5292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nd_op"/>
          <p:cNvPicPr>
            <a:picLocks noChangeAspect="1"/>
          </p:cNvPicPr>
          <p:nvPr/>
        </p:nvPicPr>
        <p:blipFill>
          <a:blip r:embed="rId2"/>
          <a:srcRect l="4279" t="47380" r="42806" b="35127"/>
          <a:stretch>
            <a:fillRect/>
          </a:stretch>
        </p:blipFill>
        <p:spPr>
          <a:xfrm>
            <a:off x="5677535" y="4236085"/>
            <a:ext cx="5676265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end_op 函数调用了 commit 函数，commit 函数的流程是什么，每个语句分别完成了什么功能？</a:t>
            </a:r>
          </a:p>
        </p:txBody>
      </p:sp>
      <p:pic>
        <p:nvPicPr>
          <p:cNvPr id="4" name="内容占位符 3" descr="commit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385" y="1691005"/>
            <a:ext cx="10857230" cy="4041140"/>
          </a:xfrm>
          <a:prstGeom prst="rect">
            <a:avLst/>
          </a:prstGeom>
        </p:spPr>
      </p:pic>
      <p:sp>
        <p:nvSpPr>
          <p:cNvPr id="7" name="线形标注 2 6"/>
          <p:cNvSpPr/>
          <p:nvPr/>
        </p:nvSpPr>
        <p:spPr>
          <a:xfrm>
            <a:off x="5189855" y="2176145"/>
            <a:ext cx="3047365" cy="815340"/>
          </a:xfrm>
          <a:prstGeom prst="borderCallout2">
            <a:avLst>
              <a:gd name="adj1" fmla="val 28037"/>
              <a:gd name="adj2" fmla="val -549"/>
              <a:gd name="adj3" fmla="val 28037"/>
              <a:gd name="adj4" fmla="val -10140"/>
              <a:gd name="adj5" fmla="val 127414"/>
              <a:gd name="adj6" fmla="val -295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6875" y="2384425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把块正式写入日志中</a:t>
            </a:r>
          </a:p>
        </p:txBody>
      </p:sp>
      <p:sp>
        <p:nvSpPr>
          <p:cNvPr id="11" name="线形标注 2 10"/>
          <p:cNvSpPr/>
          <p:nvPr/>
        </p:nvSpPr>
        <p:spPr>
          <a:xfrm>
            <a:off x="3575685" y="1418590"/>
            <a:ext cx="2942590" cy="965835"/>
          </a:xfrm>
          <a:prstGeom prst="borderCallout2">
            <a:avLst>
              <a:gd name="adj1" fmla="val 31163"/>
              <a:gd name="adj2" fmla="val -609"/>
              <a:gd name="adj3" fmla="val 31295"/>
              <a:gd name="adj4" fmla="val -17157"/>
              <a:gd name="adj5" fmla="val 121893"/>
              <a:gd name="adj6" fmla="val -350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77310" y="1691005"/>
            <a:ext cx="221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判断有效块个数</a:t>
            </a:r>
            <a:r>
              <a:rPr lang="en-US" altLang="zh-CN" sz="2000"/>
              <a:t>&gt;0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598930" y="3429000"/>
            <a:ext cx="2112645" cy="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1" grpId="1" animBg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rite_log"/>
          <p:cNvPicPr>
            <a:picLocks noGrp="1" noChangeAspect="1"/>
          </p:cNvPicPr>
          <p:nvPr>
            <p:ph idx="1"/>
          </p:nvPr>
        </p:nvPicPr>
        <p:blipFill>
          <a:blip r:embed="rId2"/>
          <a:srcRect r="5148"/>
          <a:stretch>
            <a:fillRect/>
          </a:stretch>
        </p:blipFill>
        <p:spPr>
          <a:xfrm>
            <a:off x="197485" y="852805"/>
            <a:ext cx="11797030" cy="5469255"/>
          </a:xfrm>
          <a:prstGeom prst="rect">
            <a:avLst/>
          </a:prstGeom>
        </p:spPr>
      </p:pic>
      <p:sp>
        <p:nvSpPr>
          <p:cNvPr id="5" name="线形标注 2 4"/>
          <p:cNvSpPr/>
          <p:nvPr/>
        </p:nvSpPr>
        <p:spPr>
          <a:xfrm>
            <a:off x="3345815" y="4741545"/>
            <a:ext cx="8329930" cy="1846580"/>
          </a:xfrm>
          <a:prstGeom prst="borderCallout2">
            <a:avLst>
              <a:gd name="adj1" fmla="val 982"/>
              <a:gd name="adj2" fmla="val 62742"/>
              <a:gd name="adj3" fmla="val -18381"/>
              <a:gd name="adj4" fmla="val 62604"/>
              <a:gd name="adj5" fmla="val -35091"/>
              <a:gd name="adj6" fmla="val 4376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62985" y="4834890"/>
            <a:ext cx="784034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/>
              <a:t>bread：根据参数确定设备号和块编号并调用bget得到块缓冲结构。</a:t>
            </a:r>
          </a:p>
          <a:p>
            <a:pPr algn="l"/>
            <a:r>
              <a:rPr lang="zh-CN" altLang="en-US" sz="2000"/>
              <a:t>bget在</a:t>
            </a:r>
            <a:r>
              <a:rPr lang="en-US" altLang="zh-CN" sz="2000"/>
              <a:t>cache</a:t>
            </a:r>
            <a:r>
              <a:rPr lang="zh-CN" altLang="en-US" sz="2000"/>
              <a:t>中找到缓冲块，如果此缓冲块已经有进程占用，则睡眠。</a:t>
            </a:r>
          </a:p>
          <a:p>
            <a:pPr algn="l"/>
            <a:r>
              <a:rPr lang="zh-CN" altLang="en-US" sz="2000"/>
              <a:t>如果bget没有找到缓冲块，则分配一块缓冲区。bread调用iderw来将</a:t>
            </a:r>
          </a:p>
          <a:p>
            <a:pPr algn="l"/>
            <a:r>
              <a:rPr lang="zh-CN" altLang="en-US" sz="2000"/>
              <a:t>数据读入内核。</a:t>
            </a:r>
          </a:p>
          <a:p>
            <a:pPr algn="l"/>
            <a:r>
              <a:rPr lang="en-US" altLang="zh-CN" sz="2000"/>
              <a:t>struct buf* bread(uint dev, uint blockno)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5610860" y="2287270"/>
            <a:ext cx="5283835" cy="781685"/>
          </a:xfrm>
          <a:prstGeom prst="borderCallout2">
            <a:avLst>
              <a:gd name="adj1" fmla="val 98060"/>
              <a:gd name="adj2" fmla="val 39129"/>
              <a:gd name="adj3" fmla="val 225182"/>
              <a:gd name="adj4" fmla="val 39622"/>
              <a:gd name="adj5" fmla="val 256945"/>
              <a:gd name="adj6" fmla="val 235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61050" y="2521585"/>
            <a:ext cx="4793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</a:t>
            </a:r>
            <a:r>
              <a:rPr lang="en-US" altLang="zh-CN" sz="2000"/>
              <a:t>from</a:t>
            </a:r>
            <a:r>
              <a:rPr lang="zh-CN" altLang="en-US" sz="2000"/>
              <a:t>的数据（</a:t>
            </a:r>
            <a:r>
              <a:rPr lang="en-US" altLang="zh-CN" sz="2000"/>
              <a:t>cache</a:t>
            </a:r>
            <a:r>
              <a:rPr lang="zh-CN" altLang="en-US" sz="2000"/>
              <a:t>）写到</a:t>
            </a:r>
            <a:r>
              <a:rPr lang="en-US" altLang="zh-CN" sz="2000"/>
              <a:t>to</a:t>
            </a:r>
            <a:r>
              <a:rPr lang="zh-CN" altLang="en-US" sz="2000"/>
              <a:t>里（日志）</a:t>
            </a:r>
          </a:p>
        </p:txBody>
      </p:sp>
      <p:sp>
        <p:nvSpPr>
          <p:cNvPr id="9" name="线形标注 3 8"/>
          <p:cNvSpPr/>
          <p:nvPr/>
        </p:nvSpPr>
        <p:spPr>
          <a:xfrm>
            <a:off x="875030" y="2131060"/>
            <a:ext cx="2470785" cy="687705"/>
          </a:xfrm>
          <a:prstGeom prst="borderCallout3">
            <a:avLst>
              <a:gd name="adj1" fmla="val 50600"/>
              <a:gd name="adj2" fmla="val -719"/>
              <a:gd name="adj3" fmla="val 50507"/>
              <a:gd name="adj4" fmla="val -15394"/>
              <a:gd name="adj5" fmla="val 297599"/>
              <a:gd name="adj6" fmla="val -15445"/>
              <a:gd name="adj7" fmla="val 358448"/>
              <a:gd name="adj8" fmla="val 43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4105" y="228727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将日志写入磁盘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end_op 函数调用了 commit 函数，commit 函数的流程是什么，每个语句分别完成了什么功能？</a:t>
            </a:r>
          </a:p>
        </p:txBody>
      </p:sp>
      <p:pic>
        <p:nvPicPr>
          <p:cNvPr id="4" name="内容占位符 3" descr="commit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385" y="1691005"/>
            <a:ext cx="10857230" cy="404114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734185" y="3772535"/>
            <a:ext cx="1891665" cy="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线形标注 2 4"/>
          <p:cNvSpPr/>
          <p:nvPr/>
        </p:nvSpPr>
        <p:spPr>
          <a:xfrm>
            <a:off x="5048250" y="2131060"/>
            <a:ext cx="2875915" cy="797560"/>
          </a:xfrm>
          <a:prstGeom prst="borderCallout2">
            <a:avLst>
              <a:gd name="adj1" fmla="val 54060"/>
              <a:gd name="adj2" fmla="val 1457"/>
              <a:gd name="adj3" fmla="val 57961"/>
              <a:gd name="adj4" fmla="val -17200"/>
              <a:gd name="adj5" fmla="val 177149"/>
              <a:gd name="adj6" fmla="val -417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51450" y="233045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把日志头写到磁盘中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rite_hea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15" y="365125"/>
            <a:ext cx="10555605" cy="64566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58990" y="3583940"/>
            <a:ext cx="4923790" cy="162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98690" y="3889375"/>
            <a:ext cx="46443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buf</a:t>
            </a:r>
            <a:r>
              <a:rPr lang="zh-CN" altLang="en-US" sz="2000"/>
              <a:t>指向</a:t>
            </a:r>
            <a:r>
              <a:rPr lang="en-US" altLang="zh-CN" sz="2000"/>
              <a:t>cache</a:t>
            </a:r>
            <a:r>
              <a:rPr lang="zh-CN" altLang="en-US" sz="2000"/>
              <a:t>中的块，</a:t>
            </a:r>
            <a:r>
              <a:rPr lang="en-US" altLang="zh-CN" sz="2000"/>
              <a:t>hb</a:t>
            </a:r>
            <a:r>
              <a:rPr lang="zh-CN" altLang="en-US" sz="2000"/>
              <a:t>为指向</a:t>
            </a:r>
            <a:r>
              <a:rPr lang="en-US" altLang="zh-CN" sz="2000"/>
              <a:t>buf</a:t>
            </a:r>
            <a:r>
              <a:rPr lang="zh-CN" altLang="en-US" sz="2000"/>
              <a:t>数据</a:t>
            </a:r>
          </a:p>
          <a:p>
            <a:r>
              <a:rPr lang="zh-CN" altLang="en-US" sz="2000"/>
              <a:t>的日志头指针，把</a:t>
            </a:r>
            <a:r>
              <a:rPr lang="en-US" altLang="zh-CN" sz="2000"/>
              <a:t>log</a:t>
            </a:r>
            <a:r>
              <a:rPr lang="zh-CN" altLang="en-US" sz="2000"/>
              <a:t>里日志头</a:t>
            </a:r>
            <a:r>
              <a:rPr lang="en-US" altLang="zh-CN" sz="2000"/>
              <a:t>block</a:t>
            </a:r>
            <a:r>
              <a:rPr lang="zh-CN" altLang="en-US" sz="2000"/>
              <a:t>数组</a:t>
            </a:r>
          </a:p>
          <a:p>
            <a:r>
              <a:rPr lang="zh-CN" altLang="en-US" sz="2000"/>
              <a:t>复制到</a:t>
            </a:r>
            <a:r>
              <a:rPr lang="en-US" altLang="zh-CN" sz="2000"/>
              <a:t>hb</a:t>
            </a:r>
            <a:r>
              <a:rPr lang="zh-CN" altLang="en-US" sz="2000"/>
              <a:t>的</a:t>
            </a:r>
            <a:r>
              <a:rPr lang="en-US" altLang="zh-CN" sz="2000"/>
              <a:t>block</a:t>
            </a:r>
            <a:r>
              <a:rPr lang="zh-CN" altLang="en-US" sz="2000"/>
              <a:t>数组里，把</a:t>
            </a:r>
            <a:r>
              <a:rPr lang="en-US" altLang="zh-CN" sz="2000"/>
              <a:t>buf</a:t>
            </a:r>
            <a:r>
              <a:rPr lang="zh-CN" altLang="en-US" sz="2000"/>
              <a:t>写入磁盘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14820" y="1292225"/>
            <a:ext cx="2454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《真正的</a:t>
            </a:r>
            <a:r>
              <a:rPr lang="en-US" altLang="zh-CN" sz="2000"/>
              <a:t>commit</a:t>
            </a:r>
            <a:r>
              <a:rPr lang="zh-CN" altLang="en-US" sz="2000"/>
              <a:t>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end_op 函数调用了 commit 函数，commit 函数的流程是什么，每个语句分别完成了什么功能？</a:t>
            </a:r>
          </a:p>
        </p:txBody>
      </p:sp>
      <p:pic>
        <p:nvPicPr>
          <p:cNvPr id="4" name="内容占位符 3" descr="commit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385" y="1691005"/>
            <a:ext cx="10857230" cy="4041140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5581650" y="4694555"/>
            <a:ext cx="3188335" cy="708660"/>
          </a:xfrm>
          <a:prstGeom prst="borderCallout2">
            <a:avLst>
              <a:gd name="adj1" fmla="val 18768"/>
              <a:gd name="adj2" fmla="val -637"/>
              <a:gd name="adj3" fmla="val 18750"/>
              <a:gd name="adj4" fmla="val -16667"/>
              <a:gd name="adj5" fmla="val -65860"/>
              <a:gd name="adj6" fmla="val -383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4060" y="484949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把日志写到起始单元中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671955" y="4163060"/>
            <a:ext cx="2563495" cy="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92AB-DAC0-4786-B1D3-A481208C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DFDC2D-6261-4A59-802E-1F8A9C80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5" y="365125"/>
            <a:ext cx="10089657" cy="6127750"/>
          </a:xfrm>
        </p:spPr>
      </p:pic>
    </p:spTree>
    <p:extLst>
      <p:ext uri="{BB962C8B-B14F-4D97-AF65-F5344CB8AC3E}">
        <p14:creationId xmlns:p14="http://schemas.microsoft.com/office/powerpoint/2010/main" val="355643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nstall_tra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638810"/>
            <a:ext cx="11689080" cy="5118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7640" y="4131945"/>
            <a:ext cx="3580130" cy="937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3705" y="4401185"/>
            <a:ext cx="30372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更新</a:t>
            </a:r>
            <a:r>
              <a:rPr lang="en-US" altLang="zh-CN" sz="2000"/>
              <a:t>dst</a:t>
            </a:r>
            <a:r>
              <a:rPr lang="zh-CN" altLang="en-US" sz="2000"/>
              <a:t>及其对应磁盘内容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end_op 函数调用了 commit 函数，commit 函数的流程是什么，每个语句分别完成了什么功能？</a:t>
            </a:r>
          </a:p>
        </p:txBody>
      </p:sp>
      <p:pic>
        <p:nvPicPr>
          <p:cNvPr id="4" name="内容占位符 3" descr="commit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385" y="1691005"/>
            <a:ext cx="10857230" cy="4041140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5300980" y="5443220"/>
            <a:ext cx="3609975" cy="1068070"/>
          </a:xfrm>
          <a:prstGeom prst="borderCallout2">
            <a:avLst>
              <a:gd name="adj1" fmla="val 18768"/>
              <a:gd name="adj2" fmla="val -637"/>
              <a:gd name="adj3" fmla="val 18750"/>
              <a:gd name="adj4" fmla="val -16667"/>
              <a:gd name="adj5" fmla="val -52675"/>
              <a:gd name="adj6" fmla="val -397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6880" y="562419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日志头记录有效数据块清零</a:t>
            </a:r>
          </a:p>
          <a:p>
            <a:r>
              <a:rPr lang="zh-CN" altLang="en-US" sz="2000"/>
              <a:t>清空日志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20F4-D2EB-4BF6-A6DF-1C6C0663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98" y="1439323"/>
            <a:ext cx="10889203" cy="34966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        Log </a:t>
            </a:r>
            <a:r>
              <a:rPr lang="zh-CN" altLang="en-US" sz="4000" dirty="0"/>
              <a:t>的 初 始 化 是 何 时 完 成 的 ， 里 面 调 用 了</a:t>
            </a:r>
            <a:r>
              <a:rPr lang="en-US" altLang="zh-CN" sz="4000" dirty="0" err="1"/>
              <a:t>recover_from_log</a:t>
            </a:r>
            <a:r>
              <a:rPr lang="en-US" altLang="zh-CN" sz="4000" dirty="0"/>
              <a:t> </a:t>
            </a:r>
            <a:r>
              <a:rPr lang="zh-CN" altLang="en-US" sz="4000" dirty="0"/>
              <a:t>函数，为什么要调用它，它的作用是什么？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372086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AB08E6-8635-4943-B688-B42E476BC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4" y="1690687"/>
            <a:ext cx="8339907" cy="4585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C6AB31-CC02-4601-B4B6-3D34C131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初始化何时完成？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56FB-1659-4F94-BF05-EFB30CC7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88" y="1690688"/>
            <a:ext cx="4908612" cy="4486275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initlog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在第一个用户进程开始前的引导过程中被调用。它读取日志的起始块，如果起始块说日志中有一个提交了的会话，它就会仿照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commit_trans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的行为执行，从而从错误中恢复。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69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A411-ED31-44DE-A488-47996DFD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Initlog</a:t>
            </a:r>
            <a:r>
              <a:rPr lang="zh-CN" altLang="en-US" dirty="0"/>
              <a:t>函数内部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B24017D4-B263-4024-A307-18A65498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5983"/>
            <a:ext cx="9182924" cy="4831248"/>
          </a:xfrm>
        </p:spPr>
      </p:pic>
    </p:spTree>
    <p:extLst>
      <p:ext uri="{BB962C8B-B14F-4D97-AF65-F5344CB8AC3E}">
        <p14:creationId xmlns:p14="http://schemas.microsoft.com/office/powerpoint/2010/main" val="295283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8063-9A2C-4261-9560-2F0F11D1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Recover_from_log</a:t>
            </a:r>
            <a:r>
              <a:rPr lang="zh-CN" altLang="en-US" dirty="0"/>
              <a:t>的作用是什么？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BFCC54E-E80D-4499-AFDB-AC2DA598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99"/>
            <a:ext cx="10506012" cy="2702511"/>
          </a:xfrm>
        </p:spPr>
      </p:pic>
    </p:spTree>
    <p:extLst>
      <p:ext uri="{BB962C8B-B14F-4D97-AF65-F5344CB8AC3E}">
        <p14:creationId xmlns:p14="http://schemas.microsoft.com/office/powerpoint/2010/main" val="10252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ritei"/>
          <p:cNvPicPr>
            <a:picLocks noChangeAspect="1"/>
          </p:cNvPicPr>
          <p:nvPr/>
        </p:nvPicPr>
        <p:blipFill>
          <a:blip r:embed="rId2"/>
          <a:srcRect l="2617"/>
          <a:stretch>
            <a:fillRect/>
          </a:stretch>
        </p:blipFill>
        <p:spPr>
          <a:xfrm>
            <a:off x="1106170" y="365125"/>
            <a:ext cx="9971405" cy="6201410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7242175" y="1043940"/>
            <a:ext cx="4092575" cy="1341120"/>
          </a:xfrm>
          <a:prstGeom prst="borderCallout2">
            <a:avLst>
              <a:gd name="adj1" fmla="val 17708"/>
              <a:gd name="adj2" fmla="val 294"/>
              <a:gd name="adj3" fmla="val 18750"/>
              <a:gd name="adj4" fmla="val -19767"/>
              <a:gd name="adj5" fmla="val -3267"/>
              <a:gd name="adj6" fmla="val -3217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86955" y="1207135"/>
            <a:ext cx="3816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输入：指向需要写入数据的</a:t>
            </a:r>
            <a:r>
              <a:rPr lang="en-US" altLang="zh-CN" sz="2000"/>
              <a:t>inode</a:t>
            </a:r>
          </a:p>
          <a:p>
            <a:r>
              <a:rPr lang="zh-CN" altLang="en-US" sz="2000"/>
              <a:t>的指针</a:t>
            </a:r>
            <a:r>
              <a:rPr lang="en-US" altLang="zh-CN" sz="2000"/>
              <a:t>*ip</a:t>
            </a:r>
            <a:r>
              <a:rPr lang="zh-CN" altLang="en-US" sz="2000"/>
              <a:t>、指向写入数据数组的</a:t>
            </a:r>
          </a:p>
          <a:p>
            <a:r>
              <a:rPr lang="zh-CN" altLang="en-US" sz="2000"/>
              <a:t>指针</a:t>
            </a:r>
            <a:r>
              <a:rPr lang="en-US" altLang="zh-CN" sz="2000"/>
              <a:t>*src</a:t>
            </a:r>
            <a:r>
              <a:rPr lang="zh-CN" altLang="en-US" sz="2000"/>
              <a:t>、偏移</a:t>
            </a:r>
            <a:r>
              <a:rPr lang="en-US" altLang="zh-CN" sz="2000"/>
              <a:t>off</a:t>
            </a:r>
            <a:r>
              <a:rPr lang="zh-CN" altLang="en-US" sz="2000"/>
              <a:t>、数据长度</a:t>
            </a:r>
            <a:r>
              <a:rPr lang="en-US" altLang="zh-CN" sz="2000"/>
              <a:t>n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1359535" y="1697990"/>
            <a:ext cx="9534525" cy="3810000"/>
          </a:xfrm>
          <a:custGeom>
            <a:avLst/>
            <a:gdLst>
              <a:gd name="connsiteX0" fmla="*/ 0 w 15778"/>
              <a:gd name="connsiteY0" fmla="*/ 2323 h 6591"/>
              <a:gd name="connsiteX1" fmla="*/ 854 w 15778"/>
              <a:gd name="connsiteY1" fmla="*/ 1469 h 6591"/>
              <a:gd name="connsiteX2" fmla="*/ 2630 w 15778"/>
              <a:gd name="connsiteY2" fmla="*/ 1469 h 6591"/>
              <a:gd name="connsiteX3" fmla="*/ 2632 w 15778"/>
              <a:gd name="connsiteY3" fmla="*/ 0 h 6591"/>
              <a:gd name="connsiteX4" fmla="*/ 4947 w 15778"/>
              <a:gd name="connsiteY4" fmla="*/ 1469 h 6591"/>
              <a:gd name="connsiteX5" fmla="*/ 14924 w 15778"/>
              <a:gd name="connsiteY5" fmla="*/ 1469 h 6591"/>
              <a:gd name="connsiteX6" fmla="*/ 15778 w 15778"/>
              <a:gd name="connsiteY6" fmla="*/ 2323 h 6591"/>
              <a:gd name="connsiteX7" fmla="*/ 15778 w 15778"/>
              <a:gd name="connsiteY7" fmla="*/ 2323 h 6591"/>
              <a:gd name="connsiteX8" fmla="*/ 15778 w 15778"/>
              <a:gd name="connsiteY8" fmla="*/ 2323 h 6591"/>
              <a:gd name="connsiteX9" fmla="*/ 15778 w 15778"/>
              <a:gd name="connsiteY9" fmla="*/ 3603 h 6591"/>
              <a:gd name="connsiteX10" fmla="*/ 15778 w 15778"/>
              <a:gd name="connsiteY10" fmla="*/ 5737 h 6591"/>
              <a:gd name="connsiteX11" fmla="*/ 14924 w 15778"/>
              <a:gd name="connsiteY11" fmla="*/ 6591 h 6591"/>
              <a:gd name="connsiteX12" fmla="*/ 6574 w 15778"/>
              <a:gd name="connsiteY12" fmla="*/ 6591 h 6591"/>
              <a:gd name="connsiteX13" fmla="*/ 2630 w 15778"/>
              <a:gd name="connsiteY13" fmla="*/ 6591 h 6591"/>
              <a:gd name="connsiteX14" fmla="*/ 2630 w 15778"/>
              <a:gd name="connsiteY14" fmla="*/ 6591 h 6591"/>
              <a:gd name="connsiteX15" fmla="*/ 854 w 15778"/>
              <a:gd name="connsiteY15" fmla="*/ 6591 h 6591"/>
              <a:gd name="connsiteX16" fmla="*/ 0 w 15778"/>
              <a:gd name="connsiteY16" fmla="*/ 5737 h 6591"/>
              <a:gd name="connsiteX17" fmla="*/ 0 w 15778"/>
              <a:gd name="connsiteY17" fmla="*/ 3603 h 6591"/>
              <a:gd name="connsiteX18" fmla="*/ 0 w 15778"/>
              <a:gd name="connsiteY18" fmla="*/ 2323 h 6591"/>
              <a:gd name="connsiteX19" fmla="*/ 0 w 15778"/>
              <a:gd name="connsiteY19" fmla="*/ 2323 h 6591"/>
              <a:gd name="connsiteX20" fmla="*/ 0 w 15778"/>
              <a:gd name="connsiteY20" fmla="*/ 2323 h 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778" h="6591">
                <a:moveTo>
                  <a:pt x="0" y="2323"/>
                </a:moveTo>
                <a:cubicBezTo>
                  <a:pt x="0" y="1851"/>
                  <a:pt x="382" y="1469"/>
                  <a:pt x="854" y="1469"/>
                </a:cubicBezTo>
                <a:lnTo>
                  <a:pt x="2630" y="1469"/>
                </a:lnTo>
                <a:lnTo>
                  <a:pt x="2632" y="0"/>
                </a:lnTo>
                <a:lnTo>
                  <a:pt x="4947" y="1469"/>
                </a:lnTo>
                <a:lnTo>
                  <a:pt x="14924" y="1469"/>
                </a:lnTo>
                <a:cubicBezTo>
                  <a:pt x="15396" y="1469"/>
                  <a:pt x="15778" y="1851"/>
                  <a:pt x="15778" y="2323"/>
                </a:cubicBezTo>
                <a:lnTo>
                  <a:pt x="15778" y="2323"/>
                </a:lnTo>
                <a:lnTo>
                  <a:pt x="15778" y="2323"/>
                </a:lnTo>
                <a:lnTo>
                  <a:pt x="15778" y="3603"/>
                </a:lnTo>
                <a:lnTo>
                  <a:pt x="15778" y="5737"/>
                </a:lnTo>
                <a:cubicBezTo>
                  <a:pt x="15778" y="6209"/>
                  <a:pt x="15396" y="6591"/>
                  <a:pt x="14924" y="6591"/>
                </a:cubicBezTo>
                <a:lnTo>
                  <a:pt x="6574" y="6591"/>
                </a:lnTo>
                <a:lnTo>
                  <a:pt x="2630" y="6591"/>
                </a:lnTo>
                <a:lnTo>
                  <a:pt x="2630" y="6591"/>
                </a:lnTo>
                <a:lnTo>
                  <a:pt x="854" y="6591"/>
                </a:lnTo>
                <a:cubicBezTo>
                  <a:pt x="382" y="6591"/>
                  <a:pt x="0" y="6209"/>
                  <a:pt x="0" y="5737"/>
                </a:cubicBezTo>
                <a:lnTo>
                  <a:pt x="0" y="3603"/>
                </a:lnTo>
                <a:lnTo>
                  <a:pt x="0" y="2323"/>
                </a:lnTo>
                <a:lnTo>
                  <a:pt x="0" y="2323"/>
                </a:lnTo>
                <a:lnTo>
                  <a:pt x="0" y="23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C:\Users\Administrator\Desktop\writei.pngwritei"/>
          <p:cNvPicPr>
            <a:picLocks noChangeAspect="1"/>
          </p:cNvPicPr>
          <p:nvPr/>
        </p:nvPicPr>
        <p:blipFill>
          <a:blip r:embed="rId2"/>
          <a:srcRect l="4376" r="46213" b="79828"/>
          <a:stretch>
            <a:fillRect/>
          </a:stretch>
        </p:blipFill>
        <p:spPr>
          <a:xfrm>
            <a:off x="1549400" y="2928620"/>
            <a:ext cx="9084945" cy="224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/>
      <p:bldP spid="4" grpId="1"/>
      <p:bldP spid="4" grpId="2"/>
      <p:bldP spid="2" grpId="0" bldLvl="0" animBg="1"/>
      <p:bldP spid="2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ritei"/>
          <p:cNvPicPr>
            <a:picLocks noChangeAspect="1"/>
          </p:cNvPicPr>
          <p:nvPr/>
        </p:nvPicPr>
        <p:blipFill>
          <a:blip r:embed="rId2"/>
          <a:srcRect l="2617"/>
          <a:stretch>
            <a:fillRect/>
          </a:stretch>
        </p:blipFill>
        <p:spPr>
          <a:xfrm>
            <a:off x="1106170" y="365125"/>
            <a:ext cx="9971405" cy="6201410"/>
          </a:xfrm>
          <a:prstGeom prst="rect">
            <a:avLst/>
          </a:prstGeom>
        </p:spPr>
      </p:pic>
      <p:sp>
        <p:nvSpPr>
          <p:cNvPr id="7" name="线形标注 2 6"/>
          <p:cNvSpPr/>
          <p:nvPr/>
        </p:nvSpPr>
        <p:spPr>
          <a:xfrm>
            <a:off x="7867015" y="2680970"/>
            <a:ext cx="3824605" cy="1059180"/>
          </a:xfrm>
          <a:prstGeom prst="borderCallout2">
            <a:avLst>
              <a:gd name="adj1" fmla="val 18768"/>
              <a:gd name="adj2" fmla="val 149"/>
              <a:gd name="adj3" fmla="val 18768"/>
              <a:gd name="adj4" fmla="val -27743"/>
              <a:gd name="adj5" fmla="val -18683"/>
              <a:gd name="adj6" fmla="val -396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68310" y="2863850"/>
            <a:ext cx="3422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如果</a:t>
            </a:r>
            <a:r>
              <a:rPr lang="en-US" altLang="zh-CN" sz="2000"/>
              <a:t>ip</a:t>
            </a:r>
            <a:r>
              <a:rPr lang="zh-CN" altLang="en-US" sz="2000"/>
              <a:t>在磁盘里，检查是否合</a:t>
            </a:r>
          </a:p>
          <a:p>
            <a:r>
              <a:rPr lang="zh-CN" altLang="en-US" sz="2000"/>
              <a:t>法，是则把</a:t>
            </a:r>
            <a:r>
              <a:rPr lang="en-US" altLang="zh-CN" sz="2000"/>
              <a:t>src</a:t>
            </a:r>
            <a:r>
              <a:rPr lang="zh-CN" altLang="en-US" sz="2000"/>
              <a:t>写入</a:t>
            </a:r>
            <a:r>
              <a:rPr lang="en-US" altLang="zh-CN" sz="2000"/>
              <a:t>ip</a:t>
            </a:r>
            <a:endParaRPr lang="zh-CN" altLang="en-US" sz="2000"/>
          </a:p>
        </p:txBody>
      </p:sp>
      <p:sp>
        <p:nvSpPr>
          <p:cNvPr id="2" name="任意多边形 1"/>
          <p:cNvSpPr/>
          <p:nvPr/>
        </p:nvSpPr>
        <p:spPr>
          <a:xfrm>
            <a:off x="927735" y="2526665"/>
            <a:ext cx="10659745" cy="3355975"/>
          </a:xfrm>
          <a:custGeom>
            <a:avLst/>
            <a:gdLst>
              <a:gd name="connsiteX0" fmla="*/ 0 w 16787"/>
              <a:gd name="connsiteY0" fmla="*/ 2619 h 5285"/>
              <a:gd name="connsiteX1" fmla="*/ 533 w 16787"/>
              <a:gd name="connsiteY1" fmla="*/ 2086 h 5285"/>
              <a:gd name="connsiteX2" fmla="*/ 2798 w 16787"/>
              <a:gd name="connsiteY2" fmla="*/ 2086 h 5285"/>
              <a:gd name="connsiteX3" fmla="*/ 3343 w 16787"/>
              <a:gd name="connsiteY3" fmla="*/ 0 h 5285"/>
              <a:gd name="connsiteX4" fmla="*/ 4618 w 16787"/>
              <a:gd name="connsiteY4" fmla="*/ 2110 h 5285"/>
              <a:gd name="connsiteX5" fmla="*/ 16254 w 16787"/>
              <a:gd name="connsiteY5" fmla="*/ 2086 h 5285"/>
              <a:gd name="connsiteX6" fmla="*/ 16787 w 16787"/>
              <a:gd name="connsiteY6" fmla="*/ 2619 h 5285"/>
              <a:gd name="connsiteX7" fmla="*/ 16787 w 16787"/>
              <a:gd name="connsiteY7" fmla="*/ 2619 h 5285"/>
              <a:gd name="connsiteX8" fmla="*/ 16787 w 16787"/>
              <a:gd name="connsiteY8" fmla="*/ 2619 h 5285"/>
              <a:gd name="connsiteX9" fmla="*/ 16787 w 16787"/>
              <a:gd name="connsiteY9" fmla="*/ 3419 h 5285"/>
              <a:gd name="connsiteX10" fmla="*/ 16787 w 16787"/>
              <a:gd name="connsiteY10" fmla="*/ 4752 h 5285"/>
              <a:gd name="connsiteX11" fmla="*/ 16254 w 16787"/>
              <a:gd name="connsiteY11" fmla="*/ 5285 h 5285"/>
              <a:gd name="connsiteX12" fmla="*/ 6995 w 16787"/>
              <a:gd name="connsiteY12" fmla="*/ 5285 h 5285"/>
              <a:gd name="connsiteX13" fmla="*/ 2798 w 16787"/>
              <a:gd name="connsiteY13" fmla="*/ 5285 h 5285"/>
              <a:gd name="connsiteX14" fmla="*/ 2798 w 16787"/>
              <a:gd name="connsiteY14" fmla="*/ 5285 h 5285"/>
              <a:gd name="connsiteX15" fmla="*/ 533 w 16787"/>
              <a:gd name="connsiteY15" fmla="*/ 5285 h 5285"/>
              <a:gd name="connsiteX16" fmla="*/ 0 w 16787"/>
              <a:gd name="connsiteY16" fmla="*/ 4752 h 5285"/>
              <a:gd name="connsiteX17" fmla="*/ 0 w 16787"/>
              <a:gd name="connsiteY17" fmla="*/ 3419 h 5285"/>
              <a:gd name="connsiteX18" fmla="*/ 0 w 16787"/>
              <a:gd name="connsiteY18" fmla="*/ 2619 h 5285"/>
              <a:gd name="connsiteX19" fmla="*/ 0 w 16787"/>
              <a:gd name="connsiteY19" fmla="*/ 2619 h 5285"/>
              <a:gd name="connsiteX20" fmla="*/ 0 w 16787"/>
              <a:gd name="connsiteY20" fmla="*/ 2619 h 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787" h="5285">
                <a:moveTo>
                  <a:pt x="0" y="2619"/>
                </a:moveTo>
                <a:cubicBezTo>
                  <a:pt x="0" y="2325"/>
                  <a:pt x="239" y="2086"/>
                  <a:pt x="533" y="2086"/>
                </a:cubicBezTo>
                <a:lnTo>
                  <a:pt x="2798" y="2086"/>
                </a:lnTo>
                <a:lnTo>
                  <a:pt x="3343" y="0"/>
                </a:lnTo>
                <a:lnTo>
                  <a:pt x="4618" y="2110"/>
                </a:lnTo>
                <a:lnTo>
                  <a:pt x="16254" y="2086"/>
                </a:lnTo>
                <a:cubicBezTo>
                  <a:pt x="16548" y="2086"/>
                  <a:pt x="16787" y="2325"/>
                  <a:pt x="16787" y="2619"/>
                </a:cubicBezTo>
                <a:lnTo>
                  <a:pt x="16787" y="2619"/>
                </a:lnTo>
                <a:lnTo>
                  <a:pt x="16787" y="2619"/>
                </a:lnTo>
                <a:lnTo>
                  <a:pt x="16787" y="3419"/>
                </a:lnTo>
                <a:lnTo>
                  <a:pt x="16787" y="4752"/>
                </a:lnTo>
                <a:cubicBezTo>
                  <a:pt x="16787" y="5046"/>
                  <a:pt x="16548" y="5285"/>
                  <a:pt x="16254" y="5285"/>
                </a:cubicBezTo>
                <a:lnTo>
                  <a:pt x="6995" y="5285"/>
                </a:lnTo>
                <a:lnTo>
                  <a:pt x="2798" y="5285"/>
                </a:lnTo>
                <a:lnTo>
                  <a:pt x="2798" y="5285"/>
                </a:lnTo>
                <a:lnTo>
                  <a:pt x="533" y="5285"/>
                </a:lnTo>
                <a:cubicBezTo>
                  <a:pt x="239" y="5285"/>
                  <a:pt x="0" y="5046"/>
                  <a:pt x="0" y="4752"/>
                </a:cubicBezTo>
                <a:lnTo>
                  <a:pt x="0" y="3419"/>
                </a:lnTo>
                <a:lnTo>
                  <a:pt x="0" y="2619"/>
                </a:lnTo>
                <a:lnTo>
                  <a:pt x="0" y="2619"/>
                </a:lnTo>
                <a:lnTo>
                  <a:pt x="0" y="261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C:\Users\Administrator\Desktop\writei.pngwritei"/>
          <p:cNvPicPr>
            <a:picLocks noChangeAspect="1"/>
          </p:cNvPicPr>
          <p:nvPr/>
        </p:nvPicPr>
        <p:blipFill>
          <a:blip r:embed="rId2"/>
          <a:srcRect l="8541" t="21028" r="28572" b="63248"/>
          <a:stretch>
            <a:fillRect/>
          </a:stretch>
        </p:blipFill>
        <p:spPr>
          <a:xfrm>
            <a:off x="1066800" y="4123055"/>
            <a:ext cx="10380980" cy="1571625"/>
          </a:xfrm>
          <a:prstGeom prst="rect">
            <a:avLst/>
          </a:prstGeom>
        </p:spPr>
      </p:pic>
      <p:sp>
        <p:nvSpPr>
          <p:cNvPr id="10" name="线形标注 1(无边框) 9"/>
          <p:cNvSpPr/>
          <p:nvPr/>
        </p:nvSpPr>
        <p:spPr>
          <a:xfrm>
            <a:off x="4030980" y="76835"/>
            <a:ext cx="7171690" cy="2327275"/>
          </a:xfrm>
          <a:prstGeom prst="callout1">
            <a:avLst>
              <a:gd name="adj1" fmla="val 99345"/>
              <a:gd name="adj2" fmla="val 21746"/>
              <a:gd name="adj3" fmla="val 191077"/>
              <a:gd name="adj4" fmla="val 5560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devs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75" y="181610"/>
            <a:ext cx="6921500" cy="2129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84135" y="583565"/>
            <a:ext cx="2952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即，设备编号</a:t>
            </a:r>
            <a:r>
              <a:rPr lang="en-US" altLang="zh-CN" sz="2000"/>
              <a:t>→</a:t>
            </a:r>
            <a:r>
              <a:rPr lang="zh-CN" altLang="en-US" sz="2000"/>
              <a:t>设备功能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39535" y="1868805"/>
            <a:ext cx="443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而</a:t>
            </a:r>
            <a:r>
              <a:rPr lang="en-US" altLang="zh-CN" sz="2000"/>
              <a:t>devsw[]</a:t>
            </a:r>
            <a:r>
              <a:rPr lang="zh-CN" altLang="en-US" sz="2000"/>
              <a:t>是</a:t>
            </a:r>
            <a:r>
              <a:rPr lang="en-US" altLang="zh-CN" sz="2000"/>
              <a:t>devsw</a:t>
            </a:r>
            <a:r>
              <a:rPr lang="zh-CN" altLang="en-US" sz="2000"/>
              <a:t>结构的全局数组变量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/>
      <p:bldP spid="8" grpId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ritei"/>
          <p:cNvPicPr>
            <a:picLocks noChangeAspect="1"/>
          </p:cNvPicPr>
          <p:nvPr/>
        </p:nvPicPr>
        <p:blipFill>
          <a:blip r:embed="rId2"/>
          <a:srcRect l="2617"/>
          <a:stretch>
            <a:fillRect/>
          </a:stretch>
        </p:blipFill>
        <p:spPr>
          <a:xfrm>
            <a:off x="1106170" y="365125"/>
            <a:ext cx="9971405" cy="6201410"/>
          </a:xfrm>
          <a:prstGeom prst="rect">
            <a:avLst/>
          </a:prstGeom>
        </p:spPr>
      </p:pic>
      <p:sp>
        <p:nvSpPr>
          <p:cNvPr id="11" name="线形标注 2 10"/>
          <p:cNvSpPr/>
          <p:nvPr/>
        </p:nvSpPr>
        <p:spPr>
          <a:xfrm>
            <a:off x="6045835" y="3202940"/>
            <a:ext cx="4318000" cy="1184910"/>
          </a:xfrm>
          <a:prstGeom prst="borderCallout2">
            <a:avLst>
              <a:gd name="adj1" fmla="val 26923"/>
              <a:gd name="adj2" fmla="val 147"/>
              <a:gd name="adj3" fmla="val 26022"/>
              <a:gd name="adj4" fmla="val -26147"/>
              <a:gd name="adj5" fmla="val 11620"/>
              <a:gd name="adj6" fmla="val -362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3320" y="3442970"/>
            <a:ext cx="38423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ip</a:t>
            </a:r>
            <a:r>
              <a:rPr lang="zh-CN" altLang="en-US" sz="2000"/>
              <a:t>是文件或目录，则检查</a:t>
            </a:r>
            <a:r>
              <a:rPr lang="en-US" altLang="zh-CN" sz="2000"/>
              <a:t>off</a:t>
            </a:r>
            <a:r>
              <a:rPr lang="zh-CN" altLang="en-US" sz="2000"/>
              <a:t>和</a:t>
            </a:r>
            <a:r>
              <a:rPr lang="en-US" altLang="zh-CN" sz="2000"/>
              <a:t>n</a:t>
            </a:r>
            <a:r>
              <a:rPr lang="zh-CN" altLang="en-US" sz="2000"/>
              <a:t>是</a:t>
            </a:r>
          </a:p>
          <a:p>
            <a:r>
              <a:rPr lang="zh-CN" altLang="en-US" sz="2000"/>
              <a:t>否合法，不合法则返回</a:t>
            </a:r>
            <a:r>
              <a:rPr lang="en-US" altLang="zh-CN" sz="2000"/>
              <a:t>-1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1903095" y="3677920"/>
            <a:ext cx="7222490" cy="2888615"/>
          </a:xfrm>
          <a:custGeom>
            <a:avLst/>
            <a:gdLst>
              <a:gd name="connsiteX0" fmla="*/ 0 w 9921"/>
              <a:gd name="connsiteY0" fmla="*/ 1515 h 4285"/>
              <a:gd name="connsiteX1" fmla="*/ 634 w 9921"/>
              <a:gd name="connsiteY1" fmla="*/ 961 h 4285"/>
              <a:gd name="connsiteX2" fmla="*/ 1653 w 9921"/>
              <a:gd name="connsiteY2" fmla="*/ 961 h 4285"/>
              <a:gd name="connsiteX3" fmla="*/ 1704 w 9921"/>
              <a:gd name="connsiteY3" fmla="*/ 0 h 4285"/>
              <a:gd name="connsiteX4" fmla="*/ 3148 w 9921"/>
              <a:gd name="connsiteY4" fmla="*/ 951 h 4285"/>
              <a:gd name="connsiteX5" fmla="*/ 9287 w 9921"/>
              <a:gd name="connsiteY5" fmla="*/ 961 h 4285"/>
              <a:gd name="connsiteX6" fmla="*/ 9921 w 9921"/>
              <a:gd name="connsiteY6" fmla="*/ 1515 h 4285"/>
              <a:gd name="connsiteX7" fmla="*/ 9921 w 9921"/>
              <a:gd name="connsiteY7" fmla="*/ 1515 h 4285"/>
              <a:gd name="connsiteX8" fmla="*/ 9921 w 9921"/>
              <a:gd name="connsiteY8" fmla="*/ 1515 h 4285"/>
              <a:gd name="connsiteX9" fmla="*/ 9921 w 9921"/>
              <a:gd name="connsiteY9" fmla="*/ 2346 h 4285"/>
              <a:gd name="connsiteX10" fmla="*/ 9921 w 9921"/>
              <a:gd name="connsiteY10" fmla="*/ 3731 h 4285"/>
              <a:gd name="connsiteX11" fmla="*/ 9287 w 9921"/>
              <a:gd name="connsiteY11" fmla="*/ 4285 h 4285"/>
              <a:gd name="connsiteX12" fmla="*/ 4133 w 9921"/>
              <a:gd name="connsiteY12" fmla="*/ 4285 h 4285"/>
              <a:gd name="connsiteX13" fmla="*/ 1653 w 9921"/>
              <a:gd name="connsiteY13" fmla="*/ 4285 h 4285"/>
              <a:gd name="connsiteX14" fmla="*/ 1653 w 9921"/>
              <a:gd name="connsiteY14" fmla="*/ 4285 h 4285"/>
              <a:gd name="connsiteX15" fmla="*/ 634 w 9921"/>
              <a:gd name="connsiteY15" fmla="*/ 4285 h 4285"/>
              <a:gd name="connsiteX16" fmla="*/ 0 w 9921"/>
              <a:gd name="connsiteY16" fmla="*/ 3731 h 4285"/>
              <a:gd name="connsiteX17" fmla="*/ 0 w 9921"/>
              <a:gd name="connsiteY17" fmla="*/ 2346 h 4285"/>
              <a:gd name="connsiteX18" fmla="*/ 0 w 9921"/>
              <a:gd name="connsiteY18" fmla="*/ 1515 h 4285"/>
              <a:gd name="connsiteX19" fmla="*/ 0 w 9921"/>
              <a:gd name="connsiteY19" fmla="*/ 1515 h 4285"/>
              <a:gd name="connsiteX20" fmla="*/ 0 w 9921"/>
              <a:gd name="connsiteY20" fmla="*/ 1515 h 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921" h="4285">
                <a:moveTo>
                  <a:pt x="0" y="1515"/>
                </a:moveTo>
                <a:cubicBezTo>
                  <a:pt x="0" y="1209"/>
                  <a:pt x="284" y="961"/>
                  <a:pt x="634" y="961"/>
                </a:cubicBezTo>
                <a:lnTo>
                  <a:pt x="1653" y="961"/>
                </a:lnTo>
                <a:lnTo>
                  <a:pt x="1704" y="0"/>
                </a:lnTo>
                <a:lnTo>
                  <a:pt x="3148" y="951"/>
                </a:lnTo>
                <a:lnTo>
                  <a:pt x="9287" y="961"/>
                </a:lnTo>
                <a:cubicBezTo>
                  <a:pt x="9637" y="961"/>
                  <a:pt x="9921" y="1209"/>
                  <a:pt x="9921" y="1515"/>
                </a:cubicBezTo>
                <a:lnTo>
                  <a:pt x="9921" y="1515"/>
                </a:lnTo>
                <a:lnTo>
                  <a:pt x="9921" y="1515"/>
                </a:lnTo>
                <a:lnTo>
                  <a:pt x="9921" y="2346"/>
                </a:lnTo>
                <a:lnTo>
                  <a:pt x="9921" y="3731"/>
                </a:lnTo>
                <a:cubicBezTo>
                  <a:pt x="9921" y="4037"/>
                  <a:pt x="9637" y="4285"/>
                  <a:pt x="9287" y="4285"/>
                </a:cubicBezTo>
                <a:lnTo>
                  <a:pt x="4133" y="4285"/>
                </a:lnTo>
                <a:lnTo>
                  <a:pt x="1653" y="4285"/>
                </a:lnTo>
                <a:lnTo>
                  <a:pt x="1653" y="4285"/>
                </a:lnTo>
                <a:lnTo>
                  <a:pt x="634" y="4285"/>
                </a:lnTo>
                <a:cubicBezTo>
                  <a:pt x="284" y="4285"/>
                  <a:pt x="0" y="4037"/>
                  <a:pt x="0" y="3731"/>
                </a:cubicBezTo>
                <a:lnTo>
                  <a:pt x="0" y="2346"/>
                </a:lnTo>
                <a:lnTo>
                  <a:pt x="0" y="1515"/>
                </a:lnTo>
                <a:lnTo>
                  <a:pt x="0" y="1515"/>
                </a:lnTo>
                <a:lnTo>
                  <a:pt x="0" y="151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ritei"/>
          <p:cNvPicPr>
            <a:picLocks noChangeAspect="1"/>
          </p:cNvPicPr>
          <p:nvPr/>
        </p:nvPicPr>
        <p:blipFill>
          <a:blip r:embed="rId2"/>
          <a:srcRect l="8964" t="36834" r="56740" b="47027"/>
          <a:stretch>
            <a:fillRect/>
          </a:stretch>
        </p:blipFill>
        <p:spPr>
          <a:xfrm>
            <a:off x="2323465" y="4506595"/>
            <a:ext cx="663956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2" grpId="0"/>
      <p:bldP spid="12" grpId="1"/>
      <p:bldP spid="2" grpId="0" bldLvl="0" animBg="1"/>
      <p:bldP spid="2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ritei"/>
          <p:cNvPicPr>
            <a:picLocks noChangeAspect="1"/>
          </p:cNvPicPr>
          <p:nvPr/>
        </p:nvPicPr>
        <p:blipFill>
          <a:blip r:embed="rId2"/>
          <a:srcRect l="2617"/>
          <a:stretch>
            <a:fillRect/>
          </a:stretch>
        </p:blipFill>
        <p:spPr>
          <a:xfrm>
            <a:off x="1106170" y="365125"/>
            <a:ext cx="9971405" cy="6201410"/>
          </a:xfrm>
          <a:prstGeom prst="rect">
            <a:avLst/>
          </a:prstGeom>
        </p:spPr>
      </p:pic>
      <p:sp>
        <p:nvSpPr>
          <p:cNvPr id="13" name="线形标注 2 12"/>
          <p:cNvSpPr/>
          <p:nvPr/>
        </p:nvSpPr>
        <p:spPr>
          <a:xfrm>
            <a:off x="6497320" y="4486910"/>
            <a:ext cx="5150485" cy="1800225"/>
          </a:xfrm>
          <a:prstGeom prst="borderCallout2">
            <a:avLst>
              <a:gd name="adj1" fmla="val 50256"/>
              <a:gd name="adj2" fmla="val -123"/>
              <a:gd name="adj3" fmla="val 49629"/>
              <a:gd name="adj4" fmla="val -19134"/>
              <a:gd name="adj5" fmla="val 9151"/>
              <a:gd name="adj6" fmla="val -29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51320" y="4754880"/>
            <a:ext cx="4872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从</a:t>
            </a:r>
            <a:r>
              <a:rPr lang="en-US" altLang="zh-CN" sz="2000"/>
              <a:t>tot=0</a:t>
            </a:r>
            <a:r>
              <a:rPr lang="zh-CN" altLang="en-US" sz="2000"/>
              <a:t>开始，到</a:t>
            </a:r>
            <a:r>
              <a:rPr lang="en-US" altLang="zh-CN" sz="2000"/>
              <a:t>tot=n-1</a:t>
            </a:r>
            <a:r>
              <a:rPr lang="zh-CN" altLang="en-US" sz="2000"/>
              <a:t>，</a:t>
            </a:r>
            <a:r>
              <a:rPr lang="en-US" altLang="zh-CN" sz="2000"/>
              <a:t>tot</a:t>
            </a:r>
            <a:r>
              <a:rPr lang="zh-CN" altLang="en-US" sz="2000"/>
              <a:t>、</a:t>
            </a:r>
            <a:r>
              <a:rPr lang="en-US" altLang="zh-CN" sz="2000"/>
              <a:t>off</a:t>
            </a:r>
            <a:r>
              <a:rPr lang="zh-CN" altLang="en-US" sz="2000"/>
              <a:t>、</a:t>
            </a:r>
            <a:r>
              <a:rPr lang="en-US" altLang="zh-CN" sz="2000"/>
              <a:t>src</a:t>
            </a:r>
            <a:r>
              <a:rPr lang="zh-CN" altLang="en-US" sz="2000"/>
              <a:t>每</a:t>
            </a:r>
          </a:p>
          <a:p>
            <a:r>
              <a:rPr lang="zh-CN" altLang="en-US" sz="2000"/>
              <a:t>次</a:t>
            </a:r>
            <a:r>
              <a:rPr lang="en-US" altLang="zh-CN" sz="2000"/>
              <a:t>+m</a:t>
            </a:r>
            <a:r>
              <a:rPr lang="zh-CN" altLang="en-US" sz="2000"/>
              <a:t>：</a:t>
            </a:r>
            <a:r>
              <a:rPr lang="en-US" altLang="zh-CN" sz="2000"/>
              <a:t>bp</a:t>
            </a:r>
            <a:r>
              <a:rPr lang="zh-CN" altLang="en-US" sz="2000"/>
              <a:t>指向</a:t>
            </a:r>
            <a:r>
              <a:rPr lang="en-US" altLang="zh-CN" sz="2000"/>
              <a:t>bread</a:t>
            </a:r>
            <a:r>
              <a:rPr lang="zh-CN" altLang="en-US" sz="2000"/>
              <a:t>分配的</a:t>
            </a:r>
            <a:r>
              <a:rPr lang="en-US" altLang="zh-CN" sz="2000"/>
              <a:t>ip</a:t>
            </a:r>
            <a:r>
              <a:rPr lang="zh-CN" altLang="en-US" sz="2000"/>
              <a:t>对应缓冲块，</a:t>
            </a:r>
            <a:endParaRPr lang="en-US" altLang="zh-CN" sz="2000"/>
          </a:p>
          <a:p>
            <a:r>
              <a:rPr lang="zh-CN" altLang="en-US" sz="2000"/>
              <a:t>把</a:t>
            </a:r>
            <a:r>
              <a:rPr lang="en-US" altLang="zh-CN" sz="2000"/>
              <a:t>src</a:t>
            </a:r>
            <a:r>
              <a:rPr lang="zh-CN" altLang="en-US" sz="2000"/>
              <a:t>指向数组的数据写到</a:t>
            </a:r>
            <a:r>
              <a:rPr lang="en-US" altLang="zh-CN" sz="2000"/>
              <a:t>bp</a:t>
            </a:r>
            <a:r>
              <a:rPr lang="zh-CN" altLang="en-US" sz="2000"/>
              <a:t>里，写日志，</a:t>
            </a:r>
          </a:p>
          <a:p>
            <a:r>
              <a:rPr lang="zh-CN" altLang="en-US" sz="2000"/>
              <a:t>释放</a:t>
            </a:r>
            <a:r>
              <a:rPr lang="en-US" altLang="zh-CN" sz="2000"/>
              <a:t>bp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1106805" y="365125"/>
            <a:ext cx="9970770" cy="3245485"/>
          </a:xfrm>
          <a:custGeom>
            <a:avLst/>
            <a:gdLst>
              <a:gd name="connsiteX0" fmla="*/ 0 w 13710"/>
              <a:gd name="connsiteY0" fmla="*/ 743 h 5111"/>
              <a:gd name="connsiteX1" fmla="*/ 743 w 13710"/>
              <a:gd name="connsiteY1" fmla="*/ 0 h 5111"/>
              <a:gd name="connsiteX2" fmla="*/ 2285 w 13710"/>
              <a:gd name="connsiteY2" fmla="*/ 0 h 5111"/>
              <a:gd name="connsiteX3" fmla="*/ 2285 w 13710"/>
              <a:gd name="connsiteY3" fmla="*/ 0 h 5111"/>
              <a:gd name="connsiteX4" fmla="*/ 5713 w 13710"/>
              <a:gd name="connsiteY4" fmla="*/ 0 h 5111"/>
              <a:gd name="connsiteX5" fmla="*/ 12967 w 13710"/>
              <a:gd name="connsiteY5" fmla="*/ 0 h 5111"/>
              <a:gd name="connsiteX6" fmla="*/ 13710 w 13710"/>
              <a:gd name="connsiteY6" fmla="*/ 743 h 5111"/>
              <a:gd name="connsiteX7" fmla="*/ 13710 w 13710"/>
              <a:gd name="connsiteY7" fmla="*/ 2599 h 5111"/>
              <a:gd name="connsiteX8" fmla="*/ 13710 w 13710"/>
              <a:gd name="connsiteY8" fmla="*/ 2599 h 5111"/>
              <a:gd name="connsiteX9" fmla="*/ 13710 w 13710"/>
              <a:gd name="connsiteY9" fmla="*/ 3713 h 5111"/>
              <a:gd name="connsiteX10" fmla="*/ 13710 w 13710"/>
              <a:gd name="connsiteY10" fmla="*/ 3713 h 5111"/>
              <a:gd name="connsiteX11" fmla="*/ 12967 w 13710"/>
              <a:gd name="connsiteY11" fmla="*/ 4456 h 5111"/>
              <a:gd name="connsiteX12" fmla="*/ 4781 w 13710"/>
              <a:gd name="connsiteY12" fmla="*/ 4480 h 5111"/>
              <a:gd name="connsiteX13" fmla="*/ 3999 w 13710"/>
              <a:gd name="connsiteY13" fmla="*/ 5111 h 5111"/>
              <a:gd name="connsiteX14" fmla="*/ 2285 w 13710"/>
              <a:gd name="connsiteY14" fmla="*/ 4456 h 5111"/>
              <a:gd name="connsiteX15" fmla="*/ 743 w 13710"/>
              <a:gd name="connsiteY15" fmla="*/ 4456 h 5111"/>
              <a:gd name="connsiteX16" fmla="*/ 0 w 13710"/>
              <a:gd name="connsiteY16" fmla="*/ 3713 h 5111"/>
              <a:gd name="connsiteX17" fmla="*/ 0 w 13710"/>
              <a:gd name="connsiteY17" fmla="*/ 3713 h 5111"/>
              <a:gd name="connsiteX18" fmla="*/ 0 w 13710"/>
              <a:gd name="connsiteY18" fmla="*/ 2599 h 5111"/>
              <a:gd name="connsiteX19" fmla="*/ 0 w 13710"/>
              <a:gd name="connsiteY19" fmla="*/ 2599 h 5111"/>
              <a:gd name="connsiteX20" fmla="*/ 0 w 13710"/>
              <a:gd name="connsiteY20" fmla="*/ 743 h 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10" h="5111">
                <a:moveTo>
                  <a:pt x="0" y="743"/>
                </a:moveTo>
                <a:cubicBezTo>
                  <a:pt x="0" y="332"/>
                  <a:pt x="332" y="0"/>
                  <a:pt x="743" y="0"/>
                </a:cubicBezTo>
                <a:lnTo>
                  <a:pt x="2285" y="0"/>
                </a:lnTo>
                <a:lnTo>
                  <a:pt x="2285" y="0"/>
                </a:lnTo>
                <a:lnTo>
                  <a:pt x="5713" y="0"/>
                </a:lnTo>
                <a:lnTo>
                  <a:pt x="12967" y="0"/>
                </a:lnTo>
                <a:cubicBezTo>
                  <a:pt x="13378" y="0"/>
                  <a:pt x="13710" y="332"/>
                  <a:pt x="13710" y="743"/>
                </a:cubicBezTo>
                <a:lnTo>
                  <a:pt x="13710" y="2599"/>
                </a:lnTo>
                <a:lnTo>
                  <a:pt x="13710" y="2599"/>
                </a:lnTo>
                <a:lnTo>
                  <a:pt x="13710" y="3713"/>
                </a:lnTo>
                <a:lnTo>
                  <a:pt x="13710" y="3713"/>
                </a:lnTo>
                <a:cubicBezTo>
                  <a:pt x="13710" y="4124"/>
                  <a:pt x="13378" y="4456"/>
                  <a:pt x="12967" y="4456"/>
                </a:cubicBezTo>
                <a:lnTo>
                  <a:pt x="4781" y="4480"/>
                </a:lnTo>
                <a:lnTo>
                  <a:pt x="3999" y="5111"/>
                </a:lnTo>
                <a:lnTo>
                  <a:pt x="2285" y="4456"/>
                </a:lnTo>
                <a:lnTo>
                  <a:pt x="743" y="4456"/>
                </a:lnTo>
                <a:cubicBezTo>
                  <a:pt x="332" y="4456"/>
                  <a:pt x="0" y="4124"/>
                  <a:pt x="0" y="3713"/>
                </a:cubicBezTo>
                <a:lnTo>
                  <a:pt x="0" y="3713"/>
                </a:lnTo>
                <a:lnTo>
                  <a:pt x="0" y="2599"/>
                </a:lnTo>
                <a:lnTo>
                  <a:pt x="0" y="2599"/>
                </a:lnTo>
                <a:lnTo>
                  <a:pt x="0" y="74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ritei"/>
          <p:cNvPicPr>
            <a:picLocks noChangeAspect="1"/>
          </p:cNvPicPr>
          <p:nvPr/>
        </p:nvPicPr>
        <p:blipFill>
          <a:blip r:embed="rId2"/>
          <a:srcRect l="8163" t="52946" r="40227" b="22031"/>
          <a:stretch>
            <a:fillRect/>
          </a:stretch>
        </p:blipFill>
        <p:spPr>
          <a:xfrm>
            <a:off x="1599565" y="472440"/>
            <a:ext cx="8993505" cy="264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4" grpId="0"/>
      <p:bldP spid="14" grpId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ritei"/>
          <p:cNvPicPr>
            <a:picLocks noChangeAspect="1"/>
          </p:cNvPicPr>
          <p:nvPr/>
        </p:nvPicPr>
        <p:blipFill>
          <a:blip r:embed="rId2"/>
          <a:srcRect l="2617"/>
          <a:stretch>
            <a:fillRect/>
          </a:stretch>
        </p:blipFill>
        <p:spPr>
          <a:xfrm>
            <a:off x="1106170" y="365125"/>
            <a:ext cx="9971405" cy="6201410"/>
          </a:xfrm>
          <a:prstGeom prst="rect">
            <a:avLst/>
          </a:prstGeom>
        </p:spPr>
      </p:pic>
      <p:sp>
        <p:nvSpPr>
          <p:cNvPr id="15" name="线形标注 2 14"/>
          <p:cNvSpPr/>
          <p:nvPr/>
        </p:nvSpPr>
        <p:spPr>
          <a:xfrm>
            <a:off x="5589905" y="5370830"/>
            <a:ext cx="2599690" cy="916305"/>
          </a:xfrm>
          <a:prstGeom prst="borderCallout2">
            <a:avLst>
              <a:gd name="adj1" fmla="val 18767"/>
              <a:gd name="adj2" fmla="val -225"/>
              <a:gd name="adj3" fmla="val 17709"/>
              <a:gd name="adj4" fmla="val -15177"/>
              <a:gd name="adj5" fmla="val 36752"/>
              <a:gd name="adj6" fmla="val -296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09285" y="5651500"/>
            <a:ext cx="1898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将</a:t>
            </a:r>
            <a:r>
              <a:rPr lang="en-US" altLang="zh-CN" sz="2000"/>
              <a:t>ip</a:t>
            </a:r>
            <a:r>
              <a:rPr lang="zh-CN" altLang="en-US" sz="2000"/>
              <a:t>复制到磁盘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2484120" y="1505585"/>
            <a:ext cx="7396480" cy="3188335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ritei"/>
          <p:cNvPicPr>
            <a:picLocks noChangeAspect="1"/>
          </p:cNvPicPr>
          <p:nvPr/>
        </p:nvPicPr>
        <p:blipFill>
          <a:blip r:embed="rId2"/>
          <a:srcRect l="8366" t="77943" r="61537" b="3287"/>
          <a:stretch>
            <a:fillRect/>
          </a:stretch>
        </p:blipFill>
        <p:spPr>
          <a:xfrm>
            <a:off x="2844165" y="1661795"/>
            <a:ext cx="7035800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/>
      <p:bldP spid="16" grpId="1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writei 函数中调用了 log_write 函数，它的功能是什么？</a:t>
            </a:r>
          </a:p>
        </p:txBody>
      </p:sp>
      <p:pic>
        <p:nvPicPr>
          <p:cNvPr id="7" name="内容占位符 6" descr="log_write"/>
          <p:cNvPicPr>
            <a:picLocks noGrp="1" noChangeAspect="1"/>
          </p:cNvPicPr>
          <p:nvPr>
            <p:ph idx="1"/>
          </p:nvPr>
        </p:nvPicPr>
        <p:blipFill>
          <a:blip r:embed="rId2"/>
          <a:srcRect t="1697"/>
          <a:stretch>
            <a:fillRect/>
          </a:stretch>
        </p:blipFill>
        <p:spPr>
          <a:xfrm>
            <a:off x="1561465" y="1606550"/>
            <a:ext cx="9069070" cy="5019675"/>
          </a:xfrm>
          <a:prstGeom prst="rect">
            <a:avLst/>
          </a:prstGeom>
        </p:spPr>
      </p:pic>
      <p:sp>
        <p:nvSpPr>
          <p:cNvPr id="8" name="线形标注 2 7"/>
          <p:cNvSpPr/>
          <p:nvPr/>
        </p:nvSpPr>
        <p:spPr>
          <a:xfrm>
            <a:off x="8058150" y="2811145"/>
            <a:ext cx="3695065" cy="1491615"/>
          </a:xfrm>
          <a:prstGeom prst="borderCallout2">
            <a:avLst>
              <a:gd name="adj1" fmla="val 17491"/>
              <a:gd name="adj2" fmla="val 918"/>
              <a:gd name="adj3" fmla="val 17491"/>
              <a:gd name="adj4" fmla="val -17194"/>
              <a:gd name="adj5" fmla="val 51237"/>
              <a:gd name="adj6" fmla="val -3443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68970" y="3016250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检查有效数据块个数是否超</a:t>
            </a:r>
          </a:p>
          <a:p>
            <a:r>
              <a:rPr lang="zh-CN" altLang="en-US" sz="2000"/>
              <a:t>过范围，</a:t>
            </a:r>
            <a:r>
              <a:rPr lang="en-US" altLang="zh-CN" sz="2000"/>
              <a:t>log_write</a:t>
            </a:r>
            <a:r>
              <a:rPr lang="zh-CN" altLang="en-US" sz="2000"/>
              <a:t>是否在待</a:t>
            </a:r>
          </a:p>
          <a:p>
            <a:r>
              <a:rPr lang="zh-CN" altLang="en-US" sz="2000"/>
              <a:t>完成队列中</a:t>
            </a:r>
          </a:p>
        </p:txBody>
      </p:sp>
      <p:sp>
        <p:nvSpPr>
          <p:cNvPr id="10" name="线形标注 2 9"/>
          <p:cNvSpPr/>
          <p:nvPr/>
        </p:nvSpPr>
        <p:spPr>
          <a:xfrm>
            <a:off x="7639050" y="4925060"/>
            <a:ext cx="4418330" cy="1250315"/>
          </a:xfrm>
          <a:prstGeom prst="borderCallout2">
            <a:avLst>
              <a:gd name="adj1" fmla="val 19603"/>
              <a:gd name="adj2" fmla="val -517"/>
              <a:gd name="adj3" fmla="val 20473"/>
              <a:gd name="adj4" fmla="val -16666"/>
              <a:gd name="adj5" fmla="val 46419"/>
              <a:gd name="adj6" fmla="val -367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10500" y="5181600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/>
              <a:t>寻找数据块内容该写入日志中的块，</a:t>
            </a:r>
          </a:p>
          <a:p>
            <a:r>
              <a:rPr lang="zh-CN" altLang="zh-CN" sz="2000"/>
              <a:t>找不到则新分配一个块进行写入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bldLvl="0" animBg="1"/>
      <p:bldP spid="10" grpId="1" bldLvl="0" animBg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writei 函数中调用了 log_write 函数，它的功能是什么？</a:t>
            </a:r>
          </a:p>
        </p:txBody>
      </p:sp>
      <p:pic>
        <p:nvPicPr>
          <p:cNvPr id="7" name="内容占位符 6" descr="log_write"/>
          <p:cNvPicPr>
            <a:picLocks noGrp="1" noChangeAspect="1"/>
          </p:cNvPicPr>
          <p:nvPr>
            <p:ph idx="1"/>
          </p:nvPr>
        </p:nvPicPr>
        <p:blipFill>
          <a:blip r:embed="rId2"/>
          <a:srcRect t="1697"/>
          <a:stretch>
            <a:fillRect/>
          </a:stretch>
        </p:blipFill>
        <p:spPr>
          <a:xfrm>
            <a:off x="1561465" y="1606550"/>
            <a:ext cx="9069070" cy="5019675"/>
          </a:xfrm>
          <a:prstGeom prst="rect">
            <a:avLst/>
          </a:prstGeom>
        </p:spPr>
      </p:pic>
      <p:sp>
        <p:nvSpPr>
          <p:cNvPr id="8" name="线形标注 2 7"/>
          <p:cNvSpPr/>
          <p:nvPr/>
        </p:nvSpPr>
        <p:spPr>
          <a:xfrm>
            <a:off x="8058150" y="2811145"/>
            <a:ext cx="3695065" cy="1491615"/>
          </a:xfrm>
          <a:prstGeom prst="borderCallout2">
            <a:avLst>
              <a:gd name="adj1" fmla="val 17491"/>
              <a:gd name="adj2" fmla="val 918"/>
              <a:gd name="adj3" fmla="val 17491"/>
              <a:gd name="adj4" fmla="val -17194"/>
              <a:gd name="adj5" fmla="val 51237"/>
              <a:gd name="adj6" fmla="val -3443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68970" y="3016250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检查有效数据块个数是否超</a:t>
            </a:r>
          </a:p>
          <a:p>
            <a:r>
              <a:rPr lang="zh-CN" altLang="en-US" sz="2000"/>
              <a:t>过范围，</a:t>
            </a:r>
            <a:r>
              <a:rPr lang="en-US" altLang="zh-CN" sz="2000"/>
              <a:t>log_write</a:t>
            </a:r>
            <a:r>
              <a:rPr lang="zh-CN" altLang="en-US" sz="2000"/>
              <a:t>是否在待</a:t>
            </a:r>
          </a:p>
          <a:p>
            <a:r>
              <a:rPr lang="zh-CN" altLang="en-US" sz="2000"/>
              <a:t>完成队列中</a:t>
            </a:r>
          </a:p>
        </p:txBody>
      </p:sp>
      <p:sp>
        <p:nvSpPr>
          <p:cNvPr id="5" name="矩形 4"/>
          <p:cNvSpPr/>
          <p:nvPr/>
        </p:nvSpPr>
        <p:spPr>
          <a:xfrm>
            <a:off x="740410" y="2811145"/>
            <a:ext cx="11111865" cy="3256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9020" y="3150870"/>
            <a:ext cx="105968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/>
              <a:t>        </a:t>
            </a:r>
            <a:r>
              <a:rPr lang="zh-CN" altLang="en-US" sz="2000"/>
              <a:t>当修改了内存中的块缓冲区后，log_wirte同时在block数组中记录这个块需要写到磁盘中的</a:t>
            </a:r>
          </a:p>
          <a:p>
            <a:pPr algn="l"/>
            <a:r>
              <a:rPr lang="zh-CN" altLang="en-US" sz="2000"/>
              <a:t>哪一块，但是没有立即写入，当调用commit的时候，调用write_log写入日志区域中，并调用</a:t>
            </a:r>
          </a:p>
          <a:p>
            <a:pPr algn="l"/>
            <a:r>
              <a:rPr lang="zh-CN" altLang="en-US" sz="2000"/>
              <a:t>write_head更新初始块，然后调用install_trans真正地更新文件系统，此时，发生崩溃都会导致</a:t>
            </a:r>
          </a:p>
          <a:p>
            <a:pPr algn="l"/>
            <a:r>
              <a:rPr lang="zh-CN" altLang="en-US" sz="2000"/>
              <a:t>日志有非零的计数，以便重启后再次进行写操作，最后将计数变量置零使日志失效并更新日志</a:t>
            </a:r>
          </a:p>
          <a:p>
            <a:pPr algn="l"/>
            <a:r>
              <a:rPr lang="zh-CN" altLang="en-US" sz="2000"/>
              <a:t>初始块。</a:t>
            </a:r>
          </a:p>
          <a:p>
            <a:pPr algn="l"/>
            <a:endParaRPr lang="zh-CN" altLang="en-US" sz="2000"/>
          </a:p>
          <a:p>
            <a:pPr algn="r"/>
            <a:r>
              <a:rPr lang="zh-CN" altLang="en-US" sz="1400"/>
              <a:t>版权声明：本文为CSDN博主「elif」的原创文章，遵循CC 4.0 BY-SA版权协议，转载请附上原文出处链接及本声明。</a:t>
            </a:r>
          </a:p>
          <a:p>
            <a:pPr algn="r"/>
            <a:r>
              <a:rPr lang="zh-CN" altLang="en-US" sz="1400"/>
              <a:t>原文链接：https://blog.csdn.net/qq_25426415/article/details/54695738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30,&quot;width&quot;:733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30,&quot;width&quot;:73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30,&quot;width&quot;:733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30,&quot;width&quot;:733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902</Words>
  <Application>Microsoft Office PowerPoint</Application>
  <PresentationFormat>宽屏</PresentationFormat>
  <Paragraphs>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Calibri</vt:lpstr>
      <vt:lpstr>宋体</vt:lpstr>
      <vt:lpstr>Office 主题</vt:lpstr>
      <vt:lpstr>xv6实例分析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writei 函数中调用了 log_write 函数，它的功能是什么？</vt:lpstr>
      <vt:lpstr>writei 函数中调用了 log_write 函数，它的功能是什么？</vt:lpstr>
      <vt:lpstr>阅读 end_op 函数代码，介绍 end_op 函数何时会被调用，end_op 函数的功能是什么</vt:lpstr>
      <vt:lpstr>PowerPoint 演示文稿</vt:lpstr>
      <vt:lpstr>PowerPoint 演示文稿</vt:lpstr>
      <vt:lpstr>PowerPoint 演示文稿</vt:lpstr>
      <vt:lpstr>PowerPoint 演示文稿</vt:lpstr>
      <vt:lpstr>end_op 函数调用了 commit 函数，commit 函数的流程是什么，每个语句分别完成了什么功能？</vt:lpstr>
      <vt:lpstr>PowerPoint 演示文稿</vt:lpstr>
      <vt:lpstr>end_op 函数调用了 commit 函数，commit 函数的流程是什么，每个语句分别完成了什么功能？</vt:lpstr>
      <vt:lpstr>PowerPoint 演示文稿</vt:lpstr>
      <vt:lpstr>end_op 函数调用了 commit 函数，commit 函数的流程是什么，每个语句分别完成了什么功能？</vt:lpstr>
      <vt:lpstr>PowerPoint 演示文稿</vt:lpstr>
      <vt:lpstr>end_op 函数调用了 commit 函数，commit 函数的流程是什么，每个语句分别完成了什么功能？</vt:lpstr>
      <vt:lpstr>        Log 的 初 始 化 是 何 时 完 成 的 ， 里 面 调 用 了recover_from_log 函数，为什么要调用它，它的作用是什么？</vt:lpstr>
      <vt:lpstr>Log初始化何时完成？</vt:lpstr>
      <vt:lpstr>Initlog函数内部</vt:lpstr>
      <vt:lpstr>Recover_from_log的作用是什么？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xv6实例分析</dc:title>
  <dc:creator/>
  <cp:lastModifiedBy>amamiya aohashi</cp:lastModifiedBy>
  <cp:revision>12</cp:revision>
  <dcterms:created xsi:type="dcterms:W3CDTF">2021-12-19T08:01:00Z</dcterms:created>
  <dcterms:modified xsi:type="dcterms:W3CDTF">2021-12-22T06:50:45Z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FB2090C3BCEB4DCD8518DA5DDC8E8E43</vt:lpwstr>
  </property>
  <property fmtid="{D5CDD505-2E9C-101B-9397-08002B2CF9AE}" pid="3" name="KSOProductBuildVer">
    <vt:lpwstr>2052-11.1.0.11115</vt:lpwstr>
  </property>
</Properties>
</file>