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2" r:id="rId3"/>
  </p:sldMasterIdLst>
  <p:notesMasterIdLst>
    <p:notesMasterId r:id="rId6"/>
  </p:notesMasterIdLst>
  <p:sldIdLst>
    <p:sldId id="256" r:id="rId4"/>
    <p:sldId id="280" r:id="rId5"/>
    <p:sldId id="314" r:id="rId7"/>
    <p:sldId id="310" r:id="rId8"/>
    <p:sldId id="260" r:id="rId9"/>
    <p:sldId id="263" r:id="rId10"/>
    <p:sldId id="301" r:id="rId11"/>
    <p:sldId id="264" r:id="rId12"/>
    <p:sldId id="311" r:id="rId13"/>
    <p:sldId id="265" r:id="rId14"/>
    <p:sldId id="266" r:id="rId15"/>
    <p:sldId id="313" r:id="rId16"/>
    <p:sldId id="312" r:id="rId17"/>
    <p:sldId id="268" r:id="rId18"/>
    <p:sldId id="271" r:id="rId19"/>
    <p:sldId id="309" r:id="rId20"/>
    <p:sldId id="262" r:id="rId21"/>
  </p:sldIdLst>
  <p:sldSz cx="9144000" cy="5143500" type="screen16x9"/>
  <p:notesSz cx="6858000" cy="9144000"/>
  <p:embeddedFontLst>
    <p:embeddedFont>
      <p:font typeface="Gulim" panose="020B0600000101010101" pitchFamily="34" charset="-127"/>
      <p:regular r:id="rId25"/>
    </p:embeddedFont>
    <p:embeddedFont>
      <p:font typeface="黑体" panose="02010609060101010101" pitchFamily="49" charset="-122"/>
      <p:regular r:id="rId26"/>
    </p:embeddedFont>
    <p:embeddedFont>
      <p:font typeface="楷体" panose="02010609060101010101" pitchFamily="49" charset="-122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微软雅黑" panose="020B0503020204020204" pitchFamily="34" charset="-122"/>
      <p:regular r:id="rId32"/>
    </p:embeddedFont>
    <p:embeddedFont>
      <p:font typeface="等线" panose="02010600030101010101" pitchFamily="2" charset="-122"/>
      <p:regular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Arial Black" panose="020B0A04020102020204" pitchFamily="34" charset="0"/>
      <p:bold r:id="rId38"/>
    </p:embeddedFont>
  </p:embeddedFontLst>
  <p:defaultTextStyle>
    <a:defPPr>
      <a:defRPr lang="ko-KR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AC"/>
    <a:srgbClr val="004992"/>
    <a:srgbClr val="000099"/>
    <a:srgbClr val="333399"/>
    <a:srgbClr val="000066"/>
    <a:srgbClr val="0046AC"/>
    <a:srgbClr val="DDE8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726"/>
  </p:normalViewPr>
  <p:slideViewPr>
    <p:cSldViewPr showGuides="1">
      <p:cViewPr varScale="1">
        <p:scale>
          <a:sx n="137" d="100"/>
          <a:sy n="137" d="100"/>
        </p:scale>
        <p:origin x="144" y="216"/>
      </p:cViewPr>
      <p:guideLst>
        <p:guide orient="horz" pos="1620"/>
        <p:guide pos="2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8" Type="http://schemas.openxmlformats.org/officeDocument/2006/relationships/font" Target="fonts/font14.fntdata"/><Relationship Id="rId37" Type="http://schemas.openxmlformats.org/officeDocument/2006/relationships/font" Target="fonts/font13.fntdata"/><Relationship Id="rId36" Type="http://schemas.openxmlformats.org/officeDocument/2006/relationships/font" Target="fonts/font12.fntdata"/><Relationship Id="rId35" Type="http://schemas.openxmlformats.org/officeDocument/2006/relationships/font" Target="fonts/font11.fntdata"/><Relationship Id="rId34" Type="http://schemas.openxmlformats.org/officeDocument/2006/relationships/font" Target="fonts/font10.fntdata"/><Relationship Id="rId33" Type="http://schemas.openxmlformats.org/officeDocument/2006/relationships/font" Target="fonts/font9.fntdata"/><Relationship Id="rId32" Type="http://schemas.openxmlformats.org/officeDocument/2006/relationships/font" Target="fonts/font8.fntdata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用户态告诉内核运行一个系统调用</a:t>
            </a:r>
            <a:r>
              <a:rPr lang="en-US" altLang="zh-CN"/>
              <a:t>exec</a:t>
            </a:r>
            <a:r>
              <a:rPr lang="zh-CN" altLang="en-US"/>
              <a:t>。切态，参数传递。</a:t>
            </a:r>
            <a:endParaRPr lang="zh-CN" altLang="en-US"/>
          </a:p>
          <a:p>
            <a:r>
              <a:rPr lang="zh-CN" altLang="en-US"/>
              <a:t>流程。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用户态告诉内核运行一个系统调用</a:t>
            </a:r>
            <a:r>
              <a:rPr lang="en-US" altLang="zh-CN"/>
              <a:t>exec</a:t>
            </a:r>
            <a:r>
              <a:rPr lang="zh-CN" altLang="en-US"/>
              <a:t>。切态，参数传递。</a:t>
            </a:r>
            <a:endParaRPr lang="zh-CN" altLang="en-US"/>
          </a:p>
          <a:p>
            <a:r>
              <a:rPr lang="zh-CN" altLang="en-US"/>
              <a:t>流程。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用户态告诉内核运行一个系统调用</a:t>
            </a:r>
            <a:r>
              <a:rPr lang="en-US" altLang="zh-CN"/>
              <a:t>exec</a:t>
            </a:r>
            <a:r>
              <a:rPr lang="zh-CN" altLang="en-US"/>
              <a:t>。切态，参数传递。</a:t>
            </a:r>
            <a:endParaRPr lang="zh-CN" altLang="en-US"/>
          </a:p>
          <a:p>
            <a:r>
              <a:rPr lang="zh-CN" altLang="en-US"/>
              <a:t>流程。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initcode</a:t>
            </a:r>
            <a:r>
              <a:rPr lang="zh-CN" altLang="en-US"/>
              <a:t>中主要的工作是执行了</a:t>
            </a:r>
            <a:r>
              <a:rPr lang="en-US" altLang="zh-CN"/>
              <a:t>exec</a:t>
            </a:r>
            <a:r>
              <a:rPr lang="zh-CN" altLang="en-US"/>
              <a:t>，</a:t>
            </a:r>
            <a:r>
              <a:rPr lang="en-US" altLang="zh-CN"/>
              <a:t>exec</a:t>
            </a:r>
            <a:r>
              <a:rPr lang="zh-CN" altLang="en-US"/>
              <a:t>作用是会把当前进程的内存空间和寄存器给替换成新的，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中断有时会涉及在user mode到kernel mode之间的切换，这个切换过程涉及到将程序使用的栈从user stack切换到kernel stack。为管理kernel stack的位置，xv6使用了一个特殊的数据结构taskstate，其中ss0和esp0字段分别保存了%ss和%esp的状态</a:t>
            </a:r>
            <a:endParaRPr lang="zh-CN" altLang="en-US"/>
          </a:p>
          <a:p>
            <a:r>
              <a:rPr lang="en-US" altLang="zh-CN"/>
              <a:t>interrupt handler</a:t>
            </a:r>
            <a:r>
              <a:rPr lang="zh-CN" altLang="en-US"/>
              <a:t>必须在内核态上执行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interrupt handler</a:t>
            </a:r>
            <a:r>
              <a:rPr lang="zh-CN" altLang="en-US">
                <a:sym typeface="+mn-ea"/>
              </a:rPr>
              <a:t>必须在内核态上执行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interrupt handler</a:t>
            </a:r>
            <a:r>
              <a:rPr lang="zh-CN" altLang="en-US">
                <a:sym typeface="+mn-ea"/>
              </a:rPr>
              <a:t>必须在内核态上执行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5116513"/>
            <a:ext cx="9144000" cy="34925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357688"/>
            <a:ext cx="9144000" cy="785813"/>
          </a:xfrm>
          <a:prstGeom prst="rect">
            <a:avLst/>
          </a:prstGeom>
          <a:solidFill>
            <a:srgbClr val="00499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9144000" cy="428625"/>
          </a:xfrm>
          <a:prstGeom prst="rect">
            <a:avLst/>
          </a:prstGeom>
          <a:solidFill>
            <a:srgbClr val="004992"/>
          </a:solidFill>
          <a:ln>
            <a:noFill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7" name="图片 7" descr="横版组合（白色）——透明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7563" y="4532313"/>
            <a:ext cx="2214562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矩形 14"/>
          <p:cNvSpPr/>
          <p:nvPr/>
        </p:nvSpPr>
        <p:spPr>
          <a:xfrm>
            <a:off x="0" y="4343400"/>
            <a:ext cx="9144000" cy="174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398463"/>
            <a:ext cx="9144000" cy="79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4857750"/>
            <a:ext cx="1905000" cy="2286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rtlCol="0" anchor="t" anchorCtr="0" compatLnSpc="1"/>
          <a:lstStyle>
            <a:lvl1pPr algn="l">
              <a:defRPr sz="1400">
                <a:solidFill>
                  <a:srgbClr val="192214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19221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57750"/>
            <a:ext cx="2895600" cy="2286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rtlCol="0" anchor="t" anchorCtr="0" compatLnSpc="1"/>
          <a:lstStyle>
            <a:lvl1pPr>
              <a:defRPr sz="1400">
                <a:solidFill>
                  <a:srgbClr val="192214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19221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57750"/>
            <a:ext cx="1905000" cy="2286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latinLnBrk="1" hangingPunct="1"/>
            <a:fld id="{9A0DB2DC-4C9A-4742-B13C-FB6460FD3503}" type="slidenum">
              <a:rPr lang="en-US" altLang="ko-KR" sz="1400" dirty="0">
                <a:solidFill>
                  <a:srgbClr val="192214"/>
                </a:solidFill>
                <a:latin typeface="-쉬리M" pitchFamily="18" charset="-127"/>
                <a:ea typeface="-쉬리M" pitchFamily="18" charset="-127"/>
              </a:rPr>
            </a:fld>
            <a:endParaRPr lang="en-US" altLang="ko-KR" sz="1400" dirty="0">
              <a:solidFill>
                <a:srgbClr val="192214"/>
              </a:solidFill>
              <a:latin typeface="-쉬리M" pitchFamily="18" charset="-127"/>
              <a:ea typeface="-쉬리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4B44FC-BF75-4516-BF95-82739BFF112E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1" hangingPunct="1"/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</a:fld>
            <a:endParaRPr lang="zh-CN" altLang="en-US" dirty="0">
              <a:latin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4B44FC-BF75-4516-BF95-82739BFF112E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1" hangingPunct="1"/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</a:fld>
            <a:endParaRPr lang="zh-CN" altLang="en-US" dirty="0">
              <a:latin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4B44FC-BF75-4516-BF95-82739BFF112E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1" hangingPunct="1"/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</a:fld>
            <a:endParaRPr lang="zh-CN" altLang="en-US" dirty="0">
              <a:latin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4B44FC-BF75-4516-BF95-82739BFF112E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1" hangingPunct="1"/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</a:fld>
            <a:endParaRPr lang="zh-CN" altLang="en-US" dirty="0">
              <a:latin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4B44FC-BF75-4516-BF95-82739BFF112E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1" hangingPunct="1"/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</a:fld>
            <a:endParaRPr lang="zh-CN" altLang="en-US" dirty="0">
              <a:latin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E7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7901014" cy="579821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3D4421-5E0F-4818-8020-874645E824F6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1" hangingPunct="1"/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</a:fld>
            <a:endParaRPr lang="zh-CN" altLang="en-US" dirty="0">
              <a:latin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3D4421-5E0F-4818-8020-874645E824F6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1" hangingPunct="1"/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</a:fld>
            <a:endParaRPr lang="zh-CN" altLang="en-US" dirty="0">
              <a:latin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4B44FC-BF75-4516-BF95-82739BFF112E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1" hangingPunct="1"/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</a:fld>
            <a:endParaRPr lang="zh-CN" altLang="en-US" dirty="0">
              <a:latin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4B44FC-BF75-4516-BF95-82739BFF112E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1" hangingPunct="1"/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</a:fld>
            <a:endParaRPr lang="zh-CN" altLang="en-US" dirty="0">
              <a:latin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4B44FC-BF75-4516-BF95-82739BFF112E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1" hangingPunct="1"/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</a:fld>
            <a:endParaRPr lang="zh-CN" altLang="en-US" dirty="0">
              <a:latin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4B44FC-BF75-4516-BF95-82739BFF112E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1" hangingPunct="1"/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</a:fld>
            <a:endParaRPr lang="zh-CN" altLang="en-US" dirty="0">
              <a:latin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4B44FC-BF75-4516-BF95-82739BFF112E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1" hangingPunct="1"/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</a:fld>
            <a:endParaRPr lang="zh-CN" altLang="en-US" dirty="0">
              <a:latin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4B44FC-BF75-4516-BF95-82739BFF112E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1" hangingPunct="1"/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</a:fld>
            <a:endParaRPr lang="zh-CN" altLang="en-US" dirty="0">
              <a:latin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4" Type="http://schemas.openxmlformats.org/officeDocument/2006/relationships/theme" Target="../theme/theme2.xml"/><Relationship Id="rId13" Type="http://schemas.openxmlformats.org/officeDocument/2006/relationships/image" Target="../media/image7.png"/><Relationship Id="rId12" Type="http://schemas.openxmlformats.org/officeDocument/2006/relationships/image" Target="../media/image6.png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1" hangingPunct="1">
              <a:defRPr sz="1200">
                <a:solidFill>
                  <a:schemeClr val="tx1">
                    <a:tint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3D4421-5E0F-4818-8020-874645E824F6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1" hangingPunct="1">
              <a:defRPr sz="1200">
                <a:solidFill>
                  <a:schemeClr val="tx1">
                    <a:tint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latinLnBrk="1" hangingPunct="1"/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</a:fld>
            <a:endParaRPr lang="zh-CN" altLang="en-US" dirty="0">
              <a:latin typeface="Gulim" panose="020B0600000101010101" pitchFamily="34" charset="-127"/>
            </a:endParaRPr>
          </a:p>
        </p:txBody>
      </p:sp>
      <p:pic>
        <p:nvPicPr>
          <p:cNvPr id="1029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3" y="4706938"/>
            <a:ext cx="3489325" cy="346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0" name="图片 1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15000" y="4700588"/>
            <a:ext cx="3429000" cy="339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1" name="图片 22" descr="横版组合——透明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786188" y="4689475"/>
            <a:ext cx="1714500" cy="3587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itchFamily="18" charset="-127"/>
          <a:ea typeface="-쉬리B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itchFamily="18" charset="-127"/>
          <a:ea typeface="-쉬리B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itchFamily="18" charset="-127"/>
          <a:ea typeface="-쉬리B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itchFamily="18" charset="-127"/>
          <a:ea typeface="-쉬리B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itchFamily="18" charset="-127"/>
          <a:ea typeface="-쉬리B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itchFamily="18" charset="-127"/>
          <a:ea typeface="-쉬리B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itchFamily="18" charset="-127"/>
          <a:ea typeface="-쉬리B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itchFamily="18" charset="-127"/>
          <a:ea typeface="-쉬리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rgbClr val="B1C9A9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B1C9A9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rgbClr val="B1C9A9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rgbClr val="B1C9A9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rgbClr val="B1C9A9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rgbClr val="B1C9A9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rgbClr val="B1C9A9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rgbClr val="B1C9A9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rgbClr val="B1C9A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1" hangingPunct="1">
              <a:defRPr sz="1200">
                <a:solidFill>
                  <a:schemeClr val="tx1">
                    <a:tint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4B44FC-BF75-4516-BF95-82739BFF112E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1" hangingPunct="1">
              <a:defRPr sz="1200">
                <a:solidFill>
                  <a:schemeClr val="tx1">
                    <a:tint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latinLnBrk="1" hangingPunct="1"/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</a:fld>
            <a:endParaRPr lang="zh-CN" altLang="en-US" dirty="0">
              <a:latin typeface="Gulim" panose="020B0600000101010101" pitchFamily="34" charset="-127"/>
            </a:endParaRPr>
          </a:p>
        </p:txBody>
      </p:sp>
      <p:pic>
        <p:nvPicPr>
          <p:cNvPr id="2053" name="图片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4679950"/>
            <a:ext cx="4349750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286250" y="4643438"/>
            <a:ext cx="4857750" cy="4794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algun Gothic" panose="020B0503020000020004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algun Gothic" panose="020B0503020000020004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algun Gothic" panose="020B0503020000020004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algun Gothic" panose="020B0503020000020004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 txBox="1"/>
          <p:nvPr/>
        </p:nvSpPr>
        <p:spPr>
          <a:xfrm>
            <a:off x="2627313" y="914718"/>
            <a:ext cx="4032250" cy="1691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xv6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实例分析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2"/>
          <p:cNvSpPr txBox="1"/>
          <p:nvPr/>
        </p:nvSpPr>
        <p:spPr>
          <a:xfrm>
            <a:off x="1763713" y="3147378"/>
            <a:ext cx="5545137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汇报人：高源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小组成员：姜睿韬、杜宇翔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框 1"/>
          <p:cNvSpPr txBox="1"/>
          <p:nvPr/>
        </p:nvSpPr>
        <p:spPr>
          <a:xfrm>
            <a:off x="539750" y="169863"/>
            <a:ext cx="8496300" cy="49795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请逐行介绍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函数中文件操作实际执行到的内容。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067" y="771550"/>
            <a:ext cx="8957866" cy="39287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05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readi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struct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05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inode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*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char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*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dst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050" kern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uint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off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050" kern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uint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lang="en-US" altLang="zh-CN" sz="1050" kern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inode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读取数据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  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</a:t>
            </a:r>
            <a:r>
              <a:rPr lang="en-US" altLang="zh-CN" sz="1050" kern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uint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tot, m;  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//tot: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目前总共已读的字节数，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m </a:t>
            </a:r>
            <a:r>
              <a:rPr lang="zh-CN" altLang="en-US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每次读的字节数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</a:t>
            </a: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struct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05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buf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*bp;  </a:t>
            </a:r>
            <a:r>
              <a:rPr lang="en-US" altLang="zh-CN" sz="1050" kern="0" dirty="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 sz="1050" kern="0" dirty="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缓存块申明</a:t>
            </a:r>
            <a:endParaRPr lang="zh-CN" altLang="zh-CN" sz="1050" kern="100" dirty="0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</a:t>
            </a:r>
            <a:r>
              <a:rPr lang="en-US" altLang="zh-CN" sz="105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== T_DEV){  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如果该</a:t>
            </a:r>
            <a:r>
              <a:rPr lang="en-US" altLang="zh-CN" sz="1050" kern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inode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指向的是设备文件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   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    </a:t>
            </a:r>
            <a:r>
              <a:rPr lang="en-US" altLang="zh-CN" sz="105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major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&lt; </a:t>
            </a:r>
            <a:r>
              <a:rPr lang="en-US" altLang="zh-CN" sz="105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|| 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major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&gt;= NDEV || !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devsw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major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].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read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     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        </a:t>
            </a:r>
            <a:r>
              <a:rPr lang="en-US" altLang="zh-CN" sz="105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-</a:t>
            </a:r>
            <a:r>
              <a:rPr lang="en-US" altLang="zh-CN" sz="105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   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    </a:t>
            </a:r>
            <a:r>
              <a:rPr lang="en-US" altLang="zh-CN" sz="105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devsw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major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].</a:t>
            </a:r>
            <a:r>
              <a:rPr lang="en-US" altLang="zh-CN" sz="1050" kern="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read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05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05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dst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n);  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使用设备特有的读取方式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 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}  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</a:t>
            </a:r>
            <a:r>
              <a:rPr lang="en-US" altLang="zh-CN" sz="105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(off &gt; 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size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|| off + n &lt; off)  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如果开始读取的位置超过文件末尾，如果读取的字节数是负数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   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    </a:t>
            </a:r>
            <a:r>
              <a:rPr lang="en-US" altLang="zh-CN" sz="105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-</a:t>
            </a:r>
            <a:r>
              <a:rPr lang="en-US" altLang="zh-CN" sz="105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  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</a:t>
            </a:r>
            <a:r>
              <a:rPr lang="en-US" altLang="zh-CN" sz="105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(off + n &gt; 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size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  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如果从偏移量开始的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字节超过文件末尾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   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    n = 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size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- off;    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则只能够再读取这么多字节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 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</a:t>
            </a:r>
            <a:r>
              <a:rPr lang="en-US" altLang="zh-CN" sz="105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(tot=</a:t>
            </a:r>
            <a:r>
              <a:rPr lang="en-US" altLang="zh-CN" sz="105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 tot&lt;n; tot+=m, off+=m, </a:t>
            </a:r>
            <a:r>
              <a:rPr lang="en-US" altLang="zh-CN" sz="105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dst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+=m){  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//tot: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目前总共已读的字节数，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n: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需要读取的字节数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,off: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从这开始读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050" kern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dst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目的地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   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    bp = </a:t>
            </a:r>
            <a:r>
              <a:rPr lang="en-US" altLang="zh-CN" sz="1050" kern="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bread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dev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05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bmap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05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off/BSIZE)); 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读取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off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所在的数据块到缓存块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   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    m = </a:t>
            </a:r>
            <a:r>
              <a:rPr lang="en-US" altLang="zh-CN" sz="1050" kern="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min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(n - tot, BSIZE - </a:t>
            </a:r>
            <a:r>
              <a:rPr lang="en-US" altLang="zh-CN" sz="105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off%BSIZE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  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一次性最多读取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字节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   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    </a:t>
            </a:r>
            <a:r>
              <a:rPr lang="en-US" altLang="zh-CN" sz="105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memmove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05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dst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bp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+ </a:t>
            </a:r>
            <a:r>
              <a:rPr lang="en-US" altLang="zh-CN" sz="105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off%BSIZE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m);  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赋值数据到</a:t>
            </a:r>
            <a:r>
              <a:rPr lang="en-US" altLang="zh-CN" sz="1050" kern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dst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   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    </a:t>
            </a:r>
            <a:r>
              <a:rPr lang="en-US" altLang="zh-CN" sz="105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brelse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(bp);  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释放缓存块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 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}  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</a:t>
            </a:r>
            <a:r>
              <a:rPr lang="en-US" altLang="zh-CN" sz="105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n;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1"/>
          <p:cNvSpPr txBox="1"/>
          <p:nvPr/>
        </p:nvSpPr>
        <p:spPr>
          <a:xfrm>
            <a:off x="468313" y="246063"/>
            <a:ext cx="8496300" cy="49795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writei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GB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readi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功能相似，请也简要对比介绍一下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文本框 2"/>
          <p:cNvSpPr txBox="1"/>
          <p:nvPr/>
        </p:nvSpPr>
        <p:spPr>
          <a:xfrm>
            <a:off x="5724128" y="1139085"/>
            <a:ext cx="3025775" cy="306045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  <a:spcAft>
                <a:spcPts val="1200"/>
              </a:spcAft>
              <a:buNone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Writei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函数中写入的数据和偏移量之和超过文件大小后退出，而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函数则访问文件尾部；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  <a:spcAft>
                <a:spcPts val="1200"/>
              </a:spcAft>
              <a:buNone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Writei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函数记录日志，而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不记录；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  <a:spcAft>
                <a:spcPts val="1200"/>
              </a:spcAft>
              <a:buNone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Writei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函数在写操作完成后更新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函数不更新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699542"/>
            <a:ext cx="5310336" cy="393954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00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writei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struct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0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inode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*</a:t>
            </a:r>
            <a:r>
              <a:rPr lang="en-US" altLang="zh-CN" sz="100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char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*</a:t>
            </a:r>
            <a:r>
              <a:rPr lang="en-US" altLang="zh-CN" sz="100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src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000" kern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uint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0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off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000" kern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uint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0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){</a:t>
            </a:r>
            <a:endParaRPr lang="zh-CN" altLang="zh-CN" sz="1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</a:t>
            </a:r>
            <a:r>
              <a:rPr lang="en-US" altLang="zh-CN" sz="1000" kern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uint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tot, m;</a:t>
            </a:r>
            <a:endParaRPr lang="zh-CN" altLang="zh-CN" sz="1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</a:t>
            </a:r>
            <a:r>
              <a:rPr lang="en-US" altLang="zh-CN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struct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0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buf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*bp;</a:t>
            </a:r>
            <a:endParaRPr lang="zh-CN" altLang="zh-CN" sz="1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</a:t>
            </a:r>
            <a:r>
              <a:rPr lang="en-US" altLang="zh-CN" sz="100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00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== T_DEV){</a:t>
            </a:r>
            <a:endParaRPr lang="zh-CN" altLang="zh-CN" sz="1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</a:t>
            </a:r>
            <a:r>
              <a:rPr lang="en-US" altLang="zh-CN" sz="100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00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major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&lt; </a:t>
            </a:r>
            <a:r>
              <a:rPr lang="en-US" altLang="zh-CN" sz="10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|| </a:t>
            </a:r>
            <a:r>
              <a:rPr lang="en-US" altLang="zh-CN" sz="100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major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&gt;= NDEV || !</a:t>
            </a:r>
            <a:r>
              <a:rPr lang="en-US" altLang="zh-CN" sz="100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devsw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00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major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].</a:t>
            </a:r>
            <a:r>
              <a:rPr lang="en-US" altLang="zh-CN" sz="10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write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1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  </a:t>
            </a:r>
            <a:r>
              <a:rPr lang="en-US" altLang="zh-CN" sz="100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-</a:t>
            </a:r>
            <a:r>
              <a:rPr lang="en-US" altLang="zh-CN" sz="10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</a:t>
            </a:r>
            <a:r>
              <a:rPr lang="en-US" altLang="zh-CN" sz="100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00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devsw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00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major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].</a:t>
            </a:r>
            <a:r>
              <a:rPr lang="en-US" altLang="zh-CN" sz="1000" kern="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write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0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0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src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n);</a:t>
            </a:r>
            <a:endParaRPr lang="zh-CN" altLang="zh-CN" sz="1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}</a:t>
            </a:r>
            <a:endParaRPr lang="zh-CN" altLang="zh-CN" sz="1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</a:t>
            </a:r>
            <a:r>
              <a:rPr lang="en-US" altLang="zh-CN" sz="100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(off &gt; </a:t>
            </a:r>
            <a:r>
              <a:rPr lang="en-US" altLang="zh-CN" sz="100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size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|| off + n &lt; off)</a:t>
            </a:r>
            <a:endParaRPr lang="zh-CN" altLang="zh-CN" sz="1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</a:t>
            </a:r>
            <a:r>
              <a:rPr lang="en-US" altLang="zh-CN" sz="100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-</a:t>
            </a:r>
            <a:r>
              <a:rPr lang="en-US" altLang="zh-CN" sz="10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0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if(off + n &gt; MAXFILE*BSIZE)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0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return -1;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</a:t>
            </a:r>
            <a:r>
              <a:rPr lang="en-US" altLang="zh-CN" sz="100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(tot=</a:t>
            </a:r>
            <a:r>
              <a:rPr lang="en-US" altLang="zh-CN" sz="10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 tot&lt;n; tot+=m, off+=m, </a:t>
            </a:r>
            <a:r>
              <a:rPr lang="en-US" altLang="zh-CN" sz="10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src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+=m){</a:t>
            </a:r>
            <a:endParaRPr lang="zh-CN" altLang="zh-CN" sz="1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bp = </a:t>
            </a:r>
            <a:r>
              <a:rPr lang="en-US" altLang="zh-CN" sz="1000" kern="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bread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00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dev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00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bmap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0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off/BSIZE));</a:t>
            </a:r>
            <a:endParaRPr lang="zh-CN" altLang="zh-CN" sz="1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m = </a:t>
            </a:r>
            <a:r>
              <a:rPr lang="en-US" altLang="zh-CN" sz="1000" kern="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min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(n - tot, BSIZE - </a:t>
            </a:r>
            <a:r>
              <a:rPr lang="en-US" altLang="zh-CN" sz="10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off%BSIZE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</a:t>
            </a:r>
            <a:r>
              <a:rPr lang="en-US" altLang="zh-CN" sz="100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memmove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0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bp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+ </a:t>
            </a:r>
            <a:r>
              <a:rPr lang="en-US" altLang="zh-CN" sz="10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off%BSIZE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0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src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m);</a:t>
            </a:r>
            <a:endParaRPr lang="zh-CN" altLang="zh-CN" sz="1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</a:t>
            </a:r>
            <a:r>
              <a:rPr lang="en-US" altLang="zh-CN" sz="1000" kern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log_write</a:t>
            </a:r>
            <a:r>
              <a:rPr lang="en-US" altLang="zh-CN" sz="10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(bp);</a:t>
            </a:r>
            <a:endParaRPr lang="zh-CN" altLang="zh-CN" sz="1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</a:t>
            </a:r>
            <a:r>
              <a:rPr lang="en-US" altLang="zh-CN" sz="100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brelse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(bp);</a:t>
            </a:r>
            <a:endParaRPr lang="zh-CN" altLang="zh-CN" sz="1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} </a:t>
            </a:r>
            <a:endParaRPr lang="zh-CN" altLang="zh-CN" sz="1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</a:t>
            </a:r>
            <a:r>
              <a:rPr lang="en-US" altLang="zh-CN" sz="100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(n &gt; </a:t>
            </a:r>
            <a:r>
              <a:rPr lang="en-US" altLang="zh-CN" sz="10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&amp;&amp; off &gt; </a:t>
            </a:r>
            <a:r>
              <a:rPr lang="en-US" altLang="zh-CN" sz="100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size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){</a:t>
            </a:r>
            <a:endParaRPr lang="zh-CN" altLang="zh-CN" sz="1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</a:t>
            </a:r>
            <a:r>
              <a:rPr lang="en-US" altLang="zh-CN" sz="100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size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off;</a:t>
            </a:r>
            <a:endParaRPr lang="zh-CN" altLang="zh-CN" sz="1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</a:t>
            </a:r>
            <a:r>
              <a:rPr lang="en-US" altLang="zh-CN" sz="10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000" kern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iupdate</a:t>
            </a:r>
            <a:r>
              <a:rPr lang="en-US" altLang="zh-CN" sz="10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000" kern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en-US" altLang="zh-CN" sz="10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}</a:t>
            </a:r>
            <a:endParaRPr lang="zh-CN" altLang="zh-CN" sz="1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</a:t>
            </a:r>
            <a:r>
              <a:rPr lang="en-US" altLang="zh-CN" sz="100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n;</a:t>
            </a:r>
            <a:endParaRPr lang="zh-CN" altLang="zh-CN" sz="1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1"/>
          <p:cNvSpPr txBox="1"/>
          <p:nvPr/>
        </p:nvSpPr>
        <p:spPr>
          <a:xfrm>
            <a:off x="468313" y="246063"/>
            <a:ext cx="8496300" cy="138435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6.bread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函数最终调用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bget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函数，请介绍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bget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函数的功能。特别是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bget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函数中设计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buffer cache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的替换，请点明替换算法是什么。 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6235" y="1347470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6895" y="1779270"/>
            <a:ext cx="831913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struct buf* bread(uint dev, uint blockno) </a:t>
            </a:r>
            <a:r>
              <a: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//返回一个存在有效数据的缓存块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struct buf *b;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b = bget(dev, blockno);  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//获取一个缓存块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if((b-&gt;flags &amp; B_VALID) == 0) {  </a:t>
            </a:r>
            <a:r>
              <a: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//如果该块是临时分配的数据无效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iderw(b);   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//请求磁盘，读取数据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return b;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1"/>
          <p:cNvSpPr txBox="1"/>
          <p:nvPr/>
        </p:nvSpPr>
        <p:spPr>
          <a:xfrm>
            <a:off x="468313" y="246063"/>
            <a:ext cx="8496300" cy="138435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6.bread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函数最终调用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bget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函数，请介绍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bget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函数的功能。特别是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bget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函数中设计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buffer cache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的替换，请点明替换算法是什么。 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6235" y="1347470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8943" y="1635393"/>
            <a:ext cx="8641085" cy="2832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static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struct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05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buf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 </a:t>
            </a:r>
            <a:r>
              <a:rPr lang="en-US" altLang="zh-CN" sz="105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bget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050" kern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uint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dev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050" kern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uint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blockno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){ </a:t>
            </a:r>
            <a:r>
              <a:rPr lang="en-US" altLang="zh-CN" sz="1050" kern="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 sz="1050" kern="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功能：</a:t>
            </a:r>
            <a:r>
              <a:rPr lang="en-US" altLang="zh-CN" sz="1050" kern="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050" kern="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获取缓存块</a:t>
            </a:r>
            <a:endParaRPr lang="zh-CN" altLang="zh-CN" sz="1050" kern="100" dirty="0">
              <a:solidFill>
                <a:srgbClr val="92D05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</a:t>
            </a: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struct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05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buf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*b;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</a:t>
            </a:r>
            <a:r>
              <a:rPr lang="en-US" altLang="zh-CN" sz="1050" kern="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acquire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(&amp;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bcache</a:t>
            </a:r>
            <a:r>
              <a:rPr lang="en-US" altLang="zh-CN" sz="105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lock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   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取</a:t>
            </a:r>
            <a:r>
              <a:rPr lang="en-US" altLang="zh-CN" sz="1050" kern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bcache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的锁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Is the block already cached? 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要获取的磁盘块已缓存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</a:t>
            </a:r>
            <a:r>
              <a:rPr lang="en-US" altLang="zh-CN" sz="105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(b = 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bcache</a:t>
            </a:r>
            <a:r>
              <a:rPr lang="en-US" altLang="zh-CN" sz="105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head</a:t>
            </a:r>
            <a:r>
              <a:rPr lang="en-US" altLang="zh-CN" sz="105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 b != &amp;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bcache</a:t>
            </a:r>
            <a:r>
              <a:rPr lang="en-US" altLang="zh-CN" sz="105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head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 b = 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){ 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双向循环链表，从前往后扫描</a:t>
            </a:r>
            <a:endParaRPr lang="zh-CN" altLang="zh-CN" sz="1050" kern="0" dirty="0">
              <a:solidFill>
                <a:srgbClr val="6A9955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</a:t>
            </a:r>
            <a:r>
              <a:rPr lang="en-US" altLang="zh-CN" sz="105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dev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== dev &amp;&amp; 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blockno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== </a:t>
            </a:r>
            <a:r>
              <a:rPr lang="en-US" altLang="zh-CN" sz="105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blockno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){  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如果设备和块号都对上，那么是要找的块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  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refcnt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++;                   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该块的引用加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  </a:t>
            </a:r>
            <a:r>
              <a:rPr lang="en-US" altLang="zh-CN" sz="1050" kern="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release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(&amp;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bcache</a:t>
            </a:r>
            <a:r>
              <a:rPr lang="en-US" altLang="zh-CN" sz="105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lock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         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释放</a:t>
            </a:r>
            <a:r>
              <a:rPr lang="en-US" altLang="zh-CN" sz="1050" kern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bcache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的锁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  </a:t>
            </a:r>
            <a:r>
              <a:rPr lang="en-US" altLang="zh-CN" sz="105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acquiresleep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(&amp;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lock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        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给该块加锁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  </a:t>
            </a:r>
            <a:r>
              <a:rPr lang="en-US" altLang="zh-CN" sz="105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b;         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返回该块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}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}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1"/>
          <p:cNvSpPr txBox="1"/>
          <p:nvPr/>
        </p:nvSpPr>
        <p:spPr>
          <a:xfrm>
            <a:off x="468313" y="246063"/>
            <a:ext cx="8496300" cy="138435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6.bread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函数最终调用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函数，请介绍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函数的功能。特别是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函数中设计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buffer cache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的替换，请点明替换算法是什么。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43755" y="4083685"/>
            <a:ext cx="720090" cy="360045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1800" y="1563638"/>
            <a:ext cx="7884616" cy="2832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Not cached; recycle an unused buffer. 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该磁盘块没有缓存，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</a:t>
            </a:r>
            <a:r>
              <a:rPr lang="en-US" altLang="zh-CN" sz="105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(b = 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bcache</a:t>
            </a:r>
            <a:r>
              <a:rPr lang="en-US" altLang="zh-CN" sz="105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head</a:t>
            </a:r>
            <a:r>
              <a:rPr lang="en-US" altLang="zh-CN" sz="105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 b != &amp;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bcache</a:t>
            </a:r>
            <a:r>
              <a:rPr lang="en-US" altLang="zh-CN" sz="105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head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 b = 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){    </a:t>
            </a:r>
            <a:r>
              <a:rPr lang="en-US" altLang="zh-CN" sz="1050" kern="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从后往前扫描</a:t>
            </a:r>
            <a:r>
              <a:rPr lang="zh-CN" altLang="en-US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，替换算法为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endParaRPr lang="en-US" altLang="zh-CN" sz="1050" kern="0" dirty="0">
              <a:solidFill>
                <a:srgbClr val="6A9955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425"/>
              </a:lnSpc>
            </a:pP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                                          LRU</a:t>
            </a:r>
            <a:r>
              <a:rPr lang="zh-CN" altLang="en-US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（最近最少使用替换算法）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</a:t>
            </a:r>
            <a:r>
              <a:rPr lang="en-US" altLang="zh-CN" sz="105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refcnt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== </a:t>
            </a:r>
            <a:r>
              <a:rPr lang="en-US" altLang="zh-CN" sz="105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&amp;&amp; (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flags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&amp; B_DIRTY) == </a:t>
            </a:r>
            <a:r>
              <a:rPr lang="en-US" altLang="zh-CN" sz="105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{           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找一个引用为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，且脏位也为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的空闲缓存块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  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dev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dev;     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设备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  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blockno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105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blockno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  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块号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  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flags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105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    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刚分配的缓存块，数据无效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  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refcnt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105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   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引用数为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  </a:t>
            </a:r>
            <a:r>
              <a:rPr lang="en-US" altLang="zh-CN" sz="1050" kern="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release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(&amp;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bcache</a:t>
            </a:r>
            <a:r>
              <a:rPr lang="en-US" altLang="zh-CN" sz="105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lock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     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释放</a:t>
            </a:r>
            <a:r>
              <a:rPr lang="en-US" altLang="zh-CN" sz="1050" kern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bcache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的锁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  </a:t>
            </a:r>
            <a:r>
              <a:rPr lang="en-US" altLang="zh-CN" sz="105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acquiresleep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(&amp;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lock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    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给该缓存块加锁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  </a:t>
            </a:r>
            <a:r>
              <a:rPr lang="en-US" altLang="zh-CN" sz="105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b;    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返回该缓存块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}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}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</a:t>
            </a:r>
            <a:r>
              <a:rPr lang="en-US" altLang="zh-CN" sz="1050" kern="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panic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05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altLang="zh-CN" sz="1050" kern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bget</a:t>
            </a:r>
            <a:r>
              <a:rPr lang="en-US" altLang="zh-CN" sz="105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no buffers”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  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既没缓存该块，也没得空闲缓存块了，</a:t>
            </a:r>
            <a:r>
              <a:rPr lang="zh-CN" altLang="en-US" sz="1050" kern="0" dirty="0">
                <a:solidFill>
                  <a:srgbClr val="6A9955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报错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1"/>
          <p:cNvSpPr txBox="1"/>
          <p:nvPr/>
        </p:nvSpPr>
        <p:spPr>
          <a:xfrm>
            <a:off x="468313" y="246063"/>
            <a:ext cx="8496300" cy="49795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7.buffer cache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dirty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块是由哪个函数写入磁盘的？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88224" y="1902592"/>
            <a:ext cx="2520722" cy="1338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buffer cache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中的 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dirty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块是由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iderw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函数写入磁盘的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0956" y="1131590"/>
            <a:ext cx="6264696" cy="31352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struct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05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buf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 </a:t>
            </a:r>
            <a:r>
              <a:rPr lang="en-US" altLang="zh-CN" sz="1050" kern="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bread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050" kern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uint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dev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050" kern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uint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blockno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返回一个存在有效数据的缓存块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    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</a:t>
            </a: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struct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05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buf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*b;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b = </a:t>
            </a:r>
            <a:r>
              <a:rPr lang="en-US" altLang="zh-CN" sz="105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bget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(dev, </a:t>
            </a:r>
            <a:r>
              <a:rPr lang="en-US" altLang="zh-CN" sz="105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blockno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    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获取一个缓存块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</a:t>
            </a:r>
            <a:r>
              <a:rPr lang="en-US" altLang="zh-CN" sz="105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((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flags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&amp; B_VALID) == </a:t>
            </a:r>
            <a:r>
              <a:rPr lang="en-US" altLang="zh-CN" sz="105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{  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如果该块是临时分配的数据无效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</a:t>
            </a:r>
            <a:r>
              <a:rPr lang="en-US" altLang="zh-CN" sz="105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iderw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(b);    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请求磁盘，读取数据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}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</a:t>
            </a:r>
            <a:r>
              <a:rPr lang="en-US" altLang="zh-CN" sz="105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b;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05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bwrite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struct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05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buf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*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  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将缓存块写到相应磁盘块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</a:t>
            </a:r>
            <a:r>
              <a:rPr lang="en-US" altLang="zh-CN" sz="105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(!</a:t>
            </a:r>
            <a:r>
              <a:rPr lang="en-US" altLang="zh-CN" sz="105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holdingsleep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(&amp;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lock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  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要写这个块，那说明已经拿到了这个块，所以肯定也拿到锁了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</a:t>
            </a:r>
            <a:r>
              <a:rPr lang="en-US" altLang="zh-CN" sz="1050" kern="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panic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05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050" kern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bwrite</a:t>
            </a:r>
            <a:r>
              <a:rPr lang="en-US" altLang="zh-CN" sz="105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flags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|= B_DIRTY;      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设置脏位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</a:t>
            </a:r>
            <a:r>
              <a:rPr lang="en-US" altLang="zh-CN" sz="1050" kern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iderw</a:t>
            </a:r>
            <a:r>
              <a:rPr lang="en-US" altLang="zh-CN" sz="105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(b); 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            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请求磁盘写数据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1"/>
          <p:cNvSpPr txBox="1"/>
          <p:nvPr/>
        </p:nvSpPr>
        <p:spPr>
          <a:xfrm>
            <a:off x="468313" y="246063"/>
            <a:ext cx="8496300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8.liunx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buffer cache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替换操作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505" y="843280"/>
            <a:ext cx="3667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参考资料中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内核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版本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：2.4.37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750" y="1365250"/>
            <a:ext cx="8122920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1189 struct buffer_head * bread(kdev_t dev, int block, int size)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1190 {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1191         struct buffer_head * bh;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1192 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1193         bh = getblk(dev, block, size);    /* 找到这个buffer */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1194         if (buffer_uptodate(bh)) 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/* 判断是否存在有效数据，如果存在那么直接返回即可 */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1195                 return bh;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1196         set_bit(BH_Sync, &amp;bh-&gt;b_state); /* 如果不存在有效数据，将这个buffer设置成同步状态 */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1197         ll_rw_block(READ, 1, &amp;bh); 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* 如果没有，那么需要从磁盘中读取这个block到buffer中，这个是一个底层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的读取操作 */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1198         wait_on_buffer(bh);  /* 等待buffer的锁打开 */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1199         if (buffer_uptodate(bh)) /* 理论上这个时候应该是存在有效数据的了，直接返回就可以 */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1200                 return bh;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1201         brelse(bh);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1202         return NULL;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7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054350"/>
            <a:ext cx="9144000" cy="33338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1" name="TextBox 6"/>
          <p:cNvSpPr txBox="1"/>
          <p:nvPr/>
        </p:nvSpPr>
        <p:spPr>
          <a:xfrm>
            <a:off x="2286000" y="3786188"/>
            <a:ext cx="2928938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lang="en-US" altLang="zh-CN" sz="3600" dirty="0">
                <a:solidFill>
                  <a:srgbClr val="C000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THANKS</a:t>
            </a:r>
            <a:endParaRPr lang="zh-CN" altLang="en-US" sz="3600" dirty="0">
              <a:solidFill>
                <a:srgbClr val="C00000"/>
              </a:solidFill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292" name="图片 10" descr="笔墨纸砚－周韧林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3311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3" name="图片 6" descr="竖版组合logo——透明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188" y="3786188"/>
            <a:ext cx="1714500" cy="9509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文本框 4"/>
          <p:cNvSpPr txBox="1"/>
          <p:nvPr/>
        </p:nvSpPr>
        <p:spPr>
          <a:xfrm>
            <a:off x="683260" y="1563370"/>
            <a:ext cx="7734300" cy="2353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主要代码：</a:t>
            </a:r>
            <a:endParaRPr lang="en-US" altLang="zh-CN" sz="1400" dirty="0" err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sysfile.c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：文件系统相关系统调用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sys_read   sys_write 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file.c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：文件的访问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fileread  filewrite 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fs.c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文件系统的访问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readi  writei 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4850" y="483518"/>
            <a:ext cx="7611566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第二部分 read 和 write（part 1）：read 的实现和 buffer cache 管理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文本框 4"/>
          <p:cNvSpPr txBox="1"/>
          <p:nvPr/>
        </p:nvSpPr>
        <p:spPr>
          <a:xfrm>
            <a:off x="827405" y="2715260"/>
            <a:ext cx="773430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基础概念解释：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(1 ) 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文件系统区块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第0块存有 bootloade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第1块叫做超级块；它包含了文件系统的元信息（如文件系统的总块数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，数据块块数，i 节点数，以及日志的块数）。从第2块开始存放 i 节点，每一块能够存放多个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节点。接下来的块存放空闲块位图。剩下的大部分块是数据块，它们保存了文件和目录的内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容。在磁盘的最后是日志块，它们是会话层的一部分。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650" y="267618"/>
            <a:ext cx="7611566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第二部分 read 和 write（part 1）：read 的实现和 buffer cache 管理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7405" y="1203325"/>
            <a:ext cx="7343775" cy="1581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文本框 4"/>
          <p:cNvSpPr txBox="1"/>
          <p:nvPr/>
        </p:nvSpPr>
        <p:spPr>
          <a:xfrm>
            <a:off x="683260" y="1563370"/>
            <a:ext cx="773430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基础概念解释：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）文件结构体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 file {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...... }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文件表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struct { 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struct spinlock lock;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 file file[NFILE];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ftable;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inode 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索引节点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xv6 定义的 inode 共有 200 个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内存有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inode 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磁盘有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dinode 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4850" y="483518"/>
            <a:ext cx="7611566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第二部分 read 和 write（part 1）：read 的实现和 buffer cache 管理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"/>
          <p:cNvSpPr txBox="1"/>
          <p:nvPr/>
        </p:nvSpPr>
        <p:spPr>
          <a:xfrm>
            <a:off x="539750" y="411163"/>
            <a:ext cx="7993063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fileread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filewrite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的三个参数分别是什么？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文本框 4"/>
          <p:cNvSpPr txBox="1"/>
          <p:nvPr/>
        </p:nvSpPr>
        <p:spPr>
          <a:xfrm>
            <a:off x="5383391" y="987425"/>
            <a:ext cx="316865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fileread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函数中，三个参数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addr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分别为文件描述符，读取出来的数据要存放的缓冲区地址，要读数据的大小。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filewrite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函数中，三个参数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addr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分别为文件描述符，写入的数据存放的缓冲区地址，要写数据的大小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04" y="873125"/>
            <a:ext cx="5276088" cy="37658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1"/>
          <p:cNvSpPr txBox="1"/>
          <p:nvPr/>
        </p:nvSpPr>
        <p:spPr>
          <a:xfrm>
            <a:off x="539750" y="411163"/>
            <a:ext cx="7993063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2.fileread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filewrite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函数中对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f-&gt;type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的判断代表什么？文件的权限管理是怎么样实现的？ 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44509" y="1345406"/>
            <a:ext cx="3829050" cy="281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f-&gt;type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判断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FD_NONE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18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无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FD_PIPE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（管道）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FD_INODE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三种文件类型。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18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eadable</a:t>
            </a:r>
            <a:r>
              <a:rPr lang="zh-CN" altLang="en-US" sz="18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判断文件是否可读，</a:t>
            </a:r>
            <a:endParaRPr lang="zh-CN" altLang="en-US" sz="18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f-&gt;writeable</a:t>
            </a:r>
            <a:r>
              <a:rPr lang="zh-CN" altLang="en-US" sz="18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判断文件是否可写，从而实现文件管理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Tx/>
              <a:buAutoNum type="arabicPeriod"/>
              <a:defRPr/>
            </a:pPr>
            <a:endParaRPr kumimoji="1" lang="zh-CN" altLang="en-US" sz="1000" kern="1200" cap="none" spc="0" normalizeH="0" baseline="0" noProof="0" dirty="0">
              <a:latin typeface="Times New Roman" panose="02020603050405020304" pitchFamily="18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539814" y="1345731"/>
            <a:ext cx="3681672" cy="169892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struct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050" kern="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file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{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050" kern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enum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{ </a:t>
            </a:r>
            <a:r>
              <a:rPr lang="en-US" altLang="zh-CN" sz="105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FD_NONE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r>
              <a:rPr lang="en-US" altLang="zh-CN" sz="105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FD_PIPE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r>
              <a:rPr lang="en-US" altLang="zh-CN" sz="105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FD_INODE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} type;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ref;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// reference count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char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readable;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char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writable;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struct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050" kern="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pipe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pipe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struct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050" kern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inode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050" kern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uint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off;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5" name="矩形 1024"/>
          <p:cNvSpPr>
            <a:spLocks noChangeAspect="1"/>
          </p:cNvSpPr>
          <p:nvPr/>
        </p:nvSpPr>
        <p:spPr>
          <a:xfrm>
            <a:off x="250825" y="1527175"/>
            <a:ext cx="5276850" cy="1785938"/>
          </a:xfrm>
          <a:prstGeom prst="rect">
            <a:avLst/>
          </a:prstGeom>
          <a:noFill/>
          <a:ln w="9525">
            <a:noFill/>
          </a:ln>
        </p:spPr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3147695"/>
            <a:ext cx="3691890" cy="13455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1"/>
          <p:cNvSpPr txBox="1"/>
          <p:nvPr/>
        </p:nvSpPr>
        <p:spPr>
          <a:xfrm>
            <a:off x="539750" y="411163"/>
            <a:ext cx="7993063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f-&gt;off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变量代表了什么？它的值是怎么变化的？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03800" y="915670"/>
            <a:ext cx="40532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f-&gt; off </a:t>
            </a:r>
            <a:r>
              <a:rPr lang="zh-CN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为读写文件时记录的读写偏移量</a:t>
            </a:r>
            <a:endParaRPr lang="zh-CN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当读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写有效且文件类型为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FD_INODE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型）</a:t>
            </a:r>
            <a:r>
              <a:rPr lang="zh-CN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时，读写偏移量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改变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f-&gt;off</a:t>
            </a:r>
            <a:r>
              <a:rPr lang="zh-CN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写数据的长度。</a:t>
            </a:r>
            <a:endParaRPr lang="zh-CN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5605" y="873227"/>
            <a:ext cx="4440932" cy="37458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569CD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nt</a:t>
            </a:r>
            <a:r>
              <a:rPr lang="en-US" altLang="zh-CN" sz="10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05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filewrite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struct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file *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char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*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addr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050" kern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……</a:t>
            </a:r>
            <a:endParaRPr lang="zh-CN" altLang="zh-CN" sz="1050" kern="100" dirty="0">
              <a:solidFill>
                <a:schemeClr val="bg1">
                  <a:lumMod val="85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05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== FD_INOD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max = ((LOGSIZE-</a:t>
            </a:r>
            <a:r>
              <a:rPr lang="en-US" altLang="zh-CN" sz="105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105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105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 / </a:t>
            </a:r>
            <a:r>
              <a:rPr lang="en-US" altLang="zh-CN" sz="105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 * </a:t>
            </a:r>
            <a:r>
              <a:rPr lang="en-US" altLang="zh-CN" sz="105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512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05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= </a:t>
            </a:r>
            <a:r>
              <a:rPr lang="en-US" altLang="zh-CN" sz="105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05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05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&lt; n){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n1 = n - </a:t>
            </a:r>
            <a:r>
              <a:rPr lang="en-US" altLang="zh-CN" sz="105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05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(n1 &gt; max)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    n1 = max;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05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begin_trans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05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ilock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  if ((r = </a:t>
            </a:r>
            <a:r>
              <a:rPr lang="en-US" altLang="zh-CN" sz="1050" kern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writei</a:t>
            </a:r>
            <a:r>
              <a:rPr lang="en-US" altLang="zh-CN" sz="105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(f-&gt;</a:t>
            </a:r>
            <a:r>
              <a:rPr lang="en-US" altLang="zh-CN" sz="1050" kern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en-US" altLang="zh-CN" sz="105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r>
              <a:rPr lang="en-US" altLang="zh-CN" sz="1050" kern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addr</a:t>
            </a:r>
            <a:r>
              <a:rPr lang="en-US" altLang="zh-CN" sz="105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+ </a:t>
            </a:r>
            <a:r>
              <a:rPr lang="en-US" altLang="zh-CN" sz="1050" kern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05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 f-&gt;off, n1)) &gt; 0)</a:t>
            </a:r>
            <a:endParaRPr lang="zh-CN" altLang="zh-CN" sz="105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    f-&gt;off += r;</a:t>
            </a:r>
            <a:endParaRPr lang="zh-CN" altLang="zh-CN" sz="105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05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iunlock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05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commit_trans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050" kern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……</a:t>
            </a:r>
            <a:endParaRPr lang="zh-CN" altLang="zh-CN" sz="1050" kern="100" dirty="0">
              <a:solidFill>
                <a:schemeClr val="bg1">
                  <a:lumMod val="85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05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+= r;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050" kern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……</a:t>
            </a:r>
            <a:endParaRPr lang="zh-CN" altLang="zh-CN" sz="1050" kern="100" dirty="0">
              <a:solidFill>
                <a:schemeClr val="bg1">
                  <a:lumMod val="85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1"/>
          <p:cNvSpPr txBox="1"/>
          <p:nvPr/>
        </p:nvSpPr>
        <p:spPr>
          <a:xfrm>
            <a:off x="539750" y="267018"/>
            <a:ext cx="8496300" cy="9411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writei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，它的变量类型是什么，包含的成员变量都是什么含义？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9" name="文本框 2"/>
          <p:cNvSpPr txBox="1"/>
          <p:nvPr/>
        </p:nvSpPr>
        <p:spPr>
          <a:xfrm>
            <a:off x="5292090" y="3147695"/>
            <a:ext cx="352806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inode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结构体，包含参数：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dev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为设备号，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inum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inode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号，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ref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为引用数，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lock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inode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休眠锁，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vaild 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为数据是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否有效，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type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为文件类型（普通文件、目录或设备），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major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为主设备号，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minor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为从设备号，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nlink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为链接数，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size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为文件大小，数组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addrs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为数据块地址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7360" y="1347470"/>
            <a:ext cx="4585970" cy="2832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struct </a:t>
            </a:r>
            <a:r>
              <a:rPr lang="en-US" altLang="zh-CN" sz="1050" kern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inode</a:t>
            </a:r>
            <a:r>
              <a:rPr lang="en-US" altLang="zh-CN" sz="1050" kern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{</a:t>
            </a:r>
            <a:endParaRPr lang="zh-CN" altLang="zh-CN" sz="105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</a:t>
            </a:r>
            <a:r>
              <a:rPr lang="en-US" altLang="zh-CN" sz="1050" kern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uint</a:t>
            </a:r>
            <a:r>
              <a:rPr lang="en-US" altLang="zh-CN" sz="1050" kern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dev;             </a:t>
            </a:r>
            <a:r>
              <a:rPr lang="en-US" altLang="zh-CN" sz="1050" kern="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// Device number</a:t>
            </a:r>
            <a:endParaRPr lang="zh-CN" altLang="zh-CN" sz="1050" kern="100" dirty="0">
              <a:solidFill>
                <a:srgbClr val="92D05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</a:t>
            </a:r>
            <a:r>
              <a:rPr lang="en-US" altLang="zh-CN" sz="1050" kern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uint</a:t>
            </a:r>
            <a:r>
              <a:rPr lang="en-US" altLang="zh-CN" sz="1050" kern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050" kern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inum</a:t>
            </a:r>
            <a:r>
              <a:rPr lang="en-US" altLang="zh-CN" sz="1050" kern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             </a:t>
            </a:r>
            <a:r>
              <a:rPr lang="en-US" altLang="zh-CN" sz="1050" kern="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lang="en-US" altLang="zh-CN" sz="1050" kern="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Inode</a:t>
            </a:r>
            <a:r>
              <a:rPr lang="en-US" altLang="zh-CN" sz="1050" kern="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number</a:t>
            </a:r>
            <a:endParaRPr lang="zh-CN" altLang="zh-CN" sz="105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int ref;               </a:t>
            </a:r>
            <a:r>
              <a:rPr lang="en-US" altLang="zh-CN" sz="1050" kern="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Reference count</a:t>
            </a:r>
            <a:endParaRPr lang="zh-CN" altLang="zh-CN" sz="1050" kern="100" dirty="0">
              <a:solidFill>
                <a:srgbClr val="92D05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struct sleeplock lock; </a:t>
            </a:r>
            <a:r>
              <a:rPr lang="en-US" altLang="zh-CN" sz="1050" kern="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protects everything below here</a:t>
            </a:r>
            <a:endParaRPr lang="en-US" altLang="zh-CN" sz="1050" kern="0" dirty="0">
              <a:solidFill>
                <a:schemeClr val="bg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int valid;           </a:t>
            </a:r>
            <a:r>
              <a:rPr lang="en-US" altLang="zh-CN" sz="1050" kern="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// inode has been read from disk? </a:t>
            </a:r>
            <a:endParaRPr lang="zh-CN" altLang="zh-CN" sz="105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</a:t>
            </a:r>
            <a:endParaRPr lang="en-US" altLang="zh-CN" sz="1050" kern="0" dirty="0">
              <a:solidFill>
                <a:schemeClr val="bg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short type;           </a:t>
            </a:r>
            <a:r>
              <a:rPr lang="en-US" altLang="zh-CN" sz="1050" kern="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File type</a:t>
            </a:r>
            <a:endParaRPr lang="zh-CN" altLang="zh-CN" sz="1050" kern="100" dirty="0">
              <a:solidFill>
                <a:srgbClr val="92D05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short major;          </a:t>
            </a:r>
            <a:r>
              <a:rPr lang="en-US" altLang="zh-CN" sz="1050" kern="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Major device number (T_DEV only)</a:t>
            </a:r>
            <a:endParaRPr lang="zh-CN" altLang="zh-CN" sz="1050" kern="100" dirty="0">
              <a:solidFill>
                <a:srgbClr val="92D05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short minor;         </a:t>
            </a:r>
            <a:r>
              <a:rPr lang="en-US" altLang="zh-CN" sz="1050" kern="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// Minor device number (T_DEV only)</a:t>
            </a:r>
            <a:endParaRPr lang="zh-CN" altLang="zh-CN" sz="1050" kern="100" dirty="0">
              <a:solidFill>
                <a:srgbClr val="92D05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short </a:t>
            </a:r>
            <a:r>
              <a:rPr lang="en-US" altLang="zh-CN" sz="1050" kern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nlink</a:t>
            </a:r>
            <a:r>
              <a:rPr lang="en-US" altLang="zh-CN" sz="1050" kern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          </a:t>
            </a:r>
            <a:r>
              <a:rPr lang="en-US" altLang="zh-CN" sz="1050" kern="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Number of links to </a:t>
            </a:r>
            <a:r>
              <a:rPr lang="en-US" altLang="zh-CN" sz="1050" kern="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inode</a:t>
            </a:r>
            <a:r>
              <a:rPr lang="en-US" altLang="zh-CN" sz="1050" kern="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in file system</a:t>
            </a:r>
            <a:endParaRPr lang="zh-CN" altLang="zh-CN" sz="1050" kern="100" dirty="0">
              <a:solidFill>
                <a:srgbClr val="92D05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</a:t>
            </a:r>
            <a:r>
              <a:rPr lang="en-US" altLang="zh-CN" sz="1050" kern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uint</a:t>
            </a:r>
            <a:r>
              <a:rPr lang="en-US" altLang="zh-CN" sz="1050" kern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size;            </a:t>
            </a:r>
            <a:r>
              <a:rPr lang="en-US" altLang="zh-CN" sz="1050" kern="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Size of file (bytes)</a:t>
            </a:r>
            <a:endParaRPr lang="zh-CN" altLang="zh-CN" sz="105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</a:t>
            </a:r>
            <a:r>
              <a:rPr lang="en-US" altLang="zh-CN" sz="1050" kern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uint</a:t>
            </a:r>
            <a:r>
              <a:rPr lang="en-US" altLang="zh-CN" sz="1050" kern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050" kern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addrs</a:t>
            </a:r>
            <a:r>
              <a:rPr lang="en-US" altLang="zh-CN" sz="1050" kern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[NDIRECT+1];  </a:t>
            </a:r>
            <a:r>
              <a:rPr lang="en-US" altLang="zh-CN" sz="1050" kern="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// Data block addresses</a:t>
            </a:r>
            <a:endParaRPr lang="zh-CN" altLang="zh-CN" sz="1050" kern="100" dirty="0">
              <a:solidFill>
                <a:srgbClr val="92D05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en-US" altLang="zh-CN" sz="1050" kern="0" dirty="0">
              <a:solidFill>
                <a:schemeClr val="bg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5220399" y="1347636"/>
            <a:ext cx="3681672" cy="169892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struct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050" kern="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file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{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050" kern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enum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{ </a:t>
            </a:r>
            <a:r>
              <a:rPr lang="en-US" altLang="zh-CN" sz="105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FD_NONE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r>
              <a:rPr lang="en-US" altLang="zh-CN" sz="105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FD_PIPE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r>
              <a:rPr lang="en-US" altLang="zh-CN" sz="105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FD_INODE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} type;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ref;</a:t>
            </a:r>
            <a:r>
              <a:rPr lang="en-US" altLang="zh-CN" sz="105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// reference count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char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readable;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char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writable;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struct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050" kern="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pipe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sz="105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pipe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struct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050" kern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inode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05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sz="105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050" kern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uint</a:t>
            </a: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off;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1"/>
          <p:cNvSpPr txBox="1"/>
          <p:nvPr/>
        </p:nvSpPr>
        <p:spPr>
          <a:xfrm>
            <a:off x="539750" y="267018"/>
            <a:ext cx="8496300" cy="9411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writei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，它的变量类型是什么，包含的成员变量都是什么含义？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9" name="文本框 2"/>
          <p:cNvSpPr txBox="1"/>
          <p:nvPr/>
        </p:nvSpPr>
        <p:spPr>
          <a:xfrm>
            <a:off x="5292090" y="1275715"/>
            <a:ext cx="3528060" cy="34461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link 为磁盘上文件之间的关系，ref 主要用于内存中引用该文件的次数。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valid 跟磁盘那里缓存块中的数据是否有效一个意思，如果缓存中的数据是从磁盘中读取过来的，则有效。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当inode 刚分配，里面的数据无效。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整个inode 缓存区有一把自旋锁，每个inode 缓存有把休眠锁。它们都是公共资源，需要锁来避免竞争条件。icache 的作用就是组织管理 inode像是一个分配器，访问icache 的临界区的时间是很短的，使用自旋锁就行。而一个进程对某个 inode 的使用时间可能很长，最好使用休眠锁。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7360" y="1347470"/>
            <a:ext cx="4585970" cy="173609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>
              <a:lnSpc>
                <a:spcPts val="1425"/>
              </a:lnSpc>
            </a:pPr>
            <a:r>
              <a:rPr lang="en-US" altLang="zh-CN" sz="1050" ker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struct dinode {</a:t>
            </a:r>
            <a:endParaRPr lang="en-US" altLang="zh-CN" sz="1050" kern="0">
              <a:solidFill>
                <a:schemeClr val="bg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short type;           // File type</a:t>
            </a:r>
            <a:endParaRPr lang="en-US" altLang="zh-CN" sz="1050" kern="0">
              <a:solidFill>
                <a:schemeClr val="bg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short major;          // Major device number (T_DEV only)</a:t>
            </a:r>
            <a:endParaRPr lang="en-US" altLang="zh-CN" sz="1050" kern="0">
              <a:solidFill>
                <a:schemeClr val="bg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short minor;          // Minor device number (T_DEV only)</a:t>
            </a:r>
            <a:endParaRPr lang="en-US" altLang="zh-CN" sz="1050" kern="0">
              <a:solidFill>
                <a:schemeClr val="bg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short nlink;          // Number of links to inode in file                         </a:t>
            </a:r>
            <a:endParaRPr lang="en-US" altLang="zh-CN" sz="1050" kern="0">
              <a:solidFill>
                <a:schemeClr val="bg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   system</a:t>
            </a:r>
            <a:endParaRPr lang="en-US" altLang="zh-CN" sz="1050" kern="0">
              <a:solidFill>
                <a:schemeClr val="bg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uint size;            // Size of file (bytes)</a:t>
            </a:r>
            <a:endParaRPr lang="en-US" altLang="zh-CN" sz="1050" kern="0">
              <a:solidFill>
                <a:schemeClr val="bg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uint addrs[NDIRECT+1];   // Data block addresses</a:t>
            </a:r>
            <a:endParaRPr lang="en-US" altLang="zh-CN" sz="1050" kern="0">
              <a:solidFill>
                <a:schemeClr val="bg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ts val="1425"/>
              </a:lnSpc>
            </a:pPr>
            <a:r>
              <a:rPr lang="en-US" altLang="zh-CN" sz="1050" ker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en-US" altLang="zh-CN" sz="1050" kern="0">
              <a:solidFill>
                <a:schemeClr val="bg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750" y="3219450"/>
            <a:ext cx="37458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struct {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struct </a:t>
            </a:r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spinlock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lock;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struct inode inode[NINODE];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} icache;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490,&quot;width&quot;:11565}"/>
</p:tagLst>
</file>

<file path=ppt/theme/theme1.xml><?xml version="1.0" encoding="utf-8"?>
<a:theme xmlns:a="http://schemas.openxmlformats.org/drawingml/2006/main" name="B132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B132">
      <a:majorFont>
        <a:latin typeface="-쉬리B"/>
        <a:ea typeface="-쉬리B"/>
        <a:cs typeface=""/>
      </a:majorFont>
      <a:minorFont>
        <a:latin typeface="-쉬리M"/>
        <a:ea typeface="-쉬리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34" charset="-127"/>
            <a:ea typeface="Gulim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34" charset="-127"/>
            <a:ea typeface="Gulim" panose="020B0600000101010101" pitchFamily="34" charset="-127"/>
          </a:defRPr>
        </a:defPPr>
      </a:lstStyle>
    </a:lnDef>
  </a:objectDefaults>
  <a:extraClrSchemeLst>
    <a:extraClrScheme>
      <a:clrScheme name="B13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3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8064</Words>
  <Application>WPS 演示</Application>
  <PresentationFormat>全屏显示(16:9)</PresentationFormat>
  <Paragraphs>287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Arial</vt:lpstr>
      <vt:lpstr>宋体</vt:lpstr>
      <vt:lpstr>Wingdings</vt:lpstr>
      <vt:lpstr>Gulim</vt:lpstr>
      <vt:lpstr>-쉬리B</vt:lpstr>
      <vt:lpstr>Malgun Gothic</vt:lpstr>
      <vt:lpstr>黑体</vt:lpstr>
      <vt:lpstr>-쉬리M</vt:lpstr>
      <vt:lpstr>楷体</vt:lpstr>
      <vt:lpstr>Calibri</vt:lpstr>
      <vt:lpstr>微软雅黑</vt:lpstr>
      <vt:lpstr>等线</vt:lpstr>
      <vt:lpstr>Times New Roman</vt:lpstr>
      <vt:lpstr>Consolas</vt:lpstr>
      <vt:lpstr>Arial Black</vt:lpstr>
      <vt:lpstr>Arial Unicode MS</vt:lpstr>
      <vt:lpstr>Candara</vt:lpstr>
      <vt:lpstr>B132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青藏高原</cp:lastModifiedBy>
  <cp:revision>70</cp:revision>
  <dcterms:created xsi:type="dcterms:W3CDTF">2001-07-18T23:57:00Z</dcterms:created>
  <dcterms:modified xsi:type="dcterms:W3CDTF">2021-12-22T07:01:55Z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457EF65E81C34CB99A7B54FF49ED09D6</vt:lpwstr>
  </property>
  <property fmtid="{D5CDD505-2E9C-101B-9397-08002B2CF9AE}" pid="3" name="KSOProductBuildVer">
    <vt:lpwstr>2052-11.1.0.10700</vt:lpwstr>
  </property>
</Properties>
</file>