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70" r:id="rId2"/>
    <p:sldId id="310" r:id="rId3"/>
    <p:sldId id="312" r:id="rId4"/>
    <p:sldId id="315" r:id="rId5"/>
    <p:sldId id="271" r:id="rId6"/>
    <p:sldId id="272" r:id="rId7"/>
    <p:sldId id="274" r:id="rId8"/>
    <p:sldId id="277" r:id="rId9"/>
    <p:sldId id="313" r:id="rId10"/>
    <p:sldId id="279" r:id="rId11"/>
    <p:sldId id="282" r:id="rId12"/>
    <p:sldId id="283" r:id="rId13"/>
    <p:sldId id="286" r:id="rId14"/>
    <p:sldId id="287" r:id="rId15"/>
    <p:sldId id="314" r:id="rId16"/>
    <p:sldId id="288" r:id="rId17"/>
    <p:sldId id="316" r:id="rId18"/>
    <p:sldId id="290" r:id="rId19"/>
    <p:sldId id="317" r:id="rId20"/>
    <p:sldId id="318" r:id="rId21"/>
    <p:sldId id="291" r:id="rId22"/>
    <p:sldId id="292" r:id="rId23"/>
    <p:sldId id="293" r:id="rId24"/>
    <p:sldId id="294" r:id="rId25"/>
    <p:sldId id="295" r:id="rId26"/>
    <p:sldId id="296" r:id="rId27"/>
    <p:sldId id="302" r:id="rId28"/>
    <p:sldId id="297" r:id="rId29"/>
    <p:sldId id="299" r:id="rId30"/>
    <p:sldId id="300" r:id="rId3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19" autoAdjust="0"/>
  </p:normalViewPr>
  <p:slideViewPr>
    <p:cSldViewPr showGuides="1">
      <p:cViewPr>
        <p:scale>
          <a:sx n="75" d="100"/>
          <a:sy n="75" d="100"/>
        </p:scale>
        <p:origin x="1666" y="326"/>
      </p:cViewPr>
      <p:guideLst>
        <p:guide orient="horz" pos="21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04871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2021/12/21</a:t>
            </a:fld>
            <a:endParaRPr lang="zh-CN" altLang="en-US" strike="noStrike" noProof="1"/>
          </a:p>
        </p:txBody>
      </p:sp>
      <p:sp>
        <p:nvSpPr>
          <p:cNvPr id="1048715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716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104871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04871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Type</a:t>
            </a:r>
            <a:r>
              <a:rPr lang="zh-CN" altLang="en-US" dirty="0"/>
              <a:t>等于</a:t>
            </a:r>
            <a:r>
              <a:rPr lang="en-US" altLang="zh-CN" dirty="0"/>
              <a:t>0</a:t>
            </a:r>
            <a:r>
              <a:rPr lang="zh-CN" altLang="en-US" dirty="0"/>
              <a:t>的时候代表这个</a:t>
            </a:r>
            <a:r>
              <a:rPr lang="en-US" altLang="zh-CN" dirty="0" err="1"/>
              <a:t>inode</a:t>
            </a:r>
            <a:r>
              <a:rPr lang="zh-CN" altLang="en-US" dirty="0"/>
              <a:t>是空闲的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Buffer Cache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类似，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inode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层也有一个</a:t>
            </a:r>
            <a:r>
              <a:rPr lang="en-US" altLang="zh-CN" b="1" i="0" dirty="0" err="1">
                <a:solidFill>
                  <a:srgbClr val="121212"/>
                </a:solidFill>
                <a:effectLst/>
                <a:latin typeface="-apple-system"/>
              </a:rPr>
              <a:t>Inode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 Cache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称为</a:t>
            </a:r>
            <a:r>
              <a:rPr lang="en-US" altLang="zh-CN" b="1" i="0" dirty="0" err="1">
                <a:solidFill>
                  <a:srgbClr val="121212"/>
                </a:solidFill>
                <a:effectLst/>
                <a:latin typeface="-apple-system"/>
              </a:rPr>
              <a:t>icache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，定义如下。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icache.lock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保护两个条件：一是每个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inode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在缓存中至多有一个副本；二是每个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inode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的缓存副本中，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ref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代表了当前指向该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inode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副本的指针数。内存中的每个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inode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副本都有一把睡眠锁，可以同步对这些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inode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和它们的数据块的并发访问，这些设计思想和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Buffer Cache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如出一辙。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Icache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存放了磁盘中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inode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的副本。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最后我们再次提醒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ref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nlink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作用的不同。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ref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是内存指针计数，只要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ref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大于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，内核就会将该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inode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的副本保留在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icache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中；而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nlink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是硬链接计数，只要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nlink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大于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，文件系统就不会释放该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inode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及其数据块在磁盘上占用的空间。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59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64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sleep 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区别于一个常规的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spinlock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。函数里首先获取了一个普通的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spinlock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，这是与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sleep 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关联在一起的一个锁。之后，如果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sleep 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被持有，那么就进入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sleep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状态，并将自己从当前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CPU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调度开。当我们在等待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sleep 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的时候，我们并没有让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CPU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一直空转，我们通过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sleep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CPU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出让出去了。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73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sleep 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区别于一个常规的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spinlock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。函数里首先获取了一个普通的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spinlock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，这是与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sleep 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关联在一起的一个锁。之后，如果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sleep 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被持有，那么就进入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sleep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状态，并将自己从当前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CPU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调度开。当我们在等待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sleep 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的时候，我们并没有让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CPU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一直空转，我们通过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sleep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CPU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出让出去了。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45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linux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发现所有的设备都有打开，关闭，写数据，读数据的操作，跟文件的操作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api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有点像，不如就重复利用文件操作的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778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遍历磁盘上的</a:t>
            </a:r>
            <a:r>
              <a:rPr lang="en-US" altLang="zh-CN" dirty="0" err="1"/>
              <a:t>inode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1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遍历磁盘上的</a:t>
            </a:r>
            <a:r>
              <a:rPr lang="en-US" altLang="zh-CN" dirty="0" err="1"/>
              <a:t>inode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34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60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04860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0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0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681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68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8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8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67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67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7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686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68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8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691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692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69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9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9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697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698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69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700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701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02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0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66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6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6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0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0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708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48709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71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1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1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675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76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67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7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7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4857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4857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7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8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图片 1"/>
          <p:cNvPicPr>
            <a:picLocks noChangeAspect="1"/>
          </p:cNvPicPr>
          <p:nvPr/>
        </p:nvPicPr>
        <p:blipFill rotWithShape="1">
          <a:blip r:embed="rId2"/>
          <a:srcRect r="6646" b="-7650"/>
          <a:stretch>
            <a:fillRect/>
          </a:stretch>
        </p:blipFill>
        <p:spPr>
          <a:xfrm>
            <a:off x="683569" y="3402798"/>
            <a:ext cx="8460432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0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xv6</a:t>
            </a:r>
            <a:r>
              <a:rPr lang="zh-CN" altLang="en-US" sz="4000" dirty="0"/>
              <a:t>第四次源码分析第四部分</a:t>
            </a:r>
            <a:endParaRPr lang="en-US" sz="4000" dirty="0"/>
          </a:p>
        </p:txBody>
      </p:sp>
      <p:sp>
        <p:nvSpPr>
          <p:cNvPr id="104860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/>
              <a:t>王畅路 杜彦东</a:t>
            </a:r>
            <a:endParaRPr lang="en-US" altLang="zh-CN" sz="2000" dirty="0"/>
          </a:p>
          <a:p>
            <a:r>
              <a:rPr lang="zh-CN" altLang="en-US" sz="2000" dirty="0"/>
              <a:t>主讲人：王畅路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sys_mknod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：创建一个新文件，失败返回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，成功返回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90" name="图片 1"/>
          <p:cNvPicPr>
            <a:picLocks noChangeAspect="1"/>
          </p:cNvPicPr>
          <p:nvPr/>
        </p:nvPicPr>
        <p:blipFill>
          <a:blip r:embed="rId3"/>
          <a:srcRect r="-2893" b="-7649"/>
          <a:stretch>
            <a:fillRect/>
          </a:stretch>
        </p:blipFill>
        <p:spPr>
          <a:xfrm>
            <a:off x="80963" y="661353"/>
            <a:ext cx="932497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28" name="标题 1"/>
          <p:cNvSpPr>
            <a:spLocks noGrp="1"/>
          </p:cNvSpPr>
          <p:nvPr>
            <p:ph type="title"/>
          </p:nvPr>
        </p:nvSpPr>
        <p:spPr>
          <a:xfrm>
            <a:off x="179512" y="-87567"/>
            <a:ext cx="8229600" cy="1143000"/>
          </a:xfrm>
        </p:spPr>
        <p:txBody>
          <a:bodyPr/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请逐行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sys_mknod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函数的功能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C1DF49-1953-4D4C-A307-E40CE1662339}"/>
              </a:ext>
            </a:extLst>
          </p:cNvPr>
          <p:cNvSpPr txBox="1"/>
          <p:nvPr/>
        </p:nvSpPr>
        <p:spPr>
          <a:xfrm>
            <a:off x="323528" y="1662840"/>
            <a:ext cx="882047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sys_mknod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创建一个设备文件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begin_op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argstr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&lt;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argint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||//major device number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argint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||//minor device number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T_DEV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){//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创建设备类型文件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end_op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iunlockput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end_op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E52A94-BB36-44C6-A441-BB822726F0D2}"/>
              </a:ext>
            </a:extLst>
          </p:cNvPr>
          <p:cNvSpPr txBox="1"/>
          <p:nvPr/>
        </p:nvSpPr>
        <p:spPr>
          <a:xfrm>
            <a:off x="2462441" y="5240725"/>
            <a:ext cx="62860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xv6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发现所有的设备都有打开，关闭，写数据，读数据的操作，跟文件的操作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api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有点像，于是会重复利用文件操作的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api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,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把设备也看做一种文件。</a:t>
            </a:r>
            <a:endParaRPr lang="zh-CN" altLang="en-US" sz="1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图片 1"/>
          <p:cNvPicPr>
            <a:picLocks noChangeAspect="1"/>
          </p:cNvPicPr>
          <p:nvPr/>
        </p:nvPicPr>
        <p:blipFill>
          <a:blip r:embed="rId2"/>
          <a:srcRect r="-2893" b="-7649"/>
          <a:stretch>
            <a:fillRect/>
          </a:stretch>
        </p:blipFill>
        <p:spPr>
          <a:xfrm>
            <a:off x="80963" y="661353"/>
            <a:ext cx="932497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33" name="内容占位符 2"/>
          <p:cNvSpPr>
            <a:spLocks noGrp="1"/>
          </p:cNvSpPr>
          <p:nvPr>
            <p:ph idx="1"/>
          </p:nvPr>
        </p:nvSpPr>
        <p:spPr>
          <a:xfrm>
            <a:off x="3275856" y="1538236"/>
            <a:ext cx="5493296" cy="388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sys_chdir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：改变进程当前工作目录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34" name="标题 1"/>
          <p:cNvSpPr>
            <a:spLocks noGrp="1"/>
          </p:cNvSpPr>
          <p:nvPr>
            <p:ph type="title"/>
          </p:nvPr>
        </p:nvSpPr>
        <p:spPr>
          <a:xfrm>
            <a:off x="179512" y="-87567"/>
            <a:ext cx="8229600" cy="1143000"/>
          </a:xfrm>
        </p:spPr>
        <p:txBody>
          <a:bodyPr/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请逐行介绍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sys_chdir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函数的功能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C3C0B7-20FD-4283-938D-F4B39EF1420A}"/>
              </a:ext>
            </a:extLst>
          </p:cNvPr>
          <p:cNvSpPr txBox="1"/>
          <p:nvPr/>
        </p:nvSpPr>
        <p:spPr>
          <a:xfrm>
            <a:off x="80963" y="1217623"/>
            <a:ext cx="82296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sys_chdir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curproc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myproc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begin_op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argstr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end_op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ilock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T_DIR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iunlockput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end_op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iunlock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iput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curproc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end_op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curproc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内容占位符 2"/>
          <p:cNvSpPr>
            <a:spLocks noGrp="1"/>
          </p:cNvSpPr>
          <p:nvPr>
            <p:ph idx="1"/>
          </p:nvPr>
        </p:nvSpPr>
        <p:spPr>
          <a:xfrm>
            <a:off x="539552" y="4581129"/>
            <a:ext cx="8335838" cy="19442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</a:rPr>
              <a:t>调用</a:t>
            </a:r>
            <a:r>
              <a:rPr lang="en-US" altLang="zh-CN" sz="2000" dirty="0" err="1">
                <a:latin typeface="+mj-ea"/>
                <a:ea typeface="+mj-ea"/>
              </a:rPr>
              <a:t>begin_op</a:t>
            </a:r>
            <a:r>
              <a:rPr lang="en-US" altLang="zh-CN" sz="2000" dirty="0">
                <a:latin typeface="+mj-ea"/>
                <a:ea typeface="+mj-ea"/>
              </a:rPr>
              <a:t>()</a:t>
            </a:r>
            <a:r>
              <a:rPr lang="zh-CN" altLang="en-US" sz="2000" dirty="0">
                <a:latin typeface="+mj-ea"/>
                <a:ea typeface="+mj-ea"/>
              </a:rPr>
              <a:t>，开始写日志操作。</a:t>
            </a:r>
            <a:endParaRPr lang="en-US" altLang="zh-CN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</a:rPr>
              <a:t>获取第</a:t>
            </a:r>
            <a:r>
              <a:rPr lang="en-US" altLang="zh-CN" sz="2000" dirty="0">
                <a:latin typeface="+mj-ea"/>
                <a:ea typeface="+mj-ea"/>
              </a:rPr>
              <a:t>0</a:t>
            </a:r>
            <a:r>
              <a:rPr lang="zh-CN" altLang="en-US" sz="2000" dirty="0">
                <a:latin typeface="+mj-ea"/>
                <a:ea typeface="+mj-ea"/>
              </a:rPr>
              <a:t>个系统调用参数作为路径字符串指针。</a:t>
            </a:r>
            <a:endParaRPr lang="en-US" altLang="zh-CN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</a:rPr>
              <a:t>调用</a:t>
            </a:r>
            <a:r>
              <a:rPr lang="en-US" altLang="zh-CN" sz="2000" dirty="0" err="1">
                <a:latin typeface="+mj-ea"/>
                <a:ea typeface="+mj-ea"/>
              </a:rPr>
              <a:t>namei</a:t>
            </a:r>
            <a:r>
              <a:rPr lang="zh-CN" altLang="en-US" sz="2000" dirty="0">
                <a:latin typeface="+mj-ea"/>
                <a:ea typeface="+mj-ea"/>
              </a:rPr>
              <a:t>获取目标路径最后一个目录文件名</a:t>
            </a:r>
            <a:endParaRPr lang="en-US" altLang="zh-CN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+mj-ea"/>
                <a:ea typeface="+mj-ea"/>
              </a:rPr>
              <a:t>namei</a:t>
            </a:r>
            <a:r>
              <a:rPr lang="zh-CN" altLang="en-US" sz="2000" dirty="0">
                <a:latin typeface="+mj-ea"/>
                <a:ea typeface="+mj-ea"/>
              </a:rPr>
              <a:t>会调用</a:t>
            </a:r>
            <a:r>
              <a:rPr lang="en-US" altLang="zh-CN" sz="2000" dirty="0" err="1">
                <a:latin typeface="+mj-ea"/>
                <a:ea typeface="+mj-ea"/>
              </a:rPr>
              <a:t>namex</a:t>
            </a:r>
            <a:r>
              <a:rPr lang="zh-CN" altLang="en-US" sz="2000" dirty="0">
                <a:latin typeface="+mj-ea"/>
                <a:ea typeface="+mj-ea"/>
              </a:rPr>
              <a:t>获取该目录的</a:t>
            </a:r>
            <a:r>
              <a:rPr lang="en-US" altLang="zh-CN" sz="2000" dirty="0" err="1">
                <a:latin typeface="+mj-ea"/>
                <a:ea typeface="+mj-ea"/>
              </a:rPr>
              <a:t>inode</a:t>
            </a:r>
            <a:r>
              <a:rPr lang="zh-CN" altLang="en-US" sz="2000" dirty="0">
                <a:latin typeface="+mj-ea"/>
                <a:ea typeface="+mj-ea"/>
              </a:rPr>
              <a:t>指针，若成功则返回其</a:t>
            </a:r>
            <a:r>
              <a:rPr lang="en-US" altLang="zh-CN" sz="2000" dirty="0" err="1">
                <a:latin typeface="+mj-ea"/>
                <a:ea typeface="+mj-ea"/>
              </a:rPr>
              <a:t>inode</a:t>
            </a:r>
            <a:r>
              <a:rPr lang="zh-CN" altLang="en-US" sz="2000" dirty="0">
                <a:latin typeface="+mj-ea"/>
                <a:ea typeface="+mj-ea"/>
              </a:rPr>
              <a:t>，若失败则返回</a:t>
            </a:r>
            <a:r>
              <a:rPr lang="en-US" altLang="zh-CN" sz="2000" dirty="0">
                <a:latin typeface="+mj-ea"/>
                <a:ea typeface="+mj-ea"/>
              </a:rPr>
              <a:t>0</a:t>
            </a:r>
            <a:r>
              <a:rPr lang="zh-CN" altLang="en-US" sz="2000" dirty="0">
                <a:latin typeface="+mj-ea"/>
                <a:ea typeface="+mj-ea"/>
              </a:rPr>
              <a:t>。</a:t>
            </a: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36" name="标题 1"/>
          <p:cNvSpPr>
            <a:spLocks noGrp="1"/>
          </p:cNvSpPr>
          <p:nvPr>
            <p:ph type="title"/>
          </p:nvPr>
        </p:nvSpPr>
        <p:spPr>
          <a:xfrm>
            <a:off x="179512" y="-87567"/>
            <a:ext cx="8229600" cy="1143000"/>
          </a:xfrm>
        </p:spPr>
        <p:txBody>
          <a:bodyPr/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请逐行介绍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sys_chdir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函数的功能</a:t>
            </a:r>
          </a:p>
        </p:txBody>
      </p:sp>
      <p:pic>
        <p:nvPicPr>
          <p:cNvPr id="2097198" name="图片 1"/>
          <p:cNvPicPr>
            <a:picLocks noChangeAspect="1"/>
          </p:cNvPicPr>
          <p:nvPr/>
        </p:nvPicPr>
        <p:blipFill>
          <a:blip r:embed="rId2"/>
          <a:srcRect r="-2893" b="-7649"/>
          <a:stretch>
            <a:fillRect/>
          </a:stretch>
        </p:blipFill>
        <p:spPr>
          <a:xfrm>
            <a:off x="80963" y="661353"/>
            <a:ext cx="932497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00691C-B7DE-4640-8E01-E0A37848E2BB}"/>
              </a:ext>
            </a:extLst>
          </p:cNvPr>
          <p:cNvSpPr txBox="1"/>
          <p:nvPr/>
        </p:nvSpPr>
        <p:spPr>
          <a:xfrm>
            <a:off x="395536" y="1385253"/>
            <a:ext cx="78488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begin_op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argstr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==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end_op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FD0E2D-76A2-4CBF-99EB-0BE06B2C1DDB}"/>
              </a:ext>
            </a:extLst>
          </p:cNvPr>
          <p:cNvSpPr txBox="1"/>
          <p:nvPr/>
        </p:nvSpPr>
        <p:spPr>
          <a:xfrm>
            <a:off x="683568" y="2862581"/>
            <a:ext cx="61926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</a:p>
          <a:p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[DIRSIZ];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(path,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C6036DA-9F45-4F86-92CF-37B03B2BC56C}"/>
              </a:ext>
            </a:extLst>
          </p:cNvPr>
          <p:cNvCxnSpPr/>
          <p:nvPr/>
        </p:nvCxnSpPr>
        <p:spPr>
          <a:xfrm flipH="1">
            <a:off x="2267744" y="1988840"/>
            <a:ext cx="2952328" cy="1152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内容占位符 2"/>
          <p:cNvSpPr>
            <a:spLocks noGrp="1"/>
          </p:cNvSpPr>
          <p:nvPr>
            <p:ph idx="1"/>
          </p:nvPr>
        </p:nvSpPr>
        <p:spPr>
          <a:xfrm>
            <a:off x="390364" y="4221088"/>
            <a:ext cx="8363272" cy="23488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</a:rPr>
              <a:t>获取</a:t>
            </a:r>
            <a:r>
              <a:rPr lang="en-US" altLang="zh-CN" sz="2000" dirty="0" err="1">
                <a:latin typeface="+mj-ea"/>
                <a:ea typeface="+mj-ea"/>
              </a:rPr>
              <a:t>ip</a:t>
            </a:r>
            <a:r>
              <a:rPr lang="zh-CN" altLang="en-US" sz="2000" dirty="0">
                <a:latin typeface="+mj-ea"/>
                <a:ea typeface="+mj-ea"/>
              </a:rPr>
              <a:t>这个</a:t>
            </a:r>
            <a:r>
              <a:rPr lang="en-US" altLang="zh-CN" sz="2000" dirty="0" err="1">
                <a:latin typeface="+mj-ea"/>
                <a:ea typeface="+mj-ea"/>
              </a:rPr>
              <a:t>inode</a:t>
            </a:r>
            <a:r>
              <a:rPr lang="zh-CN" altLang="en-US" sz="2000" dirty="0">
                <a:latin typeface="+mj-ea"/>
                <a:ea typeface="+mj-ea"/>
              </a:rPr>
              <a:t>的锁，判断</a:t>
            </a:r>
            <a:r>
              <a:rPr lang="en-US" altLang="zh-CN" sz="2000" dirty="0" err="1">
                <a:latin typeface="+mj-ea"/>
                <a:ea typeface="+mj-ea"/>
              </a:rPr>
              <a:t>ip</a:t>
            </a:r>
            <a:r>
              <a:rPr lang="zh-CN" altLang="en-US" sz="2000" dirty="0">
                <a:latin typeface="+mj-ea"/>
                <a:ea typeface="+mj-ea"/>
              </a:rPr>
              <a:t>所指的</a:t>
            </a:r>
            <a:r>
              <a:rPr lang="en-US" altLang="zh-CN" sz="2000" dirty="0" err="1">
                <a:latin typeface="+mj-ea"/>
                <a:ea typeface="+mj-ea"/>
              </a:rPr>
              <a:t>inode</a:t>
            </a:r>
            <a:r>
              <a:rPr lang="zh-CN" altLang="en-US" sz="2000" dirty="0">
                <a:latin typeface="+mj-ea"/>
                <a:ea typeface="+mj-ea"/>
              </a:rPr>
              <a:t>是否是目录类型，</a:t>
            </a:r>
            <a:endParaRPr lang="en-US" altLang="zh-CN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</a:rPr>
              <a:t>若不是，则释放锁并解除引用，</a:t>
            </a:r>
            <a:r>
              <a:rPr lang="zh-CN" altLang="en-US" sz="2000" b="0" i="0" dirty="0">
                <a:effectLst/>
                <a:latin typeface="+mj-ea"/>
                <a:ea typeface="+mj-ea"/>
              </a:rPr>
              <a:t>进行</a:t>
            </a:r>
            <a:r>
              <a:rPr lang="en-US" altLang="zh-CN" sz="2000" b="0" i="0" dirty="0" err="1">
                <a:effectLst/>
                <a:latin typeface="+mj-ea"/>
                <a:ea typeface="+mj-ea"/>
              </a:rPr>
              <a:t>end_op</a:t>
            </a:r>
            <a:r>
              <a:rPr lang="en-US" altLang="zh-CN" sz="2000" b="0" i="0" dirty="0">
                <a:effectLst/>
                <a:latin typeface="+mj-ea"/>
                <a:ea typeface="+mj-ea"/>
              </a:rPr>
              <a:t>()</a:t>
            </a:r>
            <a:r>
              <a:rPr lang="zh-CN" altLang="en-US" sz="2000" b="0" i="0" dirty="0">
                <a:effectLst/>
                <a:latin typeface="+mj-ea"/>
                <a:ea typeface="+mj-ea"/>
              </a:rPr>
              <a:t>，结束写日志操作</a:t>
            </a:r>
            <a:r>
              <a:rPr lang="zh-CN" altLang="en-US" sz="2000" dirty="0">
                <a:latin typeface="+mj-ea"/>
                <a:ea typeface="+mj-ea"/>
              </a:rPr>
              <a:t>，操作失败。</a:t>
            </a:r>
            <a:endParaRPr lang="en-US" altLang="zh-CN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</a:rPr>
              <a:t>若是，则先释放锁，再将当前进程的工作目录的</a:t>
            </a:r>
            <a:r>
              <a:rPr lang="en-US" altLang="zh-CN" sz="2000" dirty="0" err="1">
                <a:latin typeface="+mj-ea"/>
                <a:ea typeface="+mj-ea"/>
              </a:rPr>
              <a:t>inode</a:t>
            </a:r>
            <a:r>
              <a:rPr lang="zh-CN" altLang="en-US" sz="2000" dirty="0">
                <a:latin typeface="+mj-ea"/>
                <a:ea typeface="+mj-ea"/>
              </a:rPr>
              <a:t>的引用释放，</a:t>
            </a:r>
            <a:endParaRPr lang="en-US" altLang="zh-CN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000" b="0" i="0" dirty="0">
                <a:effectLst/>
                <a:latin typeface="+mj-ea"/>
                <a:ea typeface="+mj-ea"/>
              </a:rPr>
              <a:t>之后进行</a:t>
            </a:r>
            <a:r>
              <a:rPr lang="en-US" altLang="zh-CN" sz="2000" b="0" i="0" dirty="0" err="1">
                <a:effectLst/>
                <a:latin typeface="+mj-ea"/>
                <a:ea typeface="+mj-ea"/>
              </a:rPr>
              <a:t>end_op</a:t>
            </a:r>
            <a:r>
              <a:rPr lang="en-US" altLang="zh-CN" sz="2000" b="0" i="0" dirty="0">
                <a:effectLst/>
                <a:latin typeface="+mj-ea"/>
                <a:ea typeface="+mj-ea"/>
              </a:rPr>
              <a:t>()</a:t>
            </a:r>
            <a:r>
              <a:rPr lang="zh-CN" altLang="en-US" sz="2000" b="0" i="0" dirty="0">
                <a:effectLst/>
                <a:latin typeface="+mj-ea"/>
                <a:ea typeface="+mj-ea"/>
              </a:rPr>
              <a:t>，结束写日志操作。</a:t>
            </a:r>
            <a:endParaRPr lang="en-US" altLang="zh-CN" sz="2000" b="0" i="0" dirty="0">
              <a:effectLst/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</a:rPr>
              <a:t>最后令当前进程的工作目录的</a:t>
            </a:r>
            <a:r>
              <a:rPr lang="en-US" altLang="zh-CN" sz="2000" dirty="0" err="1">
                <a:latin typeface="+mj-ea"/>
                <a:ea typeface="+mj-ea"/>
              </a:rPr>
              <a:t>inode</a:t>
            </a:r>
            <a:r>
              <a:rPr lang="zh-CN" altLang="en-US" sz="2000" b="0" dirty="0">
                <a:effectLst/>
                <a:latin typeface="+mj-ea"/>
                <a:ea typeface="+mj-ea"/>
              </a:rPr>
              <a:t>等于</a:t>
            </a:r>
            <a:r>
              <a:rPr lang="en-US" altLang="zh-CN" sz="2000" b="0" dirty="0" err="1">
                <a:effectLst/>
                <a:latin typeface="+mj-ea"/>
                <a:ea typeface="+mj-ea"/>
              </a:rPr>
              <a:t>ip</a:t>
            </a:r>
            <a:r>
              <a:rPr lang="zh-CN" altLang="en-US" sz="2000" dirty="0">
                <a:latin typeface="+mj-ea"/>
                <a:ea typeface="+mj-ea"/>
              </a:rPr>
              <a:t>。完成替换操作。</a:t>
            </a:r>
            <a:endParaRPr lang="en-US" altLang="zh-CN" sz="2000" b="0" i="0" dirty="0">
              <a:effectLst/>
              <a:latin typeface="+mj-ea"/>
              <a:ea typeface="+mj-ea"/>
            </a:endParaRPr>
          </a:p>
        </p:txBody>
      </p:sp>
      <p:sp>
        <p:nvSpPr>
          <p:cNvPr id="1048644" name="标题 1"/>
          <p:cNvSpPr>
            <a:spLocks noGrp="1"/>
          </p:cNvSpPr>
          <p:nvPr>
            <p:ph type="title"/>
          </p:nvPr>
        </p:nvSpPr>
        <p:spPr>
          <a:xfrm>
            <a:off x="179512" y="-87567"/>
            <a:ext cx="8229600" cy="1143000"/>
          </a:xfrm>
        </p:spPr>
        <p:txBody>
          <a:bodyPr/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请逐行介绍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sys_chdir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函数的功能</a:t>
            </a:r>
          </a:p>
        </p:txBody>
      </p:sp>
      <p:pic>
        <p:nvPicPr>
          <p:cNvPr id="2097205" name="图片 1"/>
          <p:cNvPicPr>
            <a:picLocks noChangeAspect="1"/>
          </p:cNvPicPr>
          <p:nvPr/>
        </p:nvPicPr>
        <p:blipFill>
          <a:blip r:embed="rId2"/>
          <a:srcRect r="-2893" b="-7649"/>
          <a:stretch>
            <a:fillRect/>
          </a:stretch>
        </p:blipFill>
        <p:spPr>
          <a:xfrm>
            <a:off x="80963" y="661353"/>
            <a:ext cx="932497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9BB8CBF-88F2-4B38-A3C5-427B56CEC252}"/>
              </a:ext>
            </a:extLst>
          </p:cNvPr>
          <p:cNvSpPr txBox="1"/>
          <p:nvPr/>
        </p:nvSpPr>
        <p:spPr>
          <a:xfrm>
            <a:off x="179512" y="1023303"/>
            <a:ext cx="60486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ilock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T_DIR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iunlockput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end_op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iunlock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curproc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end_op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curproc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内容占位符 2"/>
          <p:cNvSpPr>
            <a:spLocks noGrp="1"/>
          </p:cNvSpPr>
          <p:nvPr>
            <p:ph idx="1"/>
          </p:nvPr>
        </p:nvSpPr>
        <p:spPr>
          <a:xfrm>
            <a:off x="457200" y="5014249"/>
            <a:ext cx="8229600" cy="79101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结构体中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current working directory,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表示指向当前工作目录的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46" name="标题 1"/>
          <p:cNvSpPr>
            <a:spLocks noGrp="1"/>
          </p:cNvSpPr>
          <p:nvPr>
            <p:ph type="title"/>
          </p:nvPr>
        </p:nvSpPr>
        <p:spPr>
          <a:xfrm>
            <a:off x="179512" y="-87567"/>
            <a:ext cx="8229600" cy="1143000"/>
          </a:xfrm>
        </p:spPr>
        <p:txBody>
          <a:bodyPr/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请逐行介绍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sys_chdir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函数的功能</a:t>
            </a:r>
          </a:p>
        </p:txBody>
      </p:sp>
      <p:pic>
        <p:nvPicPr>
          <p:cNvPr id="2097208" name="图片 1"/>
          <p:cNvPicPr>
            <a:picLocks noChangeAspect="1"/>
          </p:cNvPicPr>
          <p:nvPr/>
        </p:nvPicPr>
        <p:blipFill>
          <a:blip r:embed="rId2"/>
          <a:srcRect r="-2893" b="-7649"/>
          <a:stretch>
            <a:fillRect/>
          </a:stretch>
        </p:blipFill>
        <p:spPr>
          <a:xfrm>
            <a:off x="80963" y="661353"/>
            <a:ext cx="932497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19A5A72-23B1-4319-A73F-D77BDFCA3C5C}"/>
              </a:ext>
            </a:extLst>
          </p:cNvPr>
          <p:cNvSpPr txBox="1"/>
          <p:nvPr/>
        </p:nvSpPr>
        <p:spPr>
          <a:xfrm>
            <a:off x="312147" y="1228596"/>
            <a:ext cx="87223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     // Size of process memory (bytes)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pde_t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pgdir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// Page table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kstack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// Bottom of kernel stack for this process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procstate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// Process state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     // Process ID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Parent process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trapframe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// Trap frame for current 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syscall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 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swtch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 here to run process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  // If non-zero, sleeping on 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chan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killed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  // If non-zero, have been killed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NOFILE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Open files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struct </a:t>
            </a:r>
            <a:r>
              <a:rPr lang="en-US" altLang="zh-CN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           // Current directory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// Process name (debugging)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标题 1"/>
          <p:cNvSpPr>
            <a:spLocks noGrp="1"/>
          </p:cNvSpPr>
          <p:nvPr>
            <p:ph type="title"/>
          </p:nvPr>
        </p:nvSpPr>
        <p:spPr>
          <a:xfrm>
            <a:off x="457200" y="-205581"/>
            <a:ext cx="8229600" cy="1143000"/>
          </a:xfrm>
        </p:spPr>
        <p:txBody>
          <a:bodyPr/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函数？</a:t>
            </a:r>
          </a:p>
        </p:txBody>
      </p:sp>
      <p:pic>
        <p:nvPicPr>
          <p:cNvPr id="2097209" name="图片 1"/>
          <p:cNvPicPr>
            <a:picLocks noChangeAspect="1"/>
          </p:cNvPicPr>
          <p:nvPr/>
        </p:nvPicPr>
        <p:blipFill>
          <a:blip r:embed="rId2"/>
          <a:srcRect r="-2893" b="-7649"/>
          <a:stretch>
            <a:fillRect/>
          </a:stretch>
        </p:blipFill>
        <p:spPr>
          <a:xfrm>
            <a:off x="8424" y="544860"/>
            <a:ext cx="932497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A19A90-3F63-441B-A29C-788A1874D91C}"/>
              </a:ext>
            </a:extLst>
          </p:cNvPr>
          <p:cNvSpPr txBox="1"/>
          <p:nvPr/>
        </p:nvSpPr>
        <p:spPr>
          <a:xfrm>
            <a:off x="193656" y="1132130"/>
            <a:ext cx="373027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creates a new name for a new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inode</a:t>
            </a:r>
            <a:endParaRPr lang="en-US" altLang="zh-CN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DIRSIZ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获得父路径的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同时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变成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上最后一个元素，也就是要创建的文件名</a:t>
            </a:r>
            <a:b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nameiparent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ilock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查看是否已经有该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</a:t>
            </a:r>
            <a:r>
              <a:rPr lang="en-US" altLang="zh-CN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node</a:t>
            </a: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dirlookup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!=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iunlockput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查找到之后如果类型也是文件的话就返回该</a:t>
            </a:r>
            <a:r>
              <a:rPr lang="en-US" altLang="zh-CN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inode</a:t>
            </a:r>
            <a:endParaRPr lang="en-US" altLang="zh-CN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ilock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T_FILE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T_FILE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查找到之后如果不是文件就操作失败，有同名文件</a:t>
            </a:r>
            <a:endParaRPr lang="en-US" altLang="zh-CN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iunlockput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F2DD87-BBAE-466A-BB39-E8093262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948" y="857410"/>
            <a:ext cx="4821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没查找到</a:t>
            </a:r>
            <a:endParaRPr lang="en-US" altLang="zh-CN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ialloc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)//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为该文件分配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节点</a:t>
            </a:r>
            <a:endParaRPr lang="en-US" altLang="zh-CN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panic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“create: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ialloc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ilock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);//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初始化节点信息并更新磁盘上的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inode</a:t>
            </a:r>
            <a:endParaRPr lang="en-US" altLang="zh-CN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nlink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iupdate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T_DIR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. and .. 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目录项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nlink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 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for ".."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iupdate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1200" b="1" i="0" dirty="0" err="1">
                <a:solidFill>
                  <a:srgbClr val="008000"/>
                </a:solidFill>
                <a:effectLst/>
                <a:latin typeface="-apple-system"/>
              </a:rPr>
              <a:t>dirlink</a:t>
            </a:r>
            <a:r>
              <a:rPr lang="zh-CN" altLang="en-US" sz="1200" b="0" i="0" dirty="0">
                <a:solidFill>
                  <a:srgbClr val="008000"/>
                </a:solidFill>
                <a:effectLst/>
                <a:latin typeface="-apple-system"/>
              </a:rPr>
              <a:t>给定一个条目名称和相应的</a:t>
            </a:r>
            <a:r>
              <a:rPr lang="en-US" altLang="zh-CN" sz="1200" b="0" i="0" dirty="0" err="1">
                <a:solidFill>
                  <a:srgbClr val="008000"/>
                </a:solidFill>
                <a:effectLst/>
                <a:latin typeface="-apple-system"/>
              </a:rPr>
              <a:t>inode</a:t>
            </a:r>
            <a:r>
              <a:rPr lang="zh-CN" altLang="en-US" sz="1200" b="0" i="0" dirty="0">
                <a:solidFill>
                  <a:srgbClr val="008000"/>
                </a:solidFill>
                <a:effectLst/>
                <a:latin typeface="-apple-system"/>
              </a:rPr>
              <a:t>号，在给定目录</a:t>
            </a:r>
            <a:r>
              <a:rPr lang="en-US" altLang="zh-CN" sz="1200" b="0" i="0" dirty="0" err="1">
                <a:solidFill>
                  <a:srgbClr val="008000"/>
                </a:solidFill>
                <a:effectLst/>
                <a:latin typeface="-apple-system"/>
              </a:rPr>
              <a:t>dp</a:t>
            </a:r>
            <a:r>
              <a:rPr lang="zh-CN" altLang="en-US" sz="1200" b="0" i="0" dirty="0">
                <a:solidFill>
                  <a:srgbClr val="008000"/>
                </a:solidFill>
                <a:effectLst/>
                <a:latin typeface="-apple-system"/>
              </a:rPr>
              <a:t>中创建一个新的目录条目，即创建一个新的硬链接。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dirlink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dirlink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".."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panic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 dots"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dirlink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panic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"create: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dirlink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iunlockput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069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标题 1"/>
          <p:cNvSpPr>
            <a:spLocks noGrp="1"/>
          </p:cNvSpPr>
          <p:nvPr>
            <p:ph type="title"/>
          </p:nvPr>
        </p:nvSpPr>
        <p:spPr>
          <a:xfrm>
            <a:off x="457200" y="-205581"/>
            <a:ext cx="8229600" cy="1143000"/>
          </a:xfrm>
        </p:spPr>
        <p:txBody>
          <a:bodyPr/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函数调用了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dirlookup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函数，它实现了什么功能，是怎么实现的？</a:t>
            </a:r>
          </a:p>
        </p:txBody>
      </p:sp>
      <p:pic>
        <p:nvPicPr>
          <p:cNvPr id="2097209" name="图片 1"/>
          <p:cNvPicPr>
            <a:picLocks noChangeAspect="1"/>
          </p:cNvPicPr>
          <p:nvPr/>
        </p:nvPicPr>
        <p:blipFill>
          <a:blip r:embed="rId2"/>
          <a:srcRect r="-2893" b="-7649"/>
          <a:stretch>
            <a:fillRect/>
          </a:stretch>
        </p:blipFill>
        <p:spPr>
          <a:xfrm>
            <a:off x="0" y="714116"/>
            <a:ext cx="932497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94FBB94-984A-4BFB-9C4F-B019F4B7BBF1}"/>
              </a:ext>
            </a:extLst>
          </p:cNvPr>
          <p:cNvSpPr txBox="1"/>
          <p:nvPr/>
        </p:nvSpPr>
        <p:spPr>
          <a:xfrm>
            <a:off x="35436" y="836712"/>
            <a:ext cx="9108564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dirlookup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poff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off,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dirent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de;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T_DIR)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panic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dirlookup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not DIR"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(off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off &lt;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off +=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(de)){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*)&amp;de, off,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(de)) !=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))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读取相应的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内容</a:t>
            </a:r>
            <a:endParaRPr lang="en-US" altLang="zh-CN" sz="16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panic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dirlookup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read"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)//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对应的目录项是空闲的，跳过该目录项</a:t>
            </a:r>
            <a:endParaRPr lang="en-US" altLang="zh-CN" sz="16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namecmp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){//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根据字符串匹配算法找到相应的目录项，设置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poff</a:t>
            </a:r>
            <a:endParaRPr lang="en-US" altLang="zh-CN" sz="16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entry matches path element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poff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poff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off;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iget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);//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放到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icache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缓存，并增加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计数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48648" name="内容占位符 2"/>
          <p:cNvSpPr>
            <a:spLocks noGrp="1"/>
          </p:cNvSpPr>
          <p:nvPr>
            <p:ph idx="1"/>
          </p:nvPr>
        </p:nvSpPr>
        <p:spPr>
          <a:xfrm>
            <a:off x="4139952" y="5589240"/>
            <a:ext cx="4824983" cy="17281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b="1" i="0" dirty="0" err="1">
                <a:solidFill>
                  <a:srgbClr val="121212"/>
                </a:solidFill>
                <a:effectLst/>
                <a:latin typeface="-apple-system"/>
              </a:rPr>
              <a:t>dirlookup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给定一个目录的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inode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指针和条目名称，查找相应的目录条目。如果找到，就返回该目录条目的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inode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指针，且将*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poff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设为该条目在目录中的偏移量。如果没有则返回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0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1" name="图片 1"/>
          <p:cNvPicPr>
            <a:picLocks noChangeAspect="1"/>
          </p:cNvPicPr>
          <p:nvPr/>
        </p:nvPicPr>
        <p:blipFill>
          <a:blip r:embed="rId2"/>
          <a:srcRect r="-2893" b="-7649"/>
          <a:stretch>
            <a:fillRect/>
          </a:stretch>
        </p:blipFill>
        <p:spPr>
          <a:xfrm>
            <a:off x="33496" y="600711"/>
            <a:ext cx="932497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49" name="标题 1"/>
          <p:cNvSpPr>
            <a:spLocks noGrp="1"/>
          </p:cNvSpPr>
          <p:nvPr>
            <p:ph type="title"/>
          </p:nvPr>
        </p:nvSpPr>
        <p:spPr>
          <a:xfrm>
            <a:off x="0" y="-7302"/>
            <a:ext cx="82296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.create 函数还调用了 ialloc 函数，它的功能是什么？</a:t>
            </a:r>
          </a:p>
        </p:txBody>
      </p:sp>
      <p:sp>
        <p:nvSpPr>
          <p:cNvPr id="1048650" name="文本框 3"/>
          <p:cNvSpPr txBox="1"/>
          <p:nvPr/>
        </p:nvSpPr>
        <p:spPr>
          <a:xfrm>
            <a:off x="5004048" y="3171890"/>
            <a:ext cx="39554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ialloc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的功能：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分配在磁盘上的inode。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它逐块遍历磁盘上的 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数据结构，寻找一个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type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为空闲的 i 节点。当它找到一个时，就会把它的 type 修改未非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，最后调用 iget使得它从 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缓存中返回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48651" name="矩形 4"/>
          <p:cNvSpPr/>
          <p:nvPr/>
        </p:nvSpPr>
        <p:spPr>
          <a:xfrm>
            <a:off x="257810" y="2692400"/>
            <a:ext cx="3939540" cy="21653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52" name="矩形 2"/>
          <p:cNvSpPr/>
          <p:nvPr/>
        </p:nvSpPr>
        <p:spPr>
          <a:xfrm>
            <a:off x="473075" y="3355975"/>
            <a:ext cx="3397250" cy="25082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5A6EF-F36C-4BF5-AED2-10FB68C44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29" y="918299"/>
            <a:ext cx="4960327" cy="61111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</a:p>
          <a:p>
            <a:pPr marL="0" indent="0">
              <a:buNone/>
            </a:pP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ialloc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dinode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sb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ninodes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bread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IBLOCK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dinode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IPB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 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log_write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iget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panic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ialloc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no 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inodes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5710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3" name="图片 1"/>
          <p:cNvPicPr>
            <a:picLocks noChangeAspect="1"/>
          </p:cNvPicPr>
          <p:nvPr/>
        </p:nvPicPr>
        <p:blipFill>
          <a:blip r:embed="rId3"/>
          <a:srcRect r="-2893" b="-7649"/>
          <a:stretch>
            <a:fillRect/>
          </a:stretch>
        </p:blipFill>
        <p:spPr>
          <a:xfrm>
            <a:off x="80963" y="661353"/>
            <a:ext cx="932497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53" name="标题 1"/>
          <p:cNvSpPr>
            <a:spLocks noGrp="1"/>
          </p:cNvSpPr>
          <p:nvPr>
            <p:ph type="title"/>
          </p:nvPr>
        </p:nvSpPr>
        <p:spPr>
          <a:xfrm>
            <a:off x="0" y="-7302"/>
            <a:ext cx="82296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2400" dirty="0"/>
              <a:t>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.create 函数还调用了 ialloc 函数，它的功能是什么？</a:t>
            </a:r>
          </a:p>
        </p:txBody>
      </p:sp>
      <p:sp>
        <p:nvSpPr>
          <p:cNvPr id="1048654" name="文本框 3"/>
          <p:cNvSpPr txBox="1"/>
          <p:nvPr/>
        </p:nvSpPr>
        <p:spPr>
          <a:xfrm>
            <a:off x="5110822" y="1772816"/>
            <a:ext cx="37236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superblock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superblock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Size of file system image (blocks)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 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nblocks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 of 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inodes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 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ninodes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nlog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  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logstart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Block number of first log block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inodestart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Block number of first 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block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bmapstart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Block number of first free map block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48655" name="矩形 4"/>
          <p:cNvSpPr/>
          <p:nvPr/>
        </p:nvSpPr>
        <p:spPr>
          <a:xfrm>
            <a:off x="395605" y="2924810"/>
            <a:ext cx="3312160" cy="21653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56" name="矩形 5"/>
          <p:cNvSpPr/>
          <p:nvPr/>
        </p:nvSpPr>
        <p:spPr>
          <a:xfrm>
            <a:off x="634365" y="4237355"/>
            <a:ext cx="1035685" cy="2501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57" name="矩形 6"/>
          <p:cNvSpPr/>
          <p:nvPr/>
        </p:nvSpPr>
        <p:spPr>
          <a:xfrm>
            <a:off x="454025" y="4925060"/>
            <a:ext cx="1095375" cy="21717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AFAF381-D92F-49C7-B0A2-AC049C62DBB3}"/>
              </a:ext>
            </a:extLst>
          </p:cNvPr>
          <p:cNvSpPr txBox="1">
            <a:spLocks/>
          </p:cNvSpPr>
          <p:nvPr/>
        </p:nvSpPr>
        <p:spPr>
          <a:xfrm>
            <a:off x="115729" y="918299"/>
            <a:ext cx="4960327" cy="6111101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inode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>
              <a:buFontTx/>
              <a:buNone/>
            </a:pP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ialloc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uint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dev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buf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bp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dinode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dip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Tx/>
              <a:buNone/>
            </a:pPr>
            <a:b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14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sb.ninodes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bp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bread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dev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IBLOCK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sb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dip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dinode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bp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inum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IPB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dip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){  </a:t>
            </a:r>
          </a:p>
          <a:p>
            <a:pPr marL="0" indent="0"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memset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dip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dip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dip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log_write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bp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  </a:t>
            </a:r>
          </a:p>
          <a:p>
            <a:pPr marL="0" indent="0"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brelse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bp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iget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dev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brelse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bp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pPr marL="0" indent="0"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panic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ialloc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: no </a:t>
            </a:r>
            <a:r>
              <a:rPr lang="en-US" altLang="zh-CN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inodes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zh-CN" alt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3" name="图片 1"/>
          <p:cNvPicPr>
            <a:picLocks noChangeAspect="1"/>
          </p:cNvPicPr>
          <p:nvPr/>
        </p:nvPicPr>
        <p:blipFill>
          <a:blip r:embed="rId3"/>
          <a:srcRect r="-2893" b="-7649"/>
          <a:stretch>
            <a:fillRect/>
          </a:stretch>
        </p:blipFill>
        <p:spPr>
          <a:xfrm>
            <a:off x="80963" y="661353"/>
            <a:ext cx="932497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53" name="标题 1"/>
          <p:cNvSpPr>
            <a:spLocks noGrp="1"/>
          </p:cNvSpPr>
          <p:nvPr>
            <p:ph type="title"/>
          </p:nvPr>
        </p:nvSpPr>
        <p:spPr>
          <a:xfrm>
            <a:off x="0" y="-7302"/>
            <a:ext cx="82296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2400" dirty="0"/>
              <a:t>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.create 函数还调用了 ialloc 函数，它的功能是什么？</a:t>
            </a:r>
          </a:p>
        </p:txBody>
      </p:sp>
      <p:sp>
        <p:nvSpPr>
          <p:cNvPr id="1048655" name="矩形 4"/>
          <p:cNvSpPr/>
          <p:nvPr/>
        </p:nvSpPr>
        <p:spPr>
          <a:xfrm>
            <a:off x="395605" y="2924810"/>
            <a:ext cx="3312160" cy="21653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56" name="矩形 5"/>
          <p:cNvSpPr/>
          <p:nvPr/>
        </p:nvSpPr>
        <p:spPr>
          <a:xfrm>
            <a:off x="634365" y="4237355"/>
            <a:ext cx="1035685" cy="2501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57" name="矩形 6"/>
          <p:cNvSpPr/>
          <p:nvPr/>
        </p:nvSpPr>
        <p:spPr>
          <a:xfrm>
            <a:off x="454025" y="4925060"/>
            <a:ext cx="1095375" cy="21717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AFAF381-D92F-49C7-B0A2-AC049C62DBB3}"/>
              </a:ext>
            </a:extLst>
          </p:cNvPr>
          <p:cNvSpPr txBox="1">
            <a:spLocks/>
          </p:cNvSpPr>
          <p:nvPr/>
        </p:nvSpPr>
        <p:spPr>
          <a:xfrm>
            <a:off x="115729" y="918299"/>
            <a:ext cx="4960327" cy="6111101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</a:p>
          <a:p>
            <a:pPr marL="0" indent="0">
              <a:buNone/>
            </a:pP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ialloc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dinode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sb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ninodes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bp = bread(dev, IBLOCK(</a:t>
            </a:r>
            <a:r>
              <a:rPr lang="en-US" altLang="zh-C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sb));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dip = (struct </a:t>
            </a:r>
            <a:r>
              <a:rPr lang="en-US" altLang="zh-C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dinode</a:t>
            </a:r>
            <a:r>
              <a:rPr lang="en-US" altLang="zh-C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*)bp-&gt;data + </a:t>
            </a:r>
            <a:r>
              <a:rPr lang="en-US" altLang="zh-C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inum%IPB</a:t>
            </a:r>
            <a:r>
              <a:rPr lang="en-US" altLang="zh-C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zh-CN" altLang="en-US" sz="14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 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log_write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iget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panic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ialloc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no 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inodes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zh-CN" altLang="en-US" sz="1400" dirty="0"/>
          </a:p>
        </p:txBody>
      </p:sp>
      <p:sp>
        <p:nvSpPr>
          <p:cNvPr id="1048654" name="文本框 3"/>
          <p:cNvSpPr txBox="1"/>
          <p:nvPr/>
        </p:nvSpPr>
        <p:spPr>
          <a:xfrm>
            <a:off x="4114800" y="3573016"/>
            <a:ext cx="41904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假设块大小为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BSIZE, 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则</a:t>
            </a:r>
            <a:r>
              <a:rPr lang="zh-CN" altLang="en-US" sz="1400" b="0" i="0" dirty="0">
                <a:solidFill>
                  <a:srgbClr val="FFFFFF"/>
                </a:solidFill>
                <a:effectLst/>
                <a:latin typeface="Helvetica Neue"/>
              </a:rPr>
              <a:t>数组</a:t>
            </a:r>
            <a:endParaRPr lang="zh-CN" altLang="en-US" sz="1400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algn="l"/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每一个块包含的</a:t>
            </a:r>
            <a:r>
              <a:rPr lang="en-US" altLang="zh-CN" sz="1400" b="0" i="0" dirty="0" err="1">
                <a:solidFill>
                  <a:srgbClr val="444444"/>
                </a:solidFill>
                <a:effectLst/>
                <a:latin typeface="Helvetica Neue"/>
              </a:rPr>
              <a:t>inode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结构体的数量为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: IPB = BSIZE/</a:t>
            </a:r>
            <a:r>
              <a:rPr lang="en-US" altLang="zh-CN" sz="1400" b="0" i="0" dirty="0" err="1">
                <a:solidFill>
                  <a:srgbClr val="444444"/>
                </a:solidFill>
                <a:effectLst/>
                <a:latin typeface="Helvetica Neue"/>
              </a:rPr>
              <a:t>sizeof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(</a:t>
            </a:r>
            <a:r>
              <a:rPr lang="en-US" altLang="zh-CN" sz="1400" b="0" i="0" dirty="0" err="1">
                <a:solidFill>
                  <a:srgbClr val="444444"/>
                </a:solidFill>
                <a:effectLst/>
                <a:latin typeface="Helvetica Neue"/>
              </a:rPr>
              <a:t>inode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)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。</a:t>
            </a:r>
            <a:endParaRPr lang="en-US" altLang="zh-CN" sz="1400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algn="l"/>
            <a:endParaRPr lang="en-US" altLang="zh-CN" sz="1400" dirty="0">
              <a:solidFill>
                <a:srgbClr val="444444"/>
              </a:solidFill>
              <a:latin typeface="Helvetica Neue"/>
            </a:endParaRPr>
          </a:p>
          <a:p>
            <a:pPr algn="l"/>
            <a:r>
              <a:rPr lang="zh-CN" altLang="en-US" sz="1400" dirty="0">
                <a:solidFill>
                  <a:srgbClr val="444444"/>
                </a:solidFill>
                <a:latin typeface="Helvetica Neue"/>
              </a:rPr>
              <a:t>那么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第</a:t>
            </a:r>
            <a:r>
              <a:rPr lang="en-US" altLang="zh-CN" sz="1400" b="0" i="0" dirty="0" err="1">
                <a:solidFill>
                  <a:srgbClr val="444444"/>
                </a:solidFill>
                <a:effectLst/>
                <a:latin typeface="Helvetica Neue"/>
              </a:rPr>
              <a:t>i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个</a:t>
            </a:r>
            <a:r>
              <a:rPr lang="en-US" altLang="zh-CN" sz="1400" b="0" i="0" dirty="0" err="1">
                <a:solidFill>
                  <a:srgbClr val="444444"/>
                </a:solidFill>
                <a:effectLst/>
                <a:latin typeface="Helvetica Neue"/>
              </a:rPr>
              <a:t>dinode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所在的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block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为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IBLOCK(</a:t>
            </a:r>
            <a:r>
              <a:rPr lang="en-US" altLang="zh-CN" sz="1400" b="0" i="0" dirty="0" err="1">
                <a:solidFill>
                  <a:srgbClr val="444444"/>
                </a:solidFill>
                <a:effectLst/>
                <a:latin typeface="Helvetica Neue"/>
              </a:rPr>
              <a:t>i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) = </a:t>
            </a:r>
            <a:r>
              <a:rPr lang="en-US" altLang="zh-CN" sz="1400" b="0" i="0" dirty="0" err="1">
                <a:solidFill>
                  <a:srgbClr val="444444"/>
                </a:solidFill>
                <a:effectLst/>
                <a:latin typeface="Helvetica Neue"/>
              </a:rPr>
              <a:t>i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/IPB+2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，加二是因为前两个块是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boot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和</a:t>
            </a:r>
            <a:r>
              <a:rPr lang="en-US" altLang="zh-CN" sz="1400" b="0" i="0" dirty="0">
                <a:solidFill>
                  <a:srgbClr val="444444"/>
                </a:solidFill>
                <a:effectLst/>
                <a:latin typeface="Helvetica Neue"/>
              </a:rPr>
              <a:t>sb</a:t>
            </a:r>
            <a:r>
              <a:rPr lang="zh-CN" altLang="en-US" sz="1400" b="0" i="0" dirty="0">
                <a:solidFill>
                  <a:srgbClr val="444444"/>
                </a:solidFill>
                <a:effectLst/>
                <a:latin typeface="Helvetica Neue"/>
              </a:rPr>
              <a:t>。</a:t>
            </a:r>
            <a:endParaRPr lang="en-US" altLang="zh-CN" sz="1400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algn="l"/>
            <a:endParaRPr lang="en-US" altLang="zh-CN" sz="1400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所以第一条语句就是找到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所在的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block.</a:t>
            </a:r>
          </a:p>
          <a:p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第二条语句先把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bp-&gt;data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变成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类型，之后使用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inum%IPB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找到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在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中的位置。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17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内容占位符 2"/>
          <p:cNvSpPr>
            <a:spLocks noGrp="1"/>
          </p:cNvSpPr>
          <p:nvPr>
            <p:ph idx="1"/>
          </p:nvPr>
        </p:nvSpPr>
        <p:spPr>
          <a:xfrm>
            <a:off x="179512" y="980729"/>
            <a:ext cx="4968552" cy="4896544"/>
          </a:xfrm>
        </p:spPr>
        <p:txBody>
          <a:bodyPr/>
          <a:lstStyle/>
          <a:p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xv6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文件系统的层次结构有</a:t>
            </a:r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7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层</a:t>
            </a:r>
            <a:endParaRPr lang="en-US" altLang="zh-CN" sz="1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最底层的磁盘层</a:t>
            </a:r>
            <a:r>
              <a:rPr lang="en-US" altLang="zh-CN" sz="1400" b="1" i="0" dirty="0">
                <a:solidFill>
                  <a:srgbClr val="121212"/>
                </a:solidFill>
                <a:effectLst/>
                <a:latin typeface="-apple-system"/>
              </a:rPr>
              <a:t>Disk Layer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sz="1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缓冲区缓存层</a:t>
            </a:r>
            <a:r>
              <a:rPr lang="en-US" altLang="zh-CN" sz="1400" b="1" i="0" dirty="0">
                <a:solidFill>
                  <a:srgbClr val="121212"/>
                </a:solidFill>
                <a:effectLst/>
                <a:latin typeface="-apple-system"/>
              </a:rPr>
              <a:t>Buffer Cache Layer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，负责将磁盘块缓存在内存中，并且在这一层管理所有进程对缓存块的并发访问。</a:t>
            </a:r>
            <a:endParaRPr lang="en-US" altLang="zh-CN" sz="1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日志层</a:t>
            </a:r>
            <a:r>
              <a:rPr lang="en-US" altLang="zh-CN" sz="1400" b="1" i="0" dirty="0">
                <a:solidFill>
                  <a:srgbClr val="121212"/>
                </a:solidFill>
                <a:effectLst/>
                <a:latin typeface="-apple-system"/>
              </a:rPr>
              <a:t>Logging Layer</a:t>
            </a:r>
            <a:r>
              <a:rPr lang="zh-CN" altLang="en-US" sz="1400" b="1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r>
              <a:rPr lang="zh-CN" altLang="en-US" sz="1400" i="0" dirty="0">
                <a:solidFill>
                  <a:srgbClr val="121212"/>
                </a:solidFill>
                <a:effectLst/>
                <a:latin typeface="-apple-system"/>
              </a:rPr>
              <a:t>保证了写的原子性。</a:t>
            </a:r>
            <a:endParaRPr lang="en-US" altLang="zh-CN" sz="140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sz="1400" b="0" i="0" dirty="0" err="1">
                <a:solidFill>
                  <a:srgbClr val="FF0000"/>
                </a:solidFill>
                <a:effectLst/>
                <a:latin typeface="-apple-system"/>
              </a:rPr>
              <a:t>inode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-apple-system"/>
              </a:rPr>
              <a:t>层</a:t>
            </a:r>
            <a:r>
              <a:rPr lang="en-US" altLang="zh-CN" sz="1400" b="1" i="0" dirty="0" err="1">
                <a:solidFill>
                  <a:srgbClr val="FF0000"/>
                </a:solidFill>
                <a:effectLst/>
                <a:latin typeface="-apple-system"/>
              </a:rPr>
              <a:t>Inode</a:t>
            </a:r>
            <a:r>
              <a:rPr lang="en-US" altLang="zh-CN" sz="1400" b="1" i="0" dirty="0">
                <a:solidFill>
                  <a:srgbClr val="FF0000"/>
                </a:solidFill>
                <a:effectLst/>
                <a:latin typeface="-apple-system"/>
              </a:rPr>
              <a:t> Layer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-apple-system"/>
              </a:rPr>
              <a:t>，为文件层提供接口，每个文件都是独立的，且有一个唯一的</a:t>
            </a:r>
            <a:r>
              <a:rPr lang="en-US" altLang="zh-CN" sz="1400" b="0" i="0" dirty="0" err="1">
                <a:solidFill>
                  <a:srgbClr val="FF0000"/>
                </a:solidFill>
                <a:effectLst/>
                <a:latin typeface="-apple-system"/>
              </a:rPr>
              <a:t>inode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-apple-system"/>
              </a:rPr>
              <a:t>号标识，</a:t>
            </a:r>
            <a:r>
              <a:rPr lang="en-US" altLang="zh-CN" sz="1400" b="0" i="0" dirty="0" err="1">
                <a:solidFill>
                  <a:srgbClr val="FF0000"/>
                </a:solidFill>
                <a:effectLst/>
                <a:latin typeface="-apple-system"/>
              </a:rPr>
              <a:t>inode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-apple-system"/>
              </a:rPr>
              <a:t>里面还有指向文件数据块所在磁盘位置的信息。</a:t>
            </a:r>
          </a:p>
          <a:p>
            <a:r>
              <a:rPr lang="zh-CN" altLang="en-US" sz="1400" b="0" i="0" dirty="0">
                <a:solidFill>
                  <a:srgbClr val="FF0000"/>
                </a:solidFill>
                <a:effectLst/>
                <a:latin typeface="-apple-system"/>
              </a:rPr>
              <a:t>目录层</a:t>
            </a:r>
            <a:r>
              <a:rPr lang="en-US" altLang="zh-CN" sz="1400" b="1" i="0" dirty="0">
                <a:solidFill>
                  <a:srgbClr val="FF0000"/>
                </a:solidFill>
                <a:effectLst/>
                <a:latin typeface="-apple-system"/>
              </a:rPr>
              <a:t>Directory Layer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-apple-system"/>
              </a:rPr>
              <a:t>，它的数据是一系列的目录条目，包含该目录下的文件名和文件的</a:t>
            </a:r>
            <a:r>
              <a:rPr lang="en-US" altLang="zh-CN" sz="1400" b="0" i="0" dirty="0" err="1">
                <a:solidFill>
                  <a:srgbClr val="FF0000"/>
                </a:solidFill>
                <a:effectLst/>
                <a:latin typeface="-apple-system"/>
              </a:rPr>
              <a:t>inode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-apple-system"/>
              </a:rPr>
              <a:t>号。</a:t>
            </a:r>
          </a:p>
          <a:p>
            <a:r>
              <a:rPr lang="zh-CN" altLang="en-US" sz="1400" b="0" i="0" dirty="0">
                <a:solidFill>
                  <a:srgbClr val="FF0000"/>
                </a:solidFill>
                <a:effectLst/>
                <a:latin typeface="-apple-system"/>
              </a:rPr>
              <a:t>路径名层</a:t>
            </a:r>
            <a:r>
              <a:rPr lang="en-US" altLang="zh-CN" sz="1400" b="1" i="0" dirty="0">
                <a:solidFill>
                  <a:srgbClr val="FF0000"/>
                </a:solidFill>
                <a:effectLst/>
                <a:latin typeface="-apple-system"/>
              </a:rPr>
              <a:t>Pathname Layer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-apple-system"/>
              </a:rPr>
              <a:t>，提供符合文件系统层次结构的路径名，处理路径名递归查找</a:t>
            </a:r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</a:p>
          <a:p>
            <a:r>
              <a:rPr lang="zh-CN" altLang="en-US" sz="1400" b="0" i="0" dirty="0">
                <a:solidFill>
                  <a:srgbClr val="121212"/>
                </a:solidFill>
                <a:effectLst/>
                <a:latin typeface="-apple-system"/>
              </a:rPr>
              <a:t>文件描述符层</a:t>
            </a:r>
            <a:r>
              <a:rPr lang="en-US" altLang="zh-CN" sz="1400" b="1" i="0" dirty="0">
                <a:solidFill>
                  <a:srgbClr val="121212"/>
                </a:solidFill>
                <a:effectLst/>
                <a:latin typeface="-apple-system"/>
              </a:rPr>
              <a:t>File Descriptor Layer</a:t>
            </a:r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1400" dirty="0">
              <a:solidFill>
                <a:srgbClr val="121212"/>
              </a:solidFill>
              <a:latin typeface="-apple-system"/>
            </a:endParaRPr>
          </a:p>
          <a:p>
            <a:endParaRPr lang="en-US" altLang="zh-CN" sz="1400" dirty="0">
              <a:solidFill>
                <a:srgbClr val="121212"/>
              </a:solidFill>
              <a:latin typeface="-apple-system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本次实例分析部分主要涉及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xv6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文件系统中的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层以及目录层和路径名层。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69" name="图片 1"/>
          <p:cNvPicPr>
            <a:picLocks noChangeAspect="1"/>
          </p:cNvPicPr>
          <p:nvPr/>
        </p:nvPicPr>
        <p:blipFill>
          <a:blip r:embed="rId2"/>
          <a:srcRect r="-2893" b="-7649"/>
          <a:stretch>
            <a:fillRect/>
          </a:stretch>
        </p:blipFill>
        <p:spPr>
          <a:xfrm>
            <a:off x="80963" y="661353"/>
            <a:ext cx="9324975" cy="62566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10" name="标题 1"/>
          <p:cNvSpPr>
            <a:spLocks noGrp="1"/>
          </p:cNvSpPr>
          <p:nvPr>
            <p:ph type="title"/>
          </p:nvPr>
        </p:nvSpPr>
        <p:spPr>
          <a:xfrm>
            <a:off x="179512" y="-87567"/>
            <a:ext cx="8229600" cy="1143000"/>
          </a:xfrm>
        </p:spPr>
        <p:txBody>
          <a:bodyPr/>
          <a:lstStyle/>
          <a:p>
            <a:pPr algn="l"/>
            <a:r>
              <a:rPr lang="zh-CN" altLang="en-US" sz="3200" dirty="0"/>
              <a:t>文件目录的操作和设备文件的创建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143666-1B15-4492-BEA4-46E26AB66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24" y="1287017"/>
            <a:ext cx="40005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0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1" name="图片 1"/>
          <p:cNvPicPr>
            <a:picLocks noChangeAspect="1"/>
          </p:cNvPicPr>
          <p:nvPr/>
        </p:nvPicPr>
        <p:blipFill>
          <a:blip r:embed="rId2"/>
          <a:srcRect r="-2893" b="-7649"/>
          <a:stretch>
            <a:fillRect/>
          </a:stretch>
        </p:blipFill>
        <p:spPr>
          <a:xfrm>
            <a:off x="80963" y="661353"/>
            <a:ext cx="932497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49" name="标题 1"/>
          <p:cNvSpPr>
            <a:spLocks noGrp="1"/>
          </p:cNvSpPr>
          <p:nvPr>
            <p:ph type="title"/>
          </p:nvPr>
        </p:nvSpPr>
        <p:spPr>
          <a:xfrm>
            <a:off x="0" y="-7302"/>
            <a:ext cx="82296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.create 函数还调用了 ialloc 函数，它的功能是什么？</a:t>
            </a:r>
          </a:p>
        </p:txBody>
      </p:sp>
      <p:sp>
        <p:nvSpPr>
          <p:cNvPr id="1048650" name="文本框 3"/>
          <p:cNvSpPr txBox="1"/>
          <p:nvPr/>
        </p:nvSpPr>
        <p:spPr>
          <a:xfrm>
            <a:off x="4877050" y="1006476"/>
            <a:ext cx="39554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  <a:cs typeface="微软雅黑" panose="020B0503020204020204" pitchFamily="34" charset="-122"/>
              </a:rPr>
              <a:t>如果找到了一个</a:t>
            </a:r>
            <a:r>
              <a:rPr lang="en-US" altLang="zh-CN" sz="1600" dirty="0" err="1">
                <a:latin typeface="+mj-ea"/>
                <a:ea typeface="+mj-ea"/>
                <a:cs typeface="微软雅黑" panose="020B0503020204020204" pitchFamily="34" charset="-122"/>
              </a:rPr>
              <a:t>inode</a:t>
            </a:r>
            <a:r>
              <a:rPr lang="zh-CN" altLang="en-US" sz="1600" dirty="0">
                <a:latin typeface="+mj-ea"/>
                <a:ea typeface="+mj-ea"/>
                <a:cs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+mj-ea"/>
                <a:ea typeface="+mj-ea"/>
                <a:cs typeface="微软雅黑" panose="020B0503020204020204" pitchFamily="34" charset="-122"/>
              </a:rPr>
              <a:t>type</a:t>
            </a:r>
            <a:r>
              <a:rPr lang="zh-CN" altLang="en-US" sz="1600" dirty="0">
                <a:latin typeface="+mj-ea"/>
                <a:ea typeface="+mj-ea"/>
                <a:cs typeface="微软雅黑" panose="020B0503020204020204" pitchFamily="34" charset="-122"/>
              </a:rPr>
              <a:t>为</a:t>
            </a:r>
            <a:r>
              <a:rPr lang="en-US" altLang="zh-CN" sz="1600" dirty="0">
                <a:latin typeface="+mj-ea"/>
                <a:ea typeface="+mj-ea"/>
                <a:cs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+mj-ea"/>
                <a:ea typeface="+mj-ea"/>
                <a:cs typeface="微软雅黑" panose="020B0503020204020204" pitchFamily="34" charset="-122"/>
              </a:rPr>
              <a:t>，也就是说这个</a:t>
            </a:r>
            <a:r>
              <a:rPr lang="en-US" altLang="zh-CN" sz="1600" dirty="0" err="1">
                <a:latin typeface="+mj-ea"/>
                <a:ea typeface="+mj-ea"/>
                <a:cs typeface="微软雅黑" panose="020B0503020204020204" pitchFamily="34" charset="-122"/>
              </a:rPr>
              <a:t>Inode</a:t>
            </a:r>
            <a:r>
              <a:rPr lang="zh-CN" altLang="en-US" sz="1600" dirty="0">
                <a:latin typeface="+mj-ea"/>
                <a:ea typeface="+mj-ea"/>
                <a:cs typeface="微软雅黑" panose="020B0503020204020204" pitchFamily="34" charset="-122"/>
              </a:rPr>
              <a:t>是空闲的。那么操作成功。</a:t>
            </a:r>
            <a:endParaRPr lang="en-US" altLang="zh-CN" sz="1600" dirty="0">
              <a:latin typeface="+mj-ea"/>
              <a:ea typeface="+mj-ea"/>
              <a:cs typeface="微软雅黑" panose="020B0503020204020204" pitchFamily="34" charset="-122"/>
            </a:endParaRPr>
          </a:p>
          <a:p>
            <a:endParaRPr lang="en-US" altLang="zh-CN" sz="1600" dirty="0">
              <a:latin typeface="+mj-ea"/>
              <a:ea typeface="+mj-ea"/>
              <a:cs typeface="微软雅黑" panose="020B0503020204020204" pitchFamily="34" charset="-122"/>
            </a:endParaRPr>
          </a:p>
          <a:p>
            <a:r>
              <a:rPr lang="zh-CN" altLang="en-US" sz="1600" dirty="0">
                <a:latin typeface="+mj-ea"/>
                <a:ea typeface="+mj-ea"/>
                <a:cs typeface="微软雅黑" panose="020B0503020204020204" pitchFamily="34" charset="-122"/>
              </a:rPr>
              <a:t>首先使用</a:t>
            </a:r>
            <a:r>
              <a:rPr lang="en-US" altLang="zh-CN" sz="1600" dirty="0" err="1">
                <a:latin typeface="+mj-ea"/>
                <a:ea typeface="+mj-ea"/>
                <a:cs typeface="微软雅黑" panose="020B0503020204020204" pitchFamily="34" charset="-122"/>
              </a:rPr>
              <a:t>memset</a:t>
            </a:r>
            <a:r>
              <a:rPr lang="zh-CN" altLang="en-US" sz="1600" dirty="0">
                <a:latin typeface="+mj-ea"/>
                <a:ea typeface="+mj-ea"/>
                <a:cs typeface="微软雅黑" panose="020B0503020204020204" pitchFamily="34" charset="-122"/>
              </a:rPr>
              <a:t>清</a:t>
            </a:r>
            <a:r>
              <a:rPr lang="en-US" altLang="zh-CN" sz="1600" dirty="0">
                <a:latin typeface="+mj-ea"/>
                <a:ea typeface="+mj-ea"/>
                <a:cs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+mj-ea"/>
                <a:ea typeface="+mj-ea"/>
                <a:cs typeface="微软雅黑" panose="020B0503020204020204" pitchFamily="34" charset="-122"/>
              </a:rPr>
              <a:t>，避免出现违法数据，之后把</a:t>
            </a:r>
            <a:r>
              <a:rPr lang="en-US" altLang="zh-CN" sz="1600" dirty="0">
                <a:latin typeface="+mj-ea"/>
                <a:ea typeface="+mj-ea"/>
                <a:cs typeface="微软雅黑" panose="020B0503020204020204" pitchFamily="34" charset="-122"/>
              </a:rPr>
              <a:t>type</a:t>
            </a:r>
            <a:r>
              <a:rPr lang="zh-CN" altLang="en-US" sz="1600" dirty="0">
                <a:latin typeface="+mj-ea"/>
                <a:ea typeface="+mj-ea"/>
                <a:cs typeface="微软雅黑" panose="020B0503020204020204" pitchFamily="34" charset="-122"/>
              </a:rPr>
              <a:t>改成需要写的数据。之后进行一次日志写的操作写到磁盘。</a:t>
            </a:r>
            <a:endParaRPr lang="en-US" altLang="zh-CN" sz="1600" dirty="0">
              <a:latin typeface="+mj-ea"/>
              <a:ea typeface="+mj-ea"/>
              <a:cs typeface="微软雅黑" panose="020B0503020204020204" pitchFamily="34" charset="-122"/>
            </a:endParaRPr>
          </a:p>
          <a:p>
            <a:endParaRPr lang="en-US" altLang="zh-CN" sz="1600" dirty="0">
              <a:latin typeface="+mj-ea"/>
              <a:ea typeface="+mj-ea"/>
              <a:cs typeface="微软雅黑" panose="020B0503020204020204" pitchFamily="34" charset="-122"/>
            </a:endParaRPr>
          </a:p>
          <a:p>
            <a:r>
              <a:rPr lang="zh-CN" altLang="en-US" sz="1600" dirty="0">
                <a:latin typeface="+mj-ea"/>
                <a:ea typeface="+mj-ea"/>
                <a:cs typeface="微软雅黑" panose="020B0503020204020204" pitchFamily="34" charset="-122"/>
              </a:rPr>
              <a:t>最后通过</a:t>
            </a:r>
            <a:r>
              <a:rPr lang="en-US" altLang="zh-CN" sz="1600" dirty="0" err="1">
                <a:latin typeface="+mj-ea"/>
                <a:ea typeface="+mj-ea"/>
                <a:cs typeface="微软雅黑" panose="020B0503020204020204" pitchFamily="34" charset="-122"/>
              </a:rPr>
              <a:t>iget</a:t>
            </a:r>
            <a:r>
              <a:rPr lang="zh-CN" altLang="en-US" sz="1600" dirty="0">
                <a:latin typeface="+mj-ea"/>
                <a:ea typeface="+mj-ea"/>
                <a:cs typeface="微软雅黑" panose="020B0503020204020204" pitchFamily="34" charset="-122"/>
              </a:rPr>
              <a:t>加载到</a:t>
            </a:r>
            <a:r>
              <a:rPr lang="en-US" altLang="zh-CN" sz="1600" dirty="0" err="1">
                <a:latin typeface="+mj-ea"/>
                <a:ea typeface="+mj-ea"/>
                <a:cs typeface="微软雅黑" panose="020B0503020204020204" pitchFamily="34" charset="-122"/>
              </a:rPr>
              <a:t>icache</a:t>
            </a:r>
            <a:r>
              <a:rPr lang="zh-CN" altLang="en-US" sz="1600" dirty="0">
                <a:latin typeface="+mj-ea"/>
                <a:ea typeface="+mj-ea"/>
                <a:cs typeface="微软雅黑" panose="020B0503020204020204" pitchFamily="34" charset="-122"/>
              </a:rPr>
              <a:t>缓存中，并把引用数加一。</a:t>
            </a:r>
            <a:endParaRPr lang="en-US" altLang="zh-CN" sz="1600" dirty="0">
              <a:latin typeface="+mj-ea"/>
              <a:ea typeface="+mj-ea"/>
              <a:cs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48651" name="矩形 4"/>
          <p:cNvSpPr/>
          <p:nvPr/>
        </p:nvSpPr>
        <p:spPr>
          <a:xfrm>
            <a:off x="257810" y="2692400"/>
            <a:ext cx="3939540" cy="21653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52" name="矩形 2"/>
          <p:cNvSpPr/>
          <p:nvPr/>
        </p:nvSpPr>
        <p:spPr>
          <a:xfrm>
            <a:off x="473075" y="3355975"/>
            <a:ext cx="3397250" cy="25082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5A6EF-F36C-4BF5-AED2-10FB68C44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29" y="918299"/>
            <a:ext cx="4960327" cy="61111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</a:p>
          <a:p>
            <a:pPr marL="0" indent="0">
              <a:buNone/>
            </a:pP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ialloc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dinode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sb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ninodes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bread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IBLOCK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dinode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IPB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if(dip-&gt;type == 0){  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altLang="zh-C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(dip, 0, </a:t>
            </a:r>
            <a:r>
              <a:rPr lang="en-US" altLang="zh-C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(*dip));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dip-&gt;type = type;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log_write</a:t>
            </a:r>
            <a:r>
              <a:rPr lang="en-US" altLang="zh-C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(bp);  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brelse</a:t>
            </a:r>
            <a:r>
              <a:rPr lang="en-US" altLang="zh-C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(bp);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return </a:t>
            </a:r>
            <a:r>
              <a:rPr lang="en-US" altLang="zh-C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iget</a:t>
            </a:r>
            <a:r>
              <a:rPr lang="en-US" altLang="zh-C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(dev, </a:t>
            </a:r>
            <a:r>
              <a:rPr lang="en-US" altLang="zh-C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brelse</a:t>
            </a:r>
            <a:r>
              <a:rPr lang="en-US" altLang="zh-C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(bp);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panic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ialloc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no 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inodes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184225-26E8-46AC-981A-03FF638063CB}"/>
              </a:ext>
            </a:extLst>
          </p:cNvPr>
          <p:cNvSpPr txBox="1"/>
          <p:nvPr/>
        </p:nvSpPr>
        <p:spPr>
          <a:xfrm>
            <a:off x="3870325" y="5339536"/>
            <a:ext cx="46722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8000"/>
                </a:solidFill>
              </a:rPr>
              <a:t>注意到</a:t>
            </a:r>
            <a:r>
              <a:rPr lang="en-US" altLang="zh-CN" sz="1400" dirty="0" err="1">
                <a:solidFill>
                  <a:srgbClr val="008000"/>
                </a:solidFill>
              </a:rPr>
              <a:t>brelse</a:t>
            </a:r>
            <a:r>
              <a:rPr lang="zh-CN" altLang="en-US" sz="1400" dirty="0">
                <a:solidFill>
                  <a:srgbClr val="008000"/>
                </a:solidFill>
              </a:rPr>
              <a:t>函数，由于要保证</a:t>
            </a:r>
            <a:r>
              <a:rPr lang="en-US" altLang="zh-CN" sz="1400" dirty="0">
                <a:solidFill>
                  <a:srgbClr val="008000"/>
                </a:solidFill>
              </a:rPr>
              <a:t>block</a:t>
            </a:r>
            <a:r>
              <a:rPr lang="zh-CN" altLang="en-US" sz="1400" dirty="0">
                <a:solidFill>
                  <a:srgbClr val="008000"/>
                </a:solidFill>
              </a:rPr>
              <a:t>读写一致性，每次访问需要加锁，前面通过</a:t>
            </a:r>
            <a:r>
              <a:rPr lang="en-US" altLang="zh-CN" sz="1400" dirty="0">
                <a:solidFill>
                  <a:srgbClr val="008000"/>
                </a:solidFill>
              </a:rPr>
              <a:t>bread</a:t>
            </a:r>
            <a:r>
              <a:rPr lang="zh-CN" altLang="en-US" sz="1400" dirty="0">
                <a:solidFill>
                  <a:srgbClr val="008000"/>
                </a:solidFill>
              </a:rPr>
              <a:t>访问加锁，最后</a:t>
            </a:r>
            <a:r>
              <a:rPr lang="en-US" altLang="zh-CN" sz="1400" dirty="0">
                <a:solidFill>
                  <a:srgbClr val="008000"/>
                </a:solidFill>
              </a:rPr>
              <a:t>block</a:t>
            </a:r>
            <a:r>
              <a:rPr lang="zh-CN" altLang="en-US" sz="1400" dirty="0">
                <a:solidFill>
                  <a:srgbClr val="008000"/>
                </a:solidFill>
              </a:rPr>
              <a:t>操作结束需要通过</a:t>
            </a:r>
            <a:r>
              <a:rPr lang="en-US" altLang="zh-CN" sz="1400" dirty="0" err="1">
                <a:solidFill>
                  <a:srgbClr val="008000"/>
                </a:solidFill>
              </a:rPr>
              <a:t>brelse</a:t>
            </a:r>
            <a:r>
              <a:rPr lang="zh-CN" altLang="en-US" sz="1400" dirty="0">
                <a:solidFill>
                  <a:srgbClr val="008000"/>
                </a:solidFill>
              </a:rPr>
              <a:t>释放锁。</a:t>
            </a:r>
          </a:p>
        </p:txBody>
      </p:sp>
    </p:spTree>
    <p:extLst>
      <p:ext uri="{BB962C8B-B14F-4D97-AF65-F5344CB8AC3E}">
        <p14:creationId xmlns:p14="http://schemas.microsoft.com/office/powerpoint/2010/main" val="3444143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6" name="图片 1"/>
          <p:cNvPicPr>
            <a:picLocks noChangeAspect="1"/>
          </p:cNvPicPr>
          <p:nvPr/>
        </p:nvPicPr>
        <p:blipFill>
          <a:blip r:embed="rId2"/>
          <a:srcRect r="-2893" b="-7649"/>
          <a:stretch>
            <a:fillRect/>
          </a:stretch>
        </p:blipFill>
        <p:spPr>
          <a:xfrm>
            <a:off x="80963" y="661353"/>
            <a:ext cx="932497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58" name="标题 1"/>
          <p:cNvSpPr>
            <a:spLocks noGrp="1"/>
          </p:cNvSpPr>
          <p:nvPr>
            <p:ph type="title"/>
          </p:nvPr>
        </p:nvSpPr>
        <p:spPr>
          <a:xfrm>
            <a:off x="0" y="101918"/>
            <a:ext cx="82296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•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namei 函数和 create 函数最终都调用 fs.c 文件中的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namex 函数，请逐行介绍它的功能。</a:t>
            </a:r>
            <a:br>
              <a:rPr sz="2400" dirty="0"/>
            </a:br>
            <a:r>
              <a:rPr sz="2400" dirty="0"/>
              <a:t>                           </a:t>
            </a:r>
          </a:p>
        </p:txBody>
      </p:sp>
      <p:sp>
        <p:nvSpPr>
          <p:cNvPr id="1048659" name="文本框 3"/>
          <p:cNvSpPr txBox="1"/>
          <p:nvPr/>
        </p:nvSpPr>
        <p:spPr>
          <a:xfrm>
            <a:off x="251520" y="4005064"/>
            <a:ext cx="76060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函数的参数分别是需要解析的路径，以及需要最后的</a:t>
            </a:r>
            <a:r>
              <a:rPr lang="en-US" altLang="zh-CN" sz="2000" dirty="0">
                <a:latin typeface="+mj-ea"/>
                <a:ea typeface="+mj-ea"/>
              </a:rPr>
              <a:t>name</a:t>
            </a:r>
            <a:r>
              <a:rPr lang="zh-CN" altLang="en-US" sz="2000" dirty="0">
                <a:latin typeface="+mj-ea"/>
                <a:ea typeface="+mj-ea"/>
              </a:rPr>
              <a:t>还是</a:t>
            </a:r>
            <a:r>
              <a:rPr lang="en-US" altLang="zh-CN" sz="2000" dirty="0">
                <a:latin typeface="+mj-ea"/>
                <a:ea typeface="+mj-ea"/>
              </a:rPr>
              <a:t>name</a:t>
            </a:r>
            <a:r>
              <a:rPr lang="zh-CN" altLang="en-US" sz="2000" dirty="0">
                <a:latin typeface="+mj-ea"/>
                <a:ea typeface="+mj-ea"/>
              </a:rPr>
              <a:t>的父元素，还有一个用来装载结果的</a:t>
            </a:r>
            <a:r>
              <a:rPr lang="en-US" altLang="zh-CN" sz="2000" dirty="0">
                <a:latin typeface="+mj-ea"/>
                <a:ea typeface="+mj-ea"/>
              </a:rPr>
              <a:t>name</a:t>
            </a:r>
            <a:r>
              <a:rPr lang="zh-CN" altLang="en-US" sz="2000" dirty="0">
                <a:latin typeface="+mj-ea"/>
                <a:ea typeface="+mj-ea"/>
              </a:rPr>
              <a:t>。</a:t>
            </a:r>
            <a:r>
              <a:rPr lang="en-US" altLang="zh-CN" sz="2000" dirty="0">
                <a:latin typeface="+mj-ea"/>
                <a:ea typeface="+mj-ea"/>
              </a:rPr>
              <a:t>    </a:t>
            </a:r>
          </a:p>
          <a:p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000" dirty="0">
                <a:latin typeface="+mj-ea"/>
                <a:ea typeface="+mj-ea"/>
              </a:rPr>
              <a:t>首先查看路径解析从什么地方开始。如果路径以反斜杠开始，解析就会从根目录开始；其他情况下则会从当前目录开始</a:t>
            </a:r>
          </a:p>
        </p:txBody>
      </p:sp>
      <p:pic>
        <p:nvPicPr>
          <p:cNvPr id="2097217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0" y="1385570"/>
            <a:ext cx="5067300" cy="2419350"/>
          </a:xfrm>
          <a:prstGeom prst="rect">
            <a:avLst/>
          </a:prstGeom>
        </p:spPr>
      </p:pic>
      <p:sp>
        <p:nvSpPr>
          <p:cNvPr id="1048660" name="矩形 4"/>
          <p:cNvSpPr/>
          <p:nvPr/>
        </p:nvSpPr>
        <p:spPr>
          <a:xfrm>
            <a:off x="575310" y="2658110"/>
            <a:ext cx="3166745" cy="102425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8" name="图片 1"/>
          <p:cNvPicPr>
            <a:picLocks noChangeAspect="1"/>
          </p:cNvPicPr>
          <p:nvPr/>
        </p:nvPicPr>
        <p:blipFill>
          <a:blip r:embed="rId2"/>
          <a:srcRect r="-2893" b="-7649"/>
          <a:stretch>
            <a:fillRect/>
          </a:stretch>
        </p:blipFill>
        <p:spPr>
          <a:xfrm>
            <a:off x="80963" y="661353"/>
            <a:ext cx="932497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61" name="标题 1"/>
          <p:cNvSpPr>
            <a:spLocks noGrp="1"/>
          </p:cNvSpPr>
          <p:nvPr>
            <p:ph type="title"/>
          </p:nvPr>
        </p:nvSpPr>
        <p:spPr>
          <a:xfrm>
            <a:off x="0" y="101918"/>
            <a:ext cx="82296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•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namei 函数和 create 函数最终都调用 fs.c 文件中的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namex 函数，请逐行介绍它的功能。</a:t>
            </a:r>
            <a:br>
              <a:rPr sz="2400" dirty="0"/>
            </a:br>
            <a:r>
              <a:rPr sz="2400" dirty="0"/>
              <a:t>                           </a:t>
            </a:r>
          </a:p>
        </p:txBody>
      </p:sp>
      <p:pic>
        <p:nvPicPr>
          <p:cNvPr id="2097219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" y="914400"/>
            <a:ext cx="4695190" cy="5883275"/>
          </a:xfrm>
          <a:prstGeom prst="rect">
            <a:avLst/>
          </a:prstGeom>
        </p:spPr>
      </p:pic>
      <p:sp>
        <p:nvSpPr>
          <p:cNvPr id="1048662" name="矩形 4"/>
          <p:cNvSpPr/>
          <p:nvPr/>
        </p:nvSpPr>
        <p:spPr>
          <a:xfrm>
            <a:off x="1563370" y="921385"/>
            <a:ext cx="2101215" cy="3244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63" name="文本框 1"/>
          <p:cNvSpPr txBox="1"/>
          <p:nvPr/>
        </p:nvSpPr>
        <p:spPr>
          <a:xfrm>
            <a:off x="4874260" y="2263775"/>
            <a:ext cx="4269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skipelem函数作用？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2"/>
          <a:srcRect r="-2893" b="-7649"/>
          <a:stretch>
            <a:fillRect/>
          </a:stretch>
        </p:blipFill>
        <p:spPr>
          <a:xfrm>
            <a:off x="80963" y="661353"/>
            <a:ext cx="932497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00" name="标题 1"/>
          <p:cNvSpPr>
            <a:spLocks noGrp="1"/>
          </p:cNvSpPr>
          <p:nvPr>
            <p:ph type="title"/>
          </p:nvPr>
        </p:nvSpPr>
        <p:spPr>
          <a:xfrm>
            <a:off x="0" y="101918"/>
            <a:ext cx="82296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•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namei 函数和 create 函数最终都调用 fs.c 文件中的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namex 函数，请逐行介绍它的功能。</a:t>
            </a:r>
            <a:br>
              <a:rPr sz="2400" dirty="0"/>
            </a:br>
            <a:r>
              <a:rPr sz="2400" dirty="0"/>
              <a:t>                           </a:t>
            </a:r>
          </a:p>
        </p:txBody>
      </p:sp>
      <p:sp>
        <p:nvSpPr>
          <p:cNvPr id="1048601" name="文本框 3"/>
          <p:cNvSpPr txBox="1"/>
          <p:nvPr/>
        </p:nvSpPr>
        <p:spPr>
          <a:xfrm>
            <a:off x="4170680" y="2959735"/>
            <a:ext cx="4269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skipelem函数作用为逐步解析路径，将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path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的下一个元素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copy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中，并且更新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path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097165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916940"/>
            <a:ext cx="3750945" cy="5779135"/>
          </a:xfrm>
          <a:prstGeom prst="rect">
            <a:avLst/>
          </a:prstGeom>
        </p:spPr>
      </p:pic>
      <p:pic>
        <p:nvPicPr>
          <p:cNvPr id="2097166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275" y="1550035"/>
            <a:ext cx="618172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 1"/>
          <p:cNvPicPr>
            <a:picLocks noChangeAspect="1"/>
          </p:cNvPicPr>
          <p:nvPr/>
        </p:nvPicPr>
        <p:blipFill>
          <a:blip r:embed="rId2"/>
          <a:srcRect r="-2893" b="-7649"/>
          <a:stretch>
            <a:fillRect/>
          </a:stretch>
        </p:blipFill>
        <p:spPr>
          <a:xfrm>
            <a:off x="80963" y="661353"/>
            <a:ext cx="932497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95" name="标题 1"/>
          <p:cNvSpPr>
            <a:spLocks noGrp="1"/>
          </p:cNvSpPr>
          <p:nvPr>
            <p:ph type="title"/>
          </p:nvPr>
        </p:nvSpPr>
        <p:spPr>
          <a:xfrm>
            <a:off x="0" y="101918"/>
            <a:ext cx="82296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•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namei 函数和 create 函数最终都调用 fs.c 文件中的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namex 函数，请逐行介绍它的功能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br>
              <a:rPr sz="2400" dirty="0"/>
            </a:br>
            <a:r>
              <a:rPr sz="2400" dirty="0"/>
              <a:t>                           </a:t>
            </a:r>
          </a:p>
        </p:txBody>
      </p:sp>
      <p:sp>
        <p:nvSpPr>
          <p:cNvPr id="1048596" name="文本框 3"/>
          <p:cNvSpPr txBox="1"/>
          <p:nvPr/>
        </p:nvSpPr>
        <p:spPr>
          <a:xfrm>
            <a:off x="4918710" y="921385"/>
            <a:ext cx="39173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首先使用 skipelem 来依次考虑路径中的每一个部分。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每一次循环迭代都必须在当前的 i 节点 ip 中找 name。循环的开始会把 ip 锁住。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然后检查它是否确然是一个目录。如果它不是目录的话，操作失败。</a:t>
            </a:r>
          </a:p>
        </p:txBody>
      </p:sp>
      <p:pic>
        <p:nvPicPr>
          <p:cNvPr id="209716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" y="852805"/>
            <a:ext cx="4695190" cy="5883275"/>
          </a:xfrm>
          <a:prstGeom prst="rect">
            <a:avLst/>
          </a:prstGeom>
        </p:spPr>
      </p:pic>
      <p:sp>
        <p:nvSpPr>
          <p:cNvPr id="1048597" name="矩形 4"/>
          <p:cNvSpPr/>
          <p:nvPr/>
        </p:nvSpPr>
        <p:spPr>
          <a:xfrm>
            <a:off x="274955" y="1385570"/>
            <a:ext cx="2436495" cy="102108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1"/>
          <p:cNvPicPr>
            <a:picLocks noChangeAspect="1"/>
          </p:cNvPicPr>
          <p:nvPr/>
        </p:nvPicPr>
        <p:blipFill>
          <a:blip r:embed="rId2"/>
          <a:srcRect r="-2893" b="-7649"/>
          <a:stretch>
            <a:fillRect/>
          </a:stretch>
        </p:blipFill>
        <p:spPr>
          <a:xfrm>
            <a:off x="80963" y="661353"/>
            <a:ext cx="932497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91" name="标题 1"/>
          <p:cNvSpPr>
            <a:spLocks noGrp="1"/>
          </p:cNvSpPr>
          <p:nvPr>
            <p:ph type="title"/>
          </p:nvPr>
        </p:nvSpPr>
        <p:spPr>
          <a:xfrm>
            <a:off x="0" y="101918"/>
            <a:ext cx="82296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•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namei 函数和 create 函数最终都调用 fs.c 文件中的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namex 函数，请逐行介绍它的功能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br>
              <a:rPr sz="2400" dirty="0"/>
            </a:br>
            <a:r>
              <a:rPr sz="2400" dirty="0"/>
              <a:t>                           </a:t>
            </a:r>
          </a:p>
        </p:txBody>
      </p:sp>
      <p:sp>
        <p:nvSpPr>
          <p:cNvPr id="1048592" name="文本框 3"/>
          <p:cNvSpPr txBox="1"/>
          <p:nvPr/>
        </p:nvSpPr>
        <p:spPr>
          <a:xfrm>
            <a:off x="4918710" y="921385"/>
            <a:ext cx="39173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如果是调用 nameiparent 为真而且这是最后一个路径元素，那么循环就直接结束了。因为最后一个路径元素已经拷贝到了 name 中，所以 namex 只需要返回解锁的 ip。</a:t>
            </a:r>
          </a:p>
        </p:txBody>
      </p:sp>
      <p:pic>
        <p:nvPicPr>
          <p:cNvPr id="2097158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" y="921385"/>
            <a:ext cx="4695190" cy="5883275"/>
          </a:xfrm>
          <a:prstGeom prst="rect">
            <a:avLst/>
          </a:prstGeom>
        </p:spPr>
      </p:pic>
      <p:sp>
        <p:nvSpPr>
          <p:cNvPr id="1048593" name="矩形 4"/>
          <p:cNvSpPr/>
          <p:nvPr/>
        </p:nvSpPr>
        <p:spPr>
          <a:xfrm>
            <a:off x="283845" y="2456815"/>
            <a:ext cx="3957320" cy="13042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1"/>
          <p:cNvPicPr>
            <a:picLocks noChangeAspect="1"/>
          </p:cNvPicPr>
          <p:nvPr/>
        </p:nvPicPr>
        <p:blipFill>
          <a:blip r:embed="rId2"/>
          <a:srcRect r="-2893" b="-7649"/>
          <a:stretch>
            <a:fillRect/>
          </a:stretch>
        </p:blipFill>
        <p:spPr>
          <a:xfrm>
            <a:off x="80963" y="661353"/>
            <a:ext cx="932497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86" name="标题 1"/>
          <p:cNvSpPr>
            <a:spLocks noGrp="1"/>
          </p:cNvSpPr>
          <p:nvPr>
            <p:ph type="title"/>
          </p:nvPr>
        </p:nvSpPr>
        <p:spPr>
          <a:xfrm>
            <a:off x="0" y="101918"/>
            <a:ext cx="8229600" cy="11430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•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namei 函数和 create 函数最终都调用 fs.c 文件中的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namex 函数，请逐行介绍它的功能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br>
              <a:rPr sz="2400" dirty="0"/>
            </a:br>
            <a:r>
              <a:rPr sz="2400" dirty="0"/>
              <a:t>                           </a:t>
            </a:r>
          </a:p>
        </p:txBody>
      </p:sp>
      <p:sp>
        <p:nvSpPr>
          <p:cNvPr id="1048587" name="文本框 3"/>
          <p:cNvSpPr txBox="1"/>
          <p:nvPr/>
        </p:nvSpPr>
        <p:spPr>
          <a:xfrm>
            <a:off x="4918710" y="921385"/>
            <a:ext cx="3917315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最后，用 dirlookup 寻找路径元素并且令 ip=next，准备下一次的循环。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如果当前路径为空路径而且还是调用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nameiparent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那么直接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return 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当循环处理了每一个路径元素后，它返回 ip。</a:t>
            </a:r>
          </a:p>
        </p:txBody>
      </p:sp>
      <p:pic>
        <p:nvPicPr>
          <p:cNvPr id="209715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" y="914400"/>
            <a:ext cx="4695190" cy="5883275"/>
          </a:xfrm>
          <a:prstGeom prst="rect">
            <a:avLst/>
          </a:prstGeom>
        </p:spPr>
      </p:pic>
      <p:sp>
        <p:nvSpPr>
          <p:cNvPr id="1048588" name="矩形 4"/>
          <p:cNvSpPr/>
          <p:nvPr/>
        </p:nvSpPr>
        <p:spPr>
          <a:xfrm>
            <a:off x="146685" y="3709670"/>
            <a:ext cx="4533265" cy="308800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229600" cy="38887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 err="1"/>
              <a:t>namex</a:t>
            </a:r>
            <a:r>
              <a:rPr lang="en-US" altLang="zh-CN" sz="1600" dirty="0"/>
              <a:t>: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若是碰到这样/</a:t>
            </a:r>
            <a:r>
              <a:rPr lang="en-US" altLang="zh-CN" sz="1600" dirty="0"/>
              <a:t>a</a:t>
            </a:r>
            <a:r>
              <a:rPr lang="zh-CN" altLang="en-US" sz="1600" dirty="0"/>
              <a:t>/</a:t>
            </a:r>
            <a:r>
              <a:rPr lang="en-US" altLang="zh-CN" sz="1600" dirty="0"/>
              <a:t>b</a:t>
            </a:r>
            <a:r>
              <a:rPr lang="zh-CN" altLang="en-US" sz="1600" dirty="0"/>
              <a:t>/</a:t>
            </a:r>
            <a:r>
              <a:rPr lang="en-US" altLang="zh-CN" sz="1600" dirty="0"/>
              <a:t>c/d</a:t>
            </a:r>
            <a:r>
              <a:rPr lang="zh-CN" altLang="en-US" sz="1600" dirty="0"/>
              <a:t>的路径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逐步的解析路径，获得下层的inode结点。</a:t>
            </a:r>
          </a:p>
          <a:p>
            <a:pPr marL="0" indent="0">
              <a:buNone/>
            </a:pPr>
            <a:r>
              <a:rPr lang="zh-CN" altLang="en-US" sz="1600" dirty="0"/>
              <a:t>1. name=“</a:t>
            </a:r>
            <a:r>
              <a:rPr lang="en-US" altLang="zh-CN" sz="1600" dirty="0"/>
              <a:t>a</a:t>
            </a:r>
            <a:r>
              <a:rPr lang="zh-CN" altLang="en-US" sz="1600" dirty="0"/>
              <a:t>”, path=“</a:t>
            </a:r>
            <a:r>
              <a:rPr lang="en-US" altLang="zh-CN" sz="1600" dirty="0"/>
              <a:t>b/c/d</a:t>
            </a:r>
            <a:r>
              <a:rPr lang="zh-CN" altLang="en-US" sz="1600" dirty="0"/>
              <a:t>”, 在根目录中查找并返回名为“</a:t>
            </a:r>
            <a:r>
              <a:rPr lang="en-US" altLang="zh-CN" sz="1600" dirty="0"/>
              <a:t>a</a:t>
            </a:r>
            <a:r>
              <a:rPr lang="zh-CN" altLang="en-US" sz="1600" dirty="0"/>
              <a:t>” 对应的inode，更新为</a:t>
            </a:r>
            <a:r>
              <a:rPr lang="en-US" altLang="zh-CN" sz="1600" dirty="0"/>
              <a:t>next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2. name=“</a:t>
            </a:r>
            <a:r>
              <a:rPr lang="en-US" altLang="zh-CN" sz="1600" dirty="0"/>
              <a:t>b</a:t>
            </a:r>
            <a:r>
              <a:rPr lang="zh-CN" altLang="en-US" sz="1600" dirty="0"/>
              <a:t>", path=“</a:t>
            </a:r>
            <a:r>
              <a:rPr lang="en-US" altLang="zh-CN" sz="1600" dirty="0"/>
              <a:t>c/d</a:t>
            </a:r>
            <a:r>
              <a:rPr lang="zh-CN" altLang="en-US" sz="1600" dirty="0"/>
              <a:t>"，在上级inode中查找并返回名为“</a:t>
            </a:r>
            <a:r>
              <a:rPr lang="en-US" altLang="zh-CN" sz="1600" dirty="0"/>
              <a:t>b</a:t>
            </a:r>
            <a:r>
              <a:rPr lang="zh-CN" altLang="en-US" sz="1600" dirty="0"/>
              <a:t>"对应的inode ，更新为</a:t>
            </a:r>
            <a:r>
              <a:rPr lang="en-US" altLang="zh-CN" sz="1600" dirty="0"/>
              <a:t>next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3. name=“</a:t>
            </a:r>
            <a:r>
              <a:rPr lang="en-US" altLang="zh-CN" sz="1600" dirty="0"/>
              <a:t>c</a:t>
            </a:r>
            <a:r>
              <a:rPr lang="zh-CN" altLang="en-US" sz="1600" dirty="0"/>
              <a:t>", path=“</a:t>
            </a:r>
            <a:r>
              <a:rPr lang="en-US" altLang="zh-CN" sz="1600" dirty="0"/>
              <a:t>d</a:t>
            </a:r>
            <a:r>
              <a:rPr lang="zh-CN" altLang="en-US" sz="1600" dirty="0"/>
              <a:t>"，在上级inode中查找并返回名为“</a:t>
            </a:r>
            <a:r>
              <a:rPr lang="en-US" altLang="zh-CN" sz="1600" dirty="0"/>
              <a:t>c</a:t>
            </a:r>
            <a:r>
              <a:rPr lang="zh-CN" altLang="en-US" sz="1600" dirty="0"/>
              <a:t>"对于的inode ，更新为</a:t>
            </a:r>
            <a:r>
              <a:rPr lang="en-US" altLang="zh-CN" sz="1600" dirty="0"/>
              <a:t>next</a:t>
            </a:r>
          </a:p>
          <a:p>
            <a:pPr marL="0" indent="0">
              <a:buNone/>
            </a:pPr>
            <a:r>
              <a:rPr lang="en-US" altLang="zh-CN" sz="1600" dirty="0"/>
              <a:t>4. name= </a:t>
            </a:r>
            <a:r>
              <a:rPr lang="zh-CN" altLang="en-US" sz="1600" dirty="0"/>
              <a:t>“</a:t>
            </a:r>
            <a:r>
              <a:rPr lang="en-US" altLang="zh-CN" sz="1600" dirty="0"/>
              <a:t>d</a:t>
            </a:r>
            <a:r>
              <a:rPr lang="zh-CN" altLang="en-US" sz="1600" dirty="0"/>
              <a:t>”</a:t>
            </a:r>
            <a:r>
              <a:rPr lang="en-US" altLang="zh-CN" sz="1600" dirty="0"/>
              <a:t>,path = “/0”,</a:t>
            </a:r>
            <a:r>
              <a:rPr lang="zh-CN" altLang="en-US" sz="1600" dirty="0"/>
              <a:t>如果有</a:t>
            </a:r>
            <a:r>
              <a:rPr lang="en-US" altLang="zh-CN" sz="1600" dirty="0" err="1"/>
              <a:t>nameiparent</a:t>
            </a:r>
            <a:r>
              <a:rPr lang="zh-CN" altLang="en-US" sz="1600" dirty="0"/>
              <a:t>，直接返回，否则在上级inode中查找并返回名为“</a:t>
            </a:r>
            <a:r>
              <a:rPr lang="en-US" altLang="zh-CN" sz="1600" dirty="0"/>
              <a:t>d</a:t>
            </a:r>
            <a:r>
              <a:rPr lang="zh-CN" altLang="en-US" sz="1600" dirty="0"/>
              <a:t>”对应的inode，更新为</a:t>
            </a:r>
            <a:r>
              <a:rPr lang="en-US" altLang="zh-CN" sz="1600" dirty="0"/>
              <a:t>next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5</a:t>
            </a:r>
            <a:r>
              <a:rPr lang="zh-CN" altLang="en-US" sz="1600" dirty="0"/>
              <a:t>. path=, 跳出while循环</a:t>
            </a:r>
            <a:r>
              <a:rPr lang="en-US" altLang="zh-CN" sz="1600" dirty="0"/>
              <a:t>,</a:t>
            </a:r>
            <a:r>
              <a:rPr lang="zh-CN" altLang="en-US" sz="1600" dirty="0"/>
              <a:t>获得</a:t>
            </a:r>
            <a:r>
              <a:rPr lang="en-US" altLang="zh-CN" sz="1600" dirty="0"/>
              <a:t>d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inode</a:t>
            </a:r>
            <a:r>
              <a:rPr lang="en-US" altLang="zh-CN" sz="1600" dirty="0"/>
              <a:t>(</a:t>
            </a:r>
            <a:r>
              <a:rPr lang="zh-CN" altLang="en-US" sz="1600" dirty="0"/>
              <a:t>即</a:t>
            </a:r>
            <a:r>
              <a:rPr lang="en-US" altLang="zh-CN" sz="1600" dirty="0"/>
              <a:t>next)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1"/>
          <p:cNvPicPr>
            <a:picLocks noChangeAspect="1"/>
          </p:cNvPicPr>
          <p:nvPr/>
        </p:nvPicPr>
        <p:blipFill>
          <a:blip r:embed="rId2"/>
          <a:srcRect r="-2893" b="-7649"/>
          <a:stretch>
            <a:fillRect/>
          </a:stretch>
        </p:blipFill>
        <p:spPr>
          <a:xfrm>
            <a:off x="80963" y="661353"/>
            <a:ext cx="932497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89" name="内容占位符 2"/>
          <p:cNvSpPr>
            <a:spLocks noGrp="1"/>
          </p:cNvSpPr>
          <p:nvPr>
            <p:ph idx="1"/>
          </p:nvPr>
        </p:nvSpPr>
        <p:spPr>
          <a:xfrm>
            <a:off x="180857" y="1023303"/>
            <a:ext cx="8636912" cy="182012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i="0" dirty="0">
                <a:solidFill>
                  <a:srgbClr val="444444"/>
                </a:solidFill>
                <a:effectLst/>
                <a:latin typeface="Helvetica Neue"/>
              </a:rPr>
              <a:t>Linux </a:t>
            </a: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系统能够支持的文件系统非常多。但是上层的文件查找操作基本是相同的。</a:t>
            </a:r>
            <a:endParaRPr lang="en-US" altLang="zh-CN" sz="1800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444444"/>
                </a:solidFill>
                <a:latin typeface="Helvetica Neue"/>
              </a:rPr>
              <a:t>Linux</a:t>
            </a:r>
            <a:r>
              <a:rPr lang="zh-CN" altLang="en-US" sz="1800" dirty="0">
                <a:solidFill>
                  <a:srgbClr val="444444"/>
                </a:solidFill>
                <a:latin typeface="Helvetica Neue"/>
              </a:rPr>
              <a:t>中和</a:t>
            </a:r>
            <a:r>
              <a:rPr lang="en-US" altLang="zh-CN" sz="1800" dirty="0" err="1">
                <a:solidFill>
                  <a:srgbClr val="444444"/>
                </a:solidFill>
                <a:latin typeface="Helvetica Neue"/>
              </a:rPr>
              <a:t>dirlookup</a:t>
            </a:r>
            <a:r>
              <a:rPr lang="zh-CN" altLang="en-US" sz="1800" dirty="0">
                <a:solidFill>
                  <a:srgbClr val="444444"/>
                </a:solidFill>
                <a:latin typeface="Helvetica Neue"/>
              </a:rPr>
              <a:t>函数功能类似的函数是</a:t>
            </a:r>
            <a:r>
              <a:rPr lang="en-US" altLang="zh-CN" sz="1800" dirty="0">
                <a:solidFill>
                  <a:srgbClr val="444444"/>
                </a:solidFill>
                <a:latin typeface="Helvetica Neue"/>
              </a:rPr>
              <a:t>__</a:t>
            </a:r>
            <a:r>
              <a:rPr lang="en-US" altLang="zh-CN" sz="1800" dirty="0" err="1">
                <a:solidFill>
                  <a:srgbClr val="444444"/>
                </a:solidFill>
                <a:latin typeface="Helvetica Neue"/>
              </a:rPr>
              <a:t>d_lookup</a:t>
            </a:r>
            <a:r>
              <a:rPr lang="zh-CN" altLang="en-US" sz="1800" dirty="0">
                <a:solidFill>
                  <a:srgbClr val="444444"/>
                </a:solidFill>
                <a:latin typeface="Helvetica Neue"/>
              </a:rPr>
              <a:t>函数和</a:t>
            </a:r>
            <a:r>
              <a:rPr lang="en-US" altLang="zh-CN" sz="1800" dirty="0" err="1">
                <a:solidFill>
                  <a:srgbClr val="444444"/>
                </a:solidFill>
                <a:latin typeface="Helvetica Neue"/>
              </a:rPr>
              <a:t>real_lookup</a:t>
            </a:r>
            <a:r>
              <a:rPr lang="zh-CN" altLang="en-US" sz="1800" dirty="0">
                <a:solidFill>
                  <a:srgbClr val="444444"/>
                </a:solidFill>
                <a:latin typeface="Helvetica Neue"/>
              </a:rPr>
              <a:t>函数。</a:t>
            </a:r>
            <a:endParaRPr lang="en-US" altLang="zh-CN" sz="1800" dirty="0">
              <a:solidFill>
                <a:srgbClr val="444444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搜索一个文件</a:t>
            </a:r>
            <a:r>
              <a:rPr lang="en-US" altLang="zh-CN" sz="1800" b="0" i="0" dirty="0">
                <a:solidFill>
                  <a:srgbClr val="444444"/>
                </a:solidFill>
                <a:effectLst/>
                <a:latin typeface="Helvetica Neue"/>
              </a:rPr>
              <a:t>(</a:t>
            </a: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目录</a:t>
            </a:r>
            <a:r>
              <a:rPr lang="en-US" altLang="zh-CN" sz="1800" b="0" i="0" dirty="0">
                <a:solidFill>
                  <a:srgbClr val="444444"/>
                </a:solidFill>
                <a:effectLst/>
                <a:latin typeface="Helvetica Neue"/>
              </a:rPr>
              <a:t>)</a:t>
            </a: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时，肯定要在</a:t>
            </a:r>
            <a:r>
              <a:rPr lang="en-US" altLang="zh-CN" sz="1800" b="0" i="0" dirty="0" err="1">
                <a:solidFill>
                  <a:srgbClr val="444444"/>
                </a:solidFill>
                <a:effectLst/>
                <a:latin typeface="Helvetica Neue"/>
              </a:rPr>
              <a:t>dentry</a:t>
            </a: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缓存中查找，当缓存中查找不到对应的</a:t>
            </a:r>
            <a:r>
              <a:rPr lang="en-US" altLang="zh-CN" sz="1800" b="0" i="0" dirty="0" err="1">
                <a:solidFill>
                  <a:srgbClr val="444444"/>
                </a:solidFill>
                <a:effectLst/>
                <a:latin typeface="Helvetica Neue"/>
              </a:rPr>
              <a:t>dentry</a:t>
            </a: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时，才需要从磁盘中查找，并新建一个</a:t>
            </a:r>
            <a:r>
              <a:rPr lang="en-US" altLang="zh-CN" sz="1800" b="0" i="0" dirty="0" err="1">
                <a:solidFill>
                  <a:srgbClr val="444444"/>
                </a:solidFill>
                <a:effectLst/>
                <a:latin typeface="Helvetica Neue"/>
              </a:rPr>
              <a:t>dentry</a:t>
            </a:r>
            <a:r>
              <a:rPr lang="zh-CN" altLang="en-US" sz="1800" b="0" i="0" dirty="0">
                <a:solidFill>
                  <a:srgbClr val="444444"/>
                </a:solidFill>
                <a:effectLst/>
                <a:latin typeface="Helvetica Neue"/>
              </a:rPr>
              <a:t>，将磁盘中的数据保存到其中。</a:t>
            </a:r>
            <a:endParaRPr lang="en-US" altLang="zh-CN" sz="1800" b="0" i="0" dirty="0">
              <a:solidFill>
                <a:srgbClr val="444444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444444"/>
                </a:solidFill>
                <a:latin typeface="Helvetica Neue"/>
              </a:rPr>
              <a:t>d_ookup</a:t>
            </a:r>
            <a:r>
              <a:rPr lang="zh-CN" altLang="en-US" sz="1800" dirty="0">
                <a:solidFill>
                  <a:srgbClr val="444444"/>
                </a:solidFill>
                <a:latin typeface="Helvetica Neue"/>
              </a:rPr>
              <a:t>会在</a:t>
            </a:r>
            <a:r>
              <a:rPr lang="en-US" altLang="zh-CN" sz="1800" dirty="0" err="1">
                <a:solidFill>
                  <a:srgbClr val="444444"/>
                </a:solidFill>
                <a:latin typeface="Helvetica Neue"/>
              </a:rPr>
              <a:t>dentry</a:t>
            </a:r>
            <a:r>
              <a:rPr lang="zh-CN" altLang="en-US" sz="1800" dirty="0">
                <a:solidFill>
                  <a:srgbClr val="444444"/>
                </a:solidFill>
                <a:latin typeface="Helvetica Neue"/>
              </a:rPr>
              <a:t>缓存内查找，没有找到会调用</a:t>
            </a:r>
            <a:r>
              <a:rPr lang="en-US" altLang="zh-CN" sz="1800" dirty="0" err="1">
                <a:solidFill>
                  <a:srgbClr val="444444"/>
                </a:solidFill>
                <a:latin typeface="Helvetica Neue"/>
              </a:rPr>
              <a:t>real_lookup</a:t>
            </a:r>
            <a:r>
              <a:rPr lang="zh-CN" altLang="en-US" sz="1800" dirty="0">
                <a:solidFill>
                  <a:srgbClr val="444444"/>
                </a:solidFill>
                <a:latin typeface="Helvetica Neue"/>
              </a:rPr>
              <a:t>在磁盘中查找。</a:t>
            </a:r>
            <a:endParaRPr lang="en-US" altLang="zh-CN" sz="1800" b="0" i="0" dirty="0">
              <a:solidFill>
                <a:srgbClr val="444444"/>
              </a:solidFill>
              <a:effectLst/>
              <a:latin typeface="Helvetica Neue"/>
            </a:endParaRPr>
          </a:p>
        </p:txBody>
      </p:sp>
      <p:sp>
        <p:nvSpPr>
          <p:cNvPr id="1048590" name="标题 1"/>
          <p:cNvSpPr txBox="1"/>
          <p:nvPr/>
        </p:nvSpPr>
        <p:spPr>
          <a:xfrm>
            <a:off x="0" y="10191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• 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内核代码中，和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dirlookup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函数功能类似的函数是什么，实现上有何不同</a:t>
            </a:r>
            <a:br>
              <a:rPr lang="zh-CN" altLang="en-US" sz="2400" dirty="0"/>
            </a:br>
            <a:r>
              <a:rPr lang="zh-CN" altLang="en-US" sz="2400" dirty="0"/>
              <a:t>                        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840998-CD00-43A7-8A31-88B03174F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63" y="2795039"/>
            <a:ext cx="6104149" cy="13412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D6D08F-0875-4E09-86B8-D69011A4A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63" y="5182069"/>
            <a:ext cx="7132938" cy="145554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29990D4-0CC2-4BB0-BB2C-268162254CB0}"/>
              </a:ext>
            </a:extLst>
          </p:cNvPr>
          <p:cNvSpPr txBox="1"/>
          <p:nvPr/>
        </p:nvSpPr>
        <p:spPr>
          <a:xfrm flipH="1">
            <a:off x="355976" y="4599707"/>
            <a:ext cx="877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缓存中的查找使用了</a:t>
            </a:r>
            <a:r>
              <a:rPr lang="en-US" altLang="zh-CN" dirty="0" err="1"/>
              <a:t>d_hash</a:t>
            </a:r>
            <a:r>
              <a:rPr lang="en-US" altLang="zh-CN" dirty="0"/>
              <a:t>()</a:t>
            </a:r>
            <a:r>
              <a:rPr lang="zh-CN" altLang="en-US" dirty="0"/>
              <a:t>函数进行哈希查找，磁盘中的查找还是顺序查找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sys_mkdirat</a:t>
            </a:r>
            <a:r>
              <a:rPr lang="en-US" dirty="0"/>
              <a:t>: </a:t>
            </a:r>
            <a:r>
              <a:rPr lang="zh-CN" altLang="en-US" dirty="0"/>
              <a:t>使用文件描述符</a:t>
            </a:r>
            <a:r>
              <a:rPr lang="en-US" altLang="zh-CN" dirty="0" err="1"/>
              <a:t>dfd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dirty="0" err="1"/>
              <a:t>sys_mknodat</a:t>
            </a:r>
            <a:r>
              <a:rPr lang="en-US" dirty="0"/>
              <a:t>:</a:t>
            </a:r>
            <a:r>
              <a:rPr lang="zh-CN" altLang="en-US" dirty="0"/>
              <a:t>使用文件描述符</a:t>
            </a:r>
            <a:r>
              <a:rPr lang="en-US" altLang="zh-CN" dirty="0" err="1"/>
              <a:t>dfd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dirty="0" err="1"/>
              <a:t>sys_rename</a:t>
            </a:r>
            <a:r>
              <a:rPr lang="zh-CN" altLang="en-US" dirty="0"/>
              <a:t>：重命名</a:t>
            </a:r>
            <a:endParaRPr lang="en-US" dirty="0"/>
          </a:p>
          <a:p>
            <a:r>
              <a:rPr lang="en-US" dirty="0" err="1"/>
              <a:t>sys_chroot</a:t>
            </a:r>
            <a:r>
              <a:rPr lang="zh-CN" altLang="en-US" dirty="0"/>
              <a:t>：规定当前目录为根目录</a:t>
            </a:r>
            <a:endParaRPr lang="en-US" altLang="zh-CN" dirty="0"/>
          </a:p>
          <a:p>
            <a:r>
              <a:rPr lang="en-US" dirty="0" err="1"/>
              <a:t>sys_rmdir</a:t>
            </a:r>
            <a:r>
              <a:rPr lang="en-US" dirty="0"/>
              <a:t>: </a:t>
            </a:r>
            <a:r>
              <a:rPr lang="zh-CN" altLang="en-US" dirty="0"/>
              <a:t>删除目录</a:t>
            </a:r>
            <a:endParaRPr lang="en-US" dirty="0"/>
          </a:p>
        </p:txBody>
      </p:sp>
      <p:pic>
        <p:nvPicPr>
          <p:cNvPr id="2097163" name="图片 1"/>
          <p:cNvPicPr>
            <a:picLocks noChangeAspect="1"/>
          </p:cNvPicPr>
          <p:nvPr/>
        </p:nvPicPr>
        <p:blipFill>
          <a:blip r:embed="rId2"/>
          <a:srcRect r="-2893" b="-7649"/>
          <a:stretch>
            <a:fillRect/>
          </a:stretch>
        </p:blipFill>
        <p:spPr>
          <a:xfrm>
            <a:off x="80963" y="661353"/>
            <a:ext cx="932497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99" name="标题 1"/>
          <p:cNvSpPr txBox="1"/>
          <p:nvPr/>
        </p:nvSpPr>
        <p:spPr>
          <a:xfrm>
            <a:off x="0" y="10191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• 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内核代码中，和文件目录相关的系统调用还有什么，它们的实现是怎么样的？</a:t>
            </a:r>
            <a:br>
              <a:rPr lang="zh-CN" altLang="en-US" sz="2400" dirty="0"/>
            </a:br>
            <a:r>
              <a:rPr lang="zh-CN" altLang="en-US" sz="2400" dirty="0"/>
              <a:t>               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内容占位符 2"/>
          <p:cNvSpPr>
            <a:spLocks noGrp="1"/>
          </p:cNvSpPr>
          <p:nvPr>
            <p:ph idx="1"/>
          </p:nvPr>
        </p:nvSpPr>
        <p:spPr>
          <a:xfrm>
            <a:off x="197084" y="1196752"/>
            <a:ext cx="8496944" cy="54543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dinode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{//</a:t>
            </a: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磁盘中的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inode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File type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 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Major device number (T_DEV only)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 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Minor device number (T_DEV only)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nlink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 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 of links to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in file system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   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Size of file (bytes)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NDIRECT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Data block addresses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{//</a:t>
            </a: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内核中的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inode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Device number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 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number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   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Reference count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sleeplock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睡眠锁保证了每次只有一个进程可以对某个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进行操作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 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has been read from disk?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copy of disk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inode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…;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NDIRECT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{//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icache</a:t>
            </a: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缓存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spinlock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NINODE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icache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;//</a:t>
            </a: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69" name="图片 1"/>
          <p:cNvPicPr>
            <a:picLocks noChangeAspect="1"/>
          </p:cNvPicPr>
          <p:nvPr/>
        </p:nvPicPr>
        <p:blipFill>
          <a:blip r:embed="rId3"/>
          <a:srcRect r="-2893" b="-7649"/>
          <a:stretch>
            <a:fillRect/>
          </a:stretch>
        </p:blipFill>
        <p:spPr>
          <a:xfrm>
            <a:off x="107504" y="661353"/>
            <a:ext cx="9324975" cy="62566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10" name="标题 1"/>
          <p:cNvSpPr>
            <a:spLocks noGrp="1"/>
          </p:cNvSpPr>
          <p:nvPr>
            <p:ph type="title"/>
          </p:nvPr>
        </p:nvSpPr>
        <p:spPr>
          <a:xfrm>
            <a:off x="179512" y="-87567"/>
            <a:ext cx="8229600" cy="1143000"/>
          </a:xfrm>
        </p:spPr>
        <p:txBody>
          <a:bodyPr/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0.inode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D1F5F4-C3CB-4A8D-9590-78EE03AF42D7}"/>
              </a:ext>
            </a:extLst>
          </p:cNvPr>
          <p:cNvSpPr txBox="1"/>
          <p:nvPr/>
        </p:nvSpPr>
        <p:spPr>
          <a:xfrm>
            <a:off x="4294312" y="5229200"/>
            <a:ext cx="4524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T_DIR  </a:t>
            </a:r>
            <a:r>
              <a:rPr lang="fr-FR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fr-FR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Directory</a:t>
            </a:r>
            <a:endParaRPr lang="fr-FR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T_FILE </a:t>
            </a:r>
            <a:r>
              <a:rPr lang="fr-FR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fr-FR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File</a:t>
            </a:r>
            <a:endParaRPr lang="fr-FR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T_DEV  </a:t>
            </a:r>
            <a:r>
              <a:rPr lang="fr-FR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fr-FR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Device</a:t>
            </a:r>
            <a:endParaRPr lang="fr-FR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/>
              <a:t>type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9929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标题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zh-CN" altLang="en-US" dirty="0"/>
              <a:t>谢谢大家！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内容占位符 2"/>
          <p:cNvSpPr>
            <a:spLocks noGrp="1"/>
          </p:cNvSpPr>
          <p:nvPr>
            <p:ph idx="1"/>
          </p:nvPr>
        </p:nvSpPr>
        <p:spPr>
          <a:xfrm>
            <a:off x="197084" y="1196753"/>
            <a:ext cx="8496944" cy="51125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目录实质上也是一种文件，它的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inode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类型字段是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T_DIR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，其数据内容是一系列目录条目。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pPr marL="0" indent="0">
              <a:buNone/>
            </a:pP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每个目录条目的类型是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struct 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dirent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，如下所示，每个条目包含了一个用户可读名称和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inode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号。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pPr marL="0" indent="0">
              <a:buNone/>
            </a:pP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用户可读名称最长为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14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个字符，而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inode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号为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0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的目录条目是空闲的。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121212"/>
              </a:solidFill>
              <a:latin typeface="-apple-system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>
              <a:solidFill>
                <a:srgbClr val="121212"/>
              </a:solidFill>
              <a:latin typeface="-apple-system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200" dirty="0">
              <a:solidFill>
                <a:srgbClr val="121212"/>
              </a:solidFill>
              <a:latin typeface="-apple-system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Directory is a file containing a sequence of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dirent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structures.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DIRSIZ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dirent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ushort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DIRSIZ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69" name="图片 1"/>
          <p:cNvPicPr>
            <a:picLocks noChangeAspect="1"/>
          </p:cNvPicPr>
          <p:nvPr/>
        </p:nvPicPr>
        <p:blipFill>
          <a:blip r:embed="rId3"/>
          <a:srcRect r="-2893" b="-7649"/>
          <a:stretch>
            <a:fillRect/>
          </a:stretch>
        </p:blipFill>
        <p:spPr>
          <a:xfrm>
            <a:off x="107504" y="661353"/>
            <a:ext cx="9324975" cy="62566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10" name="标题 1"/>
          <p:cNvSpPr>
            <a:spLocks noGrp="1"/>
          </p:cNvSpPr>
          <p:nvPr>
            <p:ph type="title"/>
          </p:nvPr>
        </p:nvSpPr>
        <p:spPr>
          <a:xfrm>
            <a:off x="179512" y="-87567"/>
            <a:ext cx="8229600" cy="1143000"/>
          </a:xfrm>
        </p:spPr>
        <p:txBody>
          <a:bodyPr/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0.dir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132598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内容占位符 2"/>
          <p:cNvSpPr>
            <a:spLocks noGrp="1"/>
          </p:cNvSpPr>
          <p:nvPr>
            <p:ph idx="1"/>
          </p:nvPr>
        </p:nvSpPr>
        <p:spPr>
          <a:xfrm>
            <a:off x="179512" y="1287017"/>
            <a:ext cx="8496944" cy="45902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sys_mkdir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：创建一个新目录，失败返回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，成功返回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sys_mkdir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begin_op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argstr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T_DIR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end_op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iunlockput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end_op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69" name="图片 1"/>
          <p:cNvPicPr>
            <a:picLocks noChangeAspect="1"/>
          </p:cNvPicPr>
          <p:nvPr/>
        </p:nvPicPr>
        <p:blipFill>
          <a:blip r:embed="rId2"/>
          <a:srcRect r="-2893" b="-7649"/>
          <a:stretch>
            <a:fillRect/>
          </a:stretch>
        </p:blipFill>
        <p:spPr>
          <a:xfrm>
            <a:off x="80963" y="661353"/>
            <a:ext cx="9324975" cy="62566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10" name="标题 1"/>
          <p:cNvSpPr>
            <a:spLocks noGrp="1"/>
          </p:cNvSpPr>
          <p:nvPr>
            <p:ph type="title"/>
          </p:nvPr>
        </p:nvSpPr>
        <p:spPr>
          <a:xfrm>
            <a:off x="179512" y="-87567"/>
            <a:ext cx="8229600" cy="1143000"/>
          </a:xfrm>
        </p:spPr>
        <p:txBody>
          <a:bodyPr/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逐行介绍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sys_mkdir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函数的功能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内容占位符 2"/>
          <p:cNvSpPr>
            <a:spLocks noGrp="1"/>
          </p:cNvSpPr>
          <p:nvPr>
            <p:ph idx="1"/>
          </p:nvPr>
        </p:nvSpPr>
        <p:spPr>
          <a:xfrm>
            <a:off x="129540" y="1268760"/>
            <a:ext cx="8869421" cy="45365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+mj-ea"/>
                <a:ea typeface="+mj-ea"/>
              </a:rPr>
              <a:t>begin_op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()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会等待正在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commit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的操作完成，以及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log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区剩余空间满足所有正准备写入的数据量。之后将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log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的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outstanding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加一，表示有系统调用正在写日志。</a:t>
            </a:r>
            <a:endParaRPr lang="en-US" altLang="zh-CN" sz="1400" b="0" i="0" dirty="0">
              <a:solidFill>
                <a:srgbClr val="4D4D4D"/>
              </a:solidFill>
              <a:effectLst/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begin_op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+mj-ea"/>
                <a:ea typeface="+mj-ea"/>
              </a:rPr>
              <a:t>//</a:t>
            </a:r>
            <a:r>
              <a:rPr lang="en-US" altLang="zh-CN" sz="1400" dirty="0" err="1">
                <a:solidFill>
                  <a:srgbClr val="000000"/>
                </a:solidFill>
                <a:latin typeface="+mj-ea"/>
                <a:ea typeface="+mj-ea"/>
              </a:rPr>
              <a:t>argstr</a:t>
            </a:r>
            <a:r>
              <a:rPr lang="en-US" altLang="zh-CN" sz="140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会把该函数的第一个参数作为</a:t>
            </a:r>
            <a:r>
              <a:rPr lang="en-US" altLang="zh-CN" sz="1400" dirty="0">
                <a:solidFill>
                  <a:srgbClr val="000000"/>
                </a:solidFill>
                <a:latin typeface="+mj-ea"/>
                <a:ea typeface="+mj-ea"/>
              </a:rPr>
              <a:t>char*</a:t>
            </a:r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类型传给</a:t>
            </a:r>
            <a:r>
              <a:rPr lang="en-US" altLang="zh-CN" sz="1400" dirty="0">
                <a:solidFill>
                  <a:srgbClr val="000000"/>
                </a:solidFill>
                <a:latin typeface="+mj-ea"/>
                <a:ea typeface="+mj-ea"/>
              </a:rPr>
              <a:t>path</a:t>
            </a:r>
          </a:p>
          <a:p>
            <a:pPr marL="0" indent="0">
              <a:buNone/>
            </a:pPr>
            <a:r>
              <a:rPr lang="en-US" altLang="zh-CN" sz="1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//create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函数将会创建一个文件，同时返回指向这个文件对应的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inode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的指针</a:t>
            </a:r>
            <a:endParaRPr lang="en-US" altLang="zh-CN" sz="1400" b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argstr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T_DIR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==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如果上面两步有一步失败就结束本次日志操作，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mkdir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操作失败。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end_op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把获得的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inode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解锁并且解除引用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因为只是创建文件，并没有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open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等操作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iunlockput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end_op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i="0" dirty="0">
              <a:solidFill>
                <a:srgbClr val="4D4D4D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71" name="图片 1"/>
          <p:cNvPicPr>
            <a:picLocks noChangeAspect="1"/>
          </p:cNvPicPr>
          <p:nvPr/>
        </p:nvPicPr>
        <p:blipFill>
          <a:blip r:embed="rId2"/>
          <a:srcRect r="-2893" b="-7649"/>
          <a:stretch>
            <a:fillRect/>
          </a:stretch>
        </p:blipFill>
        <p:spPr>
          <a:xfrm>
            <a:off x="80963" y="661353"/>
            <a:ext cx="932497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12" name="标题 1"/>
          <p:cNvSpPr>
            <a:spLocks noGrp="1"/>
          </p:cNvSpPr>
          <p:nvPr>
            <p:ph type="title"/>
          </p:nvPr>
        </p:nvSpPr>
        <p:spPr>
          <a:xfrm>
            <a:off x="179512" y="-87567"/>
            <a:ext cx="8229600" cy="1143000"/>
          </a:xfrm>
        </p:spPr>
        <p:txBody>
          <a:bodyPr/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逐行介绍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sys_mkdir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函数的功能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图片 1"/>
          <p:cNvPicPr>
            <a:picLocks noChangeAspect="1"/>
          </p:cNvPicPr>
          <p:nvPr/>
        </p:nvPicPr>
        <p:blipFill>
          <a:blip r:embed="rId2"/>
          <a:srcRect r="-2893" b="-7649"/>
          <a:stretch>
            <a:fillRect/>
          </a:stretch>
        </p:blipFill>
        <p:spPr>
          <a:xfrm>
            <a:off x="80963" y="661353"/>
            <a:ext cx="9324975" cy="723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76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64" y="937550"/>
            <a:ext cx="8229600" cy="340368"/>
          </a:xfrm>
          <a:prstGeom prst="rect">
            <a:avLst/>
          </a:prstGeom>
        </p:spPr>
      </p:pic>
      <p:sp>
        <p:nvSpPr>
          <p:cNvPr id="1048615" name="文本框 9"/>
          <p:cNvSpPr txBox="1"/>
          <p:nvPr/>
        </p:nvSpPr>
        <p:spPr>
          <a:xfrm>
            <a:off x="179512" y="55613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1048616" name="内容占位符 2"/>
          <p:cNvSpPr txBox="1"/>
          <p:nvPr/>
        </p:nvSpPr>
        <p:spPr>
          <a:xfrm>
            <a:off x="5724128" y="2123889"/>
            <a:ext cx="4107888" cy="1971059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申请一个空闲的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初始化为目录类型，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若成功则返回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若失败则返回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7" name="标题 1"/>
          <p:cNvSpPr>
            <a:spLocks noGrp="1"/>
          </p:cNvSpPr>
          <p:nvPr>
            <p:ph type="title"/>
          </p:nvPr>
        </p:nvSpPr>
        <p:spPr>
          <a:xfrm>
            <a:off x="179512" y="-87567"/>
            <a:ext cx="8229600" cy="1143000"/>
          </a:xfrm>
        </p:spPr>
        <p:txBody>
          <a:bodyPr/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逐行介绍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sys_mkdir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函数的功能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E116CB-D7F6-45C6-9DDD-E17D4875BF2F}"/>
              </a:ext>
            </a:extLst>
          </p:cNvPr>
          <p:cNvSpPr txBox="1"/>
          <p:nvPr/>
        </p:nvSpPr>
        <p:spPr>
          <a:xfrm>
            <a:off x="539552" y="1484784"/>
            <a:ext cx="7200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DIRSIZ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nameiparent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)…</a:t>
            </a: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dirlookup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!=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)…</a:t>
            </a: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ialloc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)…</a:t>
            </a: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ilock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nlink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iupdate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T_DIR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. and .. entries…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dirlink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panic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"create: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dirlink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iunlockput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图片 1"/>
          <p:cNvPicPr>
            <a:picLocks noChangeAspect="1"/>
          </p:cNvPicPr>
          <p:nvPr/>
        </p:nvPicPr>
        <p:blipFill>
          <a:blip r:embed="rId3"/>
          <a:srcRect r="-2893" b="-7649"/>
          <a:stretch>
            <a:fillRect/>
          </a:stretch>
        </p:blipFill>
        <p:spPr>
          <a:xfrm>
            <a:off x="80963" y="661353"/>
            <a:ext cx="932497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23" name="文本框 15"/>
          <p:cNvSpPr txBox="1"/>
          <p:nvPr/>
        </p:nvSpPr>
        <p:spPr>
          <a:xfrm>
            <a:off x="4127981" y="3514479"/>
            <a:ext cx="489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ilock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给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inode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上锁，并且读取磁盘上的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inode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；与之相对的，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iunlock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释放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inode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的锁。多个进程可以同时拥有指向同一个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inode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的指针，但是通过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ilock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，只有一个进程可以上锁并访问该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inode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。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24" name="标题 1"/>
          <p:cNvSpPr>
            <a:spLocks noGrp="1"/>
          </p:cNvSpPr>
          <p:nvPr>
            <p:ph type="title"/>
          </p:nvPr>
        </p:nvSpPr>
        <p:spPr>
          <a:xfrm>
            <a:off x="179512" y="-87567"/>
            <a:ext cx="8229600" cy="1143000"/>
          </a:xfrm>
        </p:spPr>
        <p:txBody>
          <a:bodyPr/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请逐行介绍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sys_mkdir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sys_chdir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sys_mknod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函数的功能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2A7A2E-0883-48E1-92EB-4BD6DE21F93A}"/>
              </a:ext>
            </a:extLst>
          </p:cNvPr>
          <p:cNvSpPr txBox="1"/>
          <p:nvPr/>
        </p:nvSpPr>
        <p:spPr>
          <a:xfrm>
            <a:off x="267193" y="1187064"/>
            <a:ext cx="33687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iunlockput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iunlock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iput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6632E1-9036-4F3C-9EA4-2EDF8369ACA9}"/>
              </a:ext>
            </a:extLst>
          </p:cNvPr>
          <p:cNvSpPr txBox="1"/>
          <p:nvPr/>
        </p:nvSpPr>
        <p:spPr>
          <a:xfrm>
            <a:off x="3727569" y="933754"/>
            <a:ext cx="53285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iunlock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!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holdingsleep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||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panic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iunlock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);//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解锁失败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releasesleep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3C3E6B8-BBD5-4BFD-BA35-51208929EFE0}"/>
              </a:ext>
            </a:extLst>
          </p:cNvPr>
          <p:cNvSpPr txBox="1"/>
          <p:nvPr/>
        </p:nvSpPr>
        <p:spPr>
          <a:xfrm>
            <a:off x="-51144" y="2996952"/>
            <a:ext cx="548724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ilock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panic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ilock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acquiresleep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如果是刚由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ialloc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分配的，那么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是零，需要读出磁盘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内容到副本中</a:t>
            </a: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读取操作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B0B510D-869E-4216-9AE8-4F762849BCF1}"/>
              </a:ext>
            </a:extLst>
          </p:cNvPr>
          <p:cNvCxnSpPr/>
          <p:nvPr/>
        </p:nvCxnSpPr>
        <p:spPr>
          <a:xfrm flipV="1">
            <a:off x="1951544" y="1470824"/>
            <a:ext cx="1944000" cy="711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图片 1"/>
          <p:cNvPicPr>
            <a:picLocks noChangeAspect="1"/>
          </p:cNvPicPr>
          <p:nvPr/>
        </p:nvPicPr>
        <p:blipFill>
          <a:blip r:embed="rId3"/>
          <a:srcRect r="-2893" b="-7649"/>
          <a:stretch>
            <a:fillRect/>
          </a:stretch>
        </p:blipFill>
        <p:spPr>
          <a:xfrm>
            <a:off x="80963" y="661353"/>
            <a:ext cx="9324975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23" name="文本框 15"/>
          <p:cNvSpPr txBox="1"/>
          <p:nvPr/>
        </p:nvSpPr>
        <p:spPr>
          <a:xfrm>
            <a:off x="3347864" y="4149080"/>
            <a:ext cx="5468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iput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接收一个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inode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指针输入，并且将其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ref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计数减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如果该指针是最后一个对该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inode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的引用，而且该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inode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硬链接数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nlink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为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0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，那么就释放磁盘上的对应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inode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和相关数据块。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iput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通过调用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itrunc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来释放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inode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，释放相关数据块，然后标记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type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为空闲。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最后调用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iupdate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将新的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inode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元数据写回磁盘上。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24" name="标题 1"/>
          <p:cNvSpPr>
            <a:spLocks noGrp="1"/>
          </p:cNvSpPr>
          <p:nvPr>
            <p:ph type="title"/>
          </p:nvPr>
        </p:nvSpPr>
        <p:spPr>
          <a:xfrm>
            <a:off x="179512" y="-87567"/>
            <a:ext cx="8229600" cy="1143000"/>
          </a:xfrm>
        </p:spPr>
        <p:txBody>
          <a:bodyPr/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请逐行介绍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sys_mkdir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sys_chdir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sys_mknod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函数的功能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54DA6E-2274-4CB9-B9D6-3E2485C0AD93}"/>
              </a:ext>
            </a:extLst>
          </p:cNvPr>
          <p:cNvSpPr txBox="1"/>
          <p:nvPr/>
        </p:nvSpPr>
        <p:spPr>
          <a:xfrm>
            <a:off x="167700" y="1196752"/>
            <a:ext cx="470154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iput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acquiresleep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nlink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acquire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icache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release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icache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has no links and no other references: truncate and free.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itrunc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iupdate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releasesleep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acquire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icache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release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icache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604980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5085</Words>
  <Application>Microsoft Office PowerPoint</Application>
  <PresentationFormat>全屏显示(4:3)</PresentationFormat>
  <Paragraphs>500</Paragraphs>
  <Slides>30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-apple-system</vt:lpstr>
      <vt:lpstr>Helvetica Neue</vt:lpstr>
      <vt:lpstr>宋体</vt:lpstr>
      <vt:lpstr>微软雅黑</vt:lpstr>
      <vt:lpstr>Arial</vt:lpstr>
      <vt:lpstr>Calibri</vt:lpstr>
      <vt:lpstr>Consolas</vt:lpstr>
      <vt:lpstr>默认设计模板</vt:lpstr>
      <vt:lpstr>xv6第四次源码分析第四部分</vt:lpstr>
      <vt:lpstr>文件目录的操作和设备文件的创建 </vt:lpstr>
      <vt:lpstr>0.inode层</vt:lpstr>
      <vt:lpstr>0.dir层</vt:lpstr>
      <vt:lpstr>1.1逐行介绍sys_mkdir函数的功能</vt:lpstr>
      <vt:lpstr>1.1逐行介绍sys_mkdir函数的功能</vt:lpstr>
      <vt:lpstr>1.1逐行介绍sys_mkdir函数的功能</vt:lpstr>
      <vt:lpstr>1.请逐行介绍sys_mkdir, sys_chdir, sys_mknod函数的功能</vt:lpstr>
      <vt:lpstr>1.请逐行介绍sys_mkdir, sys_chdir, sys_mknod函数的功能</vt:lpstr>
      <vt:lpstr>1.2请逐行sys_mknod函数的功能</vt:lpstr>
      <vt:lpstr>1.3请逐行介绍sys_chdir函数的功能</vt:lpstr>
      <vt:lpstr>1.3请逐行介绍sys_chdir函数的功能</vt:lpstr>
      <vt:lpstr>1.3请逐行介绍sys_chdir函数的功能</vt:lpstr>
      <vt:lpstr>1.3请逐行介绍sys_chdir函数的功能</vt:lpstr>
      <vt:lpstr>2.0 create 函数？</vt:lpstr>
      <vt:lpstr>2. create 函数调用了 dirlookup 函数，它实现了什么功能，是怎么实现的？</vt:lpstr>
      <vt:lpstr> 3.create 函数还调用了 ialloc 函数，它的功能是什么？</vt:lpstr>
      <vt:lpstr>• 3.create 函数还调用了 ialloc 函数，它的功能是什么？</vt:lpstr>
      <vt:lpstr>• 3.create 函数还调用了 ialloc 函数，它的功能是什么？</vt:lpstr>
      <vt:lpstr> 3.create 函数还调用了 ialloc 函数，它的功能是什么？</vt:lpstr>
      <vt:lpstr>• 4. namei 函数和 create 函数最终都调用 fs.c 文件中的namex 函数，请逐行介绍它的功能。                            </vt:lpstr>
      <vt:lpstr>• 4. namei 函数和 create 函数最终都调用 fs.c 文件中的namex 函数，请逐行介绍它的功能。                            </vt:lpstr>
      <vt:lpstr>• 4. namei 函数和 create 函数最终都调用 fs.c 文件中的namex 函数，请逐行介绍它的功能。                            </vt:lpstr>
      <vt:lpstr>• 4. namei 函数和 create 函数最终都调用 fs.c 文件中的namex 函数，请逐行介绍它的功能。                            </vt:lpstr>
      <vt:lpstr>• 4. namei 函数和 create 函数最终都调用 fs.c 文件中的namex 函数，请逐行介绍它的功能。                            </vt:lpstr>
      <vt:lpstr>• 4. namei 函数和 create 函数最终都调用 fs.c 文件中的namex 函数，请逐行介绍它的功能。                            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xv6第四次源码分析第四部分</dc:title>
  <dc:creator>user</dc:creator>
  <cp:lastModifiedBy>Leslie Tang</cp:lastModifiedBy>
  <cp:revision>13</cp:revision>
  <dcterms:created xsi:type="dcterms:W3CDTF">2021-12-19T10:18:00Z</dcterms:created>
  <dcterms:modified xsi:type="dcterms:W3CDTF">2021-12-22T08:03:24Z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a8df949110c74f20aba9441bf16a7399</vt:lpwstr>
  </property>
</Properties>
</file>