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3"/>
  </p:sldMasterIdLst>
  <p:notesMasterIdLst>
    <p:notesMasterId r:id="rId15"/>
  </p:notesMasterIdLst>
  <p:handoutMasterIdLst>
    <p:handoutMasterId r:id="rId16"/>
  </p:handoutMasterIdLst>
  <p:sldIdLst>
    <p:sldId id="4680" r:id="rId4"/>
    <p:sldId id="4676" r:id="rId5"/>
    <p:sldId id="4674" r:id="rId6"/>
    <p:sldId id="4681" r:id="rId7"/>
    <p:sldId id="4682" r:id="rId8"/>
    <p:sldId id="4683" r:id="rId9"/>
    <p:sldId id="4686" r:id="rId10"/>
    <p:sldId id="4687" r:id="rId11"/>
    <p:sldId id="4688" r:id="rId12"/>
    <p:sldId id="4689" r:id="rId13"/>
    <p:sldId id="4690" r:id="rId14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664FF356-AA21-4C06-B3FD-52194F7157F2}">
          <p14:sldIdLst>
            <p14:sldId id="4680"/>
            <p14:sldId id="4676"/>
            <p14:sldId id="4674"/>
            <p14:sldId id="4681"/>
            <p14:sldId id="4682"/>
            <p14:sldId id="4683"/>
            <p14:sldId id="4686"/>
            <p14:sldId id="4687"/>
            <p14:sldId id="4688"/>
            <p14:sldId id="4689"/>
            <p14:sldId id="46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B2B2B2"/>
    <a:srgbClr val="08089A"/>
    <a:srgbClr val="0C0CE1"/>
    <a:srgbClr val="0C0CFF"/>
    <a:srgbClr val="0043FF"/>
    <a:srgbClr val="0000FF"/>
    <a:srgbClr val="7B7BFF"/>
    <a:srgbClr val="4343F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5414" autoAdjust="0"/>
  </p:normalViewPr>
  <p:slideViewPr>
    <p:cSldViewPr snapToGrid="0" showGuides="1">
      <p:cViewPr varScale="1">
        <p:scale>
          <a:sx n="91" d="100"/>
          <a:sy n="91" d="100"/>
        </p:scale>
        <p:origin x="459" y="72"/>
      </p:cViewPr>
      <p:guideLst>
        <p:guide orient="horz" pos="2160"/>
        <p:guide pos="38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968" y="-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3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9F01-2929-459A-A708-633DAD31F9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3EC8-A573-4700-9C3F-43A571BF9C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A13A-D60A-422D-BAA6-E4E7ADFA2A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886AE-BC43-4E5F-A7F0-F089821543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8372-FCA1-4B79-845D-6BD1C754C97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173-2B2C-4216-AA35-C98D575D616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4D0-1FA0-4EDB-A11F-24559889C35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F3DB-7CD6-4BC6-A48A-97068B1D2F6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A36B-9C0F-452C-99E5-85604F162AA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18" y="11415538"/>
            <a:ext cx="147077" cy="114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12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7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3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9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1A34-9A97-4C2D-BBAF-5476E89376E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1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1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0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0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6E7D-5295-4139-9199-B49E02CDBD5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3035-B9B3-4ED6-8363-2F35F21455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/>
              <a:t>点击此处添加标题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12" name="Picture 2" descr="http://photo.hanyu.iciba.com/upload/encyclopedia_2/72/df/bk_72df0792df2638f5c608ea69fdabaac7_h1yoBm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3025-B6D3-45E0-954B-CD5CD5722F6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AC4-DA5B-4E07-B15A-ABDA162198F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3262-ED35-4858-8C7D-F98BE23154D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712796" y="390019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552B-25D1-4187-9641-2AF73E52521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99A1-5178-4BC9-B672-1B758287362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51B7-1ABB-43BF-8994-7F2B8EBFF50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23AB-4E08-4DD3-900E-BF2CD5E6817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5" Type="http://schemas.openxmlformats.org/officeDocument/2006/relationships/image" Target="../media/image3.jpeg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B211-A77A-4D44-A72D-7D34518C166A}" type="datetime1">
              <a:rPr lang="zh-CN" alt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33005" y="133008"/>
            <a:ext cx="11928763" cy="6575367"/>
          </a:xfrm>
          <a:prstGeom prst="rect">
            <a:avLst/>
          </a:prstGeom>
          <a:noFill/>
          <a:ln>
            <a:solidFill>
              <a:srgbClr val="8383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9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116840" y="99695"/>
            <a:ext cx="10465435" cy="976630"/>
          </a:xfrm>
          <a:noFill/>
        </p:spPr>
        <p:txBody>
          <a:bodyPr>
            <a:normAutofit/>
          </a:bodyPr>
          <a:lstStyle/>
          <a:p>
            <a:pPr defTabSz="457200"/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0.file</a:t>
            </a: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结构体与</a:t>
            </a:r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inode</a:t>
            </a: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结构体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3085" y="974090"/>
            <a:ext cx="47174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为了方便我们讲解后续的函数代码，我们首先讲解</a:t>
            </a:r>
            <a:r>
              <a:rPr lang="en-US" altLang="zh-CN" sz="2400"/>
              <a:t>file.h</a:t>
            </a:r>
            <a:r>
              <a:rPr lang="zh-CN" altLang="en-US" sz="2400"/>
              <a:t>头文件中</a:t>
            </a:r>
            <a:r>
              <a:rPr lang="en-US" altLang="zh-CN" sz="2400" b="1"/>
              <a:t>file</a:t>
            </a:r>
            <a:r>
              <a:rPr lang="zh-CN" altLang="en-US" sz="2400" b="1"/>
              <a:t>结构体</a:t>
            </a:r>
            <a:r>
              <a:rPr lang="zh-CN" altLang="en-US" sz="2400"/>
              <a:t>与</a:t>
            </a:r>
            <a:r>
              <a:rPr lang="en-US" altLang="zh-CN" sz="2400" b="1"/>
              <a:t>inode</a:t>
            </a:r>
            <a:r>
              <a:rPr lang="zh-CN" altLang="en-US" sz="2400" b="1"/>
              <a:t>结构体</a:t>
            </a:r>
            <a:r>
              <a:rPr lang="zh-CN" altLang="en-US" sz="2400"/>
              <a:t>的定义中与读写文件</a:t>
            </a:r>
            <a:r>
              <a:rPr lang="zh-CN" altLang="en-US" sz="2400"/>
              <a:t>相关的关键</a:t>
            </a:r>
            <a:r>
              <a:rPr lang="zh-CN" altLang="en-US" sz="2400"/>
              <a:t>定义。</a:t>
            </a:r>
            <a:endParaRPr lang="zh-CN" altLang="en-US" sz="2400"/>
          </a:p>
        </p:txBody>
      </p:sp>
      <p:pic>
        <p:nvPicPr>
          <p:cNvPr id="3" name="图片 2" descr="db719a0e43fe38914abaa73f558fa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065" y="1076325"/>
            <a:ext cx="5863590" cy="2132330"/>
          </a:xfrm>
          <a:prstGeom prst="rect">
            <a:avLst/>
          </a:prstGeom>
        </p:spPr>
      </p:pic>
      <p:pic>
        <p:nvPicPr>
          <p:cNvPr id="4" name="图片 3" descr="8f25a178726fe408e8655026609f7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065" y="3208655"/>
            <a:ext cx="5863590" cy="3235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3085" y="2621915"/>
            <a:ext cx="4718050" cy="3914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file</a:t>
            </a:r>
            <a:r>
              <a:rPr lang="zh-CN" altLang="en-US"/>
              <a:t>结构体代表一个打开的文件，每打开一个文件就在内核中创建一个关联的</a:t>
            </a:r>
            <a:r>
              <a:rPr lang="en-US" altLang="zh-CN"/>
              <a:t>file</a:t>
            </a:r>
            <a:r>
              <a:rPr lang="zh-CN" altLang="en-US"/>
              <a:t>结构体。</a:t>
            </a:r>
            <a:endParaRPr lang="zh-CN" altLang="en-US"/>
          </a:p>
          <a:p>
            <a:r>
              <a:rPr lang="zh-CN" altLang="en-US"/>
              <a:t>首先</a:t>
            </a:r>
            <a:r>
              <a:rPr lang="en-US" altLang="zh-CN"/>
              <a:t>type</a:t>
            </a:r>
            <a:r>
              <a:rPr lang="zh-CN" altLang="en-US"/>
              <a:t>是</a:t>
            </a:r>
            <a:r>
              <a:rPr lang="zh-CN" altLang="en-US" b="1"/>
              <a:t>文件描述符</a:t>
            </a:r>
            <a:r>
              <a:rPr lang="zh-CN" altLang="en-US"/>
              <a:t>（初始未被使用的文件或者已经被关闭的文件</a:t>
            </a:r>
            <a:r>
              <a:rPr lang="en-US" altLang="zh-CN"/>
              <a:t>/</a:t>
            </a:r>
            <a:r>
              <a:rPr lang="zh-CN" altLang="en-US"/>
              <a:t>管道文件</a:t>
            </a:r>
            <a:r>
              <a:rPr lang="en-US" altLang="zh-CN"/>
              <a:t>/</a:t>
            </a:r>
            <a:r>
              <a:rPr lang="zh-CN" altLang="en-US"/>
              <a:t>普通文件或目录</a:t>
            </a:r>
            <a:r>
              <a:rPr lang="en-US" altLang="zh-CN"/>
              <a:t>/</a:t>
            </a:r>
            <a:r>
              <a:rPr lang="zh-CN" altLang="en-US"/>
              <a:t>设备文件），随后指明文件的</a:t>
            </a:r>
            <a:r>
              <a:rPr lang="zh-CN" altLang="en-US" b="1"/>
              <a:t>引用数</a:t>
            </a:r>
            <a:r>
              <a:rPr lang="zh-CN" altLang="en-US"/>
              <a:t>，可读权限，可写权限，对于</a:t>
            </a:r>
            <a:r>
              <a:rPr lang="en-US" altLang="zh-CN"/>
              <a:t>PIPE</a:t>
            </a:r>
            <a:r>
              <a:rPr lang="zh-CN" altLang="en-US"/>
              <a:t>文件和</a:t>
            </a:r>
            <a:r>
              <a:rPr lang="en-US" altLang="zh-CN"/>
              <a:t>INODE</a:t>
            </a:r>
            <a:r>
              <a:rPr lang="zh-CN" altLang="en-US"/>
              <a:t>文件又分别用结构体指向了更加具体的</a:t>
            </a:r>
            <a:r>
              <a:rPr lang="zh-CN" altLang="en-US"/>
              <a:t>信息。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inode</a:t>
            </a:r>
            <a:r>
              <a:rPr lang="zh-CN" altLang="en-US"/>
              <a:t>结构体，这里其实是内存中的</a:t>
            </a:r>
            <a:r>
              <a:rPr lang="en-US" altLang="zh-CN"/>
              <a:t>inode</a:t>
            </a:r>
            <a:r>
              <a:rPr lang="zh-CN" altLang="en-US"/>
              <a:t>结构体的拷贝。里面有一个关键的结构：</a:t>
            </a:r>
            <a:r>
              <a:rPr lang="en-US" altLang="zh-CN" b="1"/>
              <a:t>lock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116840" y="153670"/>
            <a:ext cx="11841480" cy="1352550"/>
          </a:xfrm>
          <a:noFill/>
        </p:spPr>
        <p:txBody>
          <a:bodyPr>
            <a:normAutofit/>
          </a:bodyPr>
          <a:lstStyle/>
          <a:p>
            <a:pPr defTabSz="457200"/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fileread 和 filewrite 函数中对 f-&gt;type</a:t>
            </a:r>
            <a:b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的判断代表什么？文件的权限管理是怎么样实现的？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035" y="1506220"/>
            <a:ext cx="11283950" cy="4968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文件的权限管理</a:t>
            </a:r>
            <a:endParaRPr lang="zh-CN" altLang="en-US" sz="32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zh-CN" altLang="en-US" sz="32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在</a:t>
            </a:r>
            <a:r>
              <a:rPr lang="en-US" altLang="zh-CN" sz="2400">
                <a:solidFill>
                  <a:schemeClr val="tx1"/>
                </a:solidFill>
              </a:rPr>
              <a:t>fileread</a:t>
            </a:r>
            <a:r>
              <a:rPr lang="zh-CN" altLang="en-US" sz="2400">
                <a:solidFill>
                  <a:schemeClr val="tx1"/>
                </a:solidFill>
              </a:rPr>
              <a:t>函数中，首先已进入函数就</a:t>
            </a:r>
            <a:r>
              <a:rPr lang="zh-CN" altLang="en-US" sz="2400">
                <a:solidFill>
                  <a:schemeClr val="tx1"/>
                </a:solidFill>
              </a:rPr>
              <a:t>查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看</a:t>
            </a:r>
            <a:r>
              <a:rPr lang="en-US" altLang="zh-CN" sz="2400">
                <a:solidFill>
                  <a:schemeClr val="tx1"/>
                </a:solidFill>
              </a:rPr>
              <a:t>f-&gt;readable</a:t>
            </a:r>
            <a:r>
              <a:rPr lang="zh-CN" altLang="en-US" sz="2400">
                <a:solidFill>
                  <a:schemeClr val="tx1"/>
                </a:solidFill>
              </a:rPr>
              <a:t>是否为</a:t>
            </a:r>
            <a:r>
              <a:rPr lang="en-US" altLang="zh-CN" sz="2400">
                <a:solidFill>
                  <a:schemeClr val="tx1"/>
                </a:solidFill>
              </a:rPr>
              <a:t>0</a:t>
            </a:r>
            <a:r>
              <a:rPr lang="zh-CN" altLang="en-US" sz="2400">
                <a:solidFill>
                  <a:schemeClr val="tx1"/>
                </a:solidFill>
              </a:rPr>
              <a:t>，如果为</a:t>
            </a:r>
            <a:r>
              <a:rPr lang="en-US" altLang="zh-CN" sz="2400">
                <a:solidFill>
                  <a:schemeClr val="tx1"/>
                </a:solidFill>
              </a:rPr>
              <a:t>0</a:t>
            </a:r>
            <a:r>
              <a:rPr lang="zh-CN" altLang="en-US" sz="2400">
                <a:solidFill>
                  <a:schemeClr val="tx1"/>
                </a:solidFill>
              </a:rPr>
              <a:t>表示</a:t>
            </a:r>
            <a:r>
              <a:rPr lang="zh-CN" altLang="en-US" sz="2400">
                <a:solidFill>
                  <a:schemeClr val="tx1"/>
                </a:solidFill>
              </a:rPr>
              <a:t>文件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不可读，</a:t>
            </a:r>
            <a:r>
              <a:rPr lang="en-US" altLang="zh-CN" sz="2400">
                <a:solidFill>
                  <a:schemeClr val="tx1"/>
                </a:solidFill>
              </a:rPr>
              <a:t>fileread</a:t>
            </a:r>
            <a:r>
              <a:rPr lang="zh-CN" altLang="en-US" sz="2400">
                <a:solidFill>
                  <a:schemeClr val="tx1"/>
                </a:solidFill>
              </a:rPr>
              <a:t>函数直接返回</a:t>
            </a:r>
            <a:r>
              <a:rPr lang="en-US" altLang="zh-CN" sz="2400">
                <a:solidFill>
                  <a:schemeClr val="tx1"/>
                </a:solidFill>
              </a:rPr>
              <a:t>-1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  <a:endParaRPr lang="en-US" altLang="zh-CN" sz="2400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对于</a:t>
            </a:r>
            <a:r>
              <a:rPr lang="en-US" altLang="zh-CN" sz="2400">
                <a:solidFill>
                  <a:schemeClr val="tx1"/>
                </a:solidFill>
              </a:rPr>
              <a:t>DEVICE</a:t>
            </a:r>
            <a:r>
              <a:rPr lang="zh-CN" altLang="en-US" sz="2400">
                <a:solidFill>
                  <a:schemeClr val="tx1"/>
                </a:solidFill>
              </a:rPr>
              <a:t>设备文件。查看</a:t>
            </a:r>
            <a:r>
              <a:rPr lang="en-US" altLang="zh-CN" sz="2400">
                <a:solidFill>
                  <a:schemeClr val="tx1"/>
                </a:solidFill>
              </a:rPr>
              <a:t>f-&gt;major</a:t>
            </a:r>
            <a:r>
              <a:rPr lang="zh-CN" altLang="en-US" sz="2400">
                <a:solidFill>
                  <a:schemeClr val="tx1"/>
                </a:solidFill>
              </a:rPr>
              <a:t>主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设备编号是否在合法</a:t>
            </a:r>
            <a:r>
              <a:rPr lang="zh-CN" altLang="en-US" sz="2400">
                <a:solidFill>
                  <a:schemeClr val="tx1"/>
                </a:solidFill>
              </a:rPr>
              <a:t>范围内。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（这里不知道是不是属于权限管理</a:t>
            </a:r>
            <a:r>
              <a:rPr lang="zh-CN" altLang="en-US" sz="2400">
                <a:solidFill>
                  <a:schemeClr val="tx1"/>
                </a:solidFill>
              </a:rPr>
              <a:t>内容）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3" name="图片 2" descr="2c391de9cca5b18755d69f2a8c46c4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280" y="1376680"/>
            <a:ext cx="5943600" cy="5227320"/>
          </a:xfrm>
          <a:prstGeom prst="rect">
            <a:avLst/>
          </a:prstGeom>
        </p:spPr>
      </p:pic>
      <p:sp>
        <p:nvSpPr>
          <p:cNvPr id="10" name="圆角矩形 9"/>
          <p:cNvSpPr/>
          <p:nvPr>
            <p:custDataLst>
              <p:tags r:id="rId3"/>
            </p:custDataLst>
          </p:nvPr>
        </p:nvSpPr>
        <p:spPr>
          <a:xfrm>
            <a:off x="6650990" y="2686050"/>
            <a:ext cx="1748790" cy="52832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4"/>
            </p:custDataLst>
          </p:nvPr>
        </p:nvSpPr>
        <p:spPr>
          <a:xfrm>
            <a:off x="280035" y="2476500"/>
            <a:ext cx="5527040" cy="121094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5"/>
            </p:custDataLst>
          </p:nvPr>
        </p:nvSpPr>
        <p:spPr>
          <a:xfrm>
            <a:off x="280035" y="3961130"/>
            <a:ext cx="5527040" cy="126619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6"/>
            </p:custDataLst>
          </p:nvPr>
        </p:nvSpPr>
        <p:spPr>
          <a:xfrm>
            <a:off x="6788785" y="3830320"/>
            <a:ext cx="3258820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0" idx="1"/>
          </p:cNvCxnSpPr>
          <p:nvPr/>
        </p:nvCxnSpPr>
        <p:spPr>
          <a:xfrm>
            <a:off x="5817235" y="2941320"/>
            <a:ext cx="833755" cy="889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3" idx="1"/>
          </p:cNvCxnSpPr>
          <p:nvPr>
            <p:custDataLst>
              <p:tags r:id="rId7"/>
            </p:custDataLst>
          </p:nvPr>
        </p:nvCxnSpPr>
        <p:spPr>
          <a:xfrm flipV="1">
            <a:off x="5798820" y="3990340"/>
            <a:ext cx="989965" cy="362585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116840" y="153670"/>
            <a:ext cx="11841480" cy="1352550"/>
          </a:xfrm>
          <a:noFill/>
        </p:spPr>
        <p:txBody>
          <a:bodyPr>
            <a:normAutofit/>
          </a:bodyPr>
          <a:lstStyle/>
          <a:p>
            <a:pPr defTabSz="457200"/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fileread 和 filewrite 函数中对 f-&gt;type</a:t>
            </a:r>
            <a:b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的判断代表什么？文件的权限管理是怎么样实现的？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035" y="1506220"/>
            <a:ext cx="11283950" cy="4968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文件的权限管理</a:t>
            </a:r>
            <a:endParaRPr lang="zh-CN" altLang="en-US" sz="32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zh-CN" altLang="en-US" sz="32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在</a:t>
            </a:r>
            <a:r>
              <a:rPr lang="en-US" altLang="zh-CN" sz="2400">
                <a:solidFill>
                  <a:schemeClr val="tx1"/>
                </a:solidFill>
              </a:rPr>
              <a:t>filewrite</a:t>
            </a:r>
            <a:r>
              <a:rPr lang="zh-CN" altLang="en-US" sz="2400">
                <a:solidFill>
                  <a:schemeClr val="tx1"/>
                </a:solidFill>
              </a:rPr>
              <a:t>函数中，采取与</a:t>
            </a:r>
            <a:r>
              <a:rPr lang="en-US" altLang="zh-CN" sz="2400">
                <a:solidFill>
                  <a:schemeClr val="tx1"/>
                </a:solidFill>
              </a:rPr>
              <a:t>fileread</a:t>
            </a:r>
            <a:endParaRPr lang="en-US" altLang="zh-CN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函数中相似的权限管理方法，</a:t>
            </a:r>
            <a:r>
              <a:rPr lang="zh-CN" altLang="en-US" sz="2400">
                <a:solidFill>
                  <a:schemeClr val="tx1"/>
                </a:solidFill>
              </a:rPr>
              <a:t>不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过是进行可写性检查而非可读性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检查。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4" name="图片 3" descr="42357358ecd84e39403b866d8add36f"/>
          <p:cNvPicPr>
            <a:picLocks noChangeAspect="1"/>
          </p:cNvPicPr>
          <p:nvPr/>
        </p:nvPicPr>
        <p:blipFill>
          <a:blip r:embed="rId2"/>
          <a:srcRect r="3694"/>
          <a:stretch>
            <a:fillRect/>
          </a:stretch>
        </p:blipFill>
        <p:spPr>
          <a:xfrm>
            <a:off x="5039995" y="2440305"/>
            <a:ext cx="6887845" cy="3369945"/>
          </a:xfrm>
          <a:prstGeom prst="rect">
            <a:avLst/>
          </a:prstGeom>
        </p:spPr>
      </p:pic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5808980" y="3543300"/>
            <a:ext cx="2030730" cy="52832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6018530" y="4872990"/>
            <a:ext cx="3542665" cy="34607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5"/>
            </p:custDataLst>
          </p:nvPr>
        </p:nvSpPr>
        <p:spPr>
          <a:xfrm>
            <a:off x="280035" y="2814320"/>
            <a:ext cx="4603750" cy="157607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endCxn id="6" idx="1"/>
          </p:cNvCxnSpPr>
          <p:nvPr>
            <p:custDataLst>
              <p:tags r:id="rId6"/>
            </p:custDataLst>
          </p:nvPr>
        </p:nvCxnSpPr>
        <p:spPr>
          <a:xfrm>
            <a:off x="4878705" y="3806190"/>
            <a:ext cx="930275" cy="127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116840" y="99695"/>
            <a:ext cx="10465435" cy="1395730"/>
          </a:xfrm>
          <a:noFill/>
        </p:spPr>
        <p:txBody>
          <a:bodyPr>
            <a:normAutofit/>
          </a:bodyPr>
          <a:lstStyle/>
          <a:p>
            <a:pPr defTabSz="457200"/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fileread 和 filewrite 的三个参数分别</a:t>
            </a:r>
            <a:b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是什么？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265" y="1547495"/>
            <a:ext cx="9835515" cy="468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rgbClr val="00B0F0"/>
                </a:solidFill>
              </a:rPr>
              <a:t>int fileread(struct file *f, uint64 addr, int n)</a:t>
            </a:r>
            <a:endParaRPr lang="en-US" altLang="zh-CN" sz="2800">
              <a:solidFill>
                <a:srgbClr val="00B0F0"/>
              </a:solidFill>
            </a:endParaRPr>
          </a:p>
          <a:p>
            <a:r>
              <a:rPr lang="en-US" altLang="zh-CN" sz="2800">
                <a:solidFill>
                  <a:srgbClr val="00B0F0"/>
                </a:solidFill>
              </a:rPr>
              <a:t>int filewrite(struct file *f, uint64 addr, int n)</a:t>
            </a:r>
            <a:endParaRPr lang="en-US" altLang="zh-CN" sz="2800">
              <a:solidFill>
                <a:srgbClr val="00B0F0"/>
              </a:solidFill>
            </a:endParaRPr>
          </a:p>
          <a:p>
            <a:endParaRPr lang="en-US" altLang="zh-CN" sz="2400"/>
          </a:p>
          <a:p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struct file *f</a:t>
            </a:r>
            <a:r>
              <a:rPr lang="en-US" altLang="zh-CN" sz="2400" b="1">
                <a:solidFill>
                  <a:srgbClr val="FF0000"/>
                </a:solidFill>
              </a:rPr>
              <a:t>    </a:t>
            </a:r>
            <a:r>
              <a:rPr lang="zh-CN" altLang="en-US" sz="2400"/>
              <a:t>指向</a:t>
            </a:r>
            <a:r>
              <a:rPr lang="en-US" altLang="zh-CN" sz="2400"/>
              <a:t>file</a:t>
            </a:r>
            <a:r>
              <a:rPr lang="zh-CN" altLang="en-US" sz="2400"/>
              <a:t>结构体的指针，</a:t>
            </a:r>
            <a:r>
              <a:rPr lang="en-US" altLang="zh-CN" sz="2400"/>
              <a:t>file</a:t>
            </a:r>
            <a:r>
              <a:rPr lang="zh-CN" altLang="en-US" sz="2400"/>
              <a:t>并不是文件本身，而是在内核当中与文件一一对应的记录了文件相关信息的</a:t>
            </a:r>
            <a:r>
              <a:rPr lang="zh-CN" altLang="en-US" sz="2400"/>
              <a:t>结构体。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uint64 addr</a:t>
            </a:r>
            <a:r>
              <a:rPr lang="en-US" altLang="zh-CN" sz="2400" b="1">
                <a:solidFill>
                  <a:srgbClr val="FF0000"/>
                </a:solidFill>
              </a:rPr>
              <a:t>    </a:t>
            </a:r>
            <a:r>
              <a:rPr lang="zh-CN" altLang="en-US" sz="2400"/>
              <a:t>虚拟地址空间中的一个地址，指向文件在用户</a:t>
            </a:r>
            <a:r>
              <a:rPr lang="en-US" altLang="zh-CN" sz="2400"/>
              <a:t>buffer</a:t>
            </a:r>
            <a:r>
              <a:rPr lang="zh-CN" altLang="en-US" sz="2400"/>
              <a:t>中的</a:t>
            </a:r>
            <a:r>
              <a:rPr lang="zh-CN" altLang="en-US" sz="2400"/>
              <a:t>基址。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int n</a:t>
            </a:r>
            <a:r>
              <a:rPr lang="en-US" altLang="zh-CN" sz="2400" b="1">
                <a:solidFill>
                  <a:srgbClr val="FF0000"/>
                </a:solidFill>
              </a:rPr>
              <a:t>                 </a:t>
            </a:r>
            <a:r>
              <a:rPr lang="zh-CN" altLang="en-US" sz="2400"/>
              <a:t>缓冲区大小，</a:t>
            </a:r>
            <a:r>
              <a:rPr lang="zh-CN" altLang="en-US" sz="2400"/>
              <a:t>控制在读写文件拷贝相关数据过程中的拷贝</a:t>
            </a:r>
            <a:r>
              <a:rPr lang="zh-CN" altLang="en-US" sz="2400"/>
              <a:t>粒度。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116840" y="153670"/>
            <a:ext cx="11841480" cy="1352550"/>
          </a:xfrm>
          <a:noFill/>
        </p:spPr>
        <p:txBody>
          <a:bodyPr>
            <a:normAutofit/>
          </a:bodyPr>
          <a:lstStyle/>
          <a:p>
            <a:pPr defTabSz="457200"/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fileread 和 filewrite 函数中对 f-&gt;type</a:t>
            </a:r>
            <a:b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的判断代表什么？文件的权限管理是怎么样实现的？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035" y="1506220"/>
            <a:ext cx="11283950" cy="4968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结合前序介绍中</a:t>
            </a:r>
            <a:r>
              <a:rPr lang="en-US" altLang="zh-CN" sz="2400"/>
              <a:t>file</a:t>
            </a:r>
            <a:r>
              <a:rPr lang="zh-CN" altLang="en-US" sz="2400"/>
              <a:t>结构体的定义，</a:t>
            </a:r>
            <a:r>
              <a:rPr lang="en-US" altLang="zh-CN" sz="2400"/>
              <a:t>f-&gt;type</a:t>
            </a:r>
            <a:r>
              <a:rPr lang="zh-CN" altLang="en-US" sz="2400"/>
              <a:t>是结构体中的</a:t>
            </a:r>
            <a:r>
              <a:rPr lang="zh-CN" altLang="en-US" sz="2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文件描述符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我们具体来看</a:t>
            </a:r>
            <a:r>
              <a:rPr lang="en-US" altLang="zh-CN" sz="2400"/>
              <a:t>fileread</a:t>
            </a:r>
            <a:r>
              <a:rPr lang="zh-CN" altLang="en-US" sz="2400"/>
              <a:t>函数与</a:t>
            </a:r>
            <a:r>
              <a:rPr lang="en-US" altLang="zh-CN" sz="2400"/>
              <a:t>filewrite</a:t>
            </a:r>
            <a:r>
              <a:rPr lang="zh-CN" altLang="en-US" sz="2400"/>
              <a:t>函数中对</a:t>
            </a:r>
            <a:r>
              <a:rPr lang="en-US" altLang="zh-CN" sz="2400"/>
              <a:t>f-&gt;type</a:t>
            </a:r>
            <a:r>
              <a:rPr lang="zh-CN" altLang="en-US" sz="2400"/>
              <a:t>的</a:t>
            </a:r>
            <a:r>
              <a:rPr lang="zh-CN" altLang="en-US" sz="2400"/>
              <a:t>处理。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fileread</a:t>
            </a:r>
            <a:r>
              <a:rPr lang="zh-CN" altLang="en-US" sz="2400"/>
              <a:t>函数中，对</a:t>
            </a:r>
            <a:r>
              <a:rPr lang="en-US" altLang="zh-CN" sz="2400"/>
              <a:t>f-&gt;type</a:t>
            </a:r>
            <a:r>
              <a:rPr lang="zh-CN" altLang="en-US" sz="2400"/>
              <a:t>采</a:t>
            </a:r>
            <a:endParaRPr lang="zh-CN" altLang="en-US" sz="2400"/>
          </a:p>
          <a:p>
            <a:r>
              <a:rPr lang="zh-CN" altLang="en-US" sz="2400"/>
              <a:t>用多级</a:t>
            </a:r>
            <a:r>
              <a:rPr lang="en-US" altLang="zh-CN" sz="2400"/>
              <a:t>if-else</a:t>
            </a:r>
            <a:r>
              <a:rPr lang="zh-CN" altLang="en-US" sz="2400"/>
              <a:t>结构，与</a:t>
            </a:r>
            <a:r>
              <a:rPr lang="zh-CN" altLang="en-US" sz="2400"/>
              <a:t>结构体</a:t>
            </a:r>
            <a:endParaRPr lang="zh-CN" altLang="en-US" sz="2400"/>
          </a:p>
          <a:p>
            <a:r>
              <a:rPr lang="zh-CN" altLang="en-US" sz="2400"/>
              <a:t>中的枚举类型中定义的</a:t>
            </a:r>
            <a:endParaRPr lang="zh-CN" altLang="en-US" sz="2400"/>
          </a:p>
          <a:p>
            <a:r>
              <a:rPr lang="en-US" altLang="zh-CN" sz="2400"/>
              <a:t>FD_PIPE/FD_DEVICE/FD_INODE</a:t>
            </a:r>
            <a:endParaRPr lang="en-US" altLang="zh-CN" sz="2400"/>
          </a:p>
          <a:p>
            <a:r>
              <a:rPr lang="zh-CN" altLang="en-US" sz="2400"/>
              <a:t>逐一进行比较，目的是</a:t>
            </a:r>
            <a:r>
              <a:rPr lang="zh-CN" altLang="en-US" sz="2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判断</a:t>
            </a:r>
            <a:endParaRPr lang="zh-CN" altLang="en-US" sz="24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需要进行读操作的文件的类型</a:t>
            </a:r>
            <a:endParaRPr lang="zh-CN" altLang="en-US" sz="2400"/>
          </a:p>
          <a:p>
            <a:r>
              <a:rPr lang="zh-CN" altLang="en-US" sz="2400"/>
              <a:t>然后结合具体类型调用</a:t>
            </a:r>
            <a:r>
              <a:rPr lang="zh-CN" altLang="en-US" sz="2400"/>
              <a:t>具体的</a:t>
            </a:r>
            <a:endParaRPr lang="zh-CN" altLang="en-US" sz="2400"/>
          </a:p>
          <a:p>
            <a:r>
              <a:rPr lang="zh-CN" altLang="en-US" sz="2400"/>
              <a:t>相应</a:t>
            </a:r>
            <a:r>
              <a:rPr lang="en-US" altLang="zh-CN" sz="2400"/>
              <a:t>read</a:t>
            </a:r>
            <a:r>
              <a:rPr lang="zh-CN" altLang="en-US" sz="2400"/>
              <a:t>函数进行更细化的操</a:t>
            </a:r>
            <a:endParaRPr lang="zh-CN" altLang="en-US" sz="2400"/>
          </a:p>
          <a:p>
            <a:r>
              <a:rPr lang="zh-CN" altLang="en-US" sz="2400"/>
              <a:t>作。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 descr="7ec17f2181eb9d969c00bc6549fd2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805" y="2367280"/>
            <a:ext cx="7319010" cy="3378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12480" y="4826635"/>
            <a:ext cx="2103755" cy="544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bg1"/>
                </a:solidFill>
              </a:rPr>
              <a:t>fileread</a:t>
            </a:r>
            <a:r>
              <a:rPr lang="zh-CN" altLang="en-US" sz="2800">
                <a:solidFill>
                  <a:schemeClr val="bg1"/>
                </a:solidFill>
              </a:rPr>
              <a:t>函数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23205" y="2367280"/>
            <a:ext cx="2303145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5450205" y="2877185"/>
            <a:ext cx="3041015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>
            <a:off x="5450205" y="3759835"/>
            <a:ext cx="3041015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5"/>
            </p:custDataLst>
          </p:nvPr>
        </p:nvSpPr>
        <p:spPr>
          <a:xfrm>
            <a:off x="5450205" y="4939665"/>
            <a:ext cx="645795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116840" y="153670"/>
            <a:ext cx="11841480" cy="1352550"/>
          </a:xfrm>
          <a:noFill/>
        </p:spPr>
        <p:txBody>
          <a:bodyPr>
            <a:normAutofit/>
          </a:bodyPr>
          <a:lstStyle/>
          <a:p>
            <a:pPr defTabSz="457200"/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fileread 和 filewrite 函数中对 f-&gt;type</a:t>
            </a:r>
            <a:b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的判断代表什么？文件的权限管理是怎么样实现的？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035" y="1506220"/>
            <a:ext cx="11283950" cy="4968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下图所示的</a:t>
            </a:r>
            <a:r>
              <a:rPr lang="en-US" altLang="zh-CN" sz="2400"/>
              <a:t>filewrite</a:t>
            </a:r>
            <a:r>
              <a:rPr lang="zh-CN" altLang="en-US" sz="2400"/>
              <a:t>函数中，也采用多级</a:t>
            </a:r>
            <a:r>
              <a:rPr lang="en-US" altLang="zh-CN" sz="2400"/>
              <a:t>if-else</a:t>
            </a:r>
            <a:r>
              <a:rPr lang="zh-CN" altLang="en-US" sz="2400"/>
              <a:t>结构对文件类型进行判断，并各自采用具体的</a:t>
            </a:r>
            <a:r>
              <a:rPr lang="zh-CN" altLang="en-US" sz="2400"/>
              <a:t>处理方式。</a:t>
            </a:r>
            <a:endParaRPr lang="zh-CN" altLang="en-US" sz="2400"/>
          </a:p>
        </p:txBody>
      </p:sp>
      <p:pic>
        <p:nvPicPr>
          <p:cNvPr id="3" name="图片 2" descr="d48f8cc1cd50e5added2791d3ab221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95" y="2940050"/>
            <a:ext cx="8446135" cy="2101215"/>
          </a:xfrm>
          <a:prstGeom prst="rect">
            <a:avLst/>
          </a:prstGeom>
        </p:spPr>
      </p:pic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2772410" y="3050540"/>
            <a:ext cx="2494915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>
            <a:off x="2991485" y="3569335"/>
            <a:ext cx="3286125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5"/>
            </p:custDataLst>
          </p:nvPr>
        </p:nvSpPr>
        <p:spPr>
          <a:xfrm>
            <a:off x="2991485" y="4567555"/>
            <a:ext cx="3213735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116840" y="153670"/>
            <a:ext cx="11841480" cy="1352550"/>
          </a:xfrm>
          <a:noFill/>
        </p:spPr>
        <p:txBody>
          <a:bodyPr>
            <a:normAutofit/>
          </a:bodyPr>
          <a:lstStyle/>
          <a:p>
            <a:pPr defTabSz="457200"/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fileread 和 filewrite 函数中对 f-&gt;type</a:t>
            </a:r>
            <a:b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的判断代表什么？文件的权限管理是怎么样实现的？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035" y="1506220"/>
            <a:ext cx="11283950" cy="4968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文件的权限管理</a:t>
            </a:r>
            <a:endParaRPr lang="zh-CN" altLang="en-US" sz="32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zh-CN" altLang="en-US" sz="32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在</a:t>
            </a:r>
            <a:r>
              <a:rPr lang="en-US" altLang="zh-CN" sz="2400">
                <a:solidFill>
                  <a:schemeClr val="tx1"/>
                </a:solidFill>
              </a:rPr>
              <a:t>fileread</a:t>
            </a:r>
            <a:r>
              <a:rPr lang="zh-CN" altLang="en-US" sz="2400">
                <a:solidFill>
                  <a:schemeClr val="tx1"/>
                </a:solidFill>
              </a:rPr>
              <a:t>函数中，首先已进入函数就</a:t>
            </a:r>
            <a:r>
              <a:rPr lang="zh-CN" altLang="en-US" sz="2400">
                <a:solidFill>
                  <a:schemeClr val="tx1"/>
                </a:solidFill>
              </a:rPr>
              <a:t>查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看</a:t>
            </a:r>
            <a:r>
              <a:rPr lang="en-US" altLang="zh-CN" sz="2400">
                <a:solidFill>
                  <a:schemeClr val="tx1"/>
                </a:solidFill>
              </a:rPr>
              <a:t>f-&gt;readable</a:t>
            </a:r>
            <a:r>
              <a:rPr lang="zh-CN" altLang="en-US" sz="2400">
                <a:solidFill>
                  <a:schemeClr val="tx1"/>
                </a:solidFill>
              </a:rPr>
              <a:t>是否为</a:t>
            </a:r>
            <a:r>
              <a:rPr lang="en-US" altLang="zh-CN" sz="2400">
                <a:solidFill>
                  <a:schemeClr val="tx1"/>
                </a:solidFill>
              </a:rPr>
              <a:t>0</a:t>
            </a:r>
            <a:r>
              <a:rPr lang="zh-CN" altLang="en-US" sz="2400">
                <a:solidFill>
                  <a:schemeClr val="tx1"/>
                </a:solidFill>
              </a:rPr>
              <a:t>，如果为</a:t>
            </a:r>
            <a:r>
              <a:rPr lang="en-US" altLang="zh-CN" sz="2400">
                <a:solidFill>
                  <a:schemeClr val="tx1"/>
                </a:solidFill>
              </a:rPr>
              <a:t>0</a:t>
            </a:r>
            <a:r>
              <a:rPr lang="zh-CN" altLang="en-US" sz="2400">
                <a:solidFill>
                  <a:schemeClr val="tx1"/>
                </a:solidFill>
              </a:rPr>
              <a:t>表示</a:t>
            </a:r>
            <a:r>
              <a:rPr lang="zh-CN" altLang="en-US" sz="2400">
                <a:solidFill>
                  <a:schemeClr val="tx1"/>
                </a:solidFill>
              </a:rPr>
              <a:t>文件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不可读，</a:t>
            </a:r>
            <a:r>
              <a:rPr lang="en-US" altLang="zh-CN" sz="2400">
                <a:solidFill>
                  <a:schemeClr val="tx1"/>
                </a:solidFill>
              </a:rPr>
              <a:t>fileread</a:t>
            </a:r>
            <a:r>
              <a:rPr lang="zh-CN" altLang="en-US" sz="2400">
                <a:solidFill>
                  <a:schemeClr val="tx1"/>
                </a:solidFill>
              </a:rPr>
              <a:t>函数直接返回</a:t>
            </a:r>
            <a:r>
              <a:rPr lang="en-US" altLang="zh-CN" sz="2400">
                <a:solidFill>
                  <a:schemeClr val="tx1"/>
                </a:solidFill>
              </a:rPr>
              <a:t>-1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  <a:endParaRPr lang="en-US" altLang="zh-CN" sz="2400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对于</a:t>
            </a:r>
            <a:r>
              <a:rPr lang="en-US" altLang="zh-CN" sz="2400">
                <a:solidFill>
                  <a:schemeClr val="tx1"/>
                </a:solidFill>
              </a:rPr>
              <a:t>DEVICE</a:t>
            </a:r>
            <a:r>
              <a:rPr lang="zh-CN" altLang="en-US" sz="2400">
                <a:solidFill>
                  <a:schemeClr val="tx1"/>
                </a:solidFill>
              </a:rPr>
              <a:t>设备文件。查看</a:t>
            </a:r>
            <a:r>
              <a:rPr lang="en-US" altLang="zh-CN" sz="2400">
                <a:solidFill>
                  <a:schemeClr val="tx1"/>
                </a:solidFill>
              </a:rPr>
              <a:t>f-&gt;major</a:t>
            </a:r>
            <a:r>
              <a:rPr lang="zh-CN" altLang="en-US" sz="2400">
                <a:solidFill>
                  <a:schemeClr val="tx1"/>
                </a:solidFill>
              </a:rPr>
              <a:t>主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设备编号是否在合法</a:t>
            </a:r>
            <a:r>
              <a:rPr lang="zh-CN" altLang="en-US" sz="2400">
                <a:solidFill>
                  <a:schemeClr val="tx1"/>
                </a:solidFill>
              </a:rPr>
              <a:t>范围内。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（这里不知道是不是属于权限管理</a:t>
            </a:r>
            <a:r>
              <a:rPr lang="zh-CN" altLang="en-US" sz="2400">
                <a:solidFill>
                  <a:schemeClr val="tx1"/>
                </a:solidFill>
              </a:rPr>
              <a:t>内容）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3" name="图片 2" descr="2c391de9cca5b18755d69f2a8c46c4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280" y="1376680"/>
            <a:ext cx="5943600" cy="5227320"/>
          </a:xfrm>
          <a:prstGeom prst="rect">
            <a:avLst/>
          </a:prstGeom>
        </p:spPr>
      </p:pic>
      <p:sp>
        <p:nvSpPr>
          <p:cNvPr id="10" name="圆角矩形 9"/>
          <p:cNvSpPr/>
          <p:nvPr>
            <p:custDataLst>
              <p:tags r:id="rId3"/>
            </p:custDataLst>
          </p:nvPr>
        </p:nvSpPr>
        <p:spPr>
          <a:xfrm>
            <a:off x="6650990" y="2686050"/>
            <a:ext cx="1748790" cy="52832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4"/>
            </p:custDataLst>
          </p:nvPr>
        </p:nvSpPr>
        <p:spPr>
          <a:xfrm>
            <a:off x="280035" y="2476500"/>
            <a:ext cx="5527040" cy="121094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5"/>
            </p:custDataLst>
          </p:nvPr>
        </p:nvSpPr>
        <p:spPr>
          <a:xfrm>
            <a:off x="280035" y="3961130"/>
            <a:ext cx="5527040" cy="126619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6"/>
            </p:custDataLst>
          </p:nvPr>
        </p:nvSpPr>
        <p:spPr>
          <a:xfrm>
            <a:off x="6788785" y="3830320"/>
            <a:ext cx="3258820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0" idx="1"/>
          </p:cNvCxnSpPr>
          <p:nvPr/>
        </p:nvCxnSpPr>
        <p:spPr>
          <a:xfrm>
            <a:off x="5817235" y="2941320"/>
            <a:ext cx="833755" cy="889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3" idx="1"/>
          </p:cNvCxnSpPr>
          <p:nvPr>
            <p:custDataLst>
              <p:tags r:id="rId7"/>
            </p:custDataLst>
          </p:nvPr>
        </p:nvCxnSpPr>
        <p:spPr>
          <a:xfrm flipV="1">
            <a:off x="5798820" y="3990340"/>
            <a:ext cx="989965" cy="362585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116840" y="153670"/>
            <a:ext cx="11841480" cy="1352550"/>
          </a:xfrm>
          <a:noFill/>
        </p:spPr>
        <p:txBody>
          <a:bodyPr>
            <a:normAutofit/>
          </a:bodyPr>
          <a:lstStyle/>
          <a:p>
            <a:pPr defTabSz="457200"/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fileread 和 filewrite 函数中对 f-&gt;type</a:t>
            </a:r>
            <a:b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的判断代表什么？文件的权限管理是怎么样实现的？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035" y="1506220"/>
            <a:ext cx="11283950" cy="4968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文件的权限管理</a:t>
            </a:r>
            <a:endParaRPr lang="zh-CN" altLang="en-US" sz="32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zh-CN" altLang="en-US" sz="32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在</a:t>
            </a:r>
            <a:r>
              <a:rPr lang="en-US" altLang="zh-CN" sz="2400">
                <a:solidFill>
                  <a:schemeClr val="tx1"/>
                </a:solidFill>
              </a:rPr>
              <a:t>filewrite</a:t>
            </a:r>
            <a:r>
              <a:rPr lang="zh-CN" altLang="en-US" sz="2400">
                <a:solidFill>
                  <a:schemeClr val="tx1"/>
                </a:solidFill>
              </a:rPr>
              <a:t>函数中，采取与</a:t>
            </a:r>
            <a:r>
              <a:rPr lang="en-US" altLang="zh-CN" sz="2400">
                <a:solidFill>
                  <a:schemeClr val="tx1"/>
                </a:solidFill>
              </a:rPr>
              <a:t>fileread</a:t>
            </a:r>
            <a:endParaRPr lang="en-US" altLang="zh-CN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函数中相似的权限管理方法，</a:t>
            </a:r>
            <a:r>
              <a:rPr lang="zh-CN" altLang="en-US" sz="2400">
                <a:solidFill>
                  <a:schemeClr val="tx1"/>
                </a:solidFill>
              </a:rPr>
              <a:t>不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过是进行可写性检查而非可读性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检查。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4" name="图片 3" descr="42357358ecd84e39403b866d8add36f"/>
          <p:cNvPicPr>
            <a:picLocks noChangeAspect="1"/>
          </p:cNvPicPr>
          <p:nvPr/>
        </p:nvPicPr>
        <p:blipFill>
          <a:blip r:embed="rId2"/>
          <a:srcRect r="3694"/>
          <a:stretch>
            <a:fillRect/>
          </a:stretch>
        </p:blipFill>
        <p:spPr>
          <a:xfrm>
            <a:off x="5039995" y="2440305"/>
            <a:ext cx="6887845" cy="3369945"/>
          </a:xfrm>
          <a:prstGeom prst="rect">
            <a:avLst/>
          </a:prstGeom>
        </p:spPr>
      </p:pic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5808980" y="3543300"/>
            <a:ext cx="2030730" cy="52832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6018530" y="4872990"/>
            <a:ext cx="3542665" cy="34607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5"/>
            </p:custDataLst>
          </p:nvPr>
        </p:nvSpPr>
        <p:spPr>
          <a:xfrm>
            <a:off x="280035" y="2814320"/>
            <a:ext cx="4603750" cy="157607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endCxn id="6" idx="1"/>
          </p:cNvCxnSpPr>
          <p:nvPr>
            <p:custDataLst>
              <p:tags r:id="rId6"/>
            </p:custDataLst>
          </p:nvPr>
        </p:nvCxnSpPr>
        <p:spPr>
          <a:xfrm>
            <a:off x="4878705" y="3806190"/>
            <a:ext cx="930275" cy="127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116840" y="99695"/>
            <a:ext cx="10465435" cy="1395730"/>
          </a:xfrm>
          <a:noFill/>
        </p:spPr>
        <p:txBody>
          <a:bodyPr>
            <a:normAutofit/>
          </a:bodyPr>
          <a:lstStyle/>
          <a:p>
            <a:pPr defTabSz="457200"/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fileread 和 filewrite 的三个参数分别</a:t>
            </a:r>
            <a:b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是什么？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265" y="1547495"/>
            <a:ext cx="9835515" cy="468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rgbClr val="00B0F0"/>
                </a:solidFill>
              </a:rPr>
              <a:t>int fileread(struct file *f, uint64 addr, int n)</a:t>
            </a:r>
            <a:endParaRPr lang="en-US" altLang="zh-CN" sz="2800">
              <a:solidFill>
                <a:srgbClr val="00B0F0"/>
              </a:solidFill>
            </a:endParaRPr>
          </a:p>
          <a:p>
            <a:r>
              <a:rPr lang="en-US" altLang="zh-CN" sz="2800">
                <a:solidFill>
                  <a:srgbClr val="00B0F0"/>
                </a:solidFill>
              </a:rPr>
              <a:t>int filewrite(struct file *f, uint64 addr, int n)</a:t>
            </a:r>
            <a:endParaRPr lang="en-US" altLang="zh-CN" sz="2800">
              <a:solidFill>
                <a:srgbClr val="00B0F0"/>
              </a:solidFill>
            </a:endParaRPr>
          </a:p>
          <a:p>
            <a:endParaRPr lang="en-US" altLang="zh-CN" sz="2400"/>
          </a:p>
          <a:p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struct file *f</a:t>
            </a:r>
            <a:r>
              <a:rPr lang="en-US" altLang="zh-CN" sz="2400" b="1">
                <a:solidFill>
                  <a:srgbClr val="FF0000"/>
                </a:solidFill>
              </a:rPr>
              <a:t>    </a:t>
            </a:r>
            <a:r>
              <a:rPr lang="zh-CN" altLang="en-US" sz="2400"/>
              <a:t>指向</a:t>
            </a:r>
            <a:r>
              <a:rPr lang="en-US" altLang="zh-CN" sz="2400"/>
              <a:t>file</a:t>
            </a:r>
            <a:r>
              <a:rPr lang="zh-CN" altLang="en-US" sz="2400"/>
              <a:t>结构体的指针，</a:t>
            </a:r>
            <a:r>
              <a:rPr lang="en-US" altLang="zh-CN" sz="2400"/>
              <a:t>file</a:t>
            </a:r>
            <a:r>
              <a:rPr lang="zh-CN" altLang="en-US" sz="2400"/>
              <a:t>并不是文件本身，而是在内核当中与文件一一对应的记录了文件相关信息的</a:t>
            </a:r>
            <a:r>
              <a:rPr lang="zh-CN" altLang="en-US" sz="2400"/>
              <a:t>结构体。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uint64 addr</a:t>
            </a:r>
            <a:r>
              <a:rPr lang="en-US" altLang="zh-CN" sz="2400" b="1">
                <a:solidFill>
                  <a:srgbClr val="FF0000"/>
                </a:solidFill>
              </a:rPr>
              <a:t>    </a:t>
            </a:r>
            <a:r>
              <a:rPr lang="zh-CN" altLang="en-US" sz="2400"/>
              <a:t>虚拟地址空间中的一个地址，指向文件在用户</a:t>
            </a:r>
            <a:r>
              <a:rPr lang="en-US" altLang="zh-CN" sz="2400"/>
              <a:t>buffer</a:t>
            </a:r>
            <a:r>
              <a:rPr lang="zh-CN" altLang="en-US" sz="2400"/>
              <a:t>中的</a:t>
            </a:r>
            <a:r>
              <a:rPr lang="zh-CN" altLang="en-US" sz="2400"/>
              <a:t>基址。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int n</a:t>
            </a:r>
            <a:r>
              <a:rPr lang="en-US" altLang="zh-CN" sz="2400" b="1">
                <a:solidFill>
                  <a:srgbClr val="FF0000"/>
                </a:solidFill>
              </a:rPr>
              <a:t>                 </a:t>
            </a:r>
            <a:r>
              <a:rPr lang="zh-CN" altLang="en-US" sz="2400"/>
              <a:t>缓冲区大小，</a:t>
            </a:r>
            <a:r>
              <a:rPr lang="zh-CN" altLang="en-US" sz="2400"/>
              <a:t>控制在读写文件拷贝相关数据过程中的拷贝</a:t>
            </a:r>
            <a:r>
              <a:rPr lang="zh-CN" altLang="en-US" sz="2400"/>
              <a:t>粒度。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116840" y="153670"/>
            <a:ext cx="11841480" cy="1352550"/>
          </a:xfrm>
          <a:noFill/>
        </p:spPr>
        <p:txBody>
          <a:bodyPr>
            <a:normAutofit/>
          </a:bodyPr>
          <a:lstStyle/>
          <a:p>
            <a:pPr defTabSz="457200"/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fileread 和 filewrite 函数中对 f-&gt;type</a:t>
            </a:r>
            <a:b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的判断代表什么？文件的权限管理是怎么样实现的？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035" y="1506220"/>
            <a:ext cx="11283950" cy="4968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结合前序介绍中</a:t>
            </a:r>
            <a:r>
              <a:rPr lang="en-US" altLang="zh-CN" sz="2400"/>
              <a:t>file</a:t>
            </a:r>
            <a:r>
              <a:rPr lang="zh-CN" altLang="en-US" sz="2400"/>
              <a:t>结构体的定义，</a:t>
            </a:r>
            <a:r>
              <a:rPr lang="en-US" altLang="zh-CN" sz="2400"/>
              <a:t>f-&gt;type</a:t>
            </a:r>
            <a:r>
              <a:rPr lang="zh-CN" altLang="en-US" sz="2400"/>
              <a:t>是结构体中的</a:t>
            </a:r>
            <a:r>
              <a:rPr lang="zh-CN" altLang="en-US" sz="2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文件描述符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我们具体来看</a:t>
            </a:r>
            <a:r>
              <a:rPr lang="en-US" altLang="zh-CN" sz="2400"/>
              <a:t>fileread</a:t>
            </a:r>
            <a:r>
              <a:rPr lang="zh-CN" altLang="en-US" sz="2400"/>
              <a:t>函数与</a:t>
            </a:r>
            <a:r>
              <a:rPr lang="en-US" altLang="zh-CN" sz="2400"/>
              <a:t>filewrite</a:t>
            </a:r>
            <a:r>
              <a:rPr lang="zh-CN" altLang="en-US" sz="2400"/>
              <a:t>函数中对</a:t>
            </a:r>
            <a:r>
              <a:rPr lang="en-US" altLang="zh-CN" sz="2400"/>
              <a:t>f-&gt;type</a:t>
            </a:r>
            <a:r>
              <a:rPr lang="zh-CN" altLang="en-US" sz="2400"/>
              <a:t>的</a:t>
            </a:r>
            <a:r>
              <a:rPr lang="zh-CN" altLang="en-US" sz="2400"/>
              <a:t>处理。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fileread</a:t>
            </a:r>
            <a:r>
              <a:rPr lang="zh-CN" altLang="en-US" sz="2400"/>
              <a:t>函数中，对</a:t>
            </a:r>
            <a:r>
              <a:rPr lang="en-US" altLang="zh-CN" sz="2400"/>
              <a:t>f-&gt;type</a:t>
            </a:r>
            <a:r>
              <a:rPr lang="zh-CN" altLang="en-US" sz="2400"/>
              <a:t>采</a:t>
            </a:r>
            <a:endParaRPr lang="zh-CN" altLang="en-US" sz="2400"/>
          </a:p>
          <a:p>
            <a:r>
              <a:rPr lang="zh-CN" altLang="en-US" sz="2400"/>
              <a:t>用多级</a:t>
            </a:r>
            <a:r>
              <a:rPr lang="en-US" altLang="zh-CN" sz="2400"/>
              <a:t>if-else</a:t>
            </a:r>
            <a:r>
              <a:rPr lang="zh-CN" altLang="en-US" sz="2400"/>
              <a:t>结构，与</a:t>
            </a:r>
            <a:r>
              <a:rPr lang="zh-CN" altLang="en-US" sz="2400"/>
              <a:t>结构体</a:t>
            </a:r>
            <a:endParaRPr lang="zh-CN" altLang="en-US" sz="2400"/>
          </a:p>
          <a:p>
            <a:r>
              <a:rPr lang="zh-CN" altLang="en-US" sz="2400"/>
              <a:t>中的枚举类型中定义的</a:t>
            </a:r>
            <a:endParaRPr lang="zh-CN" altLang="en-US" sz="2400"/>
          </a:p>
          <a:p>
            <a:r>
              <a:rPr lang="en-US" altLang="zh-CN" sz="2400"/>
              <a:t>FD_PIPE/FD_DEVICE/FD_INODE</a:t>
            </a:r>
            <a:endParaRPr lang="en-US" altLang="zh-CN" sz="2400"/>
          </a:p>
          <a:p>
            <a:r>
              <a:rPr lang="zh-CN" altLang="en-US" sz="2400"/>
              <a:t>逐一进行比较，目的是</a:t>
            </a:r>
            <a:r>
              <a:rPr lang="zh-CN" altLang="en-US" sz="2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判断</a:t>
            </a:r>
            <a:endParaRPr lang="zh-CN" altLang="en-US" sz="2400" b="1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400" b="1">
                <a:solidFill>
                  <a:schemeClr val="accent5">
                    <a:lumMod val="60000"/>
                    <a:lumOff val="40000"/>
                  </a:schemeClr>
                </a:solidFill>
              </a:rPr>
              <a:t>需要进行读操作的文件的类型</a:t>
            </a:r>
            <a:endParaRPr lang="zh-CN" altLang="en-US" sz="2400"/>
          </a:p>
          <a:p>
            <a:r>
              <a:rPr lang="zh-CN" altLang="en-US" sz="2400"/>
              <a:t>然后结合具体类型调用</a:t>
            </a:r>
            <a:r>
              <a:rPr lang="zh-CN" altLang="en-US" sz="2400"/>
              <a:t>具体的</a:t>
            </a:r>
            <a:endParaRPr lang="zh-CN" altLang="en-US" sz="2400"/>
          </a:p>
          <a:p>
            <a:r>
              <a:rPr lang="zh-CN" altLang="en-US" sz="2400"/>
              <a:t>相应</a:t>
            </a:r>
            <a:r>
              <a:rPr lang="en-US" altLang="zh-CN" sz="2400"/>
              <a:t>read</a:t>
            </a:r>
            <a:r>
              <a:rPr lang="zh-CN" altLang="en-US" sz="2400"/>
              <a:t>函数进行更细化的操</a:t>
            </a:r>
            <a:endParaRPr lang="zh-CN" altLang="en-US" sz="2400"/>
          </a:p>
          <a:p>
            <a:r>
              <a:rPr lang="zh-CN" altLang="en-US" sz="2400"/>
              <a:t>作。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 descr="7ec17f2181eb9d969c00bc6549fd2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805" y="2367280"/>
            <a:ext cx="7319010" cy="3378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12480" y="4826635"/>
            <a:ext cx="2103755" cy="544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chemeClr val="bg1"/>
                </a:solidFill>
              </a:rPr>
              <a:t>fileread</a:t>
            </a:r>
            <a:r>
              <a:rPr lang="zh-CN" altLang="en-US" sz="2800">
                <a:solidFill>
                  <a:schemeClr val="bg1"/>
                </a:solidFill>
              </a:rPr>
              <a:t>函数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23205" y="2367280"/>
            <a:ext cx="2303145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5450205" y="2877185"/>
            <a:ext cx="3041015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>
            <a:off x="5450205" y="3759835"/>
            <a:ext cx="3041015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5"/>
            </p:custDataLst>
          </p:nvPr>
        </p:nvSpPr>
        <p:spPr>
          <a:xfrm>
            <a:off x="5450205" y="4939665"/>
            <a:ext cx="645795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116840" y="153670"/>
            <a:ext cx="11841480" cy="1352550"/>
          </a:xfrm>
          <a:noFill/>
        </p:spPr>
        <p:txBody>
          <a:bodyPr>
            <a:normAutofit/>
          </a:bodyPr>
          <a:lstStyle/>
          <a:p>
            <a:pPr defTabSz="457200"/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fileread 和 filewrite 函数中对 f-&gt;type</a:t>
            </a:r>
            <a:b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的判断代表什么？文件的权限管理是怎么样实现的？</a:t>
            </a: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035" y="1506220"/>
            <a:ext cx="11283950" cy="4968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下图所示的</a:t>
            </a:r>
            <a:r>
              <a:rPr lang="en-US" altLang="zh-CN" sz="2400"/>
              <a:t>filewrite</a:t>
            </a:r>
            <a:r>
              <a:rPr lang="zh-CN" altLang="en-US" sz="2400"/>
              <a:t>函数中，也采用多级</a:t>
            </a:r>
            <a:r>
              <a:rPr lang="en-US" altLang="zh-CN" sz="2400"/>
              <a:t>if-else</a:t>
            </a:r>
            <a:r>
              <a:rPr lang="zh-CN" altLang="en-US" sz="2400"/>
              <a:t>结构对文件类型进行判断，并各自采用具体的</a:t>
            </a:r>
            <a:r>
              <a:rPr lang="zh-CN" altLang="en-US" sz="2400"/>
              <a:t>处理方式。</a:t>
            </a:r>
            <a:endParaRPr lang="zh-CN" altLang="en-US" sz="2400"/>
          </a:p>
        </p:txBody>
      </p:sp>
      <p:pic>
        <p:nvPicPr>
          <p:cNvPr id="3" name="图片 2" descr="d48f8cc1cd50e5added2791d3ab221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95" y="2940050"/>
            <a:ext cx="8446135" cy="2101215"/>
          </a:xfrm>
          <a:prstGeom prst="rect">
            <a:avLst/>
          </a:prstGeom>
        </p:spPr>
      </p:pic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2772410" y="3050540"/>
            <a:ext cx="2494915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>
            <a:off x="2991485" y="3569335"/>
            <a:ext cx="3286125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5"/>
            </p:custDataLst>
          </p:nvPr>
        </p:nvSpPr>
        <p:spPr>
          <a:xfrm>
            <a:off x="2991485" y="4567555"/>
            <a:ext cx="3213735" cy="31940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ISPRING_FIRST_PUBLISH" val="1"/>
  <p:tag name="ISPRING_PRESENTATION_TITLE" val="147"/>
  <p:tag name="COMMONDATA" val="eyJoZGlkIjoiNzc4ZDAzZTU4NTU5ODRlOWU3ZGE2N2Y3OGI1NWI1ZjkifQ=="/>
  <p:tag name="KSO_WPP_MARK_KEY" val="b547d2b3-06cb-4729-9cd6-8068d587b6c1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框架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5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2282</Words>
  <Application>WPS 演示</Application>
  <PresentationFormat>宽屏</PresentationFormat>
  <Paragraphs>119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Wingdings 2</vt:lpstr>
      <vt:lpstr>微软雅黑</vt:lpstr>
      <vt:lpstr>等线</vt:lpstr>
      <vt:lpstr>Arial Unicode MS</vt:lpstr>
      <vt:lpstr>等线 Light</vt:lpstr>
      <vt:lpstr>Calibri Light</vt:lpstr>
      <vt:lpstr>第一PPT，www.1ppt.com</vt:lpstr>
      <vt:lpstr>框架</vt:lpstr>
      <vt:lpstr>0.file结构体与inode结构体</vt:lpstr>
      <vt:lpstr>1.fileread 和 filewrite 的三个参数分别 是什么？</vt:lpstr>
      <vt:lpstr>2.fileread 和 filewrite 函数中对 f-&gt;type 的判断代表什么？文件的权限管理是怎么样实现的？</vt:lpstr>
      <vt:lpstr>2.fileread 和 filewrite 函数中对 f-&gt;type 的判断代表什么？文件的权限管理是怎么样实现的？</vt:lpstr>
      <vt:lpstr>2.fileread 和 filewrite 函数中对 f-&gt;type 的判断代表什么？文件的权限管理是怎么样实现的？</vt:lpstr>
      <vt:lpstr>2.fileread 和 filewrite 函数中对 f-&gt;type 的判断代表什么？文件的权限管理是怎么样实现的？</vt:lpstr>
      <vt:lpstr>1.fileread 和 filewrite 的三个参数分别 是什么？</vt:lpstr>
      <vt:lpstr>2.fileread 和 filewrite 函数中对 f-&gt;type 的判断代表什么？文件的权限管理是怎么样实现的？</vt:lpstr>
      <vt:lpstr>2.fileread 和 filewrite 函数中对 f-&gt;type 的判断代表什么？文件的权限管理是怎么样实现的？</vt:lpstr>
      <vt:lpstr>2.fileread 和 filewrite 函数中对 f-&gt;type 的判断代表什么？文件的权限管理是怎么样实现的？</vt:lpstr>
      <vt:lpstr>2.fileread 和 filewrite 函数中对 f-&gt;type 的判断代表什么？文件的权限管理是怎么样实现的？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黑白手绘</dc:title>
  <dc:creator>第一PPT</dc:creator>
  <cp:keywords>www.1ppt.com</cp:keywords>
  <dc:description>www.1ppt.com</dc:description>
  <cp:lastModifiedBy>唐嘉良</cp:lastModifiedBy>
  <cp:revision>1184</cp:revision>
  <dcterms:created xsi:type="dcterms:W3CDTF">2018-04-10T04:31:00Z</dcterms:created>
  <dcterms:modified xsi:type="dcterms:W3CDTF">2022-12-18T08:46:05Z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F5C16C3C2F3646E29C755635527CA04A</vt:lpwstr>
  </property>
  <property fmtid="{D5CDD505-2E9C-101B-9397-08002B2CF9AE}" pid="3" name="KSOProductBuildVer">
    <vt:lpwstr>2052-11.1.0.12763</vt:lpwstr>
  </property>
</Properties>
</file>