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2569c4b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2569c4b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A3990"/>
                </a:solidFill>
                <a:latin typeface="Roboto"/>
                <a:ea typeface="Roboto"/>
                <a:cs typeface="Roboto"/>
                <a:sym typeface="Roboto"/>
              </a:rPr>
              <a:t>We selected OGTT, HOMA-IR, and FPG for clustering variables since these three variables represent the insulin secretion and its functions (major identifiers for T2D). </a:t>
            </a:r>
            <a:endParaRPr sz="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2569c4b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2569c4b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2d0abf0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2d0abf0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3684f7a9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3684f7a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4fe06ccf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4fe06ccf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398176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398176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062ced34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062ced34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062ced34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062ced34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062ced34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062ced34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2d0abf0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2d0abf0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2d0abf01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2d0abf01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4fe06cc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4fe06c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2569c4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2569c4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lnSpc>
                <a:spcPct val="125000"/>
              </a:lnSpc>
              <a:spcBef>
                <a:spcPts val="1800"/>
              </a:spcBef>
              <a:spcAft>
                <a:spcPts val="1200"/>
              </a:spcAft>
              <a:buSzPts val="990"/>
              <a:buNone/>
            </a:pPr>
            <a:r>
              <a:rPr b="1" lang="en" sz="3170">
                <a:latin typeface="Arial"/>
                <a:ea typeface="Arial"/>
                <a:cs typeface="Arial"/>
                <a:sym typeface="Arial"/>
              </a:rPr>
              <a:t>The prognostic Discovery for type 2 diabetes and its H</a:t>
            </a:r>
            <a:r>
              <a:rPr b="1" lang="en" sz="3170">
                <a:latin typeface="Arial"/>
                <a:ea typeface="Arial"/>
                <a:cs typeface="Arial"/>
                <a:sym typeface="Arial"/>
              </a:rPr>
              <a:t>eterogeneity</a:t>
            </a:r>
            <a:endParaRPr sz="4880"/>
          </a:p>
        </p:txBody>
      </p:sp>
      <p:sp>
        <p:nvSpPr>
          <p:cNvPr id="86" name="Google Shape;86;p13"/>
          <p:cNvSpPr txBox="1"/>
          <p:nvPr>
            <p:ph idx="1" type="subTitle"/>
          </p:nvPr>
        </p:nvSpPr>
        <p:spPr>
          <a:xfrm>
            <a:off x="598100" y="3115672"/>
            <a:ext cx="8222100" cy="12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Jialin Huang</a:t>
            </a:r>
            <a:endParaRPr sz="1700"/>
          </a:p>
          <a:p>
            <a:pPr indent="0" lvl="0" marL="0" rtl="0" algn="l">
              <a:spcBef>
                <a:spcPts val="0"/>
              </a:spcBef>
              <a:spcAft>
                <a:spcPts val="0"/>
              </a:spcAft>
              <a:buNone/>
            </a:pPr>
            <a:r>
              <a:rPr lang="en" sz="1700"/>
              <a:t>Fatima Jafri</a:t>
            </a:r>
            <a:endParaRPr sz="1700"/>
          </a:p>
          <a:p>
            <a:pPr indent="0" lvl="0" marL="0" rtl="0" algn="l">
              <a:spcBef>
                <a:spcPts val="0"/>
              </a:spcBef>
              <a:spcAft>
                <a:spcPts val="0"/>
              </a:spcAft>
              <a:buNone/>
            </a:pPr>
            <a:r>
              <a:rPr lang="en" sz="1700"/>
              <a:t>Saifur Rahman Khan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2571750"/>
            <a:ext cx="8520600" cy="21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Explored methods:</a:t>
            </a:r>
            <a:endParaRPr/>
          </a:p>
          <a:p>
            <a:pPr indent="-400050" lvl="0" marL="2743200" rtl="0" algn="l">
              <a:spcBef>
                <a:spcPts val="0"/>
              </a:spcBef>
              <a:spcAft>
                <a:spcPts val="0"/>
              </a:spcAft>
              <a:buSzPts val="2700"/>
              <a:buAutoNum type="arabicPeriod"/>
            </a:pPr>
            <a:r>
              <a:rPr lang="en" sz="2700"/>
              <a:t>Hierarchical cluster</a:t>
            </a:r>
            <a:endParaRPr sz="2700"/>
          </a:p>
          <a:p>
            <a:pPr indent="-400050" lvl="0" marL="2743200" rtl="0" algn="l">
              <a:spcBef>
                <a:spcPts val="0"/>
              </a:spcBef>
              <a:spcAft>
                <a:spcPts val="0"/>
              </a:spcAft>
              <a:buSzPts val="2700"/>
              <a:buAutoNum type="arabicPeriod"/>
            </a:pPr>
            <a:r>
              <a:rPr lang="en" sz="2700"/>
              <a:t>K-means cluster</a:t>
            </a:r>
            <a:endParaRPr sz="2700"/>
          </a:p>
        </p:txBody>
      </p:sp>
      <p:sp>
        <p:nvSpPr>
          <p:cNvPr id="145" name="Google Shape;145;p22"/>
          <p:cNvSpPr txBox="1"/>
          <p:nvPr>
            <p:ph type="title"/>
          </p:nvPr>
        </p:nvSpPr>
        <p:spPr>
          <a:xfrm>
            <a:off x="311700" y="161100"/>
            <a:ext cx="8520600" cy="18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33"/>
              <a:t>C</a:t>
            </a:r>
            <a:r>
              <a:rPr lang="en" sz="3333"/>
              <a:t>lustering variables:	</a:t>
            </a:r>
            <a:r>
              <a:rPr lang="en" sz="3188"/>
              <a:t>(major identifiers for T2D)</a:t>
            </a:r>
            <a:r>
              <a:rPr lang="en" sz="3188"/>
              <a:t> </a:t>
            </a:r>
            <a:endParaRPr sz="3188"/>
          </a:p>
          <a:p>
            <a:pPr indent="-400050" lvl="0" marL="2743200" rtl="0" algn="l">
              <a:spcBef>
                <a:spcPts val="0"/>
              </a:spcBef>
              <a:spcAft>
                <a:spcPts val="0"/>
              </a:spcAft>
              <a:buSzPct val="100000"/>
              <a:buChar char="-"/>
            </a:pPr>
            <a:r>
              <a:rPr lang="en"/>
              <a:t>2hr_</a:t>
            </a:r>
            <a:r>
              <a:rPr lang="en"/>
              <a:t>OGTT </a:t>
            </a:r>
            <a:endParaRPr/>
          </a:p>
          <a:p>
            <a:pPr indent="-400050" lvl="0" marL="2743200" rtl="0" algn="l">
              <a:spcBef>
                <a:spcPts val="0"/>
              </a:spcBef>
              <a:spcAft>
                <a:spcPts val="0"/>
              </a:spcAft>
              <a:buSzPct val="100000"/>
              <a:buChar char="-"/>
            </a:pPr>
            <a:r>
              <a:rPr lang="en"/>
              <a:t>HOMA-IR</a:t>
            </a:r>
            <a:endParaRPr/>
          </a:p>
          <a:p>
            <a:pPr indent="-400050" lvl="0" marL="2743200" rtl="0" algn="l">
              <a:spcBef>
                <a:spcPts val="0"/>
              </a:spcBef>
              <a:spcAft>
                <a:spcPts val="0"/>
              </a:spcAft>
              <a:buSzPct val="100000"/>
              <a:buChar char="-"/>
            </a:pPr>
            <a:r>
              <a:rPr lang="en"/>
              <a:t>FPG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a:t>
            </a:r>
            <a:r>
              <a:rPr lang="en"/>
              <a:t> Clustering: The number of cluster is random, and high - complex scenario which is not adaptable in clinical setting. </a:t>
            </a:r>
            <a:endParaRPr/>
          </a:p>
        </p:txBody>
      </p:sp>
      <p:pic>
        <p:nvPicPr>
          <p:cNvPr id="151" name="Google Shape;151;p23"/>
          <p:cNvPicPr preferRelativeResize="0"/>
          <p:nvPr/>
        </p:nvPicPr>
        <p:blipFill>
          <a:blip r:embed="rId3">
            <a:alphaModFix/>
          </a:blip>
          <a:stretch>
            <a:fillRect/>
          </a:stretch>
        </p:blipFill>
        <p:spPr>
          <a:xfrm>
            <a:off x="311700" y="1926300"/>
            <a:ext cx="4983975" cy="272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Clustering: Identified 4 clusters in this study population. </a:t>
            </a:r>
            <a:endParaRPr/>
          </a:p>
        </p:txBody>
      </p:sp>
      <p:grpSp>
        <p:nvGrpSpPr>
          <p:cNvPr id="157" name="Google Shape;157;p24"/>
          <p:cNvGrpSpPr/>
          <p:nvPr/>
        </p:nvGrpSpPr>
        <p:grpSpPr>
          <a:xfrm>
            <a:off x="873109" y="1469353"/>
            <a:ext cx="6809338" cy="3076946"/>
            <a:chOff x="-2507675" y="584975"/>
            <a:chExt cx="9818800" cy="4328850"/>
          </a:xfrm>
        </p:grpSpPr>
        <p:pic>
          <p:nvPicPr>
            <p:cNvPr id="158" name="Google Shape;158;p24"/>
            <p:cNvPicPr preferRelativeResize="0"/>
            <p:nvPr/>
          </p:nvPicPr>
          <p:blipFill>
            <a:blip r:embed="rId3">
              <a:alphaModFix/>
            </a:blip>
            <a:stretch>
              <a:fillRect/>
            </a:stretch>
          </p:blipFill>
          <p:spPr>
            <a:xfrm>
              <a:off x="-2507675" y="584975"/>
              <a:ext cx="9818749" cy="4328850"/>
            </a:xfrm>
            <a:prstGeom prst="rect">
              <a:avLst/>
            </a:prstGeom>
            <a:noFill/>
            <a:ln>
              <a:noFill/>
            </a:ln>
          </p:spPr>
        </p:pic>
        <p:sp>
          <p:nvSpPr>
            <p:cNvPr id="159" name="Google Shape;159;p24"/>
            <p:cNvSpPr/>
            <p:nvPr/>
          </p:nvSpPr>
          <p:spPr>
            <a:xfrm>
              <a:off x="7240625" y="907200"/>
              <a:ext cx="70500" cy="250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4"/>
          <p:cNvSpPr/>
          <p:nvPr/>
        </p:nvSpPr>
        <p:spPr>
          <a:xfrm>
            <a:off x="3364850" y="3522125"/>
            <a:ext cx="242700" cy="2649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5"/>
          <p:cNvPicPr preferRelativeResize="0"/>
          <p:nvPr/>
        </p:nvPicPr>
        <p:blipFill rotWithShape="1">
          <a:blip r:embed="rId3">
            <a:alphaModFix/>
          </a:blip>
          <a:srcRect b="0" l="0" r="27092" t="0"/>
          <a:stretch/>
        </p:blipFill>
        <p:spPr>
          <a:xfrm>
            <a:off x="5239928" y="841775"/>
            <a:ext cx="3904076" cy="2967624"/>
          </a:xfrm>
          <a:prstGeom prst="rect">
            <a:avLst/>
          </a:prstGeom>
          <a:noFill/>
          <a:ln>
            <a:noFill/>
          </a:ln>
        </p:spPr>
      </p:pic>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Clustering scatter plot </a:t>
            </a:r>
            <a:endParaRPr/>
          </a:p>
        </p:txBody>
      </p:sp>
      <p:pic>
        <p:nvPicPr>
          <p:cNvPr id="167" name="Google Shape;167;p25"/>
          <p:cNvPicPr preferRelativeResize="0"/>
          <p:nvPr/>
        </p:nvPicPr>
        <p:blipFill rotWithShape="1">
          <a:blip r:embed="rId4">
            <a:alphaModFix/>
          </a:blip>
          <a:srcRect b="0" l="0" r="8466" t="0"/>
          <a:stretch/>
        </p:blipFill>
        <p:spPr>
          <a:xfrm>
            <a:off x="1950" y="1889350"/>
            <a:ext cx="5682375" cy="2638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89150" y="572350"/>
            <a:ext cx="8165700" cy="4179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2400" u="sng">
                <a:solidFill>
                  <a:srgbClr val="FFFF00"/>
                </a:solidFill>
              </a:rPr>
              <a:t>Conclusion</a:t>
            </a:r>
            <a:r>
              <a:rPr lang="en" sz="2400"/>
              <a:t>: We have identified a 7-analyte prognostic with 86% accuracy and ROC-AUC 91% using the stepwise multiple logistic regression. This prognostic has a better accuracy and ROC-AUC (i.e., </a:t>
            </a:r>
            <a:r>
              <a:rPr lang="en" sz="2400"/>
              <a:t>probabilistic</a:t>
            </a:r>
            <a:r>
              <a:rPr lang="en" sz="2400"/>
              <a:t> accuracy) than currently </a:t>
            </a:r>
            <a:r>
              <a:rPr lang="en" sz="2400"/>
              <a:t>available</a:t>
            </a:r>
            <a:r>
              <a:rPr lang="en" sz="2400"/>
              <a:t> prognostics.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T2D treatments and prognostics fail frequently due to disease heterogeneity. Here, we discovered T2D disease heterogeneity using clustering analyses.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u="sng">
                <a:solidFill>
                  <a:srgbClr val="FFFF00"/>
                </a:solidFill>
              </a:rPr>
              <a:t>Limitation</a:t>
            </a:r>
            <a:r>
              <a:rPr lang="en" sz="2400"/>
              <a:t>: The population size is very small.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2 Diabetes</a:t>
            </a:r>
            <a:endParaRPr/>
          </a:p>
        </p:txBody>
      </p:sp>
      <p:sp>
        <p:nvSpPr>
          <p:cNvPr id="92" name="Google Shape;92;p14"/>
          <p:cNvSpPr txBox="1"/>
          <p:nvPr>
            <p:ph idx="1" type="body"/>
          </p:nvPr>
        </p:nvSpPr>
        <p:spPr>
          <a:xfrm>
            <a:off x="311700" y="1229875"/>
            <a:ext cx="8520600" cy="1341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900">
                <a:solidFill>
                  <a:srgbClr val="000000"/>
                </a:solidFill>
                <a:latin typeface="Arial"/>
                <a:ea typeface="Arial"/>
                <a:cs typeface="Arial"/>
                <a:sym typeface="Arial"/>
              </a:rPr>
              <a:t>Type 2 diabetes (T2D), a complex metabolic disease that develops primarily in midlife, is caused partly by impaired insulin secretion from pancreatic beta cells and insulin action. </a:t>
            </a:r>
            <a:endParaRPr sz="1900">
              <a:latin typeface="Arial"/>
              <a:ea typeface="Arial"/>
              <a:cs typeface="Arial"/>
              <a:sym typeface="Arial"/>
            </a:endParaRPr>
          </a:p>
        </p:txBody>
      </p:sp>
      <p:sp>
        <p:nvSpPr>
          <p:cNvPr id="93" name="Google Shape;93;p14"/>
          <p:cNvSpPr txBox="1"/>
          <p:nvPr>
            <p:ph idx="1" type="body"/>
          </p:nvPr>
        </p:nvSpPr>
        <p:spPr>
          <a:xfrm>
            <a:off x="362650" y="2347600"/>
            <a:ext cx="8520600" cy="1341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rgbClr val="000000"/>
                </a:solidFill>
                <a:latin typeface="Arial"/>
                <a:ea typeface="Arial"/>
                <a:cs typeface="Arial"/>
                <a:sym typeface="Arial"/>
              </a:rPr>
              <a:t>Approximately 400 million people suffer from T2D worldwide. It is the major cause of heart attack, kidney failure,and blindness. Notably, there is no cure. As such, early detection of T2D is helpful for adopting proper preventive therapy and </a:t>
            </a:r>
            <a:r>
              <a:rPr lang="en" sz="1900">
                <a:solidFill>
                  <a:srgbClr val="000000"/>
                </a:solidFill>
                <a:latin typeface="Arial"/>
                <a:ea typeface="Arial"/>
                <a:cs typeface="Arial"/>
                <a:sym typeface="Arial"/>
              </a:rPr>
              <a:t>lifestyle modification-related</a:t>
            </a:r>
            <a:r>
              <a:rPr lang="en" sz="1900">
                <a:solidFill>
                  <a:srgbClr val="000000"/>
                </a:solidFill>
                <a:latin typeface="Arial"/>
                <a:ea typeface="Arial"/>
                <a:cs typeface="Arial"/>
                <a:sym typeface="Arial"/>
              </a:rPr>
              <a:t> interventions.  </a:t>
            </a:r>
            <a:endParaRPr sz="19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261013" y="75125"/>
            <a:ext cx="8621980"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60950" y="1591354"/>
            <a:ext cx="8222100" cy="196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Classification</a:t>
            </a:r>
            <a:endParaRPr>
              <a:solidFill>
                <a:schemeClr val="accent5"/>
              </a:solidFill>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None/>
            </a:pPr>
            <a:r>
              <a:rPr lang="en" sz="2460"/>
              <a:t>To discover a better prognostic to predict future T2D onset from a blood sample of non-diabetes participants.</a:t>
            </a:r>
            <a:endParaRPr sz="2460"/>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Step-1</a:t>
            </a:r>
            <a:r>
              <a:rPr lang="en"/>
              <a:t>: Selecting top 10 variables for applying machine learning algorithms</a:t>
            </a:r>
            <a:endParaRPr/>
          </a:p>
        </p:txBody>
      </p:sp>
      <p:sp>
        <p:nvSpPr>
          <p:cNvPr id="109" name="Google Shape;109;p17"/>
          <p:cNvSpPr txBox="1"/>
          <p:nvPr>
            <p:ph idx="1" type="body"/>
          </p:nvPr>
        </p:nvSpPr>
        <p:spPr>
          <a:xfrm>
            <a:off x="311700" y="14327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A</a:t>
            </a:r>
            <a:r>
              <a:rPr lang="en"/>
              <a:t>)</a:t>
            </a:r>
            <a:r>
              <a:rPr lang="en"/>
              <a:t> Filtering features with at least 0.2 correlation coefficient with class classification (i.e., label).</a:t>
            </a:r>
            <a:endParaRPr/>
          </a:p>
        </p:txBody>
      </p:sp>
      <p:pic>
        <p:nvPicPr>
          <p:cNvPr id="110" name="Google Shape;110;p17"/>
          <p:cNvPicPr preferRelativeResize="0"/>
          <p:nvPr/>
        </p:nvPicPr>
        <p:blipFill>
          <a:blip r:embed="rId3">
            <a:alphaModFix/>
          </a:blip>
          <a:stretch>
            <a:fillRect/>
          </a:stretch>
        </p:blipFill>
        <p:spPr>
          <a:xfrm>
            <a:off x="2797288" y="2426950"/>
            <a:ext cx="3549425" cy="2406975"/>
          </a:xfrm>
          <a:prstGeom prst="rect">
            <a:avLst/>
          </a:prstGeom>
          <a:noFill/>
          <a:ln>
            <a:noFill/>
          </a:ln>
          <a:effectLst>
            <a:outerShdw blurRad="57150" rotWithShape="0" algn="bl">
              <a:schemeClr val="lt1">
                <a:alpha val="1000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489300"/>
            <a:ext cx="8520600" cy="4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B</a:t>
            </a:r>
            <a:r>
              <a:rPr lang="en"/>
              <a:t>)</a:t>
            </a:r>
            <a:r>
              <a:rPr lang="en"/>
              <a:t> Applying random forest to identify top 10 variables.</a:t>
            </a:r>
            <a:endParaRPr/>
          </a:p>
        </p:txBody>
      </p:sp>
      <p:pic>
        <p:nvPicPr>
          <p:cNvPr id="116" name="Google Shape;116;p18"/>
          <p:cNvPicPr preferRelativeResize="0"/>
          <p:nvPr/>
        </p:nvPicPr>
        <p:blipFill rotWithShape="1">
          <a:blip r:embed="rId3">
            <a:alphaModFix/>
          </a:blip>
          <a:srcRect b="-2799" l="0" r="0" t="2800"/>
          <a:stretch/>
        </p:blipFill>
        <p:spPr>
          <a:xfrm>
            <a:off x="2268500" y="1192737"/>
            <a:ext cx="4606999" cy="275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1700" y="489300"/>
            <a:ext cx="8520600" cy="162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b="1" lang="en" sz="2700" u="sng"/>
              <a:t>Step-2</a:t>
            </a:r>
            <a:r>
              <a:rPr lang="en" sz="2700"/>
              <a:t>: Explore different classification algorithms (i.e., supervised machine learning) to find the best predictors/prognostics.</a:t>
            </a:r>
            <a:endParaRPr sz="2700"/>
          </a:p>
        </p:txBody>
      </p:sp>
      <p:sp>
        <p:nvSpPr>
          <p:cNvPr id="122" name="Google Shape;122;p19"/>
          <p:cNvSpPr txBox="1"/>
          <p:nvPr>
            <p:ph idx="1" type="body"/>
          </p:nvPr>
        </p:nvSpPr>
        <p:spPr>
          <a:xfrm>
            <a:off x="706500" y="2037025"/>
            <a:ext cx="7731000" cy="26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2300"/>
              <a:t>Explored machine learning models:</a:t>
            </a:r>
            <a:endParaRPr sz="2300"/>
          </a:p>
          <a:p>
            <a:pPr indent="-374650" lvl="0" marL="457200" rtl="0" algn="l">
              <a:spcBef>
                <a:spcPts val="1200"/>
              </a:spcBef>
              <a:spcAft>
                <a:spcPts val="0"/>
              </a:spcAft>
              <a:buSzPts val="2300"/>
              <a:buAutoNum type="arabicParenR"/>
            </a:pPr>
            <a:r>
              <a:rPr b="1" lang="en" sz="2300"/>
              <a:t>Random Forest - 79.5% Accuracy</a:t>
            </a:r>
            <a:endParaRPr b="1" sz="2300"/>
          </a:p>
          <a:p>
            <a:pPr indent="-374650" lvl="0" marL="457200" rtl="0" algn="l">
              <a:spcBef>
                <a:spcPts val="0"/>
              </a:spcBef>
              <a:spcAft>
                <a:spcPts val="0"/>
              </a:spcAft>
              <a:buSzPts val="2300"/>
              <a:buAutoNum type="arabicParenR"/>
            </a:pPr>
            <a:r>
              <a:rPr lang="en" sz="2300"/>
              <a:t>SVM, Oversampling and Combination Sampling</a:t>
            </a:r>
            <a:endParaRPr sz="2300"/>
          </a:p>
          <a:p>
            <a:pPr indent="-374650" lvl="0" marL="457200" rtl="0" algn="l">
              <a:spcBef>
                <a:spcPts val="0"/>
              </a:spcBef>
              <a:spcAft>
                <a:spcPts val="0"/>
              </a:spcAft>
              <a:buSzPts val="2300"/>
              <a:buAutoNum type="arabicParenR"/>
            </a:pPr>
            <a:r>
              <a:rPr lang="en" sz="2300"/>
              <a:t>Stepwise Multiple Logistic Regression</a:t>
            </a:r>
            <a:endParaRPr sz="2300"/>
          </a:p>
          <a:p>
            <a:pPr indent="-374650" lvl="0" marL="457200" rtl="0" algn="l">
              <a:spcBef>
                <a:spcPts val="0"/>
              </a:spcBef>
              <a:spcAft>
                <a:spcPts val="0"/>
              </a:spcAft>
              <a:buSzPts val="2300"/>
              <a:buAutoNum type="arabicParenR"/>
            </a:pPr>
            <a:r>
              <a:rPr lang="en" sz="2300"/>
              <a:t>Deep Neural Network</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The Best Model: </a:t>
            </a:r>
            <a:r>
              <a:rPr lang="en" sz="2700"/>
              <a:t>Stepwise Multiple Logistic Regression</a:t>
            </a:r>
            <a:endParaRPr sz="2700"/>
          </a:p>
        </p:txBody>
      </p:sp>
      <p:pic>
        <p:nvPicPr>
          <p:cNvPr id="128" name="Google Shape;128;p20"/>
          <p:cNvPicPr preferRelativeResize="0"/>
          <p:nvPr/>
        </p:nvPicPr>
        <p:blipFill>
          <a:blip r:embed="rId3">
            <a:alphaModFix/>
          </a:blip>
          <a:stretch>
            <a:fillRect/>
          </a:stretch>
        </p:blipFill>
        <p:spPr>
          <a:xfrm>
            <a:off x="311700" y="460575"/>
            <a:ext cx="4260300" cy="4378125"/>
          </a:xfrm>
          <a:prstGeom prst="rect">
            <a:avLst/>
          </a:prstGeom>
          <a:noFill/>
          <a:ln>
            <a:noFill/>
          </a:ln>
        </p:spPr>
      </p:pic>
      <p:cxnSp>
        <p:nvCxnSpPr>
          <p:cNvPr id="129" name="Google Shape;129;p20"/>
          <p:cNvCxnSpPr/>
          <p:nvPr/>
        </p:nvCxnSpPr>
        <p:spPr>
          <a:xfrm flipH="1">
            <a:off x="1146475" y="1043200"/>
            <a:ext cx="1748700" cy="1071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20"/>
          <p:cNvSpPr txBox="1"/>
          <p:nvPr/>
        </p:nvSpPr>
        <p:spPr>
          <a:xfrm>
            <a:off x="2989500" y="831225"/>
            <a:ext cx="15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86.2% Accuracy</a:t>
            </a:r>
            <a:endParaRPr>
              <a:latin typeface="Roboto"/>
              <a:ea typeface="Roboto"/>
              <a:cs typeface="Roboto"/>
              <a:sym typeface="Roboto"/>
            </a:endParaRPr>
          </a:p>
        </p:txBody>
      </p:sp>
      <p:pic>
        <p:nvPicPr>
          <p:cNvPr id="131" name="Google Shape;131;p20"/>
          <p:cNvPicPr preferRelativeResize="0"/>
          <p:nvPr/>
        </p:nvPicPr>
        <p:blipFill>
          <a:blip r:embed="rId4">
            <a:alphaModFix/>
          </a:blip>
          <a:stretch>
            <a:fillRect/>
          </a:stretch>
        </p:blipFill>
        <p:spPr>
          <a:xfrm>
            <a:off x="4572000" y="831225"/>
            <a:ext cx="4260300" cy="3042178"/>
          </a:xfrm>
          <a:prstGeom prst="rect">
            <a:avLst/>
          </a:prstGeom>
          <a:noFill/>
          <a:ln>
            <a:noFill/>
          </a:ln>
        </p:spPr>
      </p:pic>
      <p:sp>
        <p:nvSpPr>
          <p:cNvPr id="132" name="Google Shape;132;p20"/>
          <p:cNvSpPr txBox="1"/>
          <p:nvPr/>
        </p:nvSpPr>
        <p:spPr>
          <a:xfrm>
            <a:off x="7318600" y="1928651"/>
            <a:ext cx="1427400" cy="2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50">
                <a:solidFill>
                  <a:srgbClr val="5F6368"/>
                </a:solidFill>
              </a:rPr>
              <a:t>Confidence Interval</a:t>
            </a:r>
            <a:endParaRPr sz="1000">
              <a:latin typeface="Roboto"/>
              <a:ea typeface="Roboto"/>
              <a:cs typeface="Roboto"/>
              <a:sym typeface="Roboto"/>
            </a:endParaRPr>
          </a:p>
        </p:txBody>
      </p:sp>
      <p:sp>
        <p:nvSpPr>
          <p:cNvPr id="133" name="Google Shape;133;p20"/>
          <p:cNvSpPr/>
          <p:nvPr/>
        </p:nvSpPr>
        <p:spPr>
          <a:xfrm>
            <a:off x="361975" y="2213350"/>
            <a:ext cx="218700" cy="4002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134" name="Google Shape;134;p20"/>
          <p:cNvSpPr/>
          <p:nvPr/>
        </p:nvSpPr>
        <p:spPr>
          <a:xfrm>
            <a:off x="4348175" y="2213350"/>
            <a:ext cx="218700" cy="400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69350" y="1059125"/>
            <a:ext cx="8222100" cy="2759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Disease Heterogeneity</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lnSpc>
                <a:spcPct val="115000"/>
              </a:lnSpc>
              <a:spcBef>
                <a:spcPts val="0"/>
              </a:spcBef>
              <a:spcAft>
                <a:spcPts val="1200"/>
              </a:spcAft>
              <a:buNone/>
            </a:pPr>
            <a:r>
              <a:rPr lang="en" sz="2355">
                <a:solidFill>
                  <a:srgbClr val="FFFFFF"/>
                </a:solidFill>
              </a:rPr>
              <a:t>‘</a:t>
            </a:r>
            <a:r>
              <a:rPr lang="en" sz="2355">
                <a:solidFill>
                  <a:srgbClr val="FFFFFF"/>
                </a:solidFill>
              </a:rPr>
              <a:t>One-model-fits-all’ strategy is mostly unsuccessful in the case of T2D treatment and prognosis - may be due to disease heterogeneity</a:t>
            </a:r>
            <a:endParaRPr sz="4755">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