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6B96B-D77A-C837-2915-670DDD3876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36EA2A3-BE23-F20E-4969-6EBEF8595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45E35C-9332-DA4B-62DE-A7A96C836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96E0-F702-423A-8165-23621788A02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4C0B02-ADFE-DECB-6D86-BBC2A10BE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BC98AF-A062-1C2A-1F89-9A9483F28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6BB6-E683-4B91-996B-ADA6FEE4F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69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DD6A2-658B-DF1F-857F-2E874626D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F51EB4-810D-77CD-0FA3-603FBB562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990949-154E-C2D2-ED74-19D7A68D8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96E0-F702-423A-8165-23621788A02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209FB3-9898-02F0-0E42-9DCB7EA98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F2F4C5-717D-7462-66EA-42F437E6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6BB6-E683-4B91-996B-ADA6FEE4F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613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2A4CD14-90C5-5282-3B1F-8B3DF7BE4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95748F-46B7-B053-BE2A-602BDB792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301CB-F5C7-4D52-8846-286F3B9E5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96E0-F702-423A-8165-23621788A02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97A5AB-0785-437F-47C4-6523C3159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35EDC2-9E1F-CD91-30D4-3E5C6587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6BB6-E683-4B91-996B-ADA6FEE4F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047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FEF5E4-715F-F6B3-1D03-3E966B754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FAE173-3C5F-75A7-710F-00CB51E18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1F82CE-98ED-AA7C-EEA0-977BD9069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96E0-F702-423A-8165-23621788A02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68466-DAAA-8FD8-7ACA-FCBC10D7F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93E189-C468-B75E-B1A5-E26D9C26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6BB6-E683-4B91-996B-ADA6FEE4F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756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F2931-D3B1-4034-F572-0EE531EF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BC6781-FD04-FE4F-51B9-05550FAB9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C59924-5F0B-B47C-4A82-99173681C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96E0-F702-423A-8165-23621788A02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494CC-C033-E6F2-DCDE-CB954BE5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B6918-B23B-0F3A-E682-6CAA7FB74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6BB6-E683-4B91-996B-ADA6FEE4F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17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AD2F8D-8350-5C82-BCA9-BD9EDBCF2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2EBCFB-23A8-99E4-D628-1179B2C87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C355A4-8D9F-40A6-77AE-942A83AEA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78C8CF-6803-5281-377C-7E9019919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96E0-F702-423A-8165-23621788A02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B303E5-E3DB-073E-7BFB-50A478B6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975B37-8F74-3434-02CC-E65A7FE80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6BB6-E683-4B91-996B-ADA6FEE4F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08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A968F-4A5B-AFF7-3068-DAA9CC26D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A5F3C8-72E2-2B0A-E205-7963A99E4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9C0E26-D155-7E13-9905-D96956A04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8836758-86FD-3526-9E76-3B01E26A8B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7434EF-6F9D-F95E-E66A-EEFE2C8B0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EC65F1A-D175-5FB7-C459-60EEB3871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96E0-F702-423A-8165-23621788A02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B5165F-A153-91EF-D337-70D38959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E4CF2D0-BA6C-F571-F1F1-CFB704A9B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6BB6-E683-4B91-996B-ADA6FEE4F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8345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5019D-4FC4-AD5E-5F61-0C90DD60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B94A213-20F9-E7D4-DDD7-37B38A38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96E0-F702-423A-8165-23621788A02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5E5BD30-0B87-8078-5E21-D7E89CCFC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4B8A2CE-6DD4-423E-C45E-E80179BD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6BB6-E683-4B91-996B-ADA6FEE4F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624E57-DC37-C01A-83EC-3CBBD1E7B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96E0-F702-423A-8165-23621788A02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EFC2C6-4A62-5818-6069-3F8A910FB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71E0AB3-E82C-F602-5D13-E9B44175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6BB6-E683-4B91-996B-ADA6FEE4F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246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3610C-BDF4-DE8E-D4A9-C27827820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55057C-6A73-B134-ABB9-5B78B602C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F9AF8D-A8AB-0649-527E-39EFCAA54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ABAE9E-36DB-1882-2E25-B80A73A86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96E0-F702-423A-8165-23621788A02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FE8BE4-B0A7-1058-E4C0-2EEF9D5B1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728CEC-8070-C42F-46F0-E2175B2D7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6BB6-E683-4B91-996B-ADA6FEE4F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946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7522F0-3FBA-984B-5557-3A1B8C8C1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DB93AD8-36C1-A679-BD0F-D3664FCCB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9178596-C512-D195-C101-04DACCD7A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AA6156A-CC11-E1E5-246D-EEDB29341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B96E0-F702-423A-8165-23621788A02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DFF973-EAF6-AACF-0C7B-57257A9C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5630C6-8080-FB1A-F929-D4F70968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06BB6-E683-4B91-996B-ADA6FEE4F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314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32F1817-7B22-38A1-EA80-F53968A76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B5E75F-C7E0-435E-1BC9-58307A89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95B62A-2AE8-31F1-1902-C36BAB3AD5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B96E0-F702-423A-8165-23621788A02F}" type="datetimeFigureOut">
              <a:rPr lang="zh-CN" altLang="en-US" smtClean="0"/>
              <a:t>2025/1/5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86A092-D602-D53F-3272-7240FE5814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AA00E0-710F-9179-DAC3-CCB66F8A1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06BB6-E683-4B91-996B-ADA6FEE4FF8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6597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bmp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bmp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bmp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bm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bmp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b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b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b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bmp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b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bmp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b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D90820A-8D1D-60DA-8659-EBAE9C699541}"/>
              </a:ext>
            </a:extLst>
          </p:cNvPr>
          <p:cNvSpPr txBox="1"/>
          <p:nvPr/>
        </p:nvSpPr>
        <p:spPr>
          <a:xfrm>
            <a:off x="3349869" y="1327637"/>
            <a:ext cx="5653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青岛万翔辉箱包有限公司</a:t>
            </a:r>
            <a:r>
              <a:rPr lang="en-US" altLang="zh-CN" dirty="0"/>
              <a:t>ERP SYSTEM </a:t>
            </a:r>
            <a:r>
              <a:rPr lang="zh-CN" altLang="en-US" dirty="0"/>
              <a:t>使用说明书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0C3789-2F51-0F4F-F82D-C2392D80F260}"/>
              </a:ext>
            </a:extLst>
          </p:cNvPr>
          <p:cNvSpPr txBox="1"/>
          <p:nvPr/>
        </p:nvSpPr>
        <p:spPr>
          <a:xfrm>
            <a:off x="4404946" y="4211515"/>
            <a:ext cx="3121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/>
              <a:t>Microdepth</a:t>
            </a:r>
            <a:r>
              <a:rPr lang="en-US" altLang="zh-CN" sz="1200" dirty="0"/>
              <a:t> software</a:t>
            </a:r>
          </a:p>
          <a:p>
            <a:pPr algn="ctr"/>
            <a:r>
              <a:rPr lang="en-US" altLang="zh-CN" sz="1200" dirty="0"/>
              <a:t>2025.01.05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0250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C9FD5F-C789-8DB4-EA1E-0656EDCD7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51" y="636289"/>
            <a:ext cx="11774910" cy="610974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936A481-5A50-502E-326C-025C0B32709A}"/>
              </a:ext>
            </a:extLst>
          </p:cNvPr>
          <p:cNvSpPr txBox="1"/>
          <p:nvPr/>
        </p:nvSpPr>
        <p:spPr>
          <a:xfrm>
            <a:off x="186613" y="111967"/>
            <a:ext cx="11131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900" dirty="0"/>
              <a:t>资材需要量确认的订单资材可以购买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先输入主信息并保存后再添加明细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购买编号自动生成</a:t>
            </a:r>
            <a:endParaRPr lang="en-US" altLang="zh-CN" sz="900" dirty="0"/>
          </a:p>
          <a:p>
            <a:pPr marL="228600" indent="-228600">
              <a:buAutoNum type="arabicPeriod"/>
            </a:pPr>
            <a:endParaRPr lang="zh-CN" altLang="en-US" sz="900" dirty="0"/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E31ED726-C582-60CF-6139-8F08FB918945}"/>
              </a:ext>
            </a:extLst>
          </p:cNvPr>
          <p:cNvSpPr/>
          <p:nvPr/>
        </p:nvSpPr>
        <p:spPr>
          <a:xfrm>
            <a:off x="2665327" y="501367"/>
            <a:ext cx="2162908" cy="285750"/>
          </a:xfrm>
          <a:prstGeom prst="wedgeRoundRectCallout">
            <a:avLst>
              <a:gd name="adj1" fmla="val -69515"/>
              <a:gd name="adj2" fmla="val 11907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1. </a:t>
            </a:r>
            <a:r>
              <a:rPr lang="zh-CN" altLang="en-US" sz="900" dirty="0">
                <a:solidFill>
                  <a:schemeClr val="tx1"/>
                </a:solidFill>
              </a:rPr>
              <a:t>按此生成单号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2F0A603C-DB3F-E55F-7896-533959F4E7FD}"/>
              </a:ext>
            </a:extLst>
          </p:cNvPr>
          <p:cNvSpPr/>
          <p:nvPr/>
        </p:nvSpPr>
        <p:spPr>
          <a:xfrm>
            <a:off x="2665327" y="996870"/>
            <a:ext cx="2162908" cy="285750"/>
          </a:xfrm>
          <a:prstGeom prst="wedgeRoundRectCallout">
            <a:avLst>
              <a:gd name="adj1" fmla="val -87633"/>
              <a:gd name="adj2" fmla="val -173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2. </a:t>
            </a:r>
            <a:r>
              <a:rPr lang="zh-CN" altLang="en-US" sz="900" dirty="0">
                <a:solidFill>
                  <a:schemeClr val="tx1"/>
                </a:solidFill>
              </a:rPr>
              <a:t>选择订单编号（只显示待购买资材）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F5353336-05A0-23E9-BB1C-349B640C8FE3}"/>
              </a:ext>
            </a:extLst>
          </p:cNvPr>
          <p:cNvSpPr/>
          <p:nvPr/>
        </p:nvSpPr>
        <p:spPr>
          <a:xfrm>
            <a:off x="1965531" y="2453117"/>
            <a:ext cx="2162908" cy="285750"/>
          </a:xfrm>
          <a:prstGeom prst="wedgeRoundRectCallout">
            <a:avLst>
              <a:gd name="adj1" fmla="val -2218"/>
              <a:gd name="adj2" fmla="val 7989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3. </a:t>
            </a:r>
            <a:r>
              <a:rPr lang="zh-CN" altLang="en-US" sz="900" dirty="0">
                <a:solidFill>
                  <a:schemeClr val="tx1"/>
                </a:solidFill>
              </a:rPr>
              <a:t>输入其他项目后保存主信息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306F0E93-0935-6187-49A0-514A78A6676F}"/>
              </a:ext>
            </a:extLst>
          </p:cNvPr>
          <p:cNvSpPr/>
          <p:nvPr/>
        </p:nvSpPr>
        <p:spPr>
          <a:xfrm>
            <a:off x="1387032" y="3831569"/>
            <a:ext cx="2162908" cy="285750"/>
          </a:xfrm>
          <a:prstGeom prst="wedgeRoundRectCallout">
            <a:avLst>
              <a:gd name="adj1" fmla="val -79005"/>
              <a:gd name="adj2" fmla="val -26622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4. </a:t>
            </a:r>
            <a:r>
              <a:rPr lang="zh-CN" altLang="en-US" sz="900" dirty="0">
                <a:solidFill>
                  <a:schemeClr val="tx1"/>
                </a:solidFill>
              </a:rPr>
              <a:t>显示待购资材，打勾后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2018110A-11C8-0951-6662-DD478D6E0982}"/>
              </a:ext>
            </a:extLst>
          </p:cNvPr>
          <p:cNvSpPr/>
          <p:nvPr/>
        </p:nvSpPr>
        <p:spPr>
          <a:xfrm>
            <a:off x="4027596" y="4404867"/>
            <a:ext cx="2162908" cy="285750"/>
          </a:xfrm>
          <a:prstGeom prst="wedgeRoundRectCallout">
            <a:avLst>
              <a:gd name="adj1" fmla="val 79747"/>
              <a:gd name="adj2" fmla="val -46214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5. </a:t>
            </a:r>
            <a:r>
              <a:rPr lang="zh-CN" altLang="en-US" sz="900" dirty="0">
                <a:solidFill>
                  <a:schemeClr val="tx1"/>
                </a:solidFill>
              </a:rPr>
              <a:t>添加明细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FF46F742-019D-3E7E-5B68-9A0B60F2EDDB}"/>
              </a:ext>
            </a:extLst>
          </p:cNvPr>
          <p:cNvSpPr/>
          <p:nvPr/>
        </p:nvSpPr>
        <p:spPr>
          <a:xfrm>
            <a:off x="8968695" y="4690617"/>
            <a:ext cx="2162908" cy="285750"/>
          </a:xfrm>
          <a:prstGeom prst="wedgeRoundRectCallout">
            <a:avLst>
              <a:gd name="adj1" fmla="val -3080"/>
              <a:gd name="adj2" fmla="val -50786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6. </a:t>
            </a:r>
            <a:r>
              <a:rPr lang="zh-CN" altLang="en-US" sz="900" dirty="0">
                <a:solidFill>
                  <a:schemeClr val="tx1"/>
                </a:solidFill>
              </a:rPr>
              <a:t>数量单价可以修改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1DAC28E-D246-5EFF-37D9-BD74D352D37E}"/>
              </a:ext>
            </a:extLst>
          </p:cNvPr>
          <p:cNvSpPr/>
          <p:nvPr/>
        </p:nvSpPr>
        <p:spPr>
          <a:xfrm>
            <a:off x="10029092" y="3969099"/>
            <a:ext cx="2162908" cy="285750"/>
          </a:xfrm>
          <a:prstGeom prst="wedgeRoundRectCallout">
            <a:avLst>
              <a:gd name="adj1" fmla="val 803"/>
              <a:gd name="adj2" fmla="val -3380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7. </a:t>
            </a:r>
            <a:r>
              <a:rPr lang="zh-CN" altLang="en-US" sz="900" dirty="0">
                <a:solidFill>
                  <a:schemeClr val="tx1"/>
                </a:solidFill>
              </a:rPr>
              <a:t>检查无误后确认</a:t>
            </a:r>
          </a:p>
        </p:txBody>
      </p:sp>
    </p:spTree>
    <p:extLst>
      <p:ext uri="{BB962C8B-B14F-4D97-AF65-F5344CB8AC3E}">
        <p14:creationId xmlns:p14="http://schemas.microsoft.com/office/powerpoint/2010/main" val="1899549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42E8140-65BD-F63D-C855-6D834BA17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1" y="841691"/>
            <a:ext cx="11594841" cy="60163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4E13F9-F6C7-C839-1EE3-F464A6C9CB46}"/>
              </a:ext>
            </a:extLst>
          </p:cNvPr>
          <p:cNvSpPr txBox="1"/>
          <p:nvPr/>
        </p:nvSpPr>
        <p:spPr>
          <a:xfrm>
            <a:off x="177281" y="93306"/>
            <a:ext cx="11709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900" dirty="0"/>
              <a:t>入库单根据购买单输入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原则上青岛工厂入库， 其他工厂生产时需要转出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5AC37E6B-39E4-138A-2AA1-5D4EFC512B68}"/>
              </a:ext>
            </a:extLst>
          </p:cNvPr>
          <p:cNvSpPr/>
          <p:nvPr/>
        </p:nvSpPr>
        <p:spPr>
          <a:xfrm>
            <a:off x="3475892" y="967071"/>
            <a:ext cx="2162908" cy="285750"/>
          </a:xfrm>
          <a:prstGeom prst="wedgeRoundRectCallout">
            <a:avLst>
              <a:gd name="adj1" fmla="val -60024"/>
              <a:gd name="adj2" fmla="val -9316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1. </a:t>
            </a:r>
            <a:r>
              <a:rPr lang="zh-CN" altLang="en-US" sz="900" dirty="0">
                <a:solidFill>
                  <a:schemeClr val="tx1"/>
                </a:solidFill>
              </a:rPr>
              <a:t>选择仓库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C5C669C2-2FA6-F9B0-4FB2-A82095C25E85}"/>
              </a:ext>
            </a:extLst>
          </p:cNvPr>
          <p:cNvSpPr/>
          <p:nvPr/>
        </p:nvSpPr>
        <p:spPr>
          <a:xfrm>
            <a:off x="2861268" y="1333295"/>
            <a:ext cx="2162908" cy="285750"/>
          </a:xfrm>
          <a:prstGeom prst="wedgeRoundRectCallout">
            <a:avLst>
              <a:gd name="adj1" fmla="val -80299"/>
              <a:gd name="adj2" fmla="val -11275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2. </a:t>
            </a:r>
            <a:r>
              <a:rPr lang="zh-CN" altLang="en-US" sz="900" dirty="0">
                <a:solidFill>
                  <a:schemeClr val="tx1"/>
                </a:solidFill>
              </a:rPr>
              <a:t>生成单号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EB27C9D8-571B-2C3B-5058-9AC3C0547915}"/>
              </a:ext>
            </a:extLst>
          </p:cNvPr>
          <p:cNvSpPr/>
          <p:nvPr/>
        </p:nvSpPr>
        <p:spPr>
          <a:xfrm>
            <a:off x="2142811" y="2142729"/>
            <a:ext cx="2162908" cy="285750"/>
          </a:xfrm>
          <a:prstGeom prst="wedgeRoundRectCallout">
            <a:avLst>
              <a:gd name="adj1" fmla="val -79005"/>
              <a:gd name="adj2" fmla="val -26622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3. </a:t>
            </a:r>
            <a:r>
              <a:rPr lang="zh-CN" altLang="en-US" sz="900" dirty="0">
                <a:solidFill>
                  <a:schemeClr val="tx1"/>
                </a:solidFill>
              </a:rPr>
              <a:t>选择购买单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E2AE6A9-E103-AFC0-8382-9AB1615AA1F7}"/>
              </a:ext>
            </a:extLst>
          </p:cNvPr>
          <p:cNvSpPr/>
          <p:nvPr/>
        </p:nvSpPr>
        <p:spPr>
          <a:xfrm>
            <a:off x="2497375" y="2787618"/>
            <a:ext cx="2162908" cy="285750"/>
          </a:xfrm>
          <a:prstGeom prst="wedgeRoundRectCallout">
            <a:avLst>
              <a:gd name="adj1" fmla="val -124301"/>
              <a:gd name="adj2" fmla="val 11254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4. </a:t>
            </a:r>
            <a:r>
              <a:rPr lang="zh-CN" altLang="en-US" sz="900" dirty="0">
                <a:solidFill>
                  <a:schemeClr val="tx1"/>
                </a:solidFill>
              </a:rPr>
              <a:t>输入其他项目后保存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845617F0-CB6A-5EB3-66A9-6973B08CBA92}"/>
              </a:ext>
            </a:extLst>
          </p:cNvPr>
          <p:cNvSpPr/>
          <p:nvPr/>
        </p:nvSpPr>
        <p:spPr>
          <a:xfrm>
            <a:off x="1900216" y="4812987"/>
            <a:ext cx="2162908" cy="285750"/>
          </a:xfrm>
          <a:prstGeom prst="wedgeRoundRectCallout">
            <a:avLst>
              <a:gd name="adj1" fmla="val -79005"/>
              <a:gd name="adj2" fmla="val -26622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5. </a:t>
            </a:r>
            <a:r>
              <a:rPr lang="zh-CN" altLang="en-US" sz="900" dirty="0">
                <a:solidFill>
                  <a:schemeClr val="tx1"/>
                </a:solidFill>
              </a:rPr>
              <a:t>在此打勾要入库的行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02F5FEB-A474-3A25-D08C-B8E58C59B455}"/>
              </a:ext>
            </a:extLst>
          </p:cNvPr>
          <p:cNvSpPr/>
          <p:nvPr/>
        </p:nvSpPr>
        <p:spPr>
          <a:xfrm>
            <a:off x="4391489" y="4537059"/>
            <a:ext cx="2162908" cy="285750"/>
          </a:xfrm>
          <a:prstGeom prst="wedgeRoundRectCallout">
            <a:avLst>
              <a:gd name="adj1" fmla="val 56021"/>
              <a:gd name="adj2" fmla="val -37398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6. </a:t>
            </a:r>
            <a:r>
              <a:rPr lang="zh-CN" altLang="en-US" sz="900" dirty="0">
                <a:solidFill>
                  <a:schemeClr val="tx1"/>
                </a:solidFill>
              </a:rPr>
              <a:t>添加明细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CDD8FA8C-15BE-9266-D2D2-5024C02982D0}"/>
              </a:ext>
            </a:extLst>
          </p:cNvPr>
          <p:cNvSpPr/>
          <p:nvPr/>
        </p:nvSpPr>
        <p:spPr>
          <a:xfrm>
            <a:off x="9364705" y="4905511"/>
            <a:ext cx="2162908" cy="285750"/>
          </a:xfrm>
          <a:prstGeom prst="wedgeRoundRectCallout">
            <a:avLst>
              <a:gd name="adj1" fmla="val 27549"/>
              <a:gd name="adj2" fmla="val -54051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7. </a:t>
            </a:r>
            <a:r>
              <a:rPr lang="zh-CN" altLang="en-US" sz="900" dirty="0">
                <a:solidFill>
                  <a:schemeClr val="tx1"/>
                </a:solidFill>
              </a:rPr>
              <a:t>检查无误后确认</a:t>
            </a:r>
          </a:p>
        </p:txBody>
      </p:sp>
    </p:spTree>
    <p:extLst>
      <p:ext uri="{BB962C8B-B14F-4D97-AF65-F5344CB8AC3E}">
        <p14:creationId xmlns:p14="http://schemas.microsoft.com/office/powerpoint/2010/main" val="2298240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09B3659-E6E7-AD98-8B70-D18D98E31A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4" y="996617"/>
            <a:ext cx="11296261" cy="5861383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8DB5A8F-2798-E06E-6F12-0B3FE272D091}"/>
              </a:ext>
            </a:extLst>
          </p:cNvPr>
          <p:cNvSpPr txBox="1"/>
          <p:nvPr/>
        </p:nvSpPr>
        <p:spPr>
          <a:xfrm>
            <a:off x="326571" y="65314"/>
            <a:ext cx="11122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900" dirty="0"/>
              <a:t>如果指定其他工厂生产，需要把入库的资材转出到生产工厂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选择入出库仓库可显示待转出资材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167FC12D-75DD-4469-EA5A-F8CC22772AA5}"/>
              </a:ext>
            </a:extLst>
          </p:cNvPr>
          <p:cNvSpPr/>
          <p:nvPr/>
        </p:nvSpPr>
        <p:spPr>
          <a:xfrm>
            <a:off x="3186643" y="1405609"/>
            <a:ext cx="2162908" cy="285750"/>
          </a:xfrm>
          <a:prstGeom prst="wedgeRoundRectCallout">
            <a:avLst>
              <a:gd name="adj1" fmla="val -90653"/>
              <a:gd name="adj2" fmla="val -6377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1. </a:t>
            </a:r>
            <a:r>
              <a:rPr lang="zh-CN" altLang="en-US" sz="900" dirty="0">
                <a:solidFill>
                  <a:schemeClr val="tx1"/>
                </a:solidFill>
              </a:rPr>
              <a:t>生成单号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69F130BD-1F26-1DB9-BB05-53368F288C0C}"/>
              </a:ext>
            </a:extLst>
          </p:cNvPr>
          <p:cNvSpPr/>
          <p:nvPr/>
        </p:nvSpPr>
        <p:spPr>
          <a:xfrm>
            <a:off x="3724708" y="1814601"/>
            <a:ext cx="2162908" cy="285750"/>
          </a:xfrm>
          <a:prstGeom prst="wedgeRoundRectCallout">
            <a:avLst>
              <a:gd name="adj1" fmla="val -67358"/>
              <a:gd name="adj2" fmla="val 2765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2. </a:t>
            </a:r>
            <a:r>
              <a:rPr lang="zh-CN" altLang="en-US" sz="900" dirty="0">
                <a:solidFill>
                  <a:schemeClr val="tx1"/>
                </a:solidFill>
              </a:rPr>
              <a:t>选择入出库仓库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CB7F5705-FCE0-8D79-8159-12DB990964D2}"/>
              </a:ext>
            </a:extLst>
          </p:cNvPr>
          <p:cNvSpPr/>
          <p:nvPr/>
        </p:nvSpPr>
        <p:spPr>
          <a:xfrm>
            <a:off x="2496177" y="4951243"/>
            <a:ext cx="2162908" cy="285750"/>
          </a:xfrm>
          <a:prstGeom prst="wedgeRoundRectCallout">
            <a:avLst>
              <a:gd name="adj1" fmla="val -1786"/>
              <a:gd name="adj2" fmla="val -48173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4. </a:t>
            </a:r>
            <a:r>
              <a:rPr lang="zh-CN" altLang="en-US" sz="900" dirty="0">
                <a:solidFill>
                  <a:schemeClr val="tx1"/>
                </a:solidFill>
              </a:rPr>
              <a:t>显示待转出资材，打勾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2E1FA123-8E7D-411C-2DCC-BB34631CBD00}"/>
              </a:ext>
            </a:extLst>
          </p:cNvPr>
          <p:cNvSpPr/>
          <p:nvPr/>
        </p:nvSpPr>
        <p:spPr>
          <a:xfrm>
            <a:off x="2657907" y="3286125"/>
            <a:ext cx="2162908" cy="285750"/>
          </a:xfrm>
          <a:prstGeom prst="wedgeRoundRectCallout">
            <a:avLst>
              <a:gd name="adj1" fmla="val -132929"/>
              <a:gd name="adj2" fmla="val -1479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3. </a:t>
            </a:r>
            <a:r>
              <a:rPr lang="zh-CN" altLang="en-US" sz="900" dirty="0">
                <a:solidFill>
                  <a:schemeClr val="tx1"/>
                </a:solidFill>
              </a:rPr>
              <a:t>保存主信息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94D985A8-B066-C1FA-DB8F-F600E11E6558}"/>
              </a:ext>
            </a:extLst>
          </p:cNvPr>
          <p:cNvSpPr/>
          <p:nvPr/>
        </p:nvSpPr>
        <p:spPr>
          <a:xfrm>
            <a:off x="6527002" y="4214124"/>
            <a:ext cx="2162908" cy="285750"/>
          </a:xfrm>
          <a:prstGeom prst="wedgeRoundRectCallout">
            <a:avLst>
              <a:gd name="adj1" fmla="val -50102"/>
              <a:gd name="adj2" fmla="val -21071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5. </a:t>
            </a:r>
            <a:r>
              <a:rPr lang="zh-CN" altLang="en-US" sz="900" dirty="0">
                <a:solidFill>
                  <a:schemeClr val="tx1"/>
                </a:solidFill>
              </a:rPr>
              <a:t>添加明细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00AAAA26-923C-481A-7E7C-559656D8782A}"/>
              </a:ext>
            </a:extLst>
          </p:cNvPr>
          <p:cNvSpPr/>
          <p:nvPr/>
        </p:nvSpPr>
        <p:spPr>
          <a:xfrm>
            <a:off x="8689910" y="4499874"/>
            <a:ext cx="2162908" cy="285750"/>
          </a:xfrm>
          <a:prstGeom prst="wedgeRoundRectCallout">
            <a:avLst>
              <a:gd name="adj1" fmla="val 12450"/>
              <a:gd name="adj2" fmla="val -32500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6. </a:t>
            </a:r>
            <a:r>
              <a:rPr lang="zh-CN" altLang="en-US" sz="900" dirty="0">
                <a:solidFill>
                  <a:schemeClr val="tx1"/>
                </a:solidFill>
              </a:rPr>
              <a:t>检查无误确认</a:t>
            </a:r>
          </a:p>
        </p:txBody>
      </p:sp>
    </p:spTree>
    <p:extLst>
      <p:ext uri="{BB962C8B-B14F-4D97-AF65-F5344CB8AC3E}">
        <p14:creationId xmlns:p14="http://schemas.microsoft.com/office/powerpoint/2010/main" val="56016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BF7C924-DEF7-6C6A-14C1-DEC9B4E6DD57}"/>
              </a:ext>
            </a:extLst>
          </p:cNvPr>
          <p:cNvSpPr txBox="1"/>
          <p:nvPr/>
        </p:nvSpPr>
        <p:spPr>
          <a:xfrm>
            <a:off x="258146" y="167951"/>
            <a:ext cx="1137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900" dirty="0"/>
              <a:t>资材转出后库存从出库仓库消失，只有</a:t>
            </a:r>
            <a:r>
              <a:rPr lang="en-US" altLang="zh-CN" sz="900" dirty="0"/>
              <a:t> </a:t>
            </a:r>
            <a:r>
              <a:rPr lang="zh-CN" altLang="en-US" sz="900" dirty="0"/>
              <a:t>入库的仓库确认库存才能转移到入库仓库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左边选择入库单，在右边查看凭证和物品对比无误后确认即可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4BF3DA5-2C58-8A60-8DC4-BC1E68D47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38" y="659216"/>
            <a:ext cx="11622833" cy="603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60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DACEAED-02B8-82FE-D6D9-6EE1C1BC5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11" y="561682"/>
            <a:ext cx="11868540" cy="61583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C8B4860-D133-7C2F-0677-F00A1A426E8C}"/>
              </a:ext>
            </a:extLst>
          </p:cNvPr>
          <p:cNvSpPr txBox="1"/>
          <p:nvPr/>
        </p:nvSpPr>
        <p:spPr>
          <a:xfrm>
            <a:off x="289249" y="93308"/>
            <a:ext cx="11249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900" dirty="0"/>
              <a:t>根据生产计划和库存情况开出领料单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确认后相当于通知仓库发料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7702D961-DE84-C6D0-E07E-CAB323125B21}"/>
              </a:ext>
            </a:extLst>
          </p:cNvPr>
          <p:cNvSpPr/>
          <p:nvPr/>
        </p:nvSpPr>
        <p:spPr>
          <a:xfrm>
            <a:off x="4157027" y="780459"/>
            <a:ext cx="2162908" cy="285750"/>
          </a:xfrm>
          <a:prstGeom prst="wedgeRoundRectCallout">
            <a:avLst>
              <a:gd name="adj1" fmla="val -60024"/>
              <a:gd name="adj2" fmla="val -9316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1. </a:t>
            </a:r>
            <a:r>
              <a:rPr lang="zh-CN" altLang="en-US" sz="900" dirty="0">
                <a:solidFill>
                  <a:schemeClr val="tx1"/>
                </a:solidFill>
              </a:rPr>
              <a:t>选择仓库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C6ED96A8-1013-1418-DE24-9720ABDA367D}"/>
              </a:ext>
            </a:extLst>
          </p:cNvPr>
          <p:cNvSpPr/>
          <p:nvPr/>
        </p:nvSpPr>
        <p:spPr>
          <a:xfrm>
            <a:off x="2542831" y="1022376"/>
            <a:ext cx="2162908" cy="285750"/>
          </a:xfrm>
          <a:prstGeom prst="wedgeRoundRectCallout">
            <a:avLst>
              <a:gd name="adj1" fmla="val -60024"/>
              <a:gd name="adj2" fmla="val -9316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2. </a:t>
            </a:r>
            <a:r>
              <a:rPr lang="zh-CN" altLang="en-US" sz="900" dirty="0">
                <a:solidFill>
                  <a:schemeClr val="tx1"/>
                </a:solidFill>
              </a:rPr>
              <a:t>生成单号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69DB372B-9AE6-D3BC-9702-0E64BDCFE218}"/>
              </a:ext>
            </a:extLst>
          </p:cNvPr>
          <p:cNvSpPr/>
          <p:nvPr/>
        </p:nvSpPr>
        <p:spPr>
          <a:xfrm>
            <a:off x="1105916" y="2058752"/>
            <a:ext cx="2162908" cy="285750"/>
          </a:xfrm>
          <a:prstGeom prst="wedgeRoundRectCallout">
            <a:avLst>
              <a:gd name="adj1" fmla="val -69946"/>
              <a:gd name="adj2" fmla="val 17458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 </a:t>
            </a:r>
            <a:r>
              <a:rPr lang="zh-CN" altLang="en-US" sz="900" dirty="0">
                <a:solidFill>
                  <a:schemeClr val="tx1"/>
                </a:solidFill>
              </a:rPr>
              <a:t>输入主信息保存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D65E6C88-ADEF-0213-F703-57DD9B1C5593}"/>
              </a:ext>
            </a:extLst>
          </p:cNvPr>
          <p:cNvSpPr/>
          <p:nvPr/>
        </p:nvSpPr>
        <p:spPr>
          <a:xfrm>
            <a:off x="2757435" y="4156975"/>
            <a:ext cx="2162908" cy="285750"/>
          </a:xfrm>
          <a:prstGeom prst="wedgeRoundRectCallout">
            <a:avLst>
              <a:gd name="adj1" fmla="val -60024"/>
              <a:gd name="adj2" fmla="val -9316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4. </a:t>
            </a:r>
            <a:r>
              <a:rPr lang="zh-CN" altLang="en-US" sz="900" dirty="0">
                <a:solidFill>
                  <a:schemeClr val="tx1"/>
                </a:solidFill>
              </a:rPr>
              <a:t>在此显示可出库资材，勾选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DA307E8F-6717-1965-60F5-28E87243BC79}"/>
              </a:ext>
            </a:extLst>
          </p:cNvPr>
          <p:cNvSpPr/>
          <p:nvPr/>
        </p:nvSpPr>
        <p:spPr>
          <a:xfrm>
            <a:off x="4045059" y="3429000"/>
            <a:ext cx="2162908" cy="285750"/>
          </a:xfrm>
          <a:prstGeom prst="wedgeRoundRectCallout">
            <a:avLst>
              <a:gd name="adj1" fmla="val 48687"/>
              <a:gd name="adj2" fmla="val -18132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5. </a:t>
            </a:r>
            <a:r>
              <a:rPr lang="zh-CN" altLang="en-US" sz="900" dirty="0">
                <a:solidFill>
                  <a:schemeClr val="tx1"/>
                </a:solidFill>
              </a:rPr>
              <a:t>添加明细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D456EC55-57C5-2D0C-75EC-8D11B349C20B}"/>
              </a:ext>
            </a:extLst>
          </p:cNvPr>
          <p:cNvSpPr/>
          <p:nvPr/>
        </p:nvSpPr>
        <p:spPr>
          <a:xfrm>
            <a:off x="9375948" y="3714750"/>
            <a:ext cx="2162908" cy="285750"/>
          </a:xfrm>
          <a:prstGeom prst="wedgeRoundRectCallout">
            <a:avLst>
              <a:gd name="adj1" fmla="val 31000"/>
              <a:gd name="adj2" fmla="val -29561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6. </a:t>
            </a:r>
            <a:r>
              <a:rPr lang="zh-CN" altLang="en-US" sz="900" dirty="0">
                <a:solidFill>
                  <a:schemeClr val="tx1"/>
                </a:solidFill>
              </a:rPr>
              <a:t>检查无误确认</a:t>
            </a:r>
          </a:p>
        </p:txBody>
      </p:sp>
    </p:spTree>
    <p:extLst>
      <p:ext uri="{BB962C8B-B14F-4D97-AF65-F5344CB8AC3E}">
        <p14:creationId xmlns:p14="http://schemas.microsoft.com/office/powerpoint/2010/main" val="269617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5B9B688-B9F8-5E82-087D-A9F3E8D382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07" y="849086"/>
            <a:ext cx="11193976" cy="5808309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C0D56EC-0B52-E05B-F65B-ECE86A8EEBF8}"/>
              </a:ext>
            </a:extLst>
          </p:cNvPr>
          <p:cNvSpPr txBox="1"/>
          <p:nvPr/>
        </p:nvSpPr>
        <p:spPr>
          <a:xfrm>
            <a:off x="270588" y="149290"/>
            <a:ext cx="1119397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00" dirty="0"/>
              <a:t>1. </a:t>
            </a:r>
            <a:r>
              <a:rPr lang="zh-CN" altLang="en-US" sz="900" dirty="0"/>
              <a:t>仓库管理员根据领料单发料后确认标记为已出库</a:t>
            </a:r>
          </a:p>
        </p:txBody>
      </p:sp>
    </p:spTree>
    <p:extLst>
      <p:ext uri="{BB962C8B-B14F-4D97-AF65-F5344CB8AC3E}">
        <p14:creationId xmlns:p14="http://schemas.microsoft.com/office/powerpoint/2010/main" val="9481332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71DF730-F595-322C-85C1-243EB4E2F6B0}"/>
              </a:ext>
            </a:extLst>
          </p:cNvPr>
          <p:cNvSpPr txBox="1"/>
          <p:nvPr/>
        </p:nvSpPr>
        <p:spPr>
          <a:xfrm>
            <a:off x="227134" y="72489"/>
            <a:ext cx="337624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/>
              <a:t>资材代码输入画面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E40564-DB62-9C48-8406-CA37DB325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34" y="950539"/>
            <a:ext cx="11245362" cy="583497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3D73548-FA9B-CA87-D92D-1A148564858A}"/>
              </a:ext>
            </a:extLst>
          </p:cNvPr>
          <p:cNvSpPr txBox="1"/>
          <p:nvPr/>
        </p:nvSpPr>
        <p:spPr>
          <a:xfrm>
            <a:off x="342900" y="334099"/>
            <a:ext cx="111295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900" dirty="0"/>
              <a:t>资材代码由大分类，小分类，颜色 组成，中间用</a:t>
            </a:r>
            <a:r>
              <a:rPr lang="en-US" altLang="zh-CN" sz="900" dirty="0"/>
              <a:t>-</a:t>
            </a:r>
            <a:r>
              <a:rPr lang="zh-CN" altLang="en-US" sz="900" dirty="0"/>
              <a:t>分割； 大分类两位，必须是选择参数</a:t>
            </a:r>
            <a:r>
              <a:rPr lang="en-US" altLang="zh-CN" sz="900" dirty="0"/>
              <a:t>【MTTYPE]</a:t>
            </a:r>
            <a:r>
              <a:rPr lang="zh-CN" altLang="en-US" sz="900" dirty="0"/>
              <a:t>里注册的代码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中文名必须输入，韩文名和英文名不输入直接用中文名填充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规格： 参与单价自动计算的必须按指定规格输入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回车键和往下键移动到下个文本框，往上键移动到上一个文本框； </a:t>
            </a:r>
            <a:r>
              <a:rPr lang="en-US" altLang="zh-CN" sz="900" dirty="0"/>
              <a:t>Alt + X </a:t>
            </a:r>
            <a:r>
              <a:rPr lang="zh-CN" altLang="en-US" sz="900" dirty="0"/>
              <a:t>打开选择窗口，</a:t>
            </a:r>
            <a:r>
              <a:rPr lang="en-US" altLang="zh-CN" sz="900" dirty="0"/>
              <a:t>Alt + s </a:t>
            </a:r>
            <a:r>
              <a:rPr lang="zh-CN" altLang="en-US" sz="900" dirty="0"/>
              <a:t>保存 </a:t>
            </a:r>
            <a:r>
              <a:rPr lang="en-US" altLang="zh-CN" sz="900" dirty="0"/>
              <a:t>Alt + D </a:t>
            </a:r>
            <a:r>
              <a:rPr lang="zh-CN" altLang="en-US" sz="900" dirty="0"/>
              <a:t>删除，</a:t>
            </a:r>
            <a:r>
              <a:rPr lang="en-US" altLang="zh-CN" sz="900" dirty="0"/>
              <a:t>Alt + F </a:t>
            </a:r>
            <a:r>
              <a:rPr lang="zh-CN" altLang="en-US" sz="900" dirty="0"/>
              <a:t>刷新网格内容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57A4296C-8397-780E-B723-6AD63EEF419E}"/>
              </a:ext>
            </a:extLst>
          </p:cNvPr>
          <p:cNvSpPr/>
          <p:nvPr/>
        </p:nvSpPr>
        <p:spPr>
          <a:xfrm>
            <a:off x="1749669" y="2154115"/>
            <a:ext cx="2162908" cy="571500"/>
          </a:xfrm>
          <a:prstGeom prst="wedgeRoundRectCallout">
            <a:avLst>
              <a:gd name="adj1" fmla="val -7825"/>
              <a:gd name="adj2" fmla="val -8826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合皮需要输入</a:t>
            </a:r>
            <a:r>
              <a:rPr lang="en-US" altLang="zh-CN" sz="900" dirty="0">
                <a:solidFill>
                  <a:schemeClr val="tx1"/>
                </a:solidFill>
              </a:rPr>
              <a:t>BOM,</a:t>
            </a:r>
            <a:r>
              <a:rPr lang="zh-CN" altLang="en-US" sz="900" dirty="0">
                <a:solidFill>
                  <a:schemeClr val="tx1"/>
                </a:solidFill>
              </a:rPr>
              <a:t>打开此按钮输入</a:t>
            </a:r>
            <a:r>
              <a:rPr lang="en-US" altLang="zh-CN" sz="900" dirty="0">
                <a:solidFill>
                  <a:schemeClr val="tx1"/>
                </a:solidFill>
              </a:rPr>
              <a:t>BOM,</a:t>
            </a:r>
            <a:r>
              <a:rPr lang="zh-CN" altLang="en-US" sz="900" dirty="0">
                <a:solidFill>
                  <a:schemeClr val="tx1"/>
                </a:solidFill>
              </a:rPr>
              <a:t>合皮不输入单价，必须输入加工费，输入</a:t>
            </a:r>
            <a:r>
              <a:rPr lang="en-US" altLang="zh-CN" sz="900" dirty="0">
                <a:solidFill>
                  <a:schemeClr val="tx1"/>
                </a:solidFill>
              </a:rPr>
              <a:t>BOM</a:t>
            </a:r>
            <a:r>
              <a:rPr lang="zh-CN" altLang="en-US" sz="900" dirty="0">
                <a:solidFill>
                  <a:schemeClr val="tx1"/>
                </a:solidFill>
              </a:rPr>
              <a:t>单价自动计算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C1A0F421-5E07-73E3-220F-1AE5F46433F1}"/>
              </a:ext>
            </a:extLst>
          </p:cNvPr>
          <p:cNvSpPr/>
          <p:nvPr/>
        </p:nvSpPr>
        <p:spPr>
          <a:xfrm>
            <a:off x="133620" y="1596870"/>
            <a:ext cx="2162908" cy="571500"/>
          </a:xfrm>
          <a:prstGeom prst="wedgeRoundRectCallout">
            <a:avLst>
              <a:gd name="adj1" fmla="val 73277"/>
              <a:gd name="adj2" fmla="val -278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同一料号可输入多个供应商，按此按钮输入其他供应商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7A004302-1761-DBB5-A5E6-E3B3C2A86A45}"/>
              </a:ext>
            </a:extLst>
          </p:cNvPr>
          <p:cNvSpPr/>
          <p:nvPr/>
        </p:nvSpPr>
        <p:spPr>
          <a:xfrm>
            <a:off x="5317073" y="1582615"/>
            <a:ext cx="2162908" cy="571500"/>
          </a:xfrm>
          <a:prstGeom prst="wedgeRoundRectCallout">
            <a:avLst>
              <a:gd name="adj1" fmla="val -76848"/>
              <a:gd name="adj2" fmla="val -8990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输入同一资材不同颜色时，输入颜色后按此按钮直接复制后显示，注意要改变资材名称里颜色部分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26ABAE41-AA6B-0F4A-F7B9-3C22F888E0A9}"/>
              </a:ext>
            </a:extLst>
          </p:cNvPr>
          <p:cNvSpPr/>
          <p:nvPr/>
        </p:nvSpPr>
        <p:spPr>
          <a:xfrm>
            <a:off x="5849815" y="3003333"/>
            <a:ext cx="2162908" cy="571500"/>
          </a:xfrm>
          <a:prstGeom prst="wedgeRoundRectCallout">
            <a:avLst>
              <a:gd name="adj1" fmla="val 84924"/>
              <a:gd name="adj2" fmla="val -9479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可以资材代码相应的多个图片或文档，</a:t>
            </a:r>
            <a:endParaRPr lang="en-US" altLang="zh-CN" sz="900" dirty="0">
              <a:solidFill>
                <a:schemeClr val="tx1"/>
              </a:solidFill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建议上传至少一个图片</a:t>
            </a:r>
          </a:p>
        </p:txBody>
      </p:sp>
    </p:spTree>
    <p:extLst>
      <p:ext uri="{BB962C8B-B14F-4D97-AF65-F5344CB8AC3E}">
        <p14:creationId xmlns:p14="http://schemas.microsoft.com/office/powerpoint/2010/main" val="491019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00F547-96BF-229C-14FA-D24E2E9A8640}"/>
              </a:ext>
            </a:extLst>
          </p:cNvPr>
          <p:cNvSpPr txBox="1"/>
          <p:nvPr/>
        </p:nvSpPr>
        <p:spPr>
          <a:xfrm>
            <a:off x="121301" y="74642"/>
            <a:ext cx="1175656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900" dirty="0"/>
              <a:t>供应商代码 ： 代码按要能表示供应商名称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货币，联系人，电话，一定要输入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纸箱，棉，包装袋 要输入单价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17AD192-2AB1-1FE9-023F-FCFBD463A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653143"/>
            <a:ext cx="11756567" cy="61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158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5FB160D-E672-F454-60B9-34E127269F6B}"/>
              </a:ext>
            </a:extLst>
          </p:cNvPr>
          <p:cNvSpPr txBox="1"/>
          <p:nvPr/>
        </p:nvSpPr>
        <p:spPr>
          <a:xfrm>
            <a:off x="223935" y="121298"/>
            <a:ext cx="1174413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900" dirty="0"/>
              <a:t>客户代码 ：客户代码时客户英文名称的缩写，尽量短且能看懂客户名称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客户标记： 客户标记是内部款式代码的一部分，必须是四个字符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地区： 客户所在国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513F42A-785F-1506-63A3-B0175A2DA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35" y="713753"/>
            <a:ext cx="11744130" cy="609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505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62FBFF-58DE-30AB-F1D7-C5A1D8212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66" y="612312"/>
            <a:ext cx="11968068" cy="620996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DA75EAE-540A-CA21-BF97-F817F512842F}"/>
              </a:ext>
            </a:extLst>
          </p:cNvPr>
          <p:cNvSpPr txBox="1"/>
          <p:nvPr/>
        </p:nvSpPr>
        <p:spPr>
          <a:xfrm>
            <a:off x="186612" y="74645"/>
            <a:ext cx="1089504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900" dirty="0"/>
              <a:t>成品代码： 公式内部统一代码，两位开发年度</a:t>
            </a:r>
            <a:r>
              <a:rPr lang="en-US" altLang="zh-CN" sz="900" dirty="0"/>
              <a:t>+</a:t>
            </a:r>
            <a:r>
              <a:rPr lang="zh-CN" altLang="en-US" sz="900" dirty="0"/>
              <a:t>四位客户标记</a:t>
            </a:r>
            <a:r>
              <a:rPr lang="en-US" altLang="zh-CN" sz="900" dirty="0"/>
              <a:t>+</a:t>
            </a:r>
            <a:r>
              <a:rPr lang="zh-CN" altLang="en-US" sz="900" dirty="0"/>
              <a:t>一位品目标记</a:t>
            </a:r>
            <a:r>
              <a:rPr lang="en-US" altLang="zh-CN" sz="900" dirty="0"/>
              <a:t>+</a:t>
            </a:r>
            <a:r>
              <a:rPr lang="zh-CN" altLang="en-US" sz="900" dirty="0"/>
              <a:t>顺序号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单位，货币必须输入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箱子数量一定要补入</a:t>
            </a:r>
            <a:r>
              <a:rPr lang="en-US" altLang="zh-CN" sz="900" dirty="0"/>
              <a:t>-</a:t>
            </a:r>
            <a:r>
              <a:rPr lang="zh-CN" altLang="en-US" sz="900" dirty="0"/>
              <a:t>纸箱单价和数量计算时需要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199DDC4-B0A2-4CCA-801D-B95D30ED553B}"/>
              </a:ext>
            </a:extLst>
          </p:cNvPr>
          <p:cNvSpPr/>
          <p:nvPr/>
        </p:nvSpPr>
        <p:spPr>
          <a:xfrm>
            <a:off x="5634134" y="1820804"/>
            <a:ext cx="2162908" cy="571500"/>
          </a:xfrm>
          <a:prstGeom prst="wedgeRoundRectCallout">
            <a:avLst>
              <a:gd name="adj1" fmla="val -135517"/>
              <a:gd name="adj2" fmla="val -16500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添加成品代码在这里操作，选择年度，客户，品目后按 </a:t>
            </a:r>
            <a:r>
              <a:rPr lang="en-US" altLang="zh-CN" sz="900" dirty="0">
                <a:solidFill>
                  <a:schemeClr val="tx1"/>
                </a:solidFill>
              </a:rPr>
              <a:t>+ </a:t>
            </a:r>
            <a:r>
              <a:rPr lang="zh-CN" altLang="en-US" sz="900" dirty="0">
                <a:solidFill>
                  <a:schemeClr val="tx1"/>
                </a:solidFill>
              </a:rPr>
              <a:t>按钮生成代码；</a:t>
            </a:r>
            <a:endParaRPr lang="en-US" altLang="zh-CN" sz="900" dirty="0">
              <a:solidFill>
                <a:schemeClr val="tx1"/>
              </a:solidFill>
            </a:endParaRPr>
          </a:p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如果同一产品有类似款式，可以加</a:t>
            </a:r>
            <a:r>
              <a:rPr lang="en-US" altLang="zh-CN" sz="900" dirty="0">
                <a:solidFill>
                  <a:schemeClr val="tx1"/>
                </a:solidFill>
              </a:rPr>
              <a:t>SUB_NO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7D6C37D5-D9E7-03B5-4314-E2E41E288816}"/>
              </a:ext>
            </a:extLst>
          </p:cNvPr>
          <p:cNvSpPr/>
          <p:nvPr/>
        </p:nvSpPr>
        <p:spPr>
          <a:xfrm>
            <a:off x="6907645" y="2392304"/>
            <a:ext cx="2162908" cy="571500"/>
          </a:xfrm>
          <a:prstGeom prst="wedgeRoundRectCallout">
            <a:avLst>
              <a:gd name="adj1" fmla="val 66806"/>
              <a:gd name="adj2" fmla="val -3602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建议输入成品图片及相关文档</a:t>
            </a:r>
          </a:p>
        </p:txBody>
      </p:sp>
    </p:spTree>
    <p:extLst>
      <p:ext uri="{BB962C8B-B14F-4D97-AF65-F5344CB8AC3E}">
        <p14:creationId xmlns:p14="http://schemas.microsoft.com/office/powerpoint/2010/main" val="3306993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341EA364-43FB-785D-C16D-302C19695A30}"/>
              </a:ext>
            </a:extLst>
          </p:cNvPr>
          <p:cNvSpPr txBox="1"/>
          <p:nvPr/>
        </p:nvSpPr>
        <p:spPr>
          <a:xfrm>
            <a:off x="83976" y="74645"/>
            <a:ext cx="11980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900" dirty="0"/>
              <a:t>先生成一个颜色的用量表，根据订单的颜色复制生成其他颜色的用量表并替换不同颜色的料号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网格里编辑后一定要保存，如果没有保存可以从备份里读入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保存后如果检查无误，按确认键标记确认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如果报价里确认，而且需要修改，必须通知报价取消确认后，再取消确认，才能编辑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C8723E0-F352-B4DF-5AD3-08849AB002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6" y="660534"/>
            <a:ext cx="11800114" cy="6122821"/>
          </a:xfrm>
          <a:prstGeom prst="rect">
            <a:avLst/>
          </a:prstGeom>
        </p:spPr>
      </p:pic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A43B6172-8116-1C2E-7C29-DE876883B73C}"/>
              </a:ext>
            </a:extLst>
          </p:cNvPr>
          <p:cNvSpPr/>
          <p:nvPr/>
        </p:nvSpPr>
        <p:spPr>
          <a:xfrm>
            <a:off x="6459776" y="374784"/>
            <a:ext cx="2162908" cy="285750"/>
          </a:xfrm>
          <a:prstGeom prst="wedgeRoundRectCallout">
            <a:avLst>
              <a:gd name="adj1" fmla="val -79867"/>
              <a:gd name="adj2" fmla="val 15499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1. </a:t>
            </a:r>
            <a:r>
              <a:rPr lang="zh-CN" altLang="en-US" sz="900" dirty="0">
                <a:solidFill>
                  <a:schemeClr val="tx1"/>
                </a:solidFill>
              </a:rPr>
              <a:t>输入后选择成品代码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6DE2BDDA-42E2-94E7-45F7-48E10E7736D0}"/>
              </a:ext>
            </a:extLst>
          </p:cNvPr>
          <p:cNvSpPr/>
          <p:nvPr/>
        </p:nvSpPr>
        <p:spPr>
          <a:xfrm>
            <a:off x="6481543" y="732466"/>
            <a:ext cx="2162908" cy="285750"/>
          </a:xfrm>
          <a:prstGeom prst="wedgeRoundRectCallout">
            <a:avLst>
              <a:gd name="adj1" fmla="val -80730"/>
              <a:gd name="adj2" fmla="val 12234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2. </a:t>
            </a:r>
            <a:r>
              <a:rPr lang="zh-CN" altLang="en-US" sz="900" dirty="0">
                <a:solidFill>
                  <a:schemeClr val="tx1"/>
                </a:solidFill>
              </a:rPr>
              <a:t>按此按钮生成用量表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36A1A63C-E6AD-1DB1-908E-2F39D19FC494}"/>
              </a:ext>
            </a:extLst>
          </p:cNvPr>
          <p:cNvSpPr/>
          <p:nvPr/>
        </p:nvSpPr>
        <p:spPr>
          <a:xfrm>
            <a:off x="1312387" y="3998171"/>
            <a:ext cx="4341963" cy="1441575"/>
          </a:xfrm>
          <a:prstGeom prst="wedgeRoundRectCallout">
            <a:avLst>
              <a:gd name="adj1" fmla="val -58750"/>
              <a:gd name="adj2" fmla="val -7670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900" dirty="0">
                <a:solidFill>
                  <a:schemeClr val="tx1"/>
                </a:solidFill>
              </a:rPr>
              <a:t>3. </a:t>
            </a:r>
            <a:r>
              <a:rPr lang="zh-CN" altLang="en-US" sz="900" dirty="0">
                <a:solidFill>
                  <a:schemeClr val="tx1"/>
                </a:solidFill>
              </a:rPr>
              <a:t>在此编辑用量表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900" dirty="0">
                <a:solidFill>
                  <a:schemeClr val="tx1"/>
                </a:solidFill>
              </a:rPr>
              <a:t>直接输入代码或输入部分代码按</a:t>
            </a:r>
            <a:r>
              <a:rPr lang="en-US" altLang="zh-CN" sz="900" dirty="0" err="1">
                <a:solidFill>
                  <a:schemeClr val="tx1"/>
                </a:solidFill>
              </a:rPr>
              <a:t>Alt+X</a:t>
            </a:r>
            <a:r>
              <a:rPr lang="en-US" altLang="zh-CN" sz="900" dirty="0">
                <a:solidFill>
                  <a:schemeClr val="tx1"/>
                </a:solidFill>
              </a:rPr>
              <a:t> </a:t>
            </a:r>
            <a:r>
              <a:rPr lang="zh-CN" altLang="en-US" sz="900" dirty="0">
                <a:solidFill>
                  <a:schemeClr val="tx1"/>
                </a:solidFill>
              </a:rPr>
              <a:t>选择代码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900" dirty="0">
                <a:solidFill>
                  <a:schemeClr val="tx1"/>
                </a:solidFill>
              </a:rPr>
              <a:t> 复制后替换代码时 按</a:t>
            </a:r>
            <a:r>
              <a:rPr lang="en-US" altLang="zh-CN" sz="900" dirty="0">
                <a:solidFill>
                  <a:schemeClr val="tx1"/>
                </a:solidFill>
              </a:rPr>
              <a:t>Alt + Z </a:t>
            </a:r>
            <a:r>
              <a:rPr lang="zh-CN" altLang="en-US" sz="900" dirty="0">
                <a:solidFill>
                  <a:schemeClr val="tx1"/>
                </a:solidFill>
              </a:rPr>
              <a:t>选择窗里显示同类不同色料号供选择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en-US" altLang="zh-CN" sz="900" dirty="0" err="1">
                <a:solidFill>
                  <a:schemeClr val="tx1"/>
                </a:solidFill>
              </a:rPr>
              <a:t>Alt+P</a:t>
            </a:r>
            <a:r>
              <a:rPr lang="en-US" altLang="zh-CN" sz="900" dirty="0">
                <a:solidFill>
                  <a:schemeClr val="tx1"/>
                </a:solidFill>
              </a:rPr>
              <a:t> </a:t>
            </a:r>
            <a:r>
              <a:rPr lang="zh-CN" altLang="en-US" sz="900" dirty="0">
                <a:solidFill>
                  <a:schemeClr val="tx1"/>
                </a:solidFill>
              </a:rPr>
              <a:t>添加行，</a:t>
            </a:r>
            <a:r>
              <a:rPr lang="en-US" altLang="zh-CN" sz="900" dirty="0" err="1">
                <a:solidFill>
                  <a:schemeClr val="tx1"/>
                </a:solidFill>
              </a:rPr>
              <a:t>Alt+I</a:t>
            </a:r>
            <a:r>
              <a:rPr lang="en-US" altLang="zh-CN" sz="900" dirty="0">
                <a:solidFill>
                  <a:schemeClr val="tx1"/>
                </a:solidFill>
              </a:rPr>
              <a:t> </a:t>
            </a:r>
            <a:r>
              <a:rPr lang="zh-CN" altLang="en-US" sz="900" dirty="0">
                <a:solidFill>
                  <a:schemeClr val="tx1"/>
                </a:solidFill>
              </a:rPr>
              <a:t>插入行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900" dirty="0">
                <a:solidFill>
                  <a:schemeClr val="tx1"/>
                </a:solidFill>
              </a:rPr>
              <a:t>编辑完后按 </a:t>
            </a:r>
            <a:r>
              <a:rPr lang="en-US" altLang="zh-CN" sz="900" dirty="0">
                <a:solidFill>
                  <a:schemeClr val="tx1"/>
                </a:solidFill>
              </a:rPr>
              <a:t>Alt + S </a:t>
            </a:r>
            <a:r>
              <a:rPr lang="zh-CN" altLang="en-US" sz="900" dirty="0">
                <a:solidFill>
                  <a:schemeClr val="tx1"/>
                </a:solidFill>
              </a:rPr>
              <a:t>保存用量表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900" dirty="0">
                <a:solidFill>
                  <a:schemeClr val="tx1"/>
                </a:solidFill>
              </a:rPr>
              <a:t>检查无误确认按钮标记为已确认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900" dirty="0">
                <a:solidFill>
                  <a:schemeClr val="tx1"/>
                </a:solidFill>
              </a:rPr>
              <a:t>区分随意输入，此项只为小计</a:t>
            </a:r>
            <a:endParaRPr lang="en-US" altLang="zh-CN" sz="90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zh-CN" altLang="en-US" sz="900" dirty="0">
                <a:solidFill>
                  <a:schemeClr val="tx1"/>
                </a:solidFill>
              </a:rPr>
              <a:t>区分和部件名称可选择 </a:t>
            </a:r>
            <a:r>
              <a:rPr lang="en-US" altLang="zh-CN" sz="900" dirty="0" err="1">
                <a:solidFill>
                  <a:schemeClr val="tx1"/>
                </a:solidFill>
              </a:rPr>
              <a:t>Alt+X</a:t>
            </a:r>
            <a:endParaRPr lang="zh-CN" altLang="en-US" sz="900" dirty="0">
              <a:solidFill>
                <a:schemeClr val="tx1"/>
              </a:solidFill>
            </a:endParaRP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7E1BEDD3-CA74-3ACF-8CD8-C37D1410DF9E}"/>
              </a:ext>
            </a:extLst>
          </p:cNvPr>
          <p:cNvSpPr/>
          <p:nvPr/>
        </p:nvSpPr>
        <p:spPr>
          <a:xfrm>
            <a:off x="6584184" y="1740164"/>
            <a:ext cx="2162908" cy="285750"/>
          </a:xfrm>
          <a:prstGeom prst="wedgeRoundRectCallout">
            <a:avLst>
              <a:gd name="adj1" fmla="val -95829"/>
              <a:gd name="adj2" fmla="val -11928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输入成品颜色后按</a:t>
            </a:r>
            <a:r>
              <a:rPr lang="en-US" altLang="zh-CN" sz="900" dirty="0" err="1">
                <a:solidFill>
                  <a:schemeClr val="tx1"/>
                </a:solidFill>
              </a:rPr>
              <a:t>Alt+C</a:t>
            </a:r>
            <a:r>
              <a:rPr lang="zh-CN" altLang="en-US" sz="900" dirty="0">
                <a:solidFill>
                  <a:schemeClr val="tx1"/>
                </a:solidFill>
              </a:rPr>
              <a:t>复制用量表</a:t>
            </a:r>
          </a:p>
        </p:txBody>
      </p:sp>
    </p:spTree>
    <p:extLst>
      <p:ext uri="{BB962C8B-B14F-4D97-AF65-F5344CB8AC3E}">
        <p14:creationId xmlns:p14="http://schemas.microsoft.com/office/powerpoint/2010/main" val="1885439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2CA7785-CB47-84F6-E765-263241661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75" y="684568"/>
            <a:ext cx="11762792" cy="610345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3BC346B-51C5-EE54-015C-0AD4627CDB80}"/>
              </a:ext>
            </a:extLst>
          </p:cNvPr>
          <p:cNvSpPr txBox="1"/>
          <p:nvPr/>
        </p:nvSpPr>
        <p:spPr>
          <a:xfrm>
            <a:off x="195943" y="83976"/>
            <a:ext cx="11762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900" dirty="0"/>
              <a:t>产品报价前，用量表必须确认才能看到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报价确认后用量表不能修正，要修正必须解除确认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DBD4011D-DD65-8BA8-FAB0-DD9416B5E673}"/>
              </a:ext>
            </a:extLst>
          </p:cNvPr>
          <p:cNvSpPr/>
          <p:nvPr/>
        </p:nvSpPr>
        <p:spPr>
          <a:xfrm>
            <a:off x="3914431" y="1208319"/>
            <a:ext cx="2162908" cy="285750"/>
          </a:xfrm>
          <a:prstGeom prst="wedgeRoundRectCallout">
            <a:avLst>
              <a:gd name="adj1" fmla="val -95829"/>
              <a:gd name="adj2" fmla="val -11928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输入成品代码搜索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539C3115-A416-A4EF-7B02-5D11A0EFAD9B}"/>
              </a:ext>
            </a:extLst>
          </p:cNvPr>
          <p:cNvSpPr/>
          <p:nvPr/>
        </p:nvSpPr>
        <p:spPr>
          <a:xfrm>
            <a:off x="2581351" y="1725329"/>
            <a:ext cx="2162908" cy="285750"/>
          </a:xfrm>
          <a:prstGeom prst="wedgeRoundRectCallout">
            <a:avLst>
              <a:gd name="adj1" fmla="val -95829"/>
              <a:gd name="adj2" fmla="val -11928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在此顶级选择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DCDA7CCC-4F9D-949F-F2BF-5542381A8CA6}"/>
              </a:ext>
            </a:extLst>
          </p:cNvPr>
          <p:cNvSpPr/>
          <p:nvPr/>
        </p:nvSpPr>
        <p:spPr>
          <a:xfrm>
            <a:off x="7246658" y="3143250"/>
            <a:ext cx="2162908" cy="285750"/>
          </a:xfrm>
          <a:prstGeom prst="wedgeRoundRectCallout">
            <a:avLst>
              <a:gd name="adj1" fmla="val 104769"/>
              <a:gd name="adj2" fmla="val -2786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1. </a:t>
            </a:r>
            <a:r>
              <a:rPr lang="zh-CN" altLang="en-US" sz="900" dirty="0">
                <a:solidFill>
                  <a:schemeClr val="tx1"/>
                </a:solidFill>
              </a:rPr>
              <a:t>读入资材费用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2A2DD97A-95AE-CD64-92CE-0D673365E0CE}"/>
              </a:ext>
            </a:extLst>
          </p:cNvPr>
          <p:cNvSpPr/>
          <p:nvPr/>
        </p:nvSpPr>
        <p:spPr>
          <a:xfrm>
            <a:off x="7246658" y="4273164"/>
            <a:ext cx="2162908" cy="285750"/>
          </a:xfrm>
          <a:prstGeom prst="wedgeRoundRectCallout">
            <a:avLst>
              <a:gd name="adj1" fmla="val 132809"/>
              <a:gd name="adj2" fmla="val 8316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2. </a:t>
            </a:r>
            <a:r>
              <a:rPr lang="zh-CN" altLang="en-US" sz="900" dirty="0">
                <a:solidFill>
                  <a:schemeClr val="tx1"/>
                </a:solidFill>
              </a:rPr>
              <a:t>输入附加费（运输费），加工费，其他费用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6121A05E-ECFB-B175-DFD5-FF99B7E8C364}"/>
              </a:ext>
            </a:extLst>
          </p:cNvPr>
          <p:cNvSpPr/>
          <p:nvPr/>
        </p:nvSpPr>
        <p:spPr>
          <a:xfrm>
            <a:off x="7246658" y="3780559"/>
            <a:ext cx="2162908" cy="285750"/>
          </a:xfrm>
          <a:prstGeom prst="wedgeRoundRectCallout">
            <a:avLst>
              <a:gd name="adj1" fmla="val 132377"/>
              <a:gd name="adj2" fmla="val -23357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3. </a:t>
            </a:r>
            <a:r>
              <a:rPr lang="zh-CN" altLang="en-US" sz="900" dirty="0">
                <a:solidFill>
                  <a:schemeClr val="tx1"/>
                </a:solidFill>
              </a:rPr>
              <a:t>按此按钮保存（输入的费用同时应用于同款不同色</a:t>
            </a:r>
            <a:r>
              <a:rPr lang="en-US" altLang="zh-CN" sz="900" dirty="0">
                <a:solidFill>
                  <a:schemeClr val="tx1"/>
                </a:solidFill>
              </a:rPr>
              <a:t>-</a:t>
            </a:r>
            <a:r>
              <a:rPr lang="zh-CN" altLang="en-US" sz="900" dirty="0">
                <a:solidFill>
                  <a:schemeClr val="tx1"/>
                </a:solidFill>
              </a:rPr>
              <a:t>如果存在）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AD5EC0B8-6C00-2FAE-BFD0-AA2E8A632B22}"/>
              </a:ext>
            </a:extLst>
          </p:cNvPr>
          <p:cNvSpPr/>
          <p:nvPr/>
        </p:nvSpPr>
        <p:spPr>
          <a:xfrm>
            <a:off x="4809457" y="3913269"/>
            <a:ext cx="2162908" cy="285750"/>
          </a:xfrm>
          <a:prstGeom prst="wedgeRoundRectCallout">
            <a:avLst>
              <a:gd name="adj1" fmla="val 50844"/>
              <a:gd name="adj2" fmla="val -4229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4. </a:t>
            </a:r>
            <a:r>
              <a:rPr lang="zh-CN" altLang="en-US" sz="900" dirty="0">
                <a:solidFill>
                  <a:schemeClr val="tx1"/>
                </a:solidFill>
              </a:rPr>
              <a:t>检查无误就确认</a:t>
            </a:r>
          </a:p>
        </p:txBody>
      </p:sp>
    </p:spTree>
    <p:extLst>
      <p:ext uri="{BB962C8B-B14F-4D97-AF65-F5344CB8AC3E}">
        <p14:creationId xmlns:p14="http://schemas.microsoft.com/office/powerpoint/2010/main" val="122511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760859-1EDF-626E-E9B6-A1F240AF6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05" y="945828"/>
            <a:ext cx="11268269" cy="584685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B32E52F-A59F-3A3A-E590-CA1C3722CB41}"/>
              </a:ext>
            </a:extLst>
          </p:cNvPr>
          <p:cNvSpPr txBox="1"/>
          <p:nvPr/>
        </p:nvSpPr>
        <p:spPr>
          <a:xfrm>
            <a:off x="93305" y="65314"/>
            <a:ext cx="1187787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900" dirty="0"/>
              <a:t>订单编号： 正式订单 </a:t>
            </a:r>
            <a:r>
              <a:rPr lang="en-US" altLang="zh-CN" sz="900" dirty="0"/>
              <a:t>FM ,</a:t>
            </a:r>
            <a:r>
              <a:rPr lang="zh-CN" altLang="en-US" sz="900" dirty="0"/>
              <a:t>样品订单 </a:t>
            </a:r>
            <a:r>
              <a:rPr lang="en-US" altLang="zh-CN" sz="900" dirty="0"/>
              <a:t>SM , </a:t>
            </a:r>
            <a:r>
              <a:rPr lang="zh-CN" altLang="en-US" sz="900" dirty="0"/>
              <a:t>第三位是工厂区分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支付方式，运输条件，货币必须输入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输入订单必须先输入主信息并保存，才能添加明细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6506CF5-43E8-BD39-E7C3-2EB9F9243B88}"/>
              </a:ext>
            </a:extLst>
          </p:cNvPr>
          <p:cNvSpPr/>
          <p:nvPr/>
        </p:nvSpPr>
        <p:spPr>
          <a:xfrm>
            <a:off x="2581351" y="1725329"/>
            <a:ext cx="2162908" cy="285750"/>
          </a:xfrm>
          <a:prstGeom prst="wedgeRoundRectCallout">
            <a:avLst>
              <a:gd name="adj1" fmla="val -62180"/>
              <a:gd name="adj2" fmla="val -11275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3. </a:t>
            </a:r>
            <a:r>
              <a:rPr lang="zh-CN" altLang="en-US" sz="900" dirty="0">
                <a:solidFill>
                  <a:schemeClr val="tx1"/>
                </a:solidFill>
              </a:rPr>
              <a:t>生成订单编号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84086AF8-417A-BCD2-F10D-2B547ED07340}"/>
              </a:ext>
            </a:extLst>
          </p:cNvPr>
          <p:cNvSpPr/>
          <p:nvPr/>
        </p:nvSpPr>
        <p:spPr>
          <a:xfrm>
            <a:off x="4413261" y="697482"/>
            <a:ext cx="2162908" cy="285750"/>
          </a:xfrm>
          <a:prstGeom prst="wedgeRoundRectCallout">
            <a:avLst>
              <a:gd name="adj1" fmla="val -103594"/>
              <a:gd name="adj2" fmla="val 7336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1.</a:t>
            </a:r>
            <a:r>
              <a:rPr lang="zh-CN" altLang="en-US" sz="900" dirty="0">
                <a:solidFill>
                  <a:schemeClr val="tx1"/>
                </a:solidFill>
              </a:rPr>
              <a:t>选择工厂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5B364D20-F321-A1A4-657D-D6ADB42D5A60}"/>
              </a:ext>
            </a:extLst>
          </p:cNvPr>
          <p:cNvSpPr/>
          <p:nvPr/>
        </p:nvSpPr>
        <p:spPr>
          <a:xfrm>
            <a:off x="6971462" y="1725329"/>
            <a:ext cx="2162908" cy="285750"/>
          </a:xfrm>
          <a:prstGeom prst="wedgeRoundRectCallout">
            <a:avLst>
              <a:gd name="adj1" fmla="val -95829"/>
              <a:gd name="adj2" fmla="val -11928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2. </a:t>
            </a:r>
            <a:r>
              <a:rPr lang="zh-CN" altLang="en-US" sz="900" dirty="0">
                <a:solidFill>
                  <a:schemeClr val="tx1"/>
                </a:solidFill>
              </a:rPr>
              <a:t>选择订单分类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E3A51C02-4650-0D64-E2BD-F1F40EF89BB3}"/>
              </a:ext>
            </a:extLst>
          </p:cNvPr>
          <p:cNvSpPr/>
          <p:nvPr/>
        </p:nvSpPr>
        <p:spPr>
          <a:xfrm>
            <a:off x="2491155" y="2753176"/>
            <a:ext cx="2162908" cy="285750"/>
          </a:xfrm>
          <a:prstGeom prst="wedgeRoundRectCallout">
            <a:avLst>
              <a:gd name="adj1" fmla="val -132497"/>
              <a:gd name="adj2" fmla="val 23662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4.</a:t>
            </a:r>
            <a:r>
              <a:rPr lang="zh-CN" altLang="en-US" sz="900" dirty="0">
                <a:solidFill>
                  <a:schemeClr val="tx1"/>
                </a:solidFill>
              </a:rPr>
              <a:t>输入完内容保存主信息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4E092E3A-FFFC-8B02-7DC1-29984FE68D1D}"/>
              </a:ext>
            </a:extLst>
          </p:cNvPr>
          <p:cNvSpPr/>
          <p:nvPr/>
        </p:nvSpPr>
        <p:spPr>
          <a:xfrm>
            <a:off x="830426" y="4784468"/>
            <a:ext cx="2162908" cy="285750"/>
          </a:xfrm>
          <a:prstGeom prst="wedgeRoundRectCallout">
            <a:avLst>
              <a:gd name="adj1" fmla="val -9551"/>
              <a:gd name="adj2" fmla="val -383779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5.</a:t>
            </a:r>
            <a:r>
              <a:rPr lang="zh-CN" altLang="en-US" sz="900" dirty="0">
                <a:solidFill>
                  <a:schemeClr val="tx1"/>
                </a:solidFill>
              </a:rPr>
              <a:t>输入部分成品信息后按此显示成品，并选择一个成品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0B551187-CDFE-7EE6-6D58-DFFA8114C429}"/>
              </a:ext>
            </a:extLst>
          </p:cNvPr>
          <p:cNvSpPr/>
          <p:nvPr/>
        </p:nvSpPr>
        <p:spPr>
          <a:xfrm>
            <a:off x="3125637" y="5330055"/>
            <a:ext cx="2162908" cy="285750"/>
          </a:xfrm>
          <a:prstGeom prst="wedgeRoundRectCallout">
            <a:avLst>
              <a:gd name="adj1" fmla="val -28100"/>
              <a:gd name="adj2" fmla="val -42296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6. </a:t>
            </a:r>
            <a:r>
              <a:rPr lang="zh-CN" altLang="en-US" sz="900" dirty="0">
                <a:solidFill>
                  <a:schemeClr val="tx1"/>
                </a:solidFill>
              </a:rPr>
              <a:t>输入出口地区，客户订单号，数量（可输入多行）并打勾</a:t>
            </a:r>
          </a:p>
        </p:txBody>
      </p:sp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5DAB9669-6656-5409-E532-3A0D18157793}"/>
              </a:ext>
            </a:extLst>
          </p:cNvPr>
          <p:cNvSpPr/>
          <p:nvPr/>
        </p:nvSpPr>
        <p:spPr>
          <a:xfrm>
            <a:off x="962729" y="5706844"/>
            <a:ext cx="2162908" cy="285750"/>
          </a:xfrm>
          <a:prstGeom prst="wedgeRoundRectCallout">
            <a:avLst>
              <a:gd name="adj1" fmla="val 75434"/>
              <a:gd name="adj2" fmla="val 26275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7.</a:t>
            </a:r>
            <a:r>
              <a:rPr lang="zh-CN" altLang="en-US" sz="900" dirty="0">
                <a:solidFill>
                  <a:schemeClr val="tx1"/>
                </a:solidFill>
              </a:rPr>
              <a:t>按此添加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4681C659-CC40-9D9A-2942-19F787EFD661}"/>
              </a:ext>
            </a:extLst>
          </p:cNvPr>
          <p:cNvSpPr/>
          <p:nvPr/>
        </p:nvSpPr>
        <p:spPr>
          <a:xfrm>
            <a:off x="7305751" y="4927044"/>
            <a:ext cx="2162908" cy="285750"/>
          </a:xfrm>
          <a:prstGeom prst="wedgeRoundRectCallout">
            <a:avLst>
              <a:gd name="adj1" fmla="val -41905"/>
              <a:gd name="adj2" fmla="val -35112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浅蓝色部分可修改（确认后不能修改）</a:t>
            </a:r>
          </a:p>
        </p:txBody>
      </p:sp>
    </p:spTree>
    <p:extLst>
      <p:ext uri="{BB962C8B-B14F-4D97-AF65-F5344CB8AC3E}">
        <p14:creationId xmlns:p14="http://schemas.microsoft.com/office/powerpoint/2010/main" val="1094410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D97089B-2026-5C85-C88A-43AC1997B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88" y="793637"/>
            <a:ext cx="11457994" cy="594530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3A798DA-7FAB-2EC1-112C-6EA27FCB81F2}"/>
              </a:ext>
            </a:extLst>
          </p:cNvPr>
          <p:cNvSpPr txBox="1"/>
          <p:nvPr/>
        </p:nvSpPr>
        <p:spPr>
          <a:xfrm>
            <a:off x="233265" y="83976"/>
            <a:ext cx="1165393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zh-CN" altLang="en-US" sz="900" dirty="0"/>
              <a:t>订单确认，订单明细的各产品用量确认后，可以生成资材需求量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需求量按产品用量表的净量和损耗生成，物料管理员可以视情况调整实际损耗可以指定库存使用</a:t>
            </a:r>
            <a:endParaRPr lang="en-US" altLang="zh-CN" sz="900" dirty="0"/>
          </a:p>
          <a:p>
            <a:pPr marL="228600" indent="-228600">
              <a:buAutoNum type="arabicPeriod"/>
            </a:pPr>
            <a:r>
              <a:rPr lang="zh-CN" altLang="en-US" sz="900" dirty="0"/>
              <a:t>检查无误确认后采购组可以看到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B87FFE45-6831-5F7C-0D63-8AF1ADA70E28}"/>
              </a:ext>
            </a:extLst>
          </p:cNvPr>
          <p:cNvSpPr/>
          <p:nvPr/>
        </p:nvSpPr>
        <p:spPr>
          <a:xfrm>
            <a:off x="2581351" y="1725329"/>
            <a:ext cx="2162908" cy="285750"/>
          </a:xfrm>
          <a:prstGeom prst="wedgeRoundRectCallout">
            <a:avLst>
              <a:gd name="adj1" fmla="val -79005"/>
              <a:gd name="adj2" fmla="val -26622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1. </a:t>
            </a:r>
            <a:r>
              <a:rPr lang="zh-CN" altLang="en-US" sz="900" dirty="0">
                <a:solidFill>
                  <a:schemeClr val="tx1"/>
                </a:solidFill>
              </a:rPr>
              <a:t>选择或输入订单号</a:t>
            </a:r>
          </a:p>
        </p:txBody>
      </p:sp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E7732E91-0867-90EB-BE97-4448924CB152}"/>
              </a:ext>
            </a:extLst>
          </p:cNvPr>
          <p:cNvSpPr/>
          <p:nvPr/>
        </p:nvSpPr>
        <p:spPr>
          <a:xfrm>
            <a:off x="1082232" y="2527112"/>
            <a:ext cx="2162908" cy="285750"/>
          </a:xfrm>
          <a:prstGeom prst="wedgeRoundRectCallout">
            <a:avLst>
              <a:gd name="adj1" fmla="val -72965"/>
              <a:gd name="adj2" fmla="val 27254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2. </a:t>
            </a:r>
            <a:r>
              <a:rPr lang="zh-CN" altLang="en-US" sz="900" dirty="0">
                <a:solidFill>
                  <a:schemeClr val="tx1"/>
                </a:solidFill>
              </a:rPr>
              <a:t>生成需求量（如果用量表变更，或订单数量变更，需要再次生成）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33B23C3D-1092-B969-3FA8-0FD11E1D990A}"/>
              </a:ext>
            </a:extLst>
          </p:cNvPr>
          <p:cNvSpPr/>
          <p:nvPr/>
        </p:nvSpPr>
        <p:spPr>
          <a:xfrm>
            <a:off x="6279383" y="4424987"/>
            <a:ext cx="2162908" cy="285750"/>
          </a:xfrm>
          <a:prstGeom prst="wedgeRoundRectCallout">
            <a:avLst>
              <a:gd name="adj1" fmla="val -24649"/>
              <a:gd name="adj2" fmla="val -16826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3. </a:t>
            </a:r>
            <a:r>
              <a:rPr lang="zh-CN" altLang="en-US" sz="900" dirty="0">
                <a:solidFill>
                  <a:schemeClr val="tx1"/>
                </a:solidFill>
              </a:rPr>
              <a:t>可修改用量或库存使用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E80AB77D-4E1D-F022-4057-4BD9218510D4}"/>
              </a:ext>
            </a:extLst>
          </p:cNvPr>
          <p:cNvSpPr/>
          <p:nvPr/>
        </p:nvSpPr>
        <p:spPr>
          <a:xfrm>
            <a:off x="1744706" y="4490150"/>
            <a:ext cx="2162908" cy="285750"/>
          </a:xfrm>
          <a:prstGeom prst="wedgeRoundRectCallout">
            <a:avLst>
              <a:gd name="adj1" fmla="val -108339"/>
              <a:gd name="adj2" fmla="val -24010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900" dirty="0">
                <a:solidFill>
                  <a:schemeClr val="tx1"/>
                </a:solidFill>
              </a:rPr>
              <a:t>修改后的记录可打勾表示已处理</a:t>
            </a:r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4600AC42-7FB3-4082-AEBD-5ADED4EDEA66}"/>
              </a:ext>
            </a:extLst>
          </p:cNvPr>
          <p:cNvSpPr/>
          <p:nvPr/>
        </p:nvSpPr>
        <p:spPr>
          <a:xfrm>
            <a:off x="8442291" y="2669987"/>
            <a:ext cx="2162908" cy="285750"/>
          </a:xfrm>
          <a:prstGeom prst="wedgeRoundRectCallout">
            <a:avLst>
              <a:gd name="adj1" fmla="val 54295"/>
              <a:gd name="adj2" fmla="val 21377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900" dirty="0">
                <a:solidFill>
                  <a:schemeClr val="tx1"/>
                </a:solidFill>
              </a:rPr>
              <a:t>4. </a:t>
            </a:r>
            <a:r>
              <a:rPr lang="zh-CN" altLang="en-US" sz="900" dirty="0">
                <a:solidFill>
                  <a:schemeClr val="tx1"/>
                </a:solidFill>
              </a:rPr>
              <a:t>检查无误后确认</a:t>
            </a:r>
          </a:p>
        </p:txBody>
      </p:sp>
    </p:spTree>
    <p:extLst>
      <p:ext uri="{BB962C8B-B14F-4D97-AF65-F5344CB8AC3E}">
        <p14:creationId xmlns:p14="http://schemas.microsoft.com/office/powerpoint/2010/main" val="3669855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1135</Words>
  <Application>Microsoft Office PowerPoint</Application>
  <PresentationFormat>宽屏</PresentationFormat>
  <Paragraphs>105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soft idea</dc:creator>
  <cp:lastModifiedBy>soft idea</cp:lastModifiedBy>
  <cp:revision>7</cp:revision>
  <dcterms:created xsi:type="dcterms:W3CDTF">2025-01-05T07:19:36Z</dcterms:created>
  <dcterms:modified xsi:type="dcterms:W3CDTF">2025-01-05T12:28:52Z</dcterms:modified>
</cp:coreProperties>
</file>