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i0sFJCHXP4I2d5/RVct5Qc7gAm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8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d3a63bd62_0_7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d3a63bd62_0_7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dd3a63bd62_0_7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bbfd5cc1e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bbfd5cc1e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dbbfd5cc1e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d3a63bd62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d3a63bd62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dd3a63bd62_0_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d3a63bd6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dd3a63bd6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dd3a63bd62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d3a63bd62_0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d3a63bd62_0_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dd3a63bd62_0_5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d3a63bd62_0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d3a63bd62_0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dd3a63bd62_0_5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e84af739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e84af739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de84af7390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d3a63bd62_0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d3a63bd62_0_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dd3a63bd62_0_5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53f379c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b53f379c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3" name="Google Shape;393;gb53f379c7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a78fc1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a78fc1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ea78fc11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e6f9e708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e6f9e708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de6f9e708a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d3a63bd62_0_6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d3a63bd62_0_6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dd3a63bd62_0_6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d3a63bd62_0_7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d3a63bd62_0_7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dd3a63bd62_0_7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bbfd5cc1e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bbfd5cc1e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dbbfd5cc1e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bbfd5cc1e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dbbfd5cc1e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dbbfd5cc1e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bbfd5cc1e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dbbfd5cc1e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06" name="Google Shape;506;gdbbfd5cc1e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be83920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be83920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dbbe83920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bbfd5cc1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bbfd5cc1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dbbfd5cc1e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d3a63bd62_0_6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d3a63bd62_0_6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dd3a63bd62_0_6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bbe83920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bbe83920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dbbe839201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d3a63bd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d3a63bd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7" name="Google Shape;167;gdd3a63bd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bbe839201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bbe839201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dbbe839201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bbe8392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bbe8392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dbbe83920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ea7900e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dea7900e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dea7900e3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ea7900e3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ea7900e3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dea7900e3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d3a63bd62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d3a63bd62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a perfect circular orbit. If we perturb this orbit with an epicycle from the Star, it will turn into a nearly circular orbit like the stellar orbits in the disc. Therefore epicycle frequencies are measures of how much a stellar orbit deviates from the frequency of a circular orbit in the radial and vertical directions respectively.</a:t>
            </a:r>
            <a:endParaRPr/>
          </a:p>
        </p:txBody>
      </p:sp>
      <p:sp>
        <p:nvSpPr>
          <p:cNvPr id="638" name="Google Shape;638;gdd3a63bd62_0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de6f9e708a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de6f9e708a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de6f9e708a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e6f9e708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e6f9e708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de6f9e708a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bbfd5cc1e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bbfd5cc1e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gdbbfd5cc1e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d3a63bd6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d3a63bd6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levitation</a:t>
            </a:r>
            <a:endParaRPr/>
          </a:p>
        </p:txBody>
      </p:sp>
      <p:sp>
        <p:nvSpPr>
          <p:cNvPr id="211" name="Google Shape;211;gdd3a63bd6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ea78fc11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ea78fc11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dea78fc11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3a63bd62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3a63bd62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d3a63bd62_0_4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3a63bd62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dd3a63bd62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45" name="Google Shape;245;gdd3a63bd62_0_2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e6f9e708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e6f9e708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de6f9e708a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1">
  <p:cSld name="UCL Title slide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21" name="Google Shape;21;p5"/>
          <p:cNvSpPr/>
          <p:nvPr>
            <p:ph idx="2" type="pic"/>
          </p:nvPr>
        </p:nvSpPr>
        <p:spPr>
          <a:xfrm>
            <a:off x="0" y="1440000"/>
            <a:ext cx="12192000" cy="54210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Headline" id="22" name="Google Shape;22;p5"/>
          <p:cNvSpPr txBox="1"/>
          <p:nvPr>
            <p:ph type="title"/>
          </p:nvPr>
        </p:nvSpPr>
        <p:spPr>
          <a:xfrm>
            <a:off x="0" y="1549105"/>
            <a:ext cx="7560000" cy="23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- section start 2">
  <p:cSld name="1_Divider - section start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>
            <p:ph idx="2" type="pic"/>
          </p:nvPr>
        </p:nvSpPr>
        <p:spPr>
          <a:xfrm>
            <a:off x="356616" y="900000"/>
            <a:ext cx="7534656" cy="5448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Headline" id="76" name="Google Shape;76;p14"/>
          <p:cNvSpPr txBox="1"/>
          <p:nvPr>
            <p:ph type="title"/>
          </p:nvPr>
        </p:nvSpPr>
        <p:spPr>
          <a:xfrm>
            <a:off x="-2" y="1440000"/>
            <a:ext cx="6480000" cy="28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Image" id="77" name="Google Shape;77;p14"/>
          <p:cNvSpPr/>
          <p:nvPr>
            <p:ph idx="3" type="pic"/>
          </p:nvPr>
        </p:nvSpPr>
        <p:spPr>
          <a:xfrm>
            <a:off x="8266715" y="900000"/>
            <a:ext cx="3536848" cy="29064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Text" id="78" name="Google Shape;78;p14"/>
          <p:cNvSpPr txBox="1"/>
          <p:nvPr>
            <p:ph idx="1" type="body"/>
          </p:nvPr>
        </p:nvSpPr>
        <p:spPr>
          <a:xfrm>
            <a:off x="8262900" y="4164600"/>
            <a:ext cx="3542400" cy="2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3 column text">
  <p:cSld name="UCL 3 column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80" name="Google Shape;80;p15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81" name="Google Shape;81;p15"/>
          <p:cNvSpPr txBox="1"/>
          <p:nvPr>
            <p:ph idx="1" type="body"/>
          </p:nvPr>
        </p:nvSpPr>
        <p:spPr>
          <a:xfrm>
            <a:off x="36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82" name="Google Shape;82;p15"/>
          <p:cNvSpPr txBox="1"/>
          <p:nvPr>
            <p:ph idx="2" type="body"/>
          </p:nvPr>
        </p:nvSpPr>
        <p:spPr>
          <a:xfrm>
            <a:off x="432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83" name="Google Shape;83;p15"/>
          <p:cNvSpPr txBox="1"/>
          <p:nvPr>
            <p:ph idx="3" type="body"/>
          </p:nvPr>
        </p:nvSpPr>
        <p:spPr>
          <a:xfrm>
            <a:off x="8280000" y="2412000"/>
            <a:ext cx="342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4 column text">
  <p:cSld name="UCL 4 column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88" name="Google Shape;88;p16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89" name="Google Shape;89;p16"/>
          <p:cNvSpPr txBox="1"/>
          <p:nvPr>
            <p:ph idx="1" type="body"/>
          </p:nvPr>
        </p:nvSpPr>
        <p:spPr>
          <a:xfrm>
            <a:off x="360000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90" name="Google Shape;90;p16"/>
          <p:cNvSpPr txBox="1"/>
          <p:nvPr>
            <p:ph idx="2" type="body"/>
          </p:nvPr>
        </p:nvSpPr>
        <p:spPr>
          <a:xfrm>
            <a:off x="328768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91" name="Google Shape;91;p16"/>
          <p:cNvSpPr txBox="1"/>
          <p:nvPr>
            <p:ph idx="3" type="body"/>
          </p:nvPr>
        </p:nvSpPr>
        <p:spPr>
          <a:xfrm>
            <a:off x="616800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92" name="Google Shape;92;p16"/>
          <p:cNvSpPr txBox="1"/>
          <p:nvPr>
            <p:ph idx="4" type="body"/>
          </p:nvPr>
        </p:nvSpPr>
        <p:spPr>
          <a:xfrm>
            <a:off x="9048328" y="2412000"/>
            <a:ext cx="2610000" cy="3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4 column colour panels">
  <p:cSld name="UCL 4 column colour panel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97" name="Google Shape;97;p17"/>
          <p:cNvSpPr txBox="1"/>
          <p:nvPr>
            <p:ph idx="1" type="body"/>
          </p:nvPr>
        </p:nvSpPr>
        <p:spPr>
          <a:xfrm>
            <a:off x="3600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3286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624" y="1290917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100" name="Google Shape;100;p17"/>
          <p:cNvSpPr txBox="1"/>
          <p:nvPr>
            <p:ph idx="3" type="body"/>
          </p:nvPr>
        </p:nvSpPr>
        <p:spPr>
          <a:xfrm>
            <a:off x="3503712" y="307340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4" type="body"/>
          </p:nvPr>
        </p:nvSpPr>
        <p:spPr>
          <a:xfrm>
            <a:off x="6238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102" name="Google Shape;10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60096" y="1292400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103" name="Google Shape;103;p17"/>
          <p:cNvSpPr txBox="1"/>
          <p:nvPr>
            <p:ph idx="5" type="body"/>
          </p:nvPr>
        </p:nvSpPr>
        <p:spPr>
          <a:xfrm>
            <a:off x="6456040" y="307340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6" type="body"/>
          </p:nvPr>
        </p:nvSpPr>
        <p:spPr>
          <a:xfrm>
            <a:off x="9190800" y="900000"/>
            <a:ext cx="2610000" cy="52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0000" lIns="180000" spcFirstLastPara="1" rIns="180000" wrap="square" tIns="18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105" name="Google Shape;10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0416" y="1290917"/>
            <a:ext cx="1328200" cy="15576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Text" id="106" name="Google Shape;106;p17"/>
          <p:cNvSpPr txBox="1"/>
          <p:nvPr>
            <p:ph idx="7" type="body"/>
          </p:nvPr>
        </p:nvSpPr>
        <p:spPr>
          <a:xfrm>
            <a:off x="9408368" y="3068960"/>
            <a:ext cx="2222500" cy="3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wo column Image">
  <p:cSld name="UCL two column Imag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11" name="Google Shape;111;p18"/>
          <p:cNvSpPr txBox="1"/>
          <p:nvPr>
            <p:ph type="title"/>
          </p:nvPr>
        </p:nvSpPr>
        <p:spPr>
          <a:xfrm>
            <a:off x="360000" y="899999"/>
            <a:ext cx="5400000" cy="2325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112" name="Google Shape;112;p18"/>
          <p:cNvSpPr txBox="1"/>
          <p:nvPr>
            <p:ph idx="1" type="body"/>
          </p:nvPr>
        </p:nvSpPr>
        <p:spPr>
          <a:xfrm>
            <a:off x="360000" y="3618500"/>
            <a:ext cx="5399088" cy="26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13" name="Google Shape;113;p18"/>
          <p:cNvSpPr/>
          <p:nvPr>
            <p:ph idx="2" type="pic"/>
          </p:nvPr>
        </p:nvSpPr>
        <p:spPr>
          <a:xfrm>
            <a:off x="5940000" y="900000"/>
            <a:ext cx="5400000" cy="534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hree column image">
  <p:cSld name="UCL three column imag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" id="118" name="Google Shape;118;p19"/>
          <p:cNvSpPr/>
          <p:nvPr>
            <p:ph idx="2" type="pic"/>
          </p:nvPr>
        </p:nvSpPr>
        <p:spPr>
          <a:xfrm>
            <a:off x="36000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Text" id="119" name="Google Shape;119;p19"/>
          <p:cNvSpPr txBox="1"/>
          <p:nvPr>
            <p:ph idx="1" type="body"/>
          </p:nvPr>
        </p:nvSpPr>
        <p:spPr>
          <a:xfrm>
            <a:off x="360000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20" name="Google Shape;120;p19"/>
          <p:cNvSpPr/>
          <p:nvPr>
            <p:ph idx="3" type="pic"/>
          </p:nvPr>
        </p:nvSpPr>
        <p:spPr>
          <a:xfrm>
            <a:off x="429580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Text" id="121" name="Google Shape;121;p19"/>
          <p:cNvSpPr txBox="1"/>
          <p:nvPr>
            <p:ph idx="4" type="body"/>
          </p:nvPr>
        </p:nvSpPr>
        <p:spPr>
          <a:xfrm>
            <a:off x="4320000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122" name="Google Shape;122;p19"/>
          <p:cNvSpPr/>
          <p:nvPr>
            <p:ph idx="5" type="pic"/>
          </p:nvPr>
        </p:nvSpPr>
        <p:spPr>
          <a:xfrm>
            <a:off x="8256240" y="900000"/>
            <a:ext cx="342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Text" id="123" name="Google Shape;123;p19"/>
          <p:cNvSpPr txBox="1"/>
          <p:nvPr>
            <p:ph idx="6" type="body"/>
          </p:nvPr>
        </p:nvSpPr>
        <p:spPr>
          <a:xfrm>
            <a:off x="8280218" y="4017600"/>
            <a:ext cx="34200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able">
  <p:cSld name="UCL Tab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28" name="Google Shape;128;p20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9366454" y="2414430"/>
            <a:ext cx="2557322" cy="26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able 2">
  <p:cSld name="UCL Table 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34" name="Google Shape;134;p21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60000" y="3451091"/>
            <a:ext cx="2610000" cy="2894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Contact 2 column ">
  <p:cSld name="UCL Contact 2 column 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140" name="Google Shape;140;p22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141" name="Google Shape;141;p22"/>
          <p:cNvSpPr txBox="1"/>
          <p:nvPr>
            <p:ph idx="1" type="body"/>
          </p:nvPr>
        </p:nvSpPr>
        <p:spPr>
          <a:xfrm>
            <a:off x="36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142" name="Google Shape;142;p22"/>
          <p:cNvSpPr txBox="1"/>
          <p:nvPr>
            <p:ph idx="2" type="body"/>
          </p:nvPr>
        </p:nvSpPr>
        <p:spPr>
          <a:xfrm>
            <a:off x="594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3a63bd62_0_24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8" name="Google Shape;148;gdd3a63bd62_0_24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49" name="Google Shape;149;gdd3a63bd62_0_2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2 column text">
  <p:cSld name="UCL 2 column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24" name="Google Shape;24;p7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25" name="Google Shape;25;p7"/>
          <p:cNvSpPr txBox="1"/>
          <p:nvPr>
            <p:ph idx="1" type="body"/>
          </p:nvPr>
        </p:nvSpPr>
        <p:spPr>
          <a:xfrm>
            <a:off x="36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Text" id="26" name="Google Shape;26;p7"/>
          <p:cNvSpPr txBox="1"/>
          <p:nvPr>
            <p:ph idx="2" type="body"/>
          </p:nvPr>
        </p:nvSpPr>
        <p:spPr>
          <a:xfrm>
            <a:off x="5940000" y="2412000"/>
            <a:ext cx="5399088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single text block">
  <p:cSld name="UCL single text bloc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31" name="Google Shape;31;p6"/>
          <p:cNvSpPr txBox="1"/>
          <p:nvPr>
            <p:ph type="title"/>
          </p:nvPr>
        </p:nvSpPr>
        <p:spPr>
          <a:xfrm>
            <a:off x="360000" y="899999"/>
            <a:ext cx="89999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Text" id="32" name="Google Shape;32;p6"/>
          <p:cNvSpPr txBox="1"/>
          <p:nvPr>
            <p:ph idx="1" type="body"/>
          </p:nvPr>
        </p:nvSpPr>
        <p:spPr>
          <a:xfrm>
            <a:off x="360000" y="2412000"/>
            <a:ext cx="10439064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0519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3">
  <p:cSld name="UCL Title slide 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40" name="Google Shape;40;p8"/>
          <p:cNvSpPr/>
          <p:nvPr>
            <p:ph idx="2" type="pic"/>
          </p:nvPr>
        </p:nvSpPr>
        <p:spPr>
          <a:xfrm>
            <a:off x="0" y="1440000"/>
            <a:ext cx="12192000" cy="54210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Headline" id="41" name="Google Shape;41;p8"/>
          <p:cNvSpPr txBox="1"/>
          <p:nvPr>
            <p:ph type="title"/>
          </p:nvPr>
        </p:nvSpPr>
        <p:spPr>
          <a:xfrm>
            <a:off x="0" y="1549105"/>
            <a:ext cx="7560000" cy="234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42" name="Google Shape;42;p8"/>
          <p:cNvSpPr txBox="1"/>
          <p:nvPr>
            <p:ph idx="3" type="body"/>
          </p:nvPr>
        </p:nvSpPr>
        <p:spPr>
          <a:xfrm>
            <a:off x="359999" y="3239999"/>
            <a:ext cx="6840000" cy="651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slide 2 - single line headline">
  <p:cSld name="UCL Title slide 2 - single line headlin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Headline" id="47" name="Google Shape;47;p9"/>
          <p:cNvSpPr txBox="1"/>
          <p:nvPr>
            <p:ph type="title"/>
          </p:nvPr>
        </p:nvSpPr>
        <p:spPr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Image" id="48" name="Google Shape;48;p9"/>
          <p:cNvSpPr/>
          <p:nvPr>
            <p:ph idx="2" type="pic"/>
          </p:nvPr>
        </p:nvSpPr>
        <p:spPr>
          <a:xfrm>
            <a:off x="0" y="2505456"/>
            <a:ext cx="1219200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- Double line - no image">
  <p:cSld name="UCL Title - Double line - no imag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eadline" id="54" name="Google Shape;54;p10"/>
          <p:cNvSpPr txBox="1"/>
          <p:nvPr>
            <p:ph type="title"/>
          </p:nvPr>
        </p:nvSpPr>
        <p:spPr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55" name="Google Shape;55;p10"/>
          <p:cNvSpPr txBox="1"/>
          <p:nvPr>
            <p:ph idx="2" type="body"/>
          </p:nvPr>
        </p:nvSpPr>
        <p:spPr>
          <a:xfrm>
            <a:off x="359999" y="3420000"/>
            <a:ext cx="90000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CL Title  - Double line - half image">
  <p:cSld name="UCL Title  - Double line - half imag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25" cy="134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60000" y="360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  <a:defRPr b="1" i="0" sz="1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Image" id="60" name="Google Shape;60;p11"/>
          <p:cNvSpPr/>
          <p:nvPr>
            <p:ph idx="2" type="pic"/>
          </p:nvPr>
        </p:nvSpPr>
        <p:spPr>
          <a:xfrm>
            <a:off x="0" y="1436914"/>
            <a:ext cx="12192000" cy="16828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/>
          <p:nvPr/>
        </p:nvSpPr>
        <p:spPr>
          <a:xfrm flipH="1" rot="10800000">
            <a:off x="0" y="3122579"/>
            <a:ext cx="12192000" cy="37354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eadline" id="62" name="Google Shape;62;p11"/>
          <p:cNvSpPr txBox="1"/>
          <p:nvPr>
            <p:ph type="title"/>
          </p:nvPr>
        </p:nvSpPr>
        <p:spPr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63" name="Google Shape;63;p11"/>
          <p:cNvSpPr txBox="1"/>
          <p:nvPr>
            <p:ph idx="3" type="body"/>
          </p:nvPr>
        </p:nvSpPr>
        <p:spPr>
          <a:xfrm>
            <a:off x="359999" y="4950000"/>
            <a:ext cx="90000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section start 1">
  <p:cSld name="Divider - section star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65" name="Google Shape;65;p12"/>
          <p:cNvSpPr txBox="1"/>
          <p:nvPr>
            <p:ph type="title"/>
          </p:nvPr>
        </p:nvSpPr>
        <p:spPr>
          <a:xfrm>
            <a:off x="-2" y="1008000"/>
            <a:ext cx="10080000" cy="28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Sub heading" id="66" name="Google Shape;66;p12"/>
          <p:cNvSpPr txBox="1"/>
          <p:nvPr>
            <p:ph idx="1" type="body"/>
          </p:nvPr>
        </p:nvSpPr>
        <p:spPr>
          <a:xfrm>
            <a:off x="359228" y="2308225"/>
            <a:ext cx="871945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80"/>
              <a:buNone/>
              <a:defRPr>
                <a:solidFill>
                  <a:srgbClr val="000000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67" name="Google Shape;67;p12"/>
          <p:cNvSpPr txBox="1"/>
          <p:nvPr>
            <p:ph idx="2" type="body"/>
          </p:nvPr>
        </p:nvSpPr>
        <p:spPr>
          <a:xfrm>
            <a:off x="36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68" name="Google Shape;68;p12"/>
          <p:cNvSpPr txBox="1"/>
          <p:nvPr>
            <p:ph idx="3" type="body"/>
          </p:nvPr>
        </p:nvSpPr>
        <p:spPr>
          <a:xfrm>
            <a:off x="594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section start 2">
  <p:cSld name="Divider - section start 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line" id="70" name="Google Shape;70;p13"/>
          <p:cNvSpPr txBox="1"/>
          <p:nvPr>
            <p:ph type="title"/>
          </p:nvPr>
        </p:nvSpPr>
        <p:spPr>
          <a:xfrm>
            <a:off x="-2" y="1008000"/>
            <a:ext cx="10080000" cy="288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360000" spcFirstLastPara="1" rIns="0" wrap="square" tIns="180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59228" y="2308225"/>
            <a:ext cx="871945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80"/>
              <a:buNone/>
              <a:defRPr>
                <a:solidFill>
                  <a:srgbClr val="FFFFFF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72" name="Google Shape;72;p13"/>
          <p:cNvSpPr txBox="1"/>
          <p:nvPr>
            <p:ph idx="2" type="body"/>
          </p:nvPr>
        </p:nvSpPr>
        <p:spPr>
          <a:xfrm>
            <a:off x="36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24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Main text" id="73" name="Google Shape;73;p13"/>
          <p:cNvSpPr txBox="1"/>
          <p:nvPr>
            <p:ph idx="3" type="body"/>
          </p:nvPr>
        </p:nvSpPr>
        <p:spPr>
          <a:xfrm>
            <a:off x="5940000" y="4176077"/>
            <a:ext cx="54000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5073" cy="54559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line" id="12" name="Google Shape;12;p4"/>
          <p:cNvSpPr txBox="1"/>
          <p:nvPr>
            <p:ph type="title"/>
          </p:nvPr>
        </p:nvSpPr>
        <p:spPr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Main text" id="13" name="Google Shape;13;p4"/>
          <p:cNvSpPr txBox="1"/>
          <p:nvPr>
            <p:ph idx="1" type="body"/>
          </p:nvPr>
        </p:nvSpPr>
        <p:spPr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Date" id="14" name="Google Shape;14;p4"/>
          <p:cNvSpPr txBox="1"/>
          <p:nvPr>
            <p:ph idx="10" type="dt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Footer title" id="15" name="Google Shape;15;p4"/>
          <p:cNvSpPr txBox="1"/>
          <p:nvPr>
            <p:ph idx="11" type="ftr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Page number" id="16" name="Google Shape;16;p4"/>
          <p:cNvSpPr txBox="1"/>
          <p:nvPr>
            <p:ph idx="12" type="sldNum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9475"/>
            <a:ext cx="12192000" cy="55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/>
          <p:nvPr>
            <p:ph idx="1" type="body"/>
          </p:nvPr>
        </p:nvSpPr>
        <p:spPr>
          <a:xfrm>
            <a:off x="268825" y="223275"/>
            <a:ext cx="57234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1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/>
              <a:t>Department of Physics and Astronomy</a:t>
            </a:r>
            <a:endParaRPr sz="2000"/>
          </a:p>
          <a:p>
            <a:pPr indent="0" lvl="0" marL="111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Jialun Liu</a:t>
            </a:r>
            <a:endParaRPr sz="2000"/>
          </a:p>
          <a:p>
            <a:pPr indent="0" lvl="0" marL="111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Supervisor: Dr. Ralph </a:t>
            </a:r>
            <a:r>
              <a:rPr lang="en-US" sz="2000">
                <a:solidFill>
                  <a:schemeClr val="lt1"/>
                </a:solidFill>
              </a:rPr>
              <a:t>Schönrich</a:t>
            </a:r>
            <a:endParaRPr sz="2400">
              <a:solidFill>
                <a:schemeClr val="lt1"/>
              </a:solidFill>
            </a:endParaRPr>
          </a:p>
          <a:p>
            <a:pPr indent="0" lvl="0" marL="111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"/>
              <a:buNone/>
            </a:pPr>
            <a:r>
              <a:t/>
            </a:r>
            <a:endParaRPr/>
          </a:p>
        </p:txBody>
      </p:sp>
      <p:sp>
        <p:nvSpPr>
          <p:cNvPr descr="Heading" id="156" name="Google Shape;156;p1"/>
          <p:cNvSpPr txBox="1"/>
          <p:nvPr>
            <p:ph type="title"/>
          </p:nvPr>
        </p:nvSpPr>
        <p:spPr>
          <a:xfrm>
            <a:off x="268825" y="1650075"/>
            <a:ext cx="84789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>
                <a:solidFill>
                  <a:schemeClr val="lt1"/>
                </a:solidFill>
              </a:rPr>
              <a:t>What causes steller levitation?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8057825" y="6180900"/>
            <a:ext cx="400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CCCC"/>
                </a:solidFill>
              </a:rPr>
              <a:t>The Milky Way above a space observatory in Chile (ESO / S. BRUNIER)</a:t>
            </a:r>
            <a:endParaRPr sz="16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d3a63bd62_0_719"/>
          <p:cNvSpPr txBox="1"/>
          <p:nvPr/>
        </p:nvSpPr>
        <p:spPr>
          <a:xfrm>
            <a:off x="786888" y="3223750"/>
            <a:ext cx="276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Levitation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dd3a63bd62_0_719"/>
          <p:cNvCxnSpPr/>
          <p:nvPr/>
        </p:nvCxnSpPr>
        <p:spPr>
          <a:xfrm flipH="1" rot="10800000">
            <a:off x="4388088" y="1748650"/>
            <a:ext cx="10734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gdd3a63bd62_0_719"/>
          <p:cNvSpPr txBox="1"/>
          <p:nvPr/>
        </p:nvSpPr>
        <p:spPr>
          <a:xfrm>
            <a:off x="5712488" y="1382350"/>
            <a:ext cx="15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MOR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dd3a63bd62_0_719"/>
          <p:cNvSpPr txBox="1"/>
          <p:nvPr/>
        </p:nvSpPr>
        <p:spPr>
          <a:xfrm>
            <a:off x="2525688" y="1382350"/>
            <a:ext cx="186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Cause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dd3a63bd62_0_719"/>
          <p:cNvSpPr txBox="1"/>
          <p:nvPr/>
        </p:nvSpPr>
        <p:spPr>
          <a:xfrm>
            <a:off x="2462513" y="5279950"/>
            <a:ext cx="338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Suppression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dd3a63bd62_0_719"/>
          <p:cNvCxnSpPr/>
          <p:nvPr/>
        </p:nvCxnSpPr>
        <p:spPr>
          <a:xfrm flipH="1" rot="10800000">
            <a:off x="2268813" y="2235250"/>
            <a:ext cx="1103100" cy="87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gdd3a63bd62_0_719"/>
          <p:cNvCxnSpPr/>
          <p:nvPr/>
        </p:nvCxnSpPr>
        <p:spPr>
          <a:xfrm>
            <a:off x="2323613" y="4179250"/>
            <a:ext cx="1200000" cy="89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gdd3a63bd62_0_719"/>
          <p:cNvCxnSpPr/>
          <p:nvPr/>
        </p:nvCxnSpPr>
        <p:spPr>
          <a:xfrm flipH="1" rot="10800000">
            <a:off x="7287163" y="1199800"/>
            <a:ext cx="7833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gdd3a63bd62_0_719"/>
          <p:cNvSpPr txBox="1"/>
          <p:nvPr/>
        </p:nvSpPr>
        <p:spPr>
          <a:xfrm>
            <a:off x="8180084" y="897750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</a:rPr>
              <a:t>What?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gdd3a63bd62_0_719"/>
          <p:cNvCxnSpPr/>
          <p:nvPr/>
        </p:nvCxnSpPr>
        <p:spPr>
          <a:xfrm>
            <a:off x="9644976" y="1185638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gdd3a63bd62_0_719"/>
          <p:cNvSpPr txBox="1"/>
          <p:nvPr/>
        </p:nvSpPr>
        <p:spPr>
          <a:xfrm>
            <a:off x="10485142" y="837000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</a:rPr>
              <a:t>Fourier analysis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00" y="1720950"/>
            <a:ext cx="6662600" cy="4716049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ing" id="285" name="Google Shape;285;p2"/>
          <p:cNvSpPr txBox="1"/>
          <p:nvPr>
            <p:ph type="title"/>
          </p:nvPr>
        </p:nvSpPr>
        <p:spPr>
          <a:xfrm>
            <a:off x="4011900" y="908625"/>
            <a:ext cx="4168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Fourier analysis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gdbbfd5cc1e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00" y="1794175"/>
            <a:ext cx="671493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dbbfd5cc1e_0_139"/>
          <p:cNvSpPr txBox="1"/>
          <p:nvPr/>
        </p:nvSpPr>
        <p:spPr>
          <a:xfrm>
            <a:off x="4752900" y="868875"/>
            <a:ext cx="268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FF0000"/>
                </a:solidFill>
              </a:rPr>
              <a:t>2 : 3 MOR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dbbfd5cc1e_0_139"/>
          <p:cNvSpPr/>
          <p:nvPr/>
        </p:nvSpPr>
        <p:spPr>
          <a:xfrm>
            <a:off x="8863650" y="4057225"/>
            <a:ext cx="420000" cy="16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dbbfd5cc1e_0_139"/>
          <p:cNvSpPr/>
          <p:nvPr/>
        </p:nvSpPr>
        <p:spPr>
          <a:xfrm>
            <a:off x="8982150" y="1794175"/>
            <a:ext cx="420000" cy="205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dbbfd5cc1e_0_139"/>
          <p:cNvSpPr txBox="1"/>
          <p:nvPr/>
        </p:nvSpPr>
        <p:spPr>
          <a:xfrm rot="-5400000">
            <a:off x="8557150" y="3610075"/>
            <a:ext cx="150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age (Gyr)</a:t>
            </a:r>
            <a:endParaRPr baseline="-25000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d3a63bd62_0_521"/>
          <p:cNvSpPr txBox="1"/>
          <p:nvPr/>
        </p:nvSpPr>
        <p:spPr>
          <a:xfrm>
            <a:off x="313425" y="3222238"/>
            <a:ext cx="270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Levitation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dd3a63bd62_0_521"/>
          <p:cNvCxnSpPr/>
          <p:nvPr/>
        </p:nvCxnSpPr>
        <p:spPr>
          <a:xfrm>
            <a:off x="3834251" y="1753438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dd3a63bd62_0_521"/>
          <p:cNvSpPr txBox="1"/>
          <p:nvPr/>
        </p:nvSpPr>
        <p:spPr>
          <a:xfrm>
            <a:off x="4674417" y="1404800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MOR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dd3a63bd62_0_521"/>
          <p:cNvSpPr txBox="1"/>
          <p:nvPr/>
        </p:nvSpPr>
        <p:spPr>
          <a:xfrm>
            <a:off x="2013417" y="1380838"/>
            <a:ext cx="182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Cause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dd3a63bd62_0_521"/>
          <p:cNvSpPr txBox="1"/>
          <p:nvPr/>
        </p:nvSpPr>
        <p:spPr>
          <a:xfrm>
            <a:off x="1951652" y="5278438"/>
            <a:ext cx="331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Suppression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gdd3a63bd62_0_521"/>
          <p:cNvCxnSpPr/>
          <p:nvPr/>
        </p:nvCxnSpPr>
        <p:spPr>
          <a:xfrm flipH="1" rot="10800000">
            <a:off x="1762275" y="2233738"/>
            <a:ext cx="1078200" cy="87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gdd3a63bd62_0_521"/>
          <p:cNvCxnSpPr/>
          <p:nvPr/>
        </p:nvCxnSpPr>
        <p:spPr>
          <a:xfrm>
            <a:off x="1815852" y="4177738"/>
            <a:ext cx="1173300" cy="89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gdd3a63bd62_0_521"/>
          <p:cNvCxnSpPr/>
          <p:nvPr/>
        </p:nvCxnSpPr>
        <p:spPr>
          <a:xfrm flipH="1" rot="10800000">
            <a:off x="6213947" y="1222250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gdd3a63bd62_0_521"/>
          <p:cNvSpPr txBox="1"/>
          <p:nvPr/>
        </p:nvSpPr>
        <p:spPr>
          <a:xfrm>
            <a:off x="7280684" y="840650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</a:rPr>
              <a:t>What?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dd3a63bd62_0_521"/>
          <p:cNvSpPr txBox="1"/>
          <p:nvPr/>
        </p:nvSpPr>
        <p:spPr>
          <a:xfrm>
            <a:off x="7280683" y="1921025"/>
            <a:ext cx="19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Growing potentials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dd3a63bd62_0_521"/>
          <p:cNvCxnSpPr>
            <a:stCxn id="303" idx="3"/>
          </p:cNvCxnSpPr>
          <p:nvPr/>
        </p:nvCxnSpPr>
        <p:spPr>
          <a:xfrm>
            <a:off x="6214317" y="1774250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gdd3a63bd62_0_521"/>
          <p:cNvCxnSpPr/>
          <p:nvPr/>
        </p:nvCxnSpPr>
        <p:spPr>
          <a:xfrm flipH="1" rot="10800000">
            <a:off x="9263972" y="1921025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gdd3a63bd62_0_521"/>
          <p:cNvSpPr txBox="1"/>
          <p:nvPr/>
        </p:nvSpPr>
        <p:spPr>
          <a:xfrm>
            <a:off x="10110609" y="1518800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Action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gdd3a63bd62_0_521"/>
          <p:cNvCxnSpPr/>
          <p:nvPr/>
        </p:nvCxnSpPr>
        <p:spPr>
          <a:xfrm>
            <a:off x="8745576" y="1128538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gdd3a63bd62_0_521"/>
          <p:cNvSpPr txBox="1"/>
          <p:nvPr/>
        </p:nvSpPr>
        <p:spPr>
          <a:xfrm>
            <a:off x="9585742" y="779900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Fourier analysis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d3a63bd62_0_38"/>
          <p:cNvSpPr txBox="1"/>
          <p:nvPr/>
        </p:nvSpPr>
        <p:spPr>
          <a:xfrm>
            <a:off x="5030700" y="1681125"/>
            <a:ext cx="213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Heading" id="322" name="Google Shape;322;gdd3a63bd62_0_38"/>
          <p:cNvSpPr txBox="1"/>
          <p:nvPr>
            <p:ph type="title"/>
          </p:nvPr>
        </p:nvSpPr>
        <p:spPr>
          <a:xfrm>
            <a:off x="707025" y="4532925"/>
            <a:ext cx="27438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chemeClr val="dk2"/>
                </a:solidFill>
              </a:rPr>
              <a:t>Radial action</a:t>
            </a:r>
            <a:endParaRPr sz="3000">
              <a:solidFill>
                <a:schemeClr val="dk2"/>
              </a:solidFill>
            </a:endParaRPr>
          </a:p>
          <a:p>
            <a:pPr indent="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>
                <a:solidFill>
                  <a:srgbClr val="000000"/>
                </a:solidFill>
              </a:rPr>
              <a:t>J</a:t>
            </a:r>
            <a:r>
              <a:rPr baseline="-25000" lang="en-US" sz="3200">
                <a:solidFill>
                  <a:srgbClr val="000000"/>
                </a:solidFill>
              </a:rPr>
              <a:t>R</a:t>
            </a:r>
            <a:endParaRPr baseline="-25000" sz="3200">
              <a:solidFill>
                <a:srgbClr val="000000"/>
              </a:solidFill>
            </a:endParaRPr>
          </a:p>
        </p:txBody>
      </p:sp>
      <p:cxnSp>
        <p:nvCxnSpPr>
          <p:cNvPr id="323" name="Google Shape;323;gdd3a63bd62_0_38"/>
          <p:cNvCxnSpPr>
            <a:stCxn id="322" idx="0"/>
            <a:endCxn id="321" idx="2"/>
          </p:cNvCxnSpPr>
          <p:nvPr/>
        </p:nvCxnSpPr>
        <p:spPr>
          <a:xfrm flipH="1" rot="10800000">
            <a:off x="2078925" y="2420025"/>
            <a:ext cx="4017000" cy="21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Heading" id="324" name="Google Shape;324;gdd3a63bd62_0_38"/>
          <p:cNvSpPr txBox="1"/>
          <p:nvPr>
            <p:ph type="title"/>
          </p:nvPr>
        </p:nvSpPr>
        <p:spPr>
          <a:xfrm>
            <a:off x="4170200" y="4532925"/>
            <a:ext cx="27438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chemeClr val="dk2"/>
                </a:solidFill>
              </a:rPr>
              <a:t>Vertical action</a:t>
            </a:r>
            <a:endParaRPr sz="3000">
              <a:solidFill>
                <a:schemeClr val="dk2"/>
              </a:solidFill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>
                <a:solidFill>
                  <a:srgbClr val="000000"/>
                </a:solidFill>
              </a:rPr>
              <a:t> J</a:t>
            </a:r>
            <a:r>
              <a:rPr baseline="-25000" lang="en-US" sz="3200">
                <a:solidFill>
                  <a:srgbClr val="000000"/>
                </a:solidFill>
              </a:rPr>
              <a:t>z</a:t>
            </a:r>
            <a:endParaRPr baseline="-25000" sz="3200">
              <a:solidFill>
                <a:srgbClr val="000000"/>
              </a:solidFill>
            </a:endParaRPr>
          </a:p>
        </p:txBody>
      </p:sp>
      <p:sp>
        <p:nvSpPr>
          <p:cNvPr descr="Heading" id="325" name="Google Shape;325;gdd3a63bd62_0_38"/>
          <p:cNvSpPr txBox="1"/>
          <p:nvPr>
            <p:ph type="title"/>
          </p:nvPr>
        </p:nvSpPr>
        <p:spPr>
          <a:xfrm>
            <a:off x="8407725" y="4532925"/>
            <a:ext cx="31680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chemeClr val="dk2"/>
                </a:solidFill>
              </a:rPr>
              <a:t>Azimuthal action</a:t>
            </a:r>
            <a:endParaRPr sz="30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200">
                <a:solidFill>
                  <a:srgbClr val="000000"/>
                </a:solidFill>
              </a:rPr>
              <a:t>  J</a:t>
            </a:r>
            <a:r>
              <a:rPr baseline="-25000" lang="en-US" sz="3200">
                <a:solidFill>
                  <a:srgbClr val="000000"/>
                </a:solidFill>
                <a:highlight>
                  <a:srgbClr val="FFFFFF"/>
                </a:highlight>
              </a:rPr>
              <a:t>φ</a:t>
            </a: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3200">
                <a:solidFill>
                  <a:srgbClr val="000000"/>
                </a:solidFill>
              </a:rPr>
              <a:t>L</a:t>
            </a:r>
            <a:r>
              <a:rPr baseline="-25000" lang="en-US" sz="3200">
                <a:solidFill>
                  <a:srgbClr val="000000"/>
                </a:solidFill>
              </a:rPr>
              <a:t>z</a:t>
            </a:r>
            <a:endParaRPr baseline="-25000" sz="3200">
              <a:solidFill>
                <a:srgbClr val="000000"/>
              </a:solidFill>
            </a:endParaRPr>
          </a:p>
        </p:txBody>
      </p:sp>
      <p:cxnSp>
        <p:nvCxnSpPr>
          <p:cNvPr id="326" name="Google Shape;326;gdd3a63bd62_0_38"/>
          <p:cNvCxnSpPr>
            <a:stCxn id="324" idx="0"/>
            <a:endCxn id="321" idx="2"/>
          </p:cNvCxnSpPr>
          <p:nvPr/>
        </p:nvCxnSpPr>
        <p:spPr>
          <a:xfrm flipH="1" rot="10800000">
            <a:off x="5542100" y="2420025"/>
            <a:ext cx="553800" cy="21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gdd3a63bd62_0_38"/>
          <p:cNvCxnSpPr>
            <a:stCxn id="325" idx="0"/>
            <a:endCxn id="321" idx="2"/>
          </p:cNvCxnSpPr>
          <p:nvPr/>
        </p:nvCxnSpPr>
        <p:spPr>
          <a:xfrm rot="10800000">
            <a:off x="6095925" y="2420025"/>
            <a:ext cx="3895800" cy="21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d3a63bd62_0_501"/>
          <p:cNvSpPr txBox="1"/>
          <p:nvPr>
            <p:ph type="title"/>
          </p:nvPr>
        </p:nvSpPr>
        <p:spPr>
          <a:xfrm>
            <a:off x="4890450" y="985650"/>
            <a:ext cx="24111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</a:rPr>
              <a:t>Actions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334" name="Google Shape;334;gdd3a63bd62_0_5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625" y="1652075"/>
            <a:ext cx="60046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dd3a63bd62_0_501"/>
          <p:cNvSpPr txBox="1"/>
          <p:nvPr/>
        </p:nvSpPr>
        <p:spPr>
          <a:xfrm>
            <a:off x="2996667" y="3284501"/>
            <a:ext cx="22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dd3a63bd62_0_501"/>
          <p:cNvSpPr/>
          <p:nvPr/>
        </p:nvSpPr>
        <p:spPr>
          <a:xfrm>
            <a:off x="3530174" y="2068150"/>
            <a:ext cx="1486500" cy="54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dd3a63bd62_0_501"/>
          <p:cNvSpPr txBox="1"/>
          <p:nvPr/>
        </p:nvSpPr>
        <p:spPr>
          <a:xfrm>
            <a:off x="9118750" y="6236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Chiba et al.</a:t>
            </a:r>
            <a:r>
              <a:rPr lang="en-US" sz="1600"/>
              <a:t> (2019)</a:t>
            </a:r>
            <a:endParaRPr sz="1600"/>
          </a:p>
        </p:txBody>
      </p:sp>
      <p:cxnSp>
        <p:nvCxnSpPr>
          <p:cNvPr id="338" name="Google Shape;338;gdd3a63bd62_0_501"/>
          <p:cNvCxnSpPr/>
          <p:nvPr/>
        </p:nvCxnSpPr>
        <p:spPr>
          <a:xfrm>
            <a:off x="4774100" y="3814200"/>
            <a:ext cx="0" cy="1907100"/>
          </a:xfrm>
          <a:prstGeom prst="straightConnector1">
            <a:avLst/>
          </a:prstGeom>
          <a:noFill/>
          <a:ln cap="flat" cmpd="sng" w="38100">
            <a:solidFill>
              <a:srgbClr val="42C50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39" name="Google Shape;339;gdd3a63bd62_0_501"/>
          <p:cNvCxnSpPr/>
          <p:nvPr/>
        </p:nvCxnSpPr>
        <p:spPr>
          <a:xfrm>
            <a:off x="7301550" y="3814200"/>
            <a:ext cx="0" cy="1907100"/>
          </a:xfrm>
          <a:prstGeom prst="straightConnector1">
            <a:avLst/>
          </a:prstGeom>
          <a:noFill/>
          <a:ln cap="flat" cmpd="sng" w="38100">
            <a:solidFill>
              <a:srgbClr val="42C50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0" name="Google Shape;340;gdd3a63bd62_0_501"/>
          <p:cNvSpPr txBox="1"/>
          <p:nvPr/>
        </p:nvSpPr>
        <p:spPr>
          <a:xfrm>
            <a:off x="5130921" y="3521925"/>
            <a:ext cx="181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rgbClr val="42C509"/>
                </a:solidFill>
              </a:rPr>
              <a:t>resonant</a:t>
            </a:r>
            <a:endParaRPr b="0" i="0" sz="3000" u="none" cap="none" strike="noStrike">
              <a:solidFill>
                <a:srgbClr val="42C5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dd3a63bd62_0_501"/>
          <p:cNvSpPr txBox="1"/>
          <p:nvPr/>
        </p:nvSpPr>
        <p:spPr>
          <a:xfrm>
            <a:off x="3530175" y="2617450"/>
            <a:ext cx="224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400">
                <a:solidFill>
                  <a:srgbClr val="FF0000"/>
                </a:solidFill>
              </a:rPr>
              <a:t>Non-resonant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dd3a63bd62_0_501"/>
          <p:cNvSpPr/>
          <p:nvPr/>
        </p:nvSpPr>
        <p:spPr>
          <a:xfrm>
            <a:off x="3384800" y="3091144"/>
            <a:ext cx="5342425" cy="760950"/>
          </a:xfrm>
          <a:custGeom>
            <a:rect b="b" l="l" r="r" t="t"/>
            <a:pathLst>
              <a:path extrusionOk="0" h="30438" w="213697">
                <a:moveTo>
                  <a:pt x="0" y="29428"/>
                </a:moveTo>
                <a:cubicBezTo>
                  <a:pt x="6399" y="26734"/>
                  <a:pt x="26607" y="17555"/>
                  <a:pt x="38395" y="13261"/>
                </a:cubicBezTo>
                <a:cubicBezTo>
                  <a:pt x="50183" y="8967"/>
                  <a:pt x="59360" y="5852"/>
                  <a:pt x="70727" y="3663"/>
                </a:cubicBezTo>
                <a:cubicBezTo>
                  <a:pt x="82094" y="1474"/>
                  <a:pt x="93545" y="-126"/>
                  <a:pt x="106596" y="126"/>
                </a:cubicBezTo>
                <a:cubicBezTo>
                  <a:pt x="119647" y="379"/>
                  <a:pt x="136066" y="2399"/>
                  <a:pt x="149032" y="5178"/>
                </a:cubicBezTo>
                <a:cubicBezTo>
                  <a:pt x="161999" y="7957"/>
                  <a:pt x="173618" y="12588"/>
                  <a:pt x="184395" y="16798"/>
                </a:cubicBezTo>
                <a:cubicBezTo>
                  <a:pt x="195173" y="21008"/>
                  <a:pt x="208813" y="28165"/>
                  <a:pt x="213697" y="3043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Google Shape;343;gdd3a63bd62_0_501"/>
          <p:cNvSpPr/>
          <p:nvPr/>
        </p:nvSpPr>
        <p:spPr>
          <a:xfrm rot="10800000">
            <a:off x="3384800" y="3814194"/>
            <a:ext cx="5342425" cy="760950"/>
          </a:xfrm>
          <a:custGeom>
            <a:rect b="b" l="l" r="r" t="t"/>
            <a:pathLst>
              <a:path extrusionOk="0" h="30438" w="213697">
                <a:moveTo>
                  <a:pt x="0" y="29428"/>
                </a:moveTo>
                <a:cubicBezTo>
                  <a:pt x="6399" y="26734"/>
                  <a:pt x="26607" y="17555"/>
                  <a:pt x="38395" y="13261"/>
                </a:cubicBezTo>
                <a:cubicBezTo>
                  <a:pt x="50183" y="8967"/>
                  <a:pt x="59360" y="5852"/>
                  <a:pt x="70727" y="3663"/>
                </a:cubicBezTo>
                <a:cubicBezTo>
                  <a:pt x="82094" y="1474"/>
                  <a:pt x="93545" y="-126"/>
                  <a:pt x="106596" y="126"/>
                </a:cubicBezTo>
                <a:cubicBezTo>
                  <a:pt x="119647" y="379"/>
                  <a:pt x="136066" y="2399"/>
                  <a:pt x="149032" y="5178"/>
                </a:cubicBezTo>
                <a:cubicBezTo>
                  <a:pt x="161999" y="7957"/>
                  <a:pt x="173618" y="12588"/>
                  <a:pt x="184395" y="16798"/>
                </a:cubicBezTo>
                <a:cubicBezTo>
                  <a:pt x="195173" y="21008"/>
                  <a:pt x="208813" y="28165"/>
                  <a:pt x="213697" y="3043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Google Shape;344;gdd3a63bd62_0_501"/>
          <p:cNvSpPr/>
          <p:nvPr/>
        </p:nvSpPr>
        <p:spPr>
          <a:xfrm>
            <a:off x="5962143" y="3790500"/>
            <a:ext cx="126300" cy="101100"/>
          </a:xfrm>
          <a:prstGeom prst="ellipse">
            <a:avLst/>
          </a:prstGeom>
          <a:solidFill>
            <a:srgbClr val="42C509"/>
          </a:solidFill>
          <a:ln cap="flat" cmpd="sng" w="9525">
            <a:solidFill>
              <a:srgbClr val="42C5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d3a63bd62_0_508"/>
          <p:cNvSpPr txBox="1"/>
          <p:nvPr/>
        </p:nvSpPr>
        <p:spPr>
          <a:xfrm>
            <a:off x="3572700" y="1056450"/>
            <a:ext cx="504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</a:rPr>
              <a:t>Growing potentials</a:t>
            </a:r>
            <a:endParaRPr b="1" sz="4000">
              <a:solidFill>
                <a:schemeClr val="dk2"/>
              </a:solidFill>
            </a:endParaRPr>
          </a:p>
        </p:txBody>
      </p:sp>
      <p:pic>
        <p:nvPicPr>
          <p:cNvPr id="351" name="Google Shape;351;gdd3a63bd62_0_5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104025"/>
            <a:ext cx="8839198" cy="36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dd3a63bd62_0_508"/>
          <p:cNvSpPr/>
          <p:nvPr/>
        </p:nvSpPr>
        <p:spPr>
          <a:xfrm>
            <a:off x="2158775" y="2454525"/>
            <a:ext cx="1794300" cy="4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(a) 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slow growth</a:t>
            </a:r>
            <a:endParaRPr sz="1800"/>
          </a:p>
        </p:txBody>
      </p:sp>
      <p:sp>
        <p:nvSpPr>
          <p:cNvPr id="353" name="Google Shape;353;gdd3a63bd62_0_508"/>
          <p:cNvSpPr/>
          <p:nvPr/>
        </p:nvSpPr>
        <p:spPr>
          <a:xfrm>
            <a:off x="6753725" y="2454525"/>
            <a:ext cx="1733400" cy="4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 growth</a:t>
            </a:r>
            <a:endParaRPr sz="1800"/>
          </a:p>
        </p:txBody>
      </p:sp>
      <p:sp>
        <p:nvSpPr>
          <p:cNvPr id="354" name="Google Shape;354;gdd3a63bd62_0_508"/>
          <p:cNvSpPr txBox="1"/>
          <p:nvPr/>
        </p:nvSpPr>
        <p:spPr>
          <a:xfrm>
            <a:off x="1755992" y="3316501"/>
            <a:ext cx="22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dd3a63bd62_0_508"/>
          <p:cNvSpPr txBox="1"/>
          <p:nvPr/>
        </p:nvSpPr>
        <p:spPr>
          <a:xfrm>
            <a:off x="6331992" y="3316501"/>
            <a:ext cx="228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dd3a63bd62_0_508"/>
          <p:cNvSpPr txBox="1"/>
          <p:nvPr/>
        </p:nvSpPr>
        <p:spPr>
          <a:xfrm>
            <a:off x="3220625" y="5768075"/>
            <a:ext cx="1657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500">
                <a:solidFill>
                  <a:srgbClr val="FF0000"/>
                </a:solidFill>
              </a:rPr>
              <a:t>Resonant dragging</a:t>
            </a:r>
            <a:endParaRPr b="0" i="0" sz="2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dd3a63bd62_0_508"/>
          <p:cNvSpPr txBox="1"/>
          <p:nvPr/>
        </p:nvSpPr>
        <p:spPr>
          <a:xfrm>
            <a:off x="9118750" y="6236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Chiba et al. (2019)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de84af739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225"/>
            <a:ext cx="12192000" cy="63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de84af7390_0_9"/>
          <p:cNvSpPr txBox="1"/>
          <p:nvPr/>
        </p:nvSpPr>
        <p:spPr>
          <a:xfrm>
            <a:off x="1890200" y="3464850"/>
            <a:ext cx="37917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8C00FF"/>
                </a:solidFill>
              </a:rPr>
              <a:t>Trapped orbits</a:t>
            </a:r>
            <a:endParaRPr b="0" i="0" sz="4000" u="none" cap="none" strike="noStrike">
              <a:solidFill>
                <a:srgbClr val="8C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de84af7390_0_9"/>
          <p:cNvSpPr txBox="1"/>
          <p:nvPr/>
        </p:nvSpPr>
        <p:spPr>
          <a:xfrm>
            <a:off x="7372325" y="5673025"/>
            <a:ext cx="30066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Resonance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d3a63bd62_0_558"/>
          <p:cNvSpPr txBox="1"/>
          <p:nvPr/>
        </p:nvSpPr>
        <p:spPr>
          <a:xfrm>
            <a:off x="306775" y="3374288"/>
            <a:ext cx="270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Levitation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gdd3a63bd62_0_558"/>
          <p:cNvCxnSpPr/>
          <p:nvPr/>
        </p:nvCxnSpPr>
        <p:spPr>
          <a:xfrm>
            <a:off x="2316301" y="180786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gdd3a63bd62_0_558"/>
          <p:cNvSpPr txBox="1"/>
          <p:nvPr/>
        </p:nvSpPr>
        <p:spPr>
          <a:xfrm>
            <a:off x="3007074" y="1488525"/>
            <a:ext cx="13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</a:rPr>
              <a:t>MOR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dd3a63bd62_0_558"/>
          <p:cNvSpPr txBox="1"/>
          <p:nvPr/>
        </p:nvSpPr>
        <p:spPr>
          <a:xfrm>
            <a:off x="538299" y="1439775"/>
            <a:ext cx="15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Cause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d3a63bd62_0_558"/>
          <p:cNvSpPr txBox="1"/>
          <p:nvPr/>
        </p:nvSpPr>
        <p:spPr>
          <a:xfrm>
            <a:off x="306777" y="5249088"/>
            <a:ext cx="331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Suppression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gdd3a63bd62_0_558"/>
          <p:cNvCxnSpPr/>
          <p:nvPr/>
        </p:nvCxnSpPr>
        <p:spPr>
          <a:xfrm flipH="1" rot="10800000">
            <a:off x="1331500" y="2409788"/>
            <a:ext cx="81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dd3a63bd62_0_558"/>
          <p:cNvCxnSpPr/>
          <p:nvPr/>
        </p:nvCxnSpPr>
        <p:spPr>
          <a:xfrm flipH="1" rot="10800000">
            <a:off x="4324822" y="1281175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gdd3a63bd62_0_558"/>
          <p:cNvSpPr txBox="1"/>
          <p:nvPr/>
        </p:nvSpPr>
        <p:spPr>
          <a:xfrm>
            <a:off x="5391558" y="1979950"/>
            <a:ext cx="19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Growing potentials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dd3a63bd62_0_558"/>
          <p:cNvCxnSpPr>
            <a:stCxn id="373" idx="3"/>
          </p:cNvCxnSpPr>
          <p:nvPr/>
        </p:nvCxnSpPr>
        <p:spPr>
          <a:xfrm>
            <a:off x="4329474" y="1857975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gdd3a63bd62_0_558"/>
          <p:cNvCxnSpPr/>
          <p:nvPr/>
        </p:nvCxnSpPr>
        <p:spPr>
          <a:xfrm flipH="1" rot="10800000">
            <a:off x="7374847" y="1979950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gdd3a63bd62_0_558"/>
          <p:cNvSpPr txBox="1"/>
          <p:nvPr/>
        </p:nvSpPr>
        <p:spPr>
          <a:xfrm>
            <a:off x="8219084" y="1638475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Action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dd3a63bd62_0_558"/>
          <p:cNvSpPr txBox="1"/>
          <p:nvPr/>
        </p:nvSpPr>
        <p:spPr>
          <a:xfrm>
            <a:off x="8219075" y="2639475"/>
            <a:ext cx="171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</a:rPr>
              <a:t>Where?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gdd3a63bd62_0_558"/>
          <p:cNvCxnSpPr/>
          <p:nvPr/>
        </p:nvCxnSpPr>
        <p:spPr>
          <a:xfrm>
            <a:off x="7374842" y="2478775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gdd3a63bd62_0_558"/>
          <p:cNvSpPr txBox="1"/>
          <p:nvPr/>
        </p:nvSpPr>
        <p:spPr>
          <a:xfrm>
            <a:off x="5391559" y="899575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What?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gdd3a63bd62_0_558"/>
          <p:cNvCxnSpPr/>
          <p:nvPr/>
        </p:nvCxnSpPr>
        <p:spPr>
          <a:xfrm>
            <a:off x="6856451" y="118746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gdd3a63bd62_0_558"/>
          <p:cNvSpPr txBox="1"/>
          <p:nvPr/>
        </p:nvSpPr>
        <p:spPr>
          <a:xfrm>
            <a:off x="7696617" y="838825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</a:rPr>
              <a:t>Fourier analysis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gdd3a63bd62_0_558"/>
          <p:cNvCxnSpPr/>
          <p:nvPr/>
        </p:nvCxnSpPr>
        <p:spPr>
          <a:xfrm>
            <a:off x="9800576" y="294561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gdd3a63bd62_0_558"/>
          <p:cNvSpPr txBox="1"/>
          <p:nvPr/>
        </p:nvSpPr>
        <p:spPr>
          <a:xfrm>
            <a:off x="10590067" y="2577525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</a:rPr>
              <a:t>Epicycle</a:t>
            </a:r>
            <a:r>
              <a:rPr b="1" lang="en-US" sz="2200">
                <a:solidFill>
                  <a:srgbClr val="FF0000"/>
                </a:solidFill>
              </a:rPr>
              <a:t> frequency</a:t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gdd3a63bd62_0_558"/>
          <p:cNvCxnSpPr/>
          <p:nvPr/>
        </p:nvCxnSpPr>
        <p:spPr>
          <a:xfrm flipH="1" rot="10800000">
            <a:off x="1331500" y="4375288"/>
            <a:ext cx="81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b53f379c7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525" y="1618900"/>
            <a:ext cx="5942951" cy="471671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b53f379c7c_0_0"/>
          <p:cNvSpPr txBox="1"/>
          <p:nvPr/>
        </p:nvSpPr>
        <p:spPr>
          <a:xfrm>
            <a:off x="5822062" y="5843103"/>
            <a:ext cx="1958100" cy="56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 (Gyr)</a:t>
            </a:r>
            <a:endParaRPr sz="2500"/>
          </a:p>
        </p:txBody>
      </p:sp>
      <p:cxnSp>
        <p:nvCxnSpPr>
          <p:cNvPr id="397" name="Google Shape;397;gb53f379c7c_0_0"/>
          <p:cNvCxnSpPr/>
          <p:nvPr/>
        </p:nvCxnSpPr>
        <p:spPr>
          <a:xfrm>
            <a:off x="4397442" y="2870697"/>
            <a:ext cx="447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8" name="Google Shape;398;gb53f379c7c_0_0"/>
          <p:cNvSpPr txBox="1"/>
          <p:nvPr/>
        </p:nvSpPr>
        <p:spPr>
          <a:xfrm>
            <a:off x="5914999" y="2311825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600">
                <a:solidFill>
                  <a:srgbClr val="FF0000"/>
                </a:solidFill>
              </a:rPr>
              <a:t>MOR</a:t>
            </a:r>
            <a:endParaRPr b="1" i="0" sz="1200" u="none" cap="none" strike="noStrike">
              <a:solidFill>
                <a:srgbClr val="FF0000"/>
              </a:solidFill>
            </a:endParaRPr>
          </a:p>
        </p:txBody>
      </p:sp>
      <p:sp>
        <p:nvSpPr>
          <p:cNvPr descr="Heading" id="399" name="Google Shape;399;gb53f379c7c_0_0"/>
          <p:cNvSpPr txBox="1"/>
          <p:nvPr>
            <p:ph type="title"/>
          </p:nvPr>
        </p:nvSpPr>
        <p:spPr>
          <a:xfrm>
            <a:off x="2949750" y="1048400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2"/>
                </a:solidFill>
              </a:rPr>
              <a:t>Epicycle frequency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163" name="Google Shape;163;gdea78fc11a_0_7"/>
          <p:cNvSpPr txBox="1"/>
          <p:nvPr>
            <p:ph type="title"/>
          </p:nvPr>
        </p:nvSpPr>
        <p:spPr>
          <a:xfrm>
            <a:off x="3340200" y="3099300"/>
            <a:ext cx="5511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Background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e6f9e708a_0_30"/>
          <p:cNvSpPr/>
          <p:nvPr/>
        </p:nvSpPr>
        <p:spPr>
          <a:xfrm rot="10800000">
            <a:off x="3155233" y="-2556675"/>
            <a:ext cx="5770200" cy="8667300"/>
          </a:xfrm>
          <a:prstGeom prst="arc">
            <a:avLst>
              <a:gd fmla="val 11769369" name="adj1"/>
              <a:gd fmla="val 20611522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gde6f9e708a_0_30"/>
          <p:cNvCxnSpPr/>
          <p:nvPr/>
        </p:nvCxnSpPr>
        <p:spPr>
          <a:xfrm>
            <a:off x="2686350" y="6110625"/>
            <a:ext cx="6819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gde6f9e708a_0_30"/>
          <p:cNvCxnSpPr/>
          <p:nvPr/>
        </p:nvCxnSpPr>
        <p:spPr>
          <a:xfrm rot="10800000">
            <a:off x="6034789" y="2203852"/>
            <a:ext cx="11100" cy="389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descr="Heading" id="408" name="Google Shape;408;gde6f9e708a_0_30"/>
          <p:cNvSpPr txBox="1"/>
          <p:nvPr>
            <p:ph type="title"/>
          </p:nvPr>
        </p:nvSpPr>
        <p:spPr>
          <a:xfrm>
            <a:off x="2797350" y="1161225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solidFill>
                  <a:schemeClr val="dk2"/>
                </a:solidFill>
              </a:rPr>
              <a:t>Simple harmonic oscillator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descr="Heading" id="409" name="Google Shape;409;gde6f9e708a_0_30"/>
          <p:cNvSpPr txBox="1"/>
          <p:nvPr>
            <p:ph type="title"/>
          </p:nvPr>
        </p:nvSpPr>
        <p:spPr>
          <a:xfrm>
            <a:off x="6309275" y="2203850"/>
            <a:ext cx="1180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solidFill>
                  <a:schemeClr val="dk2"/>
                </a:solidFill>
              </a:rPr>
              <a:t>U (z)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descr="Heading" id="410" name="Google Shape;410;gde6f9e708a_0_30"/>
          <p:cNvSpPr txBox="1"/>
          <p:nvPr>
            <p:ph type="title"/>
          </p:nvPr>
        </p:nvSpPr>
        <p:spPr>
          <a:xfrm>
            <a:off x="9568625" y="5780925"/>
            <a:ext cx="863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solidFill>
                  <a:schemeClr val="dk2"/>
                </a:solidFill>
              </a:rPr>
              <a:t>z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descr="Heading" id="411" name="Google Shape;411;gde6f9e708a_0_30"/>
          <p:cNvSpPr txBox="1"/>
          <p:nvPr>
            <p:ph type="title"/>
          </p:nvPr>
        </p:nvSpPr>
        <p:spPr>
          <a:xfrm>
            <a:off x="5608475" y="6198600"/>
            <a:ext cx="8637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solidFill>
                  <a:schemeClr val="dk2"/>
                </a:solidFill>
              </a:rPr>
              <a:t>0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412" name="Google Shape;412;gde6f9e708a_0_30"/>
          <p:cNvSpPr/>
          <p:nvPr/>
        </p:nvSpPr>
        <p:spPr>
          <a:xfrm rot="5400000">
            <a:off x="5929625" y="5892825"/>
            <a:ext cx="221400" cy="21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de6f9e708a_0_30"/>
          <p:cNvSpPr/>
          <p:nvPr/>
        </p:nvSpPr>
        <p:spPr>
          <a:xfrm rot="5400000">
            <a:off x="8578425" y="2866850"/>
            <a:ext cx="221400" cy="214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gde6f9e708a_0_30"/>
          <p:cNvCxnSpPr/>
          <p:nvPr/>
        </p:nvCxnSpPr>
        <p:spPr>
          <a:xfrm>
            <a:off x="8796225" y="3023100"/>
            <a:ext cx="3600" cy="317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d3a63bd62_0_621"/>
          <p:cNvSpPr/>
          <p:nvPr/>
        </p:nvSpPr>
        <p:spPr>
          <a:xfrm>
            <a:off x="2708300" y="745175"/>
            <a:ext cx="6501600" cy="5809800"/>
          </a:xfrm>
          <a:prstGeom prst="ellipse">
            <a:avLst/>
          </a:prstGeom>
          <a:gradFill>
            <a:gsLst>
              <a:gs pos="0">
                <a:srgbClr val="FFFBEF"/>
              </a:gs>
              <a:gs pos="25000">
                <a:srgbClr val="FFF6DC"/>
              </a:gs>
              <a:gs pos="50000">
                <a:srgbClr val="FFF2CC"/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dd3a63bd62_0_621"/>
          <p:cNvSpPr/>
          <p:nvPr/>
        </p:nvSpPr>
        <p:spPr>
          <a:xfrm>
            <a:off x="4344600" y="2615250"/>
            <a:ext cx="3502800" cy="1894500"/>
          </a:xfrm>
          <a:prstGeom prst="ellipse">
            <a:avLst/>
          </a:prstGeom>
          <a:solidFill>
            <a:srgbClr val="FFFCF2"/>
          </a:solidFill>
          <a:ln cap="flat" cmpd="sng" w="38100">
            <a:solidFill>
              <a:srgbClr val="F7C1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dd3a63bd62_0_621"/>
          <p:cNvSpPr/>
          <p:nvPr/>
        </p:nvSpPr>
        <p:spPr>
          <a:xfrm>
            <a:off x="2708300" y="2946250"/>
            <a:ext cx="6501600" cy="1238400"/>
          </a:xfrm>
          <a:prstGeom prst="ellipse">
            <a:avLst/>
          </a:prstGeom>
          <a:solidFill>
            <a:srgbClr val="F7C11B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gdd3a63bd62_0_621"/>
          <p:cNvCxnSpPr/>
          <p:nvPr/>
        </p:nvCxnSpPr>
        <p:spPr>
          <a:xfrm>
            <a:off x="5062137" y="5085445"/>
            <a:ext cx="2406300" cy="31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4" name="Google Shape;424;gdd3a63bd62_0_621"/>
          <p:cNvSpPr/>
          <p:nvPr/>
        </p:nvSpPr>
        <p:spPr>
          <a:xfrm>
            <a:off x="2708300" y="3520851"/>
            <a:ext cx="6501600" cy="80100"/>
          </a:xfrm>
          <a:prstGeom prst="ellipse">
            <a:avLst/>
          </a:prstGeom>
          <a:solidFill>
            <a:srgbClr val="A77F56"/>
          </a:solidFill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dd3a63bd62_0_621"/>
          <p:cNvSpPr txBox="1"/>
          <p:nvPr/>
        </p:nvSpPr>
        <p:spPr>
          <a:xfrm>
            <a:off x="9276980" y="1313777"/>
            <a:ext cx="17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highlight>
                  <a:srgbClr val="FFFFFF"/>
                </a:highlight>
              </a:rPr>
              <a:t>Bar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6" name="Google Shape;426;gdd3a63bd62_0_621"/>
          <p:cNvSpPr txBox="1"/>
          <p:nvPr/>
        </p:nvSpPr>
        <p:spPr>
          <a:xfrm>
            <a:off x="9355435" y="5691204"/>
            <a:ext cx="10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highlight>
                  <a:srgbClr val="FFFFFF"/>
                </a:highlight>
              </a:rPr>
              <a:t>Halo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27" name="Google Shape;427;gdd3a63bd62_0_621"/>
          <p:cNvCxnSpPr>
            <a:stCxn id="421" idx="7"/>
            <a:endCxn id="425" idx="1"/>
          </p:cNvCxnSpPr>
          <p:nvPr/>
        </p:nvCxnSpPr>
        <p:spPr>
          <a:xfrm flipH="1" rot="10800000">
            <a:off x="7334427" y="1575393"/>
            <a:ext cx="1942500" cy="131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gdd3a63bd62_0_621"/>
          <p:cNvCxnSpPr>
            <a:endCxn id="426" idx="1"/>
          </p:cNvCxnSpPr>
          <p:nvPr/>
        </p:nvCxnSpPr>
        <p:spPr>
          <a:xfrm>
            <a:off x="8480935" y="5553504"/>
            <a:ext cx="874500" cy="39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9" name="Google Shape;429;gdd3a63bd62_0_621"/>
          <p:cNvSpPr txBox="1"/>
          <p:nvPr/>
        </p:nvSpPr>
        <p:spPr>
          <a:xfrm>
            <a:off x="9959909" y="3300050"/>
            <a:ext cx="9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highlight>
                  <a:srgbClr val="FFFFFF"/>
                </a:highlight>
              </a:rPr>
              <a:t>Disc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430" name="Google Shape;430;gdd3a63bd62_0_621"/>
          <p:cNvCxnSpPr>
            <a:stCxn id="424" idx="6"/>
            <a:endCxn id="429" idx="1"/>
          </p:cNvCxnSpPr>
          <p:nvPr/>
        </p:nvCxnSpPr>
        <p:spPr>
          <a:xfrm>
            <a:off x="9209900" y="3560901"/>
            <a:ext cx="7500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gdd3a63bd62_0_621"/>
          <p:cNvCxnSpPr/>
          <p:nvPr/>
        </p:nvCxnSpPr>
        <p:spPr>
          <a:xfrm flipH="1" rot="10800000">
            <a:off x="10666789" y="814959"/>
            <a:ext cx="6300" cy="9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gdd3a63bd62_0_621"/>
          <p:cNvCxnSpPr/>
          <p:nvPr/>
        </p:nvCxnSpPr>
        <p:spPr>
          <a:xfrm flipH="1">
            <a:off x="10095238" y="1705950"/>
            <a:ext cx="5937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gdd3a63bd62_0_621"/>
          <p:cNvCxnSpPr/>
          <p:nvPr/>
        </p:nvCxnSpPr>
        <p:spPr>
          <a:xfrm flipH="1" rot="10800000">
            <a:off x="10666789" y="1705946"/>
            <a:ext cx="9282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gdd3a63bd62_0_621"/>
          <p:cNvSpPr txBox="1"/>
          <p:nvPr/>
        </p:nvSpPr>
        <p:spPr>
          <a:xfrm>
            <a:off x="10688938" y="575000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z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35" name="Google Shape;435;gdd3a63bd62_0_621"/>
          <p:cNvSpPr txBox="1"/>
          <p:nvPr/>
        </p:nvSpPr>
        <p:spPr>
          <a:xfrm>
            <a:off x="11594988" y="1470300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x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36" name="Google Shape;436;gdd3a63bd62_0_621"/>
          <p:cNvSpPr txBox="1"/>
          <p:nvPr/>
        </p:nvSpPr>
        <p:spPr>
          <a:xfrm>
            <a:off x="9768663" y="1705950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y</a:t>
            </a:r>
            <a:endParaRPr sz="2000">
              <a:solidFill>
                <a:schemeClr val="dk2"/>
              </a:solidFill>
            </a:endParaRPr>
          </a:p>
        </p:txBody>
      </p:sp>
      <p:cxnSp>
        <p:nvCxnSpPr>
          <p:cNvPr id="437" name="Google Shape;437;gdd3a63bd62_0_621"/>
          <p:cNvCxnSpPr/>
          <p:nvPr/>
        </p:nvCxnSpPr>
        <p:spPr>
          <a:xfrm rot="10800000">
            <a:off x="6081600" y="2198550"/>
            <a:ext cx="15000" cy="132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gdd3a63bd62_0_621"/>
          <p:cNvSpPr txBox="1"/>
          <p:nvPr/>
        </p:nvSpPr>
        <p:spPr>
          <a:xfrm>
            <a:off x="5378099" y="3059550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MOR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439" name="Google Shape;439;gdd3a63bd62_0_621"/>
          <p:cNvSpPr txBox="1"/>
          <p:nvPr/>
        </p:nvSpPr>
        <p:spPr>
          <a:xfrm>
            <a:off x="5378099" y="2402025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MOR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descr="Heading" id="440" name="Google Shape;440;gdd3a63bd62_0_621"/>
          <p:cNvSpPr txBox="1"/>
          <p:nvPr>
            <p:ph type="title"/>
          </p:nvPr>
        </p:nvSpPr>
        <p:spPr>
          <a:xfrm>
            <a:off x="534525" y="947550"/>
            <a:ext cx="1942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Results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d3a63bd62_0_747"/>
          <p:cNvSpPr txBox="1"/>
          <p:nvPr/>
        </p:nvSpPr>
        <p:spPr>
          <a:xfrm>
            <a:off x="306775" y="3374288"/>
            <a:ext cx="270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Levitation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gdd3a63bd62_0_747"/>
          <p:cNvCxnSpPr/>
          <p:nvPr/>
        </p:nvCxnSpPr>
        <p:spPr>
          <a:xfrm>
            <a:off x="2316301" y="180786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gdd3a63bd62_0_747"/>
          <p:cNvSpPr txBox="1"/>
          <p:nvPr/>
        </p:nvSpPr>
        <p:spPr>
          <a:xfrm>
            <a:off x="3007074" y="1488525"/>
            <a:ext cx="13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</a:rPr>
              <a:t>MOR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dd3a63bd62_0_747"/>
          <p:cNvSpPr txBox="1"/>
          <p:nvPr/>
        </p:nvSpPr>
        <p:spPr>
          <a:xfrm>
            <a:off x="538299" y="1439775"/>
            <a:ext cx="15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Cause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dd3a63bd62_0_747"/>
          <p:cNvSpPr txBox="1"/>
          <p:nvPr/>
        </p:nvSpPr>
        <p:spPr>
          <a:xfrm>
            <a:off x="306777" y="5249088"/>
            <a:ext cx="331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500">
                <a:solidFill>
                  <a:srgbClr val="FF0000"/>
                </a:solidFill>
              </a:rPr>
              <a:t>Suppression</a:t>
            </a:r>
            <a:endParaRPr b="0" i="0" sz="3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gdd3a63bd62_0_747"/>
          <p:cNvCxnSpPr/>
          <p:nvPr/>
        </p:nvCxnSpPr>
        <p:spPr>
          <a:xfrm flipH="1" rot="10800000">
            <a:off x="1331500" y="2409788"/>
            <a:ext cx="81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gdd3a63bd62_0_747"/>
          <p:cNvCxnSpPr/>
          <p:nvPr/>
        </p:nvCxnSpPr>
        <p:spPr>
          <a:xfrm flipH="1" rot="10800000">
            <a:off x="4324822" y="1281175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gdd3a63bd62_0_747"/>
          <p:cNvSpPr txBox="1"/>
          <p:nvPr/>
        </p:nvSpPr>
        <p:spPr>
          <a:xfrm>
            <a:off x="5391558" y="1979950"/>
            <a:ext cx="19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Growing potentials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gdd3a63bd62_0_747"/>
          <p:cNvCxnSpPr>
            <a:stCxn id="448" idx="3"/>
          </p:cNvCxnSpPr>
          <p:nvPr/>
        </p:nvCxnSpPr>
        <p:spPr>
          <a:xfrm>
            <a:off x="4329474" y="1857975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gdd3a63bd62_0_747"/>
          <p:cNvCxnSpPr/>
          <p:nvPr/>
        </p:nvCxnSpPr>
        <p:spPr>
          <a:xfrm flipH="1" rot="10800000">
            <a:off x="7374847" y="1979950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gdd3a63bd62_0_747"/>
          <p:cNvSpPr txBox="1"/>
          <p:nvPr/>
        </p:nvSpPr>
        <p:spPr>
          <a:xfrm>
            <a:off x="8219084" y="1697625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Action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dd3a63bd62_0_747"/>
          <p:cNvSpPr txBox="1"/>
          <p:nvPr/>
        </p:nvSpPr>
        <p:spPr>
          <a:xfrm>
            <a:off x="8219075" y="2639475"/>
            <a:ext cx="171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Where?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gdd3a63bd62_0_747"/>
          <p:cNvCxnSpPr/>
          <p:nvPr/>
        </p:nvCxnSpPr>
        <p:spPr>
          <a:xfrm>
            <a:off x="7374842" y="2478775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gdd3a63bd62_0_747"/>
          <p:cNvSpPr txBox="1"/>
          <p:nvPr/>
        </p:nvSpPr>
        <p:spPr>
          <a:xfrm>
            <a:off x="5391559" y="899575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What?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gdd3a63bd62_0_747"/>
          <p:cNvCxnSpPr/>
          <p:nvPr/>
        </p:nvCxnSpPr>
        <p:spPr>
          <a:xfrm>
            <a:off x="6856451" y="118746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gdd3a63bd62_0_747"/>
          <p:cNvSpPr txBox="1"/>
          <p:nvPr/>
        </p:nvSpPr>
        <p:spPr>
          <a:xfrm>
            <a:off x="7696617" y="838825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</a:rPr>
              <a:t>Fourier analysis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gdd3a63bd62_0_747"/>
          <p:cNvCxnSpPr/>
          <p:nvPr/>
        </p:nvCxnSpPr>
        <p:spPr>
          <a:xfrm>
            <a:off x="9800576" y="294561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gdd3a63bd62_0_747"/>
          <p:cNvSpPr txBox="1"/>
          <p:nvPr/>
        </p:nvSpPr>
        <p:spPr>
          <a:xfrm>
            <a:off x="10590067" y="2577525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</a:rPr>
              <a:t>Epicycle frequency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gdd3a63bd62_0_747"/>
          <p:cNvCxnSpPr/>
          <p:nvPr/>
        </p:nvCxnSpPr>
        <p:spPr>
          <a:xfrm flipH="1" rot="10800000">
            <a:off x="1331500" y="4375288"/>
            <a:ext cx="81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gdd3a63bd62_0_747"/>
          <p:cNvCxnSpPr/>
          <p:nvPr/>
        </p:nvCxnSpPr>
        <p:spPr>
          <a:xfrm flipH="1" rot="10800000">
            <a:off x="3292697" y="5119975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gdd3a63bd62_0_747"/>
          <p:cNvSpPr txBox="1"/>
          <p:nvPr/>
        </p:nvSpPr>
        <p:spPr>
          <a:xfrm>
            <a:off x="4367998" y="4738375"/>
            <a:ext cx="258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</a:rPr>
              <a:t>Fast growth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dbbfd5cc1e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8225"/>
            <a:ext cx="12192000" cy="63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dbbfd5cc1e_0_79"/>
          <p:cNvSpPr txBox="1"/>
          <p:nvPr/>
        </p:nvSpPr>
        <p:spPr>
          <a:xfrm>
            <a:off x="1890200" y="3464850"/>
            <a:ext cx="37917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8C00FF"/>
                </a:solidFill>
              </a:rPr>
              <a:t>Trapped orbits</a:t>
            </a:r>
            <a:endParaRPr b="0" i="0" sz="4000" u="none" cap="none" strike="noStrike">
              <a:solidFill>
                <a:srgbClr val="8C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dbbfd5cc1e_0_79"/>
          <p:cNvSpPr txBox="1"/>
          <p:nvPr/>
        </p:nvSpPr>
        <p:spPr>
          <a:xfrm>
            <a:off x="7372325" y="5673025"/>
            <a:ext cx="30066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     MOR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bbfd5cc1e_0_52"/>
          <p:cNvSpPr txBox="1"/>
          <p:nvPr/>
        </p:nvSpPr>
        <p:spPr>
          <a:xfrm>
            <a:off x="306775" y="3374288"/>
            <a:ext cx="270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Levitation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gdbbfd5cc1e_0_52"/>
          <p:cNvCxnSpPr/>
          <p:nvPr/>
        </p:nvCxnSpPr>
        <p:spPr>
          <a:xfrm>
            <a:off x="2316301" y="180786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gdbbfd5cc1e_0_52"/>
          <p:cNvSpPr txBox="1"/>
          <p:nvPr/>
        </p:nvSpPr>
        <p:spPr>
          <a:xfrm>
            <a:off x="3007074" y="1488525"/>
            <a:ext cx="13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</a:rPr>
              <a:t>MOR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dbbfd5cc1e_0_52"/>
          <p:cNvSpPr txBox="1"/>
          <p:nvPr/>
        </p:nvSpPr>
        <p:spPr>
          <a:xfrm>
            <a:off x="538299" y="1439775"/>
            <a:ext cx="159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Cause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dbbfd5cc1e_0_52"/>
          <p:cNvSpPr txBox="1"/>
          <p:nvPr/>
        </p:nvSpPr>
        <p:spPr>
          <a:xfrm>
            <a:off x="306777" y="5249088"/>
            <a:ext cx="331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500">
                <a:solidFill>
                  <a:schemeClr val="dk2"/>
                </a:solidFill>
              </a:rPr>
              <a:t>Suppression</a:t>
            </a:r>
            <a:endParaRPr b="0" i="0" sz="3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gdbbfd5cc1e_0_52"/>
          <p:cNvCxnSpPr/>
          <p:nvPr/>
        </p:nvCxnSpPr>
        <p:spPr>
          <a:xfrm flipH="1" rot="10800000">
            <a:off x="1331500" y="2409788"/>
            <a:ext cx="81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gdbbfd5cc1e_0_52"/>
          <p:cNvCxnSpPr/>
          <p:nvPr/>
        </p:nvCxnSpPr>
        <p:spPr>
          <a:xfrm flipH="1" rot="10800000">
            <a:off x="4324822" y="1281175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gdbbfd5cc1e_0_52"/>
          <p:cNvSpPr txBox="1"/>
          <p:nvPr/>
        </p:nvSpPr>
        <p:spPr>
          <a:xfrm>
            <a:off x="5391558" y="1979950"/>
            <a:ext cx="19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Growing potentials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gdbbfd5cc1e_0_52"/>
          <p:cNvCxnSpPr>
            <a:stCxn id="482" idx="3"/>
          </p:cNvCxnSpPr>
          <p:nvPr/>
        </p:nvCxnSpPr>
        <p:spPr>
          <a:xfrm>
            <a:off x="4329474" y="1857975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gdbbfd5cc1e_0_52"/>
          <p:cNvCxnSpPr/>
          <p:nvPr/>
        </p:nvCxnSpPr>
        <p:spPr>
          <a:xfrm flipH="1" rot="10800000">
            <a:off x="7374847" y="1979950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gdbbfd5cc1e_0_52"/>
          <p:cNvSpPr txBox="1"/>
          <p:nvPr/>
        </p:nvSpPr>
        <p:spPr>
          <a:xfrm>
            <a:off x="8219084" y="1638475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Action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dbbfd5cc1e_0_52"/>
          <p:cNvSpPr txBox="1"/>
          <p:nvPr/>
        </p:nvSpPr>
        <p:spPr>
          <a:xfrm>
            <a:off x="8219075" y="2639475"/>
            <a:ext cx="171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Where?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gdbbfd5cc1e_0_52"/>
          <p:cNvCxnSpPr/>
          <p:nvPr/>
        </p:nvCxnSpPr>
        <p:spPr>
          <a:xfrm>
            <a:off x="7374842" y="2478775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gdbbfd5cc1e_0_52"/>
          <p:cNvSpPr txBox="1"/>
          <p:nvPr/>
        </p:nvSpPr>
        <p:spPr>
          <a:xfrm>
            <a:off x="5391559" y="899575"/>
            <a:ext cx="14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What?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gdbbfd5cc1e_0_52"/>
          <p:cNvCxnSpPr/>
          <p:nvPr/>
        </p:nvCxnSpPr>
        <p:spPr>
          <a:xfrm>
            <a:off x="6856451" y="118746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gdbbfd5cc1e_0_52"/>
          <p:cNvSpPr txBox="1"/>
          <p:nvPr/>
        </p:nvSpPr>
        <p:spPr>
          <a:xfrm>
            <a:off x="7696617" y="838825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</a:rPr>
              <a:t>Fourier analysis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gdbbfd5cc1e_0_52"/>
          <p:cNvCxnSpPr/>
          <p:nvPr/>
        </p:nvCxnSpPr>
        <p:spPr>
          <a:xfrm>
            <a:off x="9800576" y="2945613"/>
            <a:ext cx="5736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gdbbfd5cc1e_0_52"/>
          <p:cNvSpPr txBox="1"/>
          <p:nvPr/>
        </p:nvSpPr>
        <p:spPr>
          <a:xfrm>
            <a:off x="10590067" y="2577525"/>
            <a:ext cx="153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</a:rPr>
              <a:t>Epicycle </a:t>
            </a:r>
            <a:r>
              <a:rPr b="1" lang="en-US" sz="2200">
                <a:solidFill>
                  <a:schemeClr val="dk2"/>
                </a:solidFill>
              </a:rPr>
              <a:t>frequency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gdbbfd5cc1e_0_52"/>
          <p:cNvCxnSpPr/>
          <p:nvPr/>
        </p:nvCxnSpPr>
        <p:spPr>
          <a:xfrm flipH="1" rot="10800000">
            <a:off x="1331500" y="4375288"/>
            <a:ext cx="81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gdbbfd5cc1e_0_52"/>
          <p:cNvCxnSpPr/>
          <p:nvPr/>
        </p:nvCxnSpPr>
        <p:spPr>
          <a:xfrm flipH="1" rot="10800000">
            <a:off x="3292697" y="5119975"/>
            <a:ext cx="7659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gdbbfd5cc1e_0_52"/>
          <p:cNvCxnSpPr/>
          <p:nvPr/>
        </p:nvCxnSpPr>
        <p:spPr>
          <a:xfrm>
            <a:off x="3293067" y="5671975"/>
            <a:ext cx="7611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gdbbfd5cc1e_0_52"/>
          <p:cNvSpPr txBox="1"/>
          <p:nvPr/>
        </p:nvSpPr>
        <p:spPr>
          <a:xfrm>
            <a:off x="4367998" y="4738375"/>
            <a:ext cx="258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Fast growth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dbbfd5cc1e_0_52"/>
          <p:cNvSpPr txBox="1"/>
          <p:nvPr/>
        </p:nvSpPr>
        <p:spPr>
          <a:xfrm>
            <a:off x="4367998" y="5886675"/>
            <a:ext cx="258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</a:rPr>
              <a:t>Missed MOR</a:t>
            </a:r>
            <a:endParaRPr b="1" i="0" sz="28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gdbbfd5cc1e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525" y="1618900"/>
            <a:ext cx="5942951" cy="4716712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gdbbfd5cc1e_0_86"/>
          <p:cNvSpPr txBox="1"/>
          <p:nvPr/>
        </p:nvSpPr>
        <p:spPr>
          <a:xfrm>
            <a:off x="5822062" y="5843103"/>
            <a:ext cx="1958100" cy="56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 (Gyr)</a:t>
            </a:r>
            <a:endParaRPr sz="2500"/>
          </a:p>
        </p:txBody>
      </p:sp>
      <p:sp>
        <p:nvSpPr>
          <p:cNvPr id="510" name="Google Shape;510;gdbbfd5cc1e_0_86"/>
          <p:cNvSpPr txBox="1"/>
          <p:nvPr/>
        </p:nvSpPr>
        <p:spPr>
          <a:xfrm>
            <a:off x="5914999" y="2311825"/>
            <a:ext cx="143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600">
                <a:solidFill>
                  <a:srgbClr val="FF0000"/>
                </a:solidFill>
              </a:rPr>
              <a:t>MOR</a:t>
            </a:r>
            <a:endParaRPr b="1" i="0" sz="1200" u="none" cap="none" strike="noStrike">
              <a:solidFill>
                <a:srgbClr val="FF0000"/>
              </a:solidFill>
            </a:endParaRPr>
          </a:p>
        </p:txBody>
      </p:sp>
      <p:sp>
        <p:nvSpPr>
          <p:cNvPr descr="Heading" id="511" name="Google Shape;511;gdbbfd5cc1e_0_86"/>
          <p:cNvSpPr txBox="1"/>
          <p:nvPr>
            <p:ph type="title"/>
          </p:nvPr>
        </p:nvSpPr>
        <p:spPr>
          <a:xfrm>
            <a:off x="2949750" y="1048400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2"/>
                </a:solidFill>
              </a:rPr>
              <a:t>Epicycle frequency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512" name="Google Shape;512;gdbbfd5cc1e_0_86"/>
          <p:cNvSpPr/>
          <p:nvPr/>
        </p:nvSpPr>
        <p:spPr>
          <a:xfrm>
            <a:off x="6037150" y="1894475"/>
            <a:ext cx="1743000" cy="41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dbbfd5cc1e_0_86"/>
          <p:cNvSpPr/>
          <p:nvPr/>
        </p:nvSpPr>
        <p:spPr>
          <a:xfrm>
            <a:off x="4382550" y="2235475"/>
            <a:ext cx="505200" cy="13008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dbbfd5cc1e_0_86"/>
          <p:cNvSpPr/>
          <p:nvPr/>
        </p:nvSpPr>
        <p:spPr>
          <a:xfrm>
            <a:off x="4559375" y="3498475"/>
            <a:ext cx="1300800" cy="8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gdbbfd5cc1e_0_86"/>
          <p:cNvCxnSpPr/>
          <p:nvPr/>
        </p:nvCxnSpPr>
        <p:spPr>
          <a:xfrm>
            <a:off x="4397442" y="2870697"/>
            <a:ext cx="4470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6" name="Google Shape;516;gdbbfd5cc1e_0_86"/>
          <p:cNvSpPr/>
          <p:nvPr/>
        </p:nvSpPr>
        <p:spPr>
          <a:xfrm>
            <a:off x="4382550" y="3220600"/>
            <a:ext cx="1300745" cy="1300746"/>
          </a:xfrm>
          <a:custGeom>
            <a:rect b="b" l="l" r="r" t="t"/>
            <a:pathLst>
              <a:path extrusionOk="0" h="51530" w="52035">
                <a:moveTo>
                  <a:pt x="0" y="0"/>
                </a:moveTo>
                <a:cubicBezTo>
                  <a:pt x="1852" y="2610"/>
                  <a:pt x="7409" y="10777"/>
                  <a:pt x="11114" y="15661"/>
                </a:cubicBezTo>
                <a:cubicBezTo>
                  <a:pt x="14819" y="20545"/>
                  <a:pt x="18440" y="25345"/>
                  <a:pt x="22229" y="29302"/>
                </a:cubicBezTo>
                <a:cubicBezTo>
                  <a:pt x="26018" y="33259"/>
                  <a:pt x="28880" y="35700"/>
                  <a:pt x="33848" y="39405"/>
                </a:cubicBezTo>
                <a:cubicBezTo>
                  <a:pt x="38816" y="43110"/>
                  <a:pt x="49004" y="49509"/>
                  <a:pt x="52035" y="51530"/>
                </a:cubicBezTo>
              </a:path>
            </a:pathLst>
          </a:custGeom>
          <a:noFill/>
          <a:ln cap="flat" cmpd="sng" w="38100">
            <a:solidFill>
              <a:srgbClr val="9F15EA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bbe839201_0_6"/>
          <p:cNvSpPr/>
          <p:nvPr/>
        </p:nvSpPr>
        <p:spPr>
          <a:xfrm>
            <a:off x="2370150" y="1333825"/>
            <a:ext cx="7451700" cy="4720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3" name="Google Shape;523;gdbbe839201_0_6"/>
          <p:cNvSpPr/>
          <p:nvPr/>
        </p:nvSpPr>
        <p:spPr>
          <a:xfrm rot="10800000">
            <a:off x="3529975" y="3192600"/>
            <a:ext cx="1793700" cy="2038200"/>
          </a:xfrm>
          <a:prstGeom prst="flowChartDelay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Heading" id="524" name="Google Shape;524;gdbbe839201_0_6"/>
          <p:cNvSpPr txBox="1"/>
          <p:nvPr>
            <p:ph type="title"/>
          </p:nvPr>
        </p:nvSpPr>
        <p:spPr>
          <a:xfrm>
            <a:off x="2937125" y="2109300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Formation of the thick disc</a:t>
            </a:r>
            <a:endParaRPr sz="3200"/>
          </a:p>
        </p:txBody>
      </p:sp>
      <p:sp>
        <p:nvSpPr>
          <p:cNvPr id="525" name="Google Shape;525;gdbbe839201_0_6"/>
          <p:cNvSpPr/>
          <p:nvPr/>
        </p:nvSpPr>
        <p:spPr>
          <a:xfrm>
            <a:off x="5338925" y="3192600"/>
            <a:ext cx="1793700" cy="2038200"/>
          </a:xfrm>
          <a:prstGeom prst="flowChartDelay">
            <a:avLst/>
          </a:prstGeom>
          <a:solidFill>
            <a:srgbClr val="42C509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Heading" id="526" name="Google Shape;526;gdbbe839201_0_6"/>
          <p:cNvSpPr txBox="1"/>
          <p:nvPr>
            <p:ph type="title"/>
          </p:nvPr>
        </p:nvSpPr>
        <p:spPr>
          <a:xfrm>
            <a:off x="3957900" y="3427325"/>
            <a:ext cx="2745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Levitation</a:t>
            </a:r>
            <a:endParaRPr sz="3200"/>
          </a:p>
        </p:txBody>
      </p:sp>
      <p:sp>
        <p:nvSpPr>
          <p:cNvPr descr="Heading" id="527" name="Google Shape;527;gdbbe839201_0_6"/>
          <p:cNvSpPr txBox="1"/>
          <p:nvPr>
            <p:ph type="title"/>
          </p:nvPr>
        </p:nvSpPr>
        <p:spPr>
          <a:xfrm>
            <a:off x="3597625" y="4086725"/>
            <a:ext cx="1658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Suppress</a:t>
            </a:r>
            <a:endParaRPr sz="2800"/>
          </a:p>
        </p:txBody>
      </p:sp>
      <p:sp>
        <p:nvSpPr>
          <p:cNvPr descr="Heading" id="528" name="Google Shape;528;gdbbe839201_0_6"/>
          <p:cNvSpPr txBox="1"/>
          <p:nvPr>
            <p:ph type="title"/>
          </p:nvPr>
        </p:nvSpPr>
        <p:spPr>
          <a:xfrm>
            <a:off x="5406575" y="4086725"/>
            <a:ext cx="1658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Works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bbfd5cc1e_0_103"/>
          <p:cNvSpPr/>
          <p:nvPr/>
        </p:nvSpPr>
        <p:spPr>
          <a:xfrm>
            <a:off x="8910625" y="923650"/>
            <a:ext cx="2791200" cy="1286700"/>
          </a:xfrm>
          <a:prstGeom prst="rect">
            <a:avLst/>
          </a:prstGeom>
          <a:solidFill>
            <a:srgbClr val="C4F6AE"/>
          </a:solidFill>
          <a:ln cap="flat" cmpd="sng" w="38100">
            <a:solidFill>
              <a:srgbClr val="42C5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dbbfd5cc1e_0_103"/>
          <p:cNvSpPr txBox="1"/>
          <p:nvPr/>
        </p:nvSpPr>
        <p:spPr>
          <a:xfrm>
            <a:off x="490175" y="3445700"/>
            <a:ext cx="225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300">
                <a:solidFill>
                  <a:schemeClr val="dk2"/>
                </a:solidFill>
              </a:rPr>
              <a:t>Levitation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gdbbfd5cc1e_0_103"/>
          <p:cNvCxnSpPr/>
          <p:nvPr/>
        </p:nvCxnSpPr>
        <p:spPr>
          <a:xfrm>
            <a:off x="2093201" y="1882913"/>
            <a:ext cx="4575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gdbbfd5cc1e_0_103"/>
          <p:cNvSpPr txBox="1"/>
          <p:nvPr/>
        </p:nvSpPr>
        <p:spPr>
          <a:xfrm>
            <a:off x="2644240" y="1563575"/>
            <a:ext cx="105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700">
                <a:solidFill>
                  <a:schemeClr val="dk2"/>
                </a:solidFill>
              </a:rPr>
              <a:t>MOR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dbbfd5cc1e_0_103"/>
          <p:cNvSpPr txBox="1"/>
          <p:nvPr/>
        </p:nvSpPr>
        <p:spPr>
          <a:xfrm>
            <a:off x="578726" y="1514825"/>
            <a:ext cx="136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</a:rPr>
              <a:t>Cause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dbbfd5cc1e_0_103"/>
          <p:cNvSpPr txBox="1"/>
          <p:nvPr/>
        </p:nvSpPr>
        <p:spPr>
          <a:xfrm>
            <a:off x="490177" y="5320488"/>
            <a:ext cx="26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700">
                <a:solidFill>
                  <a:schemeClr val="dk2"/>
                </a:solidFill>
              </a:rPr>
              <a:t>Suppression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gdbbfd5cc1e_0_103"/>
          <p:cNvCxnSpPr/>
          <p:nvPr/>
        </p:nvCxnSpPr>
        <p:spPr>
          <a:xfrm flipH="1" rot="10800000">
            <a:off x="1307612" y="2484838"/>
            <a:ext cx="63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gdbbfd5cc1e_0_103"/>
          <p:cNvCxnSpPr/>
          <p:nvPr/>
        </p:nvCxnSpPr>
        <p:spPr>
          <a:xfrm flipH="1" rot="10800000">
            <a:off x="3788789" y="1356225"/>
            <a:ext cx="6108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gdbbfd5cc1e_0_103"/>
          <p:cNvSpPr txBox="1"/>
          <p:nvPr/>
        </p:nvSpPr>
        <p:spPr>
          <a:xfrm>
            <a:off x="4639738" y="2055000"/>
            <a:ext cx="158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</a:rPr>
              <a:t>Growing potentials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gdbbfd5cc1e_0_103"/>
          <p:cNvCxnSpPr/>
          <p:nvPr/>
        </p:nvCxnSpPr>
        <p:spPr>
          <a:xfrm>
            <a:off x="3792499" y="1933025"/>
            <a:ext cx="6072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gdbbfd5cc1e_0_103"/>
          <p:cNvCxnSpPr/>
          <p:nvPr/>
        </p:nvCxnSpPr>
        <p:spPr>
          <a:xfrm flipH="1" rot="10800000">
            <a:off x="6221835" y="2055000"/>
            <a:ext cx="6108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gdbbfd5cc1e_0_103"/>
          <p:cNvSpPr txBox="1"/>
          <p:nvPr/>
        </p:nvSpPr>
        <p:spPr>
          <a:xfrm>
            <a:off x="6895294" y="1772875"/>
            <a:ext cx="11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</a:rPr>
              <a:t>Action</a:t>
            </a:r>
            <a:endParaRPr b="0" i="0" sz="2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dbbfd5cc1e_0_103"/>
          <p:cNvSpPr txBox="1"/>
          <p:nvPr/>
        </p:nvSpPr>
        <p:spPr>
          <a:xfrm>
            <a:off x="6895287" y="2714525"/>
            <a:ext cx="136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300">
                <a:solidFill>
                  <a:schemeClr val="dk2"/>
                </a:solidFill>
              </a:rPr>
              <a:t>Where?</a:t>
            </a:r>
            <a:endParaRPr b="0" i="0" sz="2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gdbbfd5cc1e_0_103"/>
          <p:cNvCxnSpPr/>
          <p:nvPr/>
        </p:nvCxnSpPr>
        <p:spPr>
          <a:xfrm>
            <a:off x="6221831" y="2553825"/>
            <a:ext cx="6072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gdbbfd5cc1e_0_103"/>
          <p:cNvSpPr txBox="1"/>
          <p:nvPr/>
        </p:nvSpPr>
        <p:spPr>
          <a:xfrm>
            <a:off x="4639739" y="974625"/>
            <a:ext cx="11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What?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gdbbfd5cc1e_0_103"/>
          <p:cNvCxnSpPr/>
          <p:nvPr/>
        </p:nvCxnSpPr>
        <p:spPr>
          <a:xfrm>
            <a:off x="5808303" y="1262513"/>
            <a:ext cx="4575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gdbbfd5cc1e_0_103"/>
          <p:cNvSpPr txBox="1"/>
          <p:nvPr/>
        </p:nvSpPr>
        <p:spPr>
          <a:xfrm>
            <a:off x="6478515" y="913875"/>
            <a:ext cx="122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Fourier analysis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gdbbfd5cc1e_0_103"/>
          <p:cNvCxnSpPr/>
          <p:nvPr/>
        </p:nvCxnSpPr>
        <p:spPr>
          <a:xfrm>
            <a:off x="8156872" y="2959913"/>
            <a:ext cx="4575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gdbbfd5cc1e_0_103"/>
          <p:cNvSpPr txBox="1"/>
          <p:nvPr/>
        </p:nvSpPr>
        <p:spPr>
          <a:xfrm>
            <a:off x="8786667" y="2493075"/>
            <a:ext cx="146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000">
                <a:solidFill>
                  <a:schemeClr val="dk2"/>
                </a:solidFill>
              </a:rPr>
              <a:t>Epicycle </a:t>
            </a:r>
            <a:r>
              <a:rPr b="1" lang="en-US" sz="2000">
                <a:solidFill>
                  <a:schemeClr val="dk2"/>
                </a:solidFill>
              </a:rPr>
              <a:t>frequency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gdbbfd5cc1e_0_103"/>
          <p:cNvCxnSpPr/>
          <p:nvPr/>
        </p:nvCxnSpPr>
        <p:spPr>
          <a:xfrm flipH="1" rot="10800000">
            <a:off x="1307612" y="4446688"/>
            <a:ext cx="6300" cy="61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gdbbfd5cc1e_0_103"/>
          <p:cNvCxnSpPr/>
          <p:nvPr/>
        </p:nvCxnSpPr>
        <p:spPr>
          <a:xfrm flipH="1" rot="10800000">
            <a:off x="2872086" y="5191375"/>
            <a:ext cx="6108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gdbbfd5cc1e_0_103"/>
          <p:cNvCxnSpPr/>
          <p:nvPr/>
        </p:nvCxnSpPr>
        <p:spPr>
          <a:xfrm>
            <a:off x="2872381" y="5743375"/>
            <a:ext cx="607200" cy="41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gdbbfd5cc1e_0_103"/>
          <p:cNvSpPr txBox="1"/>
          <p:nvPr/>
        </p:nvSpPr>
        <p:spPr>
          <a:xfrm>
            <a:off x="3729867" y="4984538"/>
            <a:ext cx="20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Fast growth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dbbfd5cc1e_0_103"/>
          <p:cNvSpPr txBox="1"/>
          <p:nvPr/>
        </p:nvSpPr>
        <p:spPr>
          <a:xfrm>
            <a:off x="3729867" y="5958100"/>
            <a:ext cx="20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400">
                <a:solidFill>
                  <a:schemeClr val="dk2"/>
                </a:solidFill>
              </a:rPr>
              <a:t>Missed MOR</a:t>
            </a:r>
            <a:endParaRPr b="1" i="0" sz="2400" u="none" cap="none" strike="noStrike">
              <a:solidFill>
                <a:schemeClr val="dk2"/>
              </a:solidFill>
            </a:endParaRPr>
          </a:p>
        </p:txBody>
      </p:sp>
      <p:sp>
        <p:nvSpPr>
          <p:cNvPr id="558" name="Google Shape;558;gdbbfd5cc1e_0_103"/>
          <p:cNvSpPr/>
          <p:nvPr/>
        </p:nvSpPr>
        <p:spPr>
          <a:xfrm>
            <a:off x="3130745" y="3335125"/>
            <a:ext cx="6965100" cy="1314900"/>
          </a:xfrm>
          <a:prstGeom prst="rect">
            <a:avLst/>
          </a:prstGeom>
          <a:solidFill>
            <a:srgbClr val="F6DADA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9" name="Google Shape;559;gdbbfd5cc1e_0_103"/>
          <p:cNvCxnSpPr/>
          <p:nvPr/>
        </p:nvCxnSpPr>
        <p:spPr>
          <a:xfrm flipH="1" rot="10800000">
            <a:off x="2872387" y="4422900"/>
            <a:ext cx="651600" cy="89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gdbbfd5cc1e_0_103"/>
          <p:cNvSpPr txBox="1"/>
          <p:nvPr/>
        </p:nvSpPr>
        <p:spPr>
          <a:xfrm>
            <a:off x="3785528" y="4011000"/>
            <a:ext cx="20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600">
                <a:solidFill>
                  <a:srgbClr val="FF0000"/>
                </a:solidFill>
              </a:rPr>
              <a:t>GMC</a:t>
            </a:r>
            <a:endParaRPr b="0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gdbbfd5cc1e_0_103"/>
          <p:cNvCxnSpPr/>
          <p:nvPr/>
        </p:nvCxnSpPr>
        <p:spPr>
          <a:xfrm flipH="1">
            <a:off x="6753900" y="3245875"/>
            <a:ext cx="483000" cy="38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gdbbfd5cc1e_0_103"/>
          <p:cNvSpPr txBox="1"/>
          <p:nvPr/>
        </p:nvSpPr>
        <p:spPr>
          <a:xfrm>
            <a:off x="5938897" y="3541500"/>
            <a:ext cx="12837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</a:rPr>
              <a:t>How further above?</a:t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" name="Google Shape;563;gdbbfd5cc1e_0_103"/>
          <p:cNvCxnSpPr/>
          <p:nvPr/>
        </p:nvCxnSpPr>
        <p:spPr>
          <a:xfrm>
            <a:off x="7704200" y="3245875"/>
            <a:ext cx="452700" cy="41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gdbbfd5cc1e_0_103"/>
          <p:cNvSpPr txBox="1"/>
          <p:nvPr/>
        </p:nvSpPr>
        <p:spPr>
          <a:xfrm>
            <a:off x="8063848" y="3751900"/>
            <a:ext cx="14616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</a:rPr>
              <a:t>Only </a:t>
            </a:r>
            <a:endParaRPr b="1" sz="2200">
              <a:solidFill>
                <a:srgbClr val="FF0000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</a:rPr>
              <a:t>J</a:t>
            </a:r>
            <a:r>
              <a:rPr b="1" baseline="-25000" lang="en-US" sz="2200">
                <a:solidFill>
                  <a:srgbClr val="FF0000"/>
                </a:solidFill>
              </a:rPr>
              <a:t>R </a:t>
            </a:r>
            <a:r>
              <a:rPr b="1" lang="en-US" sz="2200">
                <a:solidFill>
                  <a:srgbClr val="FF0000"/>
                </a:solidFill>
              </a:rPr>
              <a:t>to J</a:t>
            </a:r>
            <a:r>
              <a:rPr b="1" baseline="-25000" lang="en-US" sz="2200">
                <a:solidFill>
                  <a:srgbClr val="FF0000"/>
                </a:solidFill>
              </a:rPr>
              <a:t>z</a:t>
            </a:r>
            <a:r>
              <a:rPr b="1" lang="en-US" sz="2200">
                <a:solidFill>
                  <a:srgbClr val="FF0000"/>
                </a:solidFill>
              </a:rPr>
              <a:t>?</a:t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dbbfd5cc1e_0_103"/>
          <p:cNvSpPr txBox="1"/>
          <p:nvPr/>
        </p:nvSpPr>
        <p:spPr>
          <a:xfrm>
            <a:off x="8910625" y="913875"/>
            <a:ext cx="2791200" cy="1286700"/>
          </a:xfrm>
          <a:prstGeom prst="rect">
            <a:avLst/>
          </a:prstGeom>
          <a:solidFill>
            <a:srgbClr val="DFFCD2"/>
          </a:solidFill>
          <a:ln cap="flat" cmpd="sng" w="38100">
            <a:solidFill>
              <a:srgbClr val="42C5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54401"/>
                </a:solidFill>
              </a:rPr>
              <a:t>Result:</a:t>
            </a:r>
            <a:endParaRPr b="1" sz="2600">
              <a:solidFill>
                <a:srgbClr val="15440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54401"/>
              </a:buClr>
              <a:buSzPts val="2400"/>
              <a:buAutoNum type="arabicPeriod"/>
            </a:pPr>
            <a:r>
              <a:rPr b="1" lang="en-US" sz="2400">
                <a:solidFill>
                  <a:srgbClr val="154401"/>
                </a:solidFill>
              </a:rPr>
              <a:t>MOR rise</a:t>
            </a:r>
            <a:endParaRPr b="1" sz="2400">
              <a:solidFill>
                <a:srgbClr val="154401"/>
              </a:solidFill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4401"/>
              </a:buClr>
              <a:buSzPts val="2400"/>
              <a:buAutoNum type="arabicPeriod"/>
            </a:pPr>
            <a:r>
              <a:rPr b="1" lang="en-US" sz="2200">
                <a:solidFill>
                  <a:srgbClr val="154401"/>
                </a:solidFill>
              </a:rPr>
              <a:t>J</a:t>
            </a:r>
            <a:r>
              <a:rPr b="1" baseline="-25000" lang="en-US" sz="2200">
                <a:solidFill>
                  <a:srgbClr val="154401"/>
                </a:solidFill>
              </a:rPr>
              <a:t>R </a:t>
            </a:r>
            <a:r>
              <a:rPr b="1" lang="en-US" sz="2200">
                <a:solidFill>
                  <a:srgbClr val="154401"/>
                </a:solidFill>
              </a:rPr>
              <a:t>to J</a:t>
            </a:r>
            <a:r>
              <a:rPr b="1" baseline="-25000" lang="en-US" sz="2200">
                <a:solidFill>
                  <a:srgbClr val="154401"/>
                </a:solidFill>
              </a:rPr>
              <a:t>z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d3a63bd62_0_677"/>
          <p:cNvSpPr txBox="1"/>
          <p:nvPr/>
        </p:nvSpPr>
        <p:spPr>
          <a:xfrm>
            <a:off x="4596000" y="3024900"/>
            <a:ext cx="3000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2"/>
                </a:solidFill>
              </a:rPr>
              <a:t>Q &amp; A</a:t>
            </a:r>
            <a:endParaRPr b="1" sz="4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bbe839201_0_17"/>
          <p:cNvSpPr/>
          <p:nvPr/>
        </p:nvSpPr>
        <p:spPr>
          <a:xfrm>
            <a:off x="2420675" y="1063625"/>
            <a:ext cx="7451700" cy="47208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8" name="Google Shape;578;gdbbe839201_0_17"/>
          <p:cNvSpPr/>
          <p:nvPr/>
        </p:nvSpPr>
        <p:spPr>
          <a:xfrm>
            <a:off x="2433300" y="2440325"/>
            <a:ext cx="3587100" cy="19674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descr="Heading" id="579" name="Google Shape;579;gdbbe839201_0_17"/>
          <p:cNvSpPr txBox="1"/>
          <p:nvPr>
            <p:ph type="title"/>
          </p:nvPr>
        </p:nvSpPr>
        <p:spPr>
          <a:xfrm>
            <a:off x="2847875" y="1604950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900">
                <a:solidFill>
                  <a:srgbClr val="8302C9"/>
                </a:solidFill>
              </a:rPr>
              <a:t>Formation of the thick disc</a:t>
            </a:r>
            <a:endParaRPr sz="2900">
              <a:solidFill>
                <a:srgbClr val="8302C9"/>
              </a:solidFill>
            </a:endParaRPr>
          </a:p>
        </p:txBody>
      </p:sp>
      <p:sp>
        <p:nvSpPr>
          <p:cNvPr descr="Heading" id="580" name="Google Shape;580;gdbbe839201_0_17"/>
          <p:cNvSpPr txBox="1"/>
          <p:nvPr>
            <p:ph type="title"/>
          </p:nvPr>
        </p:nvSpPr>
        <p:spPr>
          <a:xfrm>
            <a:off x="2790900" y="3175075"/>
            <a:ext cx="2745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dk2"/>
                </a:solidFill>
              </a:rPr>
              <a:t>Levitation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581" name="Google Shape;581;gdbbe839201_0_17"/>
          <p:cNvSpPr/>
          <p:nvPr/>
        </p:nvSpPr>
        <p:spPr>
          <a:xfrm>
            <a:off x="6096775" y="2264350"/>
            <a:ext cx="3587100" cy="1082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Heading" id="582" name="Google Shape;582;gdbbe839201_0_17"/>
          <p:cNvSpPr txBox="1"/>
          <p:nvPr>
            <p:ph type="title"/>
          </p:nvPr>
        </p:nvSpPr>
        <p:spPr>
          <a:xfrm>
            <a:off x="6517525" y="2559700"/>
            <a:ext cx="2745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Merger events</a:t>
            </a:r>
            <a:endParaRPr sz="2700"/>
          </a:p>
        </p:txBody>
      </p:sp>
      <p:sp>
        <p:nvSpPr>
          <p:cNvPr id="583" name="Google Shape;583;gdbbe839201_0_17"/>
          <p:cNvSpPr/>
          <p:nvPr/>
        </p:nvSpPr>
        <p:spPr>
          <a:xfrm>
            <a:off x="6159925" y="3347050"/>
            <a:ext cx="3587100" cy="1082700"/>
          </a:xfrm>
          <a:prstGeom prst="ellipse">
            <a:avLst/>
          </a:prstGeom>
          <a:noFill/>
          <a:ln cap="flat" cmpd="sng" w="38100">
            <a:solidFill>
              <a:srgbClr val="42C5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Heading" id="584" name="Google Shape;584;gdbbe839201_0_17"/>
          <p:cNvSpPr txBox="1"/>
          <p:nvPr>
            <p:ph type="title"/>
          </p:nvPr>
        </p:nvSpPr>
        <p:spPr>
          <a:xfrm>
            <a:off x="6580675" y="3642400"/>
            <a:ext cx="2745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Radial migration</a:t>
            </a:r>
            <a:endParaRPr sz="2700"/>
          </a:p>
        </p:txBody>
      </p:sp>
      <p:sp>
        <p:nvSpPr>
          <p:cNvPr id="585" name="Google Shape;585;gdbbe839201_0_17"/>
          <p:cNvSpPr/>
          <p:nvPr/>
        </p:nvSpPr>
        <p:spPr>
          <a:xfrm>
            <a:off x="5150375" y="4429750"/>
            <a:ext cx="3587100" cy="1082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Heading" id="586" name="Google Shape;586;gdbbe839201_0_17"/>
          <p:cNvSpPr txBox="1"/>
          <p:nvPr>
            <p:ph type="title"/>
          </p:nvPr>
        </p:nvSpPr>
        <p:spPr>
          <a:xfrm>
            <a:off x="5571125" y="4779925"/>
            <a:ext cx="2745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...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gdd3a63bd62_0_0"/>
          <p:cNvCxnSpPr/>
          <p:nvPr/>
        </p:nvCxnSpPr>
        <p:spPr>
          <a:xfrm>
            <a:off x="4948078" y="5290067"/>
            <a:ext cx="2214300" cy="27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" name="Google Shape;170;gdd3a63bd62_0_0"/>
          <p:cNvSpPr/>
          <p:nvPr/>
        </p:nvSpPr>
        <p:spPr>
          <a:xfrm>
            <a:off x="2782150" y="1654500"/>
            <a:ext cx="5982600" cy="4938300"/>
          </a:xfrm>
          <a:prstGeom prst="ellipse">
            <a:avLst/>
          </a:prstGeom>
          <a:gradFill>
            <a:gsLst>
              <a:gs pos="0">
                <a:srgbClr val="FFFBEF"/>
              </a:gs>
              <a:gs pos="25000">
                <a:srgbClr val="FFF6DC"/>
              </a:gs>
              <a:gs pos="50000">
                <a:srgbClr val="FFF2CC"/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dd3a63bd62_0_0"/>
          <p:cNvSpPr/>
          <p:nvPr/>
        </p:nvSpPr>
        <p:spPr>
          <a:xfrm>
            <a:off x="4157987" y="3144152"/>
            <a:ext cx="3231000" cy="1739100"/>
          </a:xfrm>
          <a:prstGeom prst="ellipse">
            <a:avLst/>
          </a:prstGeom>
          <a:solidFill>
            <a:srgbClr val="FFFCF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dd3a63bd62_0_0"/>
          <p:cNvSpPr/>
          <p:nvPr/>
        </p:nvSpPr>
        <p:spPr>
          <a:xfrm>
            <a:off x="2782150" y="3522696"/>
            <a:ext cx="5982600" cy="1019700"/>
          </a:xfrm>
          <a:prstGeom prst="ellipse">
            <a:avLst/>
          </a:prstGeom>
          <a:solidFill>
            <a:srgbClr val="F7C11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dd3a63bd62_0_0"/>
          <p:cNvSpPr/>
          <p:nvPr/>
        </p:nvSpPr>
        <p:spPr>
          <a:xfrm>
            <a:off x="2782150" y="3934155"/>
            <a:ext cx="5982600" cy="196800"/>
          </a:xfrm>
          <a:prstGeom prst="ellipse">
            <a:avLst/>
          </a:prstGeom>
          <a:solidFill>
            <a:srgbClr val="783F04"/>
          </a:solidFill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d3a63bd62_0_0"/>
          <p:cNvSpPr txBox="1"/>
          <p:nvPr/>
        </p:nvSpPr>
        <p:spPr>
          <a:xfrm>
            <a:off x="8826446" y="3027922"/>
            <a:ext cx="17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  <a:highlight>
                  <a:srgbClr val="FFFFFF"/>
                </a:highlight>
              </a:rPr>
              <a:t>Thick disc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5" name="Google Shape;175;gdd3a63bd62_0_0"/>
          <p:cNvSpPr txBox="1"/>
          <p:nvPr/>
        </p:nvSpPr>
        <p:spPr>
          <a:xfrm>
            <a:off x="8826446" y="4831780"/>
            <a:ext cx="156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2"/>
                </a:solidFill>
                <a:highlight>
                  <a:srgbClr val="FFFFFF"/>
                </a:highlight>
              </a:rPr>
              <a:t>Thin disc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6" name="Google Shape;176;gdd3a63bd62_0_0"/>
          <p:cNvSpPr txBox="1"/>
          <p:nvPr/>
        </p:nvSpPr>
        <p:spPr>
          <a:xfrm>
            <a:off x="8826446" y="2084136"/>
            <a:ext cx="156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highlight>
                  <a:srgbClr val="FFFFFF"/>
                </a:highlight>
              </a:rPr>
              <a:t>Bar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gdd3a63bd62_0_0"/>
          <p:cNvSpPr txBox="1"/>
          <p:nvPr/>
        </p:nvSpPr>
        <p:spPr>
          <a:xfrm>
            <a:off x="8898638" y="5804964"/>
            <a:ext cx="99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highlight>
                  <a:srgbClr val="FFFFFF"/>
                </a:highlight>
              </a:rPr>
              <a:t>Halo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78" name="Google Shape;178;gdd3a63bd62_0_0"/>
          <p:cNvCxnSpPr>
            <a:stCxn id="171" idx="7"/>
            <a:endCxn id="176" idx="1"/>
          </p:cNvCxnSpPr>
          <p:nvPr/>
        </p:nvCxnSpPr>
        <p:spPr>
          <a:xfrm flipH="1" rot="10800000">
            <a:off x="6915818" y="2345838"/>
            <a:ext cx="1910700" cy="1053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dd3a63bd62_0_0"/>
          <p:cNvCxnSpPr>
            <a:stCxn id="173" idx="4"/>
            <a:endCxn id="175" idx="1"/>
          </p:cNvCxnSpPr>
          <p:nvPr/>
        </p:nvCxnSpPr>
        <p:spPr>
          <a:xfrm>
            <a:off x="5773450" y="4130955"/>
            <a:ext cx="3053100" cy="9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dd3a63bd62_0_0"/>
          <p:cNvCxnSpPr>
            <a:stCxn id="172" idx="7"/>
            <a:endCxn id="174" idx="1"/>
          </p:cNvCxnSpPr>
          <p:nvPr/>
        </p:nvCxnSpPr>
        <p:spPr>
          <a:xfrm flipH="1" rot="10800000">
            <a:off x="7888619" y="3289528"/>
            <a:ext cx="937800" cy="38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dd3a63bd62_0_0"/>
          <p:cNvCxnSpPr>
            <a:endCxn id="177" idx="1"/>
          </p:cNvCxnSpPr>
          <p:nvPr/>
        </p:nvCxnSpPr>
        <p:spPr>
          <a:xfrm>
            <a:off x="8094038" y="5727264"/>
            <a:ext cx="804600" cy="33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2" name="Google Shape;182;gdd3a63bd62_0_0"/>
          <p:cNvSpPr txBox="1"/>
          <p:nvPr/>
        </p:nvSpPr>
        <p:spPr>
          <a:xfrm>
            <a:off x="9454856" y="3772475"/>
            <a:ext cx="8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highlight>
                  <a:srgbClr val="FFFFFF"/>
                </a:highlight>
              </a:rPr>
              <a:t>D</a:t>
            </a:r>
            <a:r>
              <a:rPr lang="en-US" sz="2200">
                <a:solidFill>
                  <a:schemeClr val="dk2"/>
                </a:solidFill>
                <a:highlight>
                  <a:srgbClr val="FFFFFF"/>
                </a:highlight>
              </a:rPr>
              <a:t>isc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83" name="Google Shape;183;gdd3a63bd62_0_0"/>
          <p:cNvCxnSpPr>
            <a:stCxn id="173" idx="6"/>
            <a:endCxn id="182" idx="1"/>
          </p:cNvCxnSpPr>
          <p:nvPr/>
        </p:nvCxnSpPr>
        <p:spPr>
          <a:xfrm>
            <a:off x="8764750" y="4032555"/>
            <a:ext cx="6900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dd3a63bd62_0_0"/>
          <p:cNvCxnSpPr/>
          <p:nvPr/>
        </p:nvCxnSpPr>
        <p:spPr>
          <a:xfrm flipH="1" rot="10800000">
            <a:off x="1976814" y="1124059"/>
            <a:ext cx="6300" cy="9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dd3a63bd62_0_0"/>
          <p:cNvCxnSpPr/>
          <p:nvPr/>
        </p:nvCxnSpPr>
        <p:spPr>
          <a:xfrm flipH="1">
            <a:off x="1405263" y="2015050"/>
            <a:ext cx="593700" cy="31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dd3a63bd62_0_0"/>
          <p:cNvCxnSpPr/>
          <p:nvPr/>
        </p:nvCxnSpPr>
        <p:spPr>
          <a:xfrm flipH="1" rot="10800000">
            <a:off x="1976814" y="2015046"/>
            <a:ext cx="9282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dd3a63bd62_0_0"/>
          <p:cNvSpPr txBox="1"/>
          <p:nvPr/>
        </p:nvSpPr>
        <p:spPr>
          <a:xfrm>
            <a:off x="1998963" y="884100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z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8" name="Google Shape;188;gdd3a63bd62_0_0"/>
          <p:cNvSpPr txBox="1"/>
          <p:nvPr/>
        </p:nvSpPr>
        <p:spPr>
          <a:xfrm>
            <a:off x="2905013" y="1779400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x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9" name="Google Shape;189;gdd3a63bd62_0_0"/>
          <p:cNvSpPr txBox="1"/>
          <p:nvPr/>
        </p:nvSpPr>
        <p:spPr>
          <a:xfrm>
            <a:off x="1078688" y="2015050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y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descr="Heading" id="190" name="Google Shape;190;gdd3a63bd62_0_0"/>
          <p:cNvSpPr txBox="1"/>
          <p:nvPr>
            <p:ph type="title"/>
          </p:nvPr>
        </p:nvSpPr>
        <p:spPr>
          <a:xfrm>
            <a:off x="3340200" y="884100"/>
            <a:ext cx="5511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Structure of Milky Way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gdbbe839201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225"/>
            <a:ext cx="12192001" cy="812798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dbbe839201_0_79"/>
          <p:cNvSpPr txBox="1"/>
          <p:nvPr/>
        </p:nvSpPr>
        <p:spPr>
          <a:xfrm>
            <a:off x="2218650" y="731625"/>
            <a:ext cx="77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Giant molecular clouds (GMC)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gdbbe839201_0_0"/>
          <p:cNvCxnSpPr/>
          <p:nvPr/>
        </p:nvCxnSpPr>
        <p:spPr>
          <a:xfrm>
            <a:off x="4513854" y="5307953"/>
            <a:ext cx="2221500" cy="25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0" name="Google Shape;600;gdbbe839201_0_0"/>
          <p:cNvSpPr/>
          <p:nvPr/>
        </p:nvSpPr>
        <p:spPr>
          <a:xfrm>
            <a:off x="2340900" y="1863233"/>
            <a:ext cx="6002100" cy="4679100"/>
          </a:xfrm>
          <a:prstGeom prst="ellipse">
            <a:avLst/>
          </a:prstGeom>
          <a:gradFill>
            <a:gsLst>
              <a:gs pos="0">
                <a:srgbClr val="FFFBEF"/>
              </a:gs>
              <a:gs pos="25000">
                <a:srgbClr val="FFF6DC"/>
              </a:gs>
              <a:gs pos="50000">
                <a:srgbClr val="FFF2CC"/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dbbe839201_0_0"/>
          <p:cNvSpPr/>
          <p:nvPr/>
        </p:nvSpPr>
        <p:spPr>
          <a:xfrm>
            <a:off x="3721200" y="3274687"/>
            <a:ext cx="3241500" cy="1647900"/>
          </a:xfrm>
          <a:prstGeom prst="ellipse">
            <a:avLst/>
          </a:prstGeom>
          <a:solidFill>
            <a:srgbClr val="FFFCF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dbbe839201_0_0"/>
          <p:cNvSpPr/>
          <p:nvPr/>
        </p:nvSpPr>
        <p:spPr>
          <a:xfrm>
            <a:off x="2340900" y="3633360"/>
            <a:ext cx="6002100" cy="966300"/>
          </a:xfrm>
          <a:prstGeom prst="ellipse">
            <a:avLst/>
          </a:prstGeom>
          <a:solidFill>
            <a:srgbClr val="F7C11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dbbe839201_0_0"/>
          <p:cNvSpPr/>
          <p:nvPr/>
        </p:nvSpPr>
        <p:spPr>
          <a:xfrm>
            <a:off x="2340900" y="4023219"/>
            <a:ext cx="6002100" cy="186600"/>
          </a:xfrm>
          <a:prstGeom prst="ellipse">
            <a:avLst/>
          </a:prstGeom>
          <a:solidFill>
            <a:srgbClr val="783F04"/>
          </a:solidFill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dbbe839201_0_0"/>
          <p:cNvSpPr txBox="1"/>
          <p:nvPr/>
        </p:nvSpPr>
        <p:spPr>
          <a:xfrm>
            <a:off x="8404804" y="3164558"/>
            <a:ext cx="18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  <a:highlight>
                  <a:srgbClr val="FFFFFF"/>
                </a:highlight>
              </a:rPr>
              <a:t>Thick disc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05" name="Google Shape;605;gdbbe839201_0_0"/>
          <p:cNvSpPr txBox="1"/>
          <p:nvPr/>
        </p:nvSpPr>
        <p:spPr>
          <a:xfrm>
            <a:off x="8404804" y="4873723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2"/>
                </a:solidFill>
                <a:highlight>
                  <a:srgbClr val="FFFFFF"/>
                </a:highlight>
              </a:rPr>
              <a:t>Thin disc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606" name="Google Shape;606;gdbbe839201_0_0"/>
          <p:cNvCxnSpPr>
            <a:stCxn id="603" idx="4"/>
            <a:endCxn id="605" idx="1"/>
          </p:cNvCxnSpPr>
          <p:nvPr/>
        </p:nvCxnSpPr>
        <p:spPr>
          <a:xfrm>
            <a:off x="5341950" y="4209819"/>
            <a:ext cx="3063000" cy="92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gdbbe839201_0_0"/>
          <p:cNvCxnSpPr>
            <a:stCxn id="602" idx="7"/>
            <a:endCxn id="604" idx="1"/>
          </p:cNvCxnSpPr>
          <p:nvPr/>
        </p:nvCxnSpPr>
        <p:spPr>
          <a:xfrm flipH="1" rot="10800000">
            <a:off x="7464013" y="3426271"/>
            <a:ext cx="940800" cy="34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8" name="Google Shape;608;gdbbe839201_0_0"/>
          <p:cNvSpPr/>
          <p:nvPr/>
        </p:nvSpPr>
        <p:spPr>
          <a:xfrm>
            <a:off x="2589930" y="4056614"/>
            <a:ext cx="1521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dbbe839201_0_0"/>
          <p:cNvSpPr/>
          <p:nvPr/>
        </p:nvSpPr>
        <p:spPr>
          <a:xfrm>
            <a:off x="2970887" y="4056614"/>
            <a:ext cx="1521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dbbe839201_0_0"/>
          <p:cNvSpPr/>
          <p:nvPr/>
        </p:nvSpPr>
        <p:spPr>
          <a:xfrm>
            <a:off x="4777115" y="4038753"/>
            <a:ext cx="1521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dbbe839201_0_0"/>
          <p:cNvSpPr/>
          <p:nvPr/>
        </p:nvSpPr>
        <p:spPr>
          <a:xfrm>
            <a:off x="3910274" y="4056614"/>
            <a:ext cx="1521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dbbe839201_0_0"/>
          <p:cNvSpPr/>
          <p:nvPr/>
        </p:nvSpPr>
        <p:spPr>
          <a:xfrm>
            <a:off x="5455948" y="4056614"/>
            <a:ext cx="1521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dbbe839201_0_0"/>
          <p:cNvSpPr/>
          <p:nvPr/>
        </p:nvSpPr>
        <p:spPr>
          <a:xfrm>
            <a:off x="6583343" y="4056614"/>
            <a:ext cx="1521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dbbe839201_0_0"/>
          <p:cNvSpPr/>
          <p:nvPr/>
        </p:nvSpPr>
        <p:spPr>
          <a:xfrm>
            <a:off x="7397250" y="4056614"/>
            <a:ext cx="152100" cy="11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gdbbe839201_0_0"/>
          <p:cNvCxnSpPr/>
          <p:nvPr/>
        </p:nvCxnSpPr>
        <p:spPr>
          <a:xfrm flipH="1" rot="10800000">
            <a:off x="2643880" y="1528219"/>
            <a:ext cx="2594400" cy="252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gdbbe839201_0_0"/>
          <p:cNvCxnSpPr/>
          <p:nvPr/>
        </p:nvCxnSpPr>
        <p:spPr>
          <a:xfrm flipH="1" rot="10800000">
            <a:off x="3962870" y="1600028"/>
            <a:ext cx="1401900" cy="255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gdbbe839201_0_0"/>
          <p:cNvCxnSpPr/>
          <p:nvPr/>
        </p:nvCxnSpPr>
        <p:spPr>
          <a:xfrm rot="10800000">
            <a:off x="6099750" y="1587963"/>
            <a:ext cx="1297500" cy="255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18" name="Google Shape;618;gdbbe839201_0_0"/>
          <p:cNvSpPr txBox="1"/>
          <p:nvPr/>
        </p:nvSpPr>
        <p:spPr>
          <a:xfrm>
            <a:off x="2218650" y="731625"/>
            <a:ext cx="77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Giant molecular clouds (</a:t>
            </a:r>
            <a:r>
              <a:rPr b="1" lang="en-US" sz="4000">
                <a:solidFill>
                  <a:srgbClr val="FF0000"/>
                </a:solidFill>
              </a:rPr>
              <a:t>GMC</a:t>
            </a:r>
            <a:r>
              <a:rPr b="1" lang="en-US" sz="4000">
                <a:solidFill>
                  <a:schemeClr val="dk2"/>
                </a:solidFill>
              </a:rPr>
              <a:t>)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ea7900e3a_0_0"/>
          <p:cNvSpPr txBox="1"/>
          <p:nvPr/>
        </p:nvSpPr>
        <p:spPr>
          <a:xfrm>
            <a:off x="2218650" y="842700"/>
            <a:ext cx="77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Experiment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dea7900e3a_0_0"/>
          <p:cNvSpPr txBox="1"/>
          <p:nvPr/>
        </p:nvSpPr>
        <p:spPr>
          <a:xfrm>
            <a:off x="594075" y="2119575"/>
            <a:ext cx="11220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No.</a:t>
            </a:r>
            <a:endParaRPr b="1" sz="4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dea7900e3a_0_0"/>
          <p:cNvSpPr txBox="1"/>
          <p:nvPr/>
        </p:nvSpPr>
        <p:spPr>
          <a:xfrm>
            <a:off x="569175" y="3068050"/>
            <a:ext cx="963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The occurrence of the 1:1 MOR </a:t>
            </a:r>
            <a:endParaRPr/>
          </a:p>
        </p:txBody>
      </p:sp>
      <p:sp>
        <p:nvSpPr>
          <p:cNvPr id="627" name="Google Shape;627;gdea7900e3a_0_0"/>
          <p:cNvSpPr txBox="1"/>
          <p:nvPr/>
        </p:nvSpPr>
        <p:spPr>
          <a:xfrm>
            <a:off x="594075" y="4025650"/>
            <a:ext cx="963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</a:rPr>
              <a:t>Liouville theorem          Overdensity  </a:t>
            </a:r>
            <a:endParaRPr/>
          </a:p>
        </p:txBody>
      </p:sp>
      <p:sp>
        <p:nvSpPr>
          <p:cNvPr id="628" name="Google Shape;628;gdea7900e3a_0_0"/>
          <p:cNvSpPr/>
          <p:nvPr/>
        </p:nvSpPr>
        <p:spPr>
          <a:xfrm>
            <a:off x="5094900" y="4284100"/>
            <a:ext cx="9441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ea7900e3a_0_15"/>
          <p:cNvSpPr txBox="1"/>
          <p:nvPr/>
        </p:nvSpPr>
        <p:spPr>
          <a:xfrm>
            <a:off x="2218650" y="842700"/>
            <a:ext cx="775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A more realistic model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dd3a63bd62_0_488"/>
          <p:cNvSpPr/>
          <p:nvPr/>
        </p:nvSpPr>
        <p:spPr>
          <a:xfrm>
            <a:off x="959875" y="1944975"/>
            <a:ext cx="5317200" cy="45468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dd3a63bd62_0_488"/>
          <p:cNvSpPr/>
          <p:nvPr/>
        </p:nvSpPr>
        <p:spPr>
          <a:xfrm>
            <a:off x="670225" y="1944975"/>
            <a:ext cx="5317200" cy="45468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dd3a63bd62_0_488"/>
          <p:cNvSpPr/>
          <p:nvPr/>
        </p:nvSpPr>
        <p:spPr>
          <a:xfrm rot="-2352488">
            <a:off x="1105101" y="2121880"/>
            <a:ext cx="1502991" cy="782936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descr="Heading" id="643" name="Google Shape;643;gdd3a63bd62_0_488"/>
          <p:cNvSpPr txBox="1"/>
          <p:nvPr>
            <p:ph type="title"/>
          </p:nvPr>
        </p:nvSpPr>
        <p:spPr>
          <a:xfrm>
            <a:off x="2797350" y="896000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Epicycle frequency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644" name="Google Shape;644;gdd3a63bd62_0_488"/>
          <p:cNvSpPr/>
          <p:nvPr/>
        </p:nvSpPr>
        <p:spPr>
          <a:xfrm>
            <a:off x="959875" y="1944975"/>
            <a:ext cx="5317200" cy="45468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dd3a63bd62_0_488"/>
          <p:cNvSpPr/>
          <p:nvPr/>
        </p:nvSpPr>
        <p:spPr>
          <a:xfrm>
            <a:off x="3517375" y="4130025"/>
            <a:ext cx="202200" cy="176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dd3a63bd62_0_488"/>
          <p:cNvSpPr/>
          <p:nvPr/>
        </p:nvSpPr>
        <p:spPr>
          <a:xfrm>
            <a:off x="1174575" y="2765925"/>
            <a:ext cx="126300" cy="101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dd3a63bd62_0_488"/>
          <p:cNvSpPr/>
          <p:nvPr/>
        </p:nvSpPr>
        <p:spPr>
          <a:xfrm>
            <a:off x="875125" y="4016400"/>
            <a:ext cx="202200" cy="176700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dd3a63bd62_0_488"/>
          <p:cNvSpPr/>
          <p:nvPr/>
        </p:nvSpPr>
        <p:spPr>
          <a:xfrm rot="2902810">
            <a:off x="2025275" y="2728125"/>
            <a:ext cx="202200" cy="176700"/>
          </a:xfrm>
          <a:prstGeom prst="flowChartExtra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dd3a63bd62_0_488"/>
          <p:cNvSpPr txBox="1"/>
          <p:nvPr/>
        </p:nvSpPr>
        <p:spPr>
          <a:xfrm>
            <a:off x="463575" y="2374425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Star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50" name="Google Shape;650;gdd3a63bd62_0_488"/>
          <p:cNvSpPr txBox="1"/>
          <p:nvPr/>
        </p:nvSpPr>
        <p:spPr>
          <a:xfrm>
            <a:off x="3149275" y="4433950"/>
            <a:ext cx="1220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Galaxy centre</a:t>
            </a:r>
            <a:endParaRPr b="1" sz="2000"/>
          </a:p>
        </p:txBody>
      </p:sp>
      <p:sp>
        <p:nvSpPr>
          <p:cNvPr id="651" name="Google Shape;651;gdd3a63bd62_0_488"/>
          <p:cNvSpPr txBox="1"/>
          <p:nvPr/>
        </p:nvSpPr>
        <p:spPr>
          <a:xfrm>
            <a:off x="882225" y="1555400"/>
            <a:ext cx="122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</a:rPr>
              <a:t>Epicycle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52" name="Google Shape;652;gdd3a63bd62_0_488"/>
          <p:cNvCxnSpPr/>
          <p:nvPr/>
        </p:nvCxnSpPr>
        <p:spPr>
          <a:xfrm flipH="1" rot="10800000">
            <a:off x="6334089" y="2300584"/>
            <a:ext cx="6300" cy="9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gdd3a63bd62_0_488"/>
          <p:cNvCxnSpPr/>
          <p:nvPr/>
        </p:nvCxnSpPr>
        <p:spPr>
          <a:xfrm flipH="1" rot="10800000">
            <a:off x="6334089" y="3191571"/>
            <a:ext cx="9282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gdd3a63bd62_0_488"/>
          <p:cNvSpPr txBox="1"/>
          <p:nvPr/>
        </p:nvSpPr>
        <p:spPr>
          <a:xfrm>
            <a:off x="7262288" y="2955925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x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55" name="Google Shape;655;gdd3a63bd62_0_488"/>
          <p:cNvSpPr txBox="1"/>
          <p:nvPr/>
        </p:nvSpPr>
        <p:spPr>
          <a:xfrm>
            <a:off x="6397413" y="2127188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y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56" name="Google Shape;656;gdd3a63bd62_0_488"/>
          <p:cNvSpPr/>
          <p:nvPr/>
        </p:nvSpPr>
        <p:spPr>
          <a:xfrm>
            <a:off x="1793450" y="2462800"/>
            <a:ext cx="126300" cy="101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dd3a63bd62_0_488"/>
          <p:cNvSpPr txBox="1"/>
          <p:nvPr/>
        </p:nvSpPr>
        <p:spPr>
          <a:xfrm>
            <a:off x="1026800" y="2048000"/>
            <a:ext cx="7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Star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58" name="Google Shape;658;gdd3a63bd62_0_488"/>
          <p:cNvSpPr txBox="1"/>
          <p:nvPr/>
        </p:nvSpPr>
        <p:spPr>
          <a:xfrm>
            <a:off x="6994425" y="4016275"/>
            <a:ext cx="473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highlight>
                  <a:srgbClr val="FFFFFF"/>
                </a:highlight>
              </a:rPr>
              <a:t>κ</a:t>
            </a:r>
            <a:r>
              <a:rPr b="1" lang="en-US" sz="2400">
                <a:solidFill>
                  <a:schemeClr val="dk2"/>
                </a:solidFill>
                <a:highlight>
                  <a:srgbClr val="FFFFFF"/>
                </a:highlight>
              </a:rPr>
              <a:t>: radial epicycle frequency</a:t>
            </a:r>
            <a:endParaRPr b="1" sz="2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highlight>
                  <a:srgbClr val="FFFFFF"/>
                </a:highlight>
              </a:rPr>
              <a:t>ν</a:t>
            </a:r>
            <a:r>
              <a:rPr b="1" lang="en-US" sz="2400">
                <a:solidFill>
                  <a:schemeClr val="dk2"/>
                </a:solidFill>
                <a:highlight>
                  <a:srgbClr val="FFFFFF"/>
                </a:highlight>
              </a:rPr>
              <a:t>: vertical epicycle frequency</a:t>
            </a:r>
            <a:endParaRPr b="1" sz="2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659" name="Google Shape;659;gdd3a63bd62_0_488"/>
          <p:cNvSpPr/>
          <p:nvPr/>
        </p:nvSpPr>
        <p:spPr>
          <a:xfrm>
            <a:off x="6274100" y="3151675"/>
            <a:ext cx="126300" cy="101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dd3a63bd62_0_488"/>
          <p:cNvSpPr txBox="1"/>
          <p:nvPr/>
        </p:nvSpPr>
        <p:spPr>
          <a:xfrm>
            <a:off x="6210938" y="3191575"/>
            <a:ext cx="59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</a:rPr>
              <a:t>z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666" name="Google Shape;666;gde6f9e708a_0_44"/>
          <p:cNvSpPr txBox="1"/>
          <p:nvPr>
            <p:ph type="title"/>
          </p:nvPr>
        </p:nvSpPr>
        <p:spPr>
          <a:xfrm>
            <a:off x="2797350" y="1224350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Epicycle frequency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667" name="Google Shape;667;gde6f9e708a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513" y="2710875"/>
            <a:ext cx="43910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gde6f9e708a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463" y="4120075"/>
            <a:ext cx="42291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de6f9e708a_0_44"/>
          <p:cNvSpPr txBox="1"/>
          <p:nvPr/>
        </p:nvSpPr>
        <p:spPr>
          <a:xfrm>
            <a:off x="7856925" y="3106925"/>
            <a:ext cx="23475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highlight>
                  <a:srgbClr val="FFFFFF"/>
                </a:highlight>
              </a:rPr>
              <a:t>κ</a:t>
            </a:r>
            <a:r>
              <a:rPr b="1" lang="en-US" sz="2600">
                <a:solidFill>
                  <a:schemeClr val="dk2"/>
                </a:solidFill>
                <a:highlight>
                  <a:srgbClr val="FFFFFF"/>
                </a:highlight>
              </a:rPr>
              <a:t>: Radial </a:t>
            </a:r>
            <a:endParaRPr b="1" sz="2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2"/>
                </a:solidFill>
                <a:highlight>
                  <a:srgbClr val="FFFFFF"/>
                </a:highlight>
              </a:rPr>
              <a:t>ν</a:t>
            </a:r>
            <a:r>
              <a:rPr b="1" lang="en-US" sz="2600">
                <a:solidFill>
                  <a:schemeClr val="dk2"/>
                </a:solidFill>
                <a:highlight>
                  <a:srgbClr val="FFFFFF"/>
                </a:highlight>
              </a:rPr>
              <a:t>: Vertical </a:t>
            </a:r>
            <a:endParaRPr b="1" sz="26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675" name="Google Shape;675;gde6f9e708a_0_36"/>
          <p:cNvSpPr txBox="1"/>
          <p:nvPr>
            <p:ph type="title"/>
          </p:nvPr>
        </p:nvSpPr>
        <p:spPr>
          <a:xfrm>
            <a:off x="2797338" y="896000"/>
            <a:ext cx="6597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Surface of sections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676" name="Google Shape;676;gde6f9e708a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1657275"/>
            <a:ext cx="7029426" cy="4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gdbbfd5cc1e_0_153"/>
          <p:cNvCxnSpPr/>
          <p:nvPr/>
        </p:nvCxnSpPr>
        <p:spPr>
          <a:xfrm>
            <a:off x="2523153" y="5302692"/>
            <a:ext cx="2214300" cy="27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7" name="Google Shape;197;gdbbfd5cc1e_0_153"/>
          <p:cNvSpPr/>
          <p:nvPr/>
        </p:nvSpPr>
        <p:spPr>
          <a:xfrm>
            <a:off x="357225" y="1667125"/>
            <a:ext cx="5982600" cy="4938300"/>
          </a:xfrm>
          <a:prstGeom prst="ellipse">
            <a:avLst/>
          </a:prstGeom>
          <a:gradFill>
            <a:gsLst>
              <a:gs pos="0">
                <a:srgbClr val="FFFBEF"/>
              </a:gs>
              <a:gs pos="25000">
                <a:srgbClr val="FFF6DC"/>
              </a:gs>
              <a:gs pos="50000">
                <a:srgbClr val="FFF2CC"/>
              </a:gs>
              <a:gs pos="100000">
                <a:srgbClr val="FFF2C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bbfd5cc1e_0_153"/>
          <p:cNvSpPr/>
          <p:nvPr/>
        </p:nvSpPr>
        <p:spPr>
          <a:xfrm>
            <a:off x="1733062" y="3156777"/>
            <a:ext cx="3231000" cy="1739100"/>
          </a:xfrm>
          <a:prstGeom prst="ellipse">
            <a:avLst/>
          </a:prstGeom>
          <a:solidFill>
            <a:srgbClr val="FFFCF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dbbfd5cc1e_0_153"/>
          <p:cNvSpPr/>
          <p:nvPr/>
        </p:nvSpPr>
        <p:spPr>
          <a:xfrm>
            <a:off x="357225" y="3535321"/>
            <a:ext cx="5982600" cy="1019700"/>
          </a:xfrm>
          <a:prstGeom prst="ellipse">
            <a:avLst/>
          </a:prstGeom>
          <a:solidFill>
            <a:srgbClr val="F7C11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dbbfd5cc1e_0_153"/>
          <p:cNvSpPr/>
          <p:nvPr/>
        </p:nvSpPr>
        <p:spPr>
          <a:xfrm>
            <a:off x="357225" y="3946780"/>
            <a:ext cx="5982600" cy="196800"/>
          </a:xfrm>
          <a:prstGeom prst="ellipse">
            <a:avLst/>
          </a:prstGeom>
          <a:solidFill>
            <a:srgbClr val="783F04"/>
          </a:solidFill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bbfd5cc1e_0_153"/>
          <p:cNvSpPr txBox="1"/>
          <p:nvPr/>
        </p:nvSpPr>
        <p:spPr>
          <a:xfrm>
            <a:off x="6401521" y="3040547"/>
            <a:ext cx="17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2"/>
                </a:solidFill>
                <a:highlight>
                  <a:srgbClr val="FFFFFF"/>
                </a:highlight>
              </a:rPr>
              <a:t>Thick disc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2" name="Google Shape;202;gdbbfd5cc1e_0_153"/>
          <p:cNvSpPr txBox="1"/>
          <p:nvPr/>
        </p:nvSpPr>
        <p:spPr>
          <a:xfrm>
            <a:off x="6401521" y="4844405"/>
            <a:ext cx="156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2"/>
                </a:solidFill>
                <a:highlight>
                  <a:srgbClr val="FFFFFF"/>
                </a:highlight>
              </a:rPr>
              <a:t>Thin disc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203" name="Google Shape;203;gdbbfd5cc1e_0_153"/>
          <p:cNvCxnSpPr>
            <a:stCxn id="200" idx="4"/>
            <a:endCxn id="202" idx="1"/>
          </p:cNvCxnSpPr>
          <p:nvPr/>
        </p:nvCxnSpPr>
        <p:spPr>
          <a:xfrm>
            <a:off x="3348525" y="4143580"/>
            <a:ext cx="3053100" cy="96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dbbfd5cc1e_0_153"/>
          <p:cNvCxnSpPr>
            <a:stCxn id="199" idx="7"/>
            <a:endCxn id="201" idx="1"/>
          </p:cNvCxnSpPr>
          <p:nvPr/>
        </p:nvCxnSpPr>
        <p:spPr>
          <a:xfrm flipH="1" rot="10800000">
            <a:off x="5463694" y="3302153"/>
            <a:ext cx="937800" cy="38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descr="Heading" id="205" name="Google Shape;205;gdbbfd5cc1e_0_153"/>
          <p:cNvSpPr txBox="1"/>
          <p:nvPr>
            <p:ph type="title"/>
          </p:nvPr>
        </p:nvSpPr>
        <p:spPr>
          <a:xfrm>
            <a:off x="3340200" y="871475"/>
            <a:ext cx="5511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Importance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206" name="Google Shape;206;gdbbfd5cc1e_0_153"/>
          <p:cNvSpPr txBox="1"/>
          <p:nvPr/>
        </p:nvSpPr>
        <p:spPr>
          <a:xfrm>
            <a:off x="8195825" y="4895875"/>
            <a:ext cx="37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2C9"/>
              </a:buClr>
              <a:buSzPts val="2500"/>
              <a:buChar char="●"/>
            </a:pPr>
            <a:r>
              <a:rPr b="1" lang="en-US" sz="2500">
                <a:solidFill>
                  <a:srgbClr val="8302C9"/>
                </a:solidFill>
              </a:rPr>
              <a:t>Evolutionary history of the Milky Way </a:t>
            </a:r>
            <a:endParaRPr b="1" sz="2500">
              <a:solidFill>
                <a:srgbClr val="8302C9"/>
              </a:solidFill>
              <a:highlight>
                <a:srgbClr val="FFFFFF"/>
              </a:highlight>
            </a:endParaRPr>
          </a:p>
        </p:txBody>
      </p:sp>
      <p:sp>
        <p:nvSpPr>
          <p:cNvPr id="207" name="Google Shape;207;gdbbfd5cc1e_0_153"/>
          <p:cNvSpPr txBox="1"/>
          <p:nvPr/>
        </p:nvSpPr>
        <p:spPr>
          <a:xfrm>
            <a:off x="8183250" y="3017450"/>
            <a:ext cx="404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8302C9"/>
              </a:buClr>
              <a:buSzPts val="2500"/>
              <a:buChar char="●"/>
            </a:pPr>
            <a:r>
              <a:rPr b="1" lang="en-US" sz="2500">
                <a:solidFill>
                  <a:srgbClr val="8302C9"/>
                </a:solidFill>
                <a:highlight>
                  <a:schemeClr val="lt1"/>
                </a:highlight>
              </a:rPr>
              <a:t>Origin of the universe</a:t>
            </a:r>
            <a:endParaRPr sz="1600">
              <a:solidFill>
                <a:srgbClr val="8302C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d3a63bd62_0_7"/>
          <p:cNvSpPr txBox="1"/>
          <p:nvPr/>
        </p:nvSpPr>
        <p:spPr>
          <a:xfrm>
            <a:off x="9118750" y="62366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Sridhar and Touma (1996)</a:t>
            </a:r>
            <a:endParaRPr sz="1600"/>
          </a:p>
        </p:txBody>
      </p:sp>
      <p:pic>
        <p:nvPicPr>
          <p:cNvPr id="214" name="Google Shape;214;gdd3a63bd6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100" y="897550"/>
            <a:ext cx="6306775" cy="56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dd3a63bd62_0_7"/>
          <p:cNvSpPr txBox="1"/>
          <p:nvPr/>
        </p:nvSpPr>
        <p:spPr>
          <a:xfrm>
            <a:off x="3403322" y="1228606"/>
            <a:ext cx="415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dd3a63bd62_0_7"/>
          <p:cNvSpPr txBox="1"/>
          <p:nvPr/>
        </p:nvSpPr>
        <p:spPr>
          <a:xfrm>
            <a:off x="8374153" y="1927060"/>
            <a:ext cx="19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000">
                <a:highlight>
                  <a:srgbClr val="FFFFFF"/>
                </a:highlight>
              </a:rPr>
              <a:t>Thick disc</a:t>
            </a:r>
            <a:endParaRPr b="1" sz="2000"/>
          </a:p>
        </p:txBody>
      </p:sp>
      <p:cxnSp>
        <p:nvCxnSpPr>
          <p:cNvPr id="217" name="Google Shape;217;gdd3a63bd62_0_7"/>
          <p:cNvCxnSpPr>
            <a:endCxn id="216" idx="1"/>
          </p:cNvCxnSpPr>
          <p:nvPr/>
        </p:nvCxnSpPr>
        <p:spPr>
          <a:xfrm>
            <a:off x="5746453" y="2159860"/>
            <a:ext cx="2627700" cy="13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8" name="Google Shape;218;gdd3a63bd62_0_7"/>
          <p:cNvSpPr txBox="1"/>
          <p:nvPr/>
        </p:nvSpPr>
        <p:spPr>
          <a:xfrm>
            <a:off x="8374146" y="3182709"/>
            <a:ext cx="170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highlight>
                  <a:srgbClr val="FFFFFF"/>
                </a:highlight>
              </a:rPr>
              <a:t>Thin disc</a:t>
            </a:r>
            <a:endParaRPr b="1" sz="2000"/>
          </a:p>
        </p:txBody>
      </p:sp>
      <p:cxnSp>
        <p:nvCxnSpPr>
          <p:cNvPr id="219" name="Google Shape;219;gdd3a63bd62_0_7"/>
          <p:cNvCxnSpPr>
            <a:endCxn id="218" idx="1"/>
          </p:cNvCxnSpPr>
          <p:nvPr/>
        </p:nvCxnSpPr>
        <p:spPr>
          <a:xfrm>
            <a:off x="5468946" y="3384909"/>
            <a:ext cx="2905200" cy="441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dd3a63bd62_0_7"/>
          <p:cNvCxnSpPr/>
          <p:nvPr/>
        </p:nvCxnSpPr>
        <p:spPr>
          <a:xfrm rot="10800000">
            <a:off x="5455525" y="2173400"/>
            <a:ext cx="13200" cy="121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gdd3a63bd62_0_7"/>
          <p:cNvSpPr txBox="1"/>
          <p:nvPr/>
        </p:nvSpPr>
        <p:spPr>
          <a:xfrm>
            <a:off x="4634726" y="1304381"/>
            <a:ext cx="165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200">
                <a:solidFill>
                  <a:srgbClr val="FF0000"/>
                </a:solidFill>
                <a:highlight>
                  <a:srgbClr val="FFFFFF"/>
                </a:highlight>
              </a:rPr>
              <a:t>Levitation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227" name="Google Shape;227;gdea78fc11a_0_14"/>
          <p:cNvSpPr txBox="1"/>
          <p:nvPr>
            <p:ph type="title"/>
          </p:nvPr>
        </p:nvSpPr>
        <p:spPr>
          <a:xfrm>
            <a:off x="3340200" y="3099300"/>
            <a:ext cx="5511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Aim &amp; Objective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d3a63bd62_0_437"/>
          <p:cNvSpPr txBox="1"/>
          <p:nvPr/>
        </p:nvSpPr>
        <p:spPr>
          <a:xfrm>
            <a:off x="786888" y="3223750"/>
            <a:ext cx="276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Levitation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gdd3a63bd62_0_437"/>
          <p:cNvCxnSpPr/>
          <p:nvPr/>
        </p:nvCxnSpPr>
        <p:spPr>
          <a:xfrm flipH="1" rot="10800000">
            <a:off x="4388088" y="1748650"/>
            <a:ext cx="1073400" cy="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dd3a63bd62_0_437"/>
          <p:cNvSpPr txBox="1"/>
          <p:nvPr/>
        </p:nvSpPr>
        <p:spPr>
          <a:xfrm>
            <a:off x="5712488" y="1382350"/>
            <a:ext cx="15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MOR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dd3a63bd62_0_437"/>
          <p:cNvSpPr txBox="1"/>
          <p:nvPr/>
        </p:nvSpPr>
        <p:spPr>
          <a:xfrm>
            <a:off x="2525688" y="1382350"/>
            <a:ext cx="186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Cause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dd3a63bd62_0_437"/>
          <p:cNvSpPr txBox="1"/>
          <p:nvPr/>
        </p:nvSpPr>
        <p:spPr>
          <a:xfrm>
            <a:off x="2462513" y="5279950"/>
            <a:ext cx="338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Suppression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dd3a63bd62_0_437"/>
          <p:cNvCxnSpPr/>
          <p:nvPr/>
        </p:nvCxnSpPr>
        <p:spPr>
          <a:xfrm flipH="1" rot="10800000">
            <a:off x="2268813" y="2235250"/>
            <a:ext cx="1103100" cy="87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gdd3a63bd62_0_437"/>
          <p:cNvCxnSpPr/>
          <p:nvPr/>
        </p:nvCxnSpPr>
        <p:spPr>
          <a:xfrm>
            <a:off x="2323613" y="4179250"/>
            <a:ext cx="1200000" cy="89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gdd3a63bd62_0_437"/>
          <p:cNvCxnSpPr/>
          <p:nvPr/>
        </p:nvCxnSpPr>
        <p:spPr>
          <a:xfrm flipH="1" rot="10800000">
            <a:off x="7287163" y="1199800"/>
            <a:ext cx="783300" cy="35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gdd3a63bd62_0_437"/>
          <p:cNvSpPr txBox="1"/>
          <p:nvPr/>
        </p:nvSpPr>
        <p:spPr>
          <a:xfrm>
            <a:off x="8378250" y="818200"/>
            <a:ext cx="149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What?</a:t>
            </a:r>
            <a:endParaRPr b="0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ing" id="247" name="Google Shape;247;gdd3a63bd62_0_253"/>
          <p:cNvSpPr txBox="1"/>
          <p:nvPr>
            <p:ph type="title"/>
          </p:nvPr>
        </p:nvSpPr>
        <p:spPr>
          <a:xfrm>
            <a:off x="3228350" y="1745450"/>
            <a:ext cx="3108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Resonance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descr="Heading" id="248" name="Google Shape;248;gdd3a63bd62_0_253"/>
          <p:cNvSpPr txBox="1"/>
          <p:nvPr>
            <p:ph type="title"/>
          </p:nvPr>
        </p:nvSpPr>
        <p:spPr>
          <a:xfrm>
            <a:off x="2370800" y="3335388"/>
            <a:ext cx="48234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chemeClr val="dk2"/>
                </a:solidFill>
              </a:rPr>
              <a:t>Mean-motion resonance 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chemeClr val="dk2"/>
                </a:solidFill>
              </a:rPr>
              <a:t>(MOR) </a:t>
            </a:r>
            <a:endParaRPr sz="2500">
              <a:solidFill>
                <a:schemeClr val="dk2"/>
              </a:solidFill>
            </a:endParaRPr>
          </a:p>
        </p:txBody>
      </p:sp>
      <p:cxnSp>
        <p:nvCxnSpPr>
          <p:cNvPr id="249" name="Google Shape;249;gdd3a63bd62_0_253"/>
          <p:cNvCxnSpPr/>
          <p:nvPr/>
        </p:nvCxnSpPr>
        <p:spPr>
          <a:xfrm flipH="1">
            <a:off x="4780400" y="2547475"/>
            <a:ext cx="4200" cy="64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dd3a63bd62_0_253"/>
          <p:cNvCxnSpPr/>
          <p:nvPr/>
        </p:nvCxnSpPr>
        <p:spPr>
          <a:xfrm>
            <a:off x="4774075" y="4382500"/>
            <a:ext cx="8400" cy="56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gdd3a63bd62_0_253"/>
          <p:cNvSpPr txBox="1"/>
          <p:nvPr/>
        </p:nvSpPr>
        <p:spPr>
          <a:xfrm>
            <a:off x="3510800" y="5051950"/>
            <a:ext cx="254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fR : fz = l : n</a:t>
            </a:r>
            <a:r>
              <a:rPr b="1" lang="en-US" sz="3000">
                <a:solidFill>
                  <a:schemeClr val="dk2"/>
                </a:solidFill>
              </a:rPr>
              <a:t>  </a:t>
            </a:r>
            <a:endParaRPr b="1" sz="3000">
              <a:solidFill>
                <a:schemeClr val="dk2"/>
              </a:solidFill>
            </a:endParaRPr>
          </a:p>
        </p:txBody>
      </p:sp>
      <p:pic>
        <p:nvPicPr>
          <p:cNvPr id="252" name="Google Shape;252;gdd3a63bd62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200" y="543925"/>
            <a:ext cx="4237050" cy="28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de6f9e708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00" y="1794175"/>
            <a:ext cx="671493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de6f9e708a_0_2"/>
          <p:cNvSpPr/>
          <p:nvPr/>
        </p:nvSpPr>
        <p:spPr>
          <a:xfrm>
            <a:off x="8863650" y="4057225"/>
            <a:ext cx="420000" cy="16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de6f9e708a_0_2"/>
          <p:cNvSpPr/>
          <p:nvPr/>
        </p:nvSpPr>
        <p:spPr>
          <a:xfrm>
            <a:off x="8982150" y="1794175"/>
            <a:ext cx="420000" cy="205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de6f9e708a_0_2"/>
          <p:cNvSpPr txBox="1"/>
          <p:nvPr/>
        </p:nvSpPr>
        <p:spPr>
          <a:xfrm rot="-5400000">
            <a:off x="8557150" y="3610075"/>
            <a:ext cx="150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age (Gyr)</a:t>
            </a:r>
            <a:endParaRPr baseline="-25000" sz="2200"/>
          </a:p>
        </p:txBody>
      </p:sp>
      <p:sp>
        <p:nvSpPr>
          <p:cNvPr descr="Heading" id="262" name="Google Shape;262;gde6f9e708a_0_2"/>
          <p:cNvSpPr txBox="1"/>
          <p:nvPr>
            <p:ph type="title"/>
          </p:nvPr>
        </p:nvSpPr>
        <p:spPr>
          <a:xfrm>
            <a:off x="2990850" y="888875"/>
            <a:ext cx="6210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chemeClr val="dk2"/>
                </a:solidFill>
              </a:rPr>
              <a:t>Resonant stellar orbit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descr="Heading" id="263" name="Google Shape;263;gde6f9e708a_0_2"/>
          <p:cNvSpPr txBox="1"/>
          <p:nvPr>
            <p:ph type="title"/>
          </p:nvPr>
        </p:nvSpPr>
        <p:spPr>
          <a:xfrm>
            <a:off x="2990850" y="888875"/>
            <a:ext cx="6210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FF0000"/>
                </a:solidFill>
              </a:rPr>
              <a:t>How to identify the MOR?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CL_Mid_Purple_Slide_Theme">
  <a:themeElements>
    <a:clrScheme name="UCL Mid Purple Theme">
      <a:dk1>
        <a:srgbClr val="000000"/>
      </a:dk1>
      <a:lt1>
        <a:srgbClr val="FFFFFF"/>
      </a:lt1>
      <a:dk2>
        <a:srgbClr val="500778"/>
      </a:dk2>
      <a:lt2>
        <a:srgbClr val="DCCDE4"/>
      </a:lt2>
      <a:accent1>
        <a:srgbClr val="AC145A"/>
      </a:accent1>
      <a:accent2>
        <a:srgbClr val="C6B0BC"/>
      </a:accent2>
      <a:accent3>
        <a:srgbClr val="0097A9"/>
      </a:accent3>
      <a:accent4>
        <a:srgbClr val="8F993E"/>
      </a:accent4>
      <a:accent5>
        <a:srgbClr val="EA7600"/>
      </a:accent5>
      <a:accent6>
        <a:srgbClr val="A4DBE8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2020-09-15T10:47:50Z</dcterms:created>
  <dc:creator>Petterson, Helen</dc:creator>
</cp:coreProperties>
</file>