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18dd1bcdb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18dd1bcdb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18dd1bcdb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18dd1bcdb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18dd1bcdb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18dd1bcdb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Attention mechanism: it doesn’t process data in order, it runs encoder decoder sequences in parallel, hence speeding up the training time. (e.g. when translating a paragraph, transformers tend to understand the context rather than focusing on single words.)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18dd1bcdb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18dd1bcdb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18dd1bcdb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18dd1bcdb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8dd1bcdb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18dd1bcdb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18dd1bcdb3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18dd1bcdb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18dd1bcdb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18dd1bcdb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18dd1bcdb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18dd1bcdb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18dd1bcdb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18dd1bcdb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Semi-supervised Learning- pretrained in Unsupervised Learning with a large unlabeled data set, fine trained with supervised learning.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18dd1bcdb3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18dd1bcdb3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702550" y="1592600"/>
            <a:ext cx="3738900" cy="10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Why did the bicycle fall over?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Because it was </a:t>
            </a:r>
            <a:r>
              <a:rPr b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two-tired!</a:t>
            </a:r>
            <a:endParaRPr b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/>
        </p:nvSpPr>
        <p:spPr>
          <a:xfrm>
            <a:off x="1005150" y="1668300"/>
            <a:ext cx="7133700" cy="18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Char char="●"/>
            </a:pPr>
            <a:r>
              <a:rPr lang="en" sz="2000">
                <a:solidFill>
                  <a:srgbClr val="FF0000"/>
                </a:solidFill>
              </a:rPr>
              <a:t>Disadvantages:</a:t>
            </a:r>
            <a:endParaRPr sz="2000">
              <a:solidFill>
                <a:srgbClr val="FF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0000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Computationally intensive: O(N</a:t>
            </a:r>
            <a:r>
              <a:rPr baseline="30000" lang="en" sz="1800">
                <a:solidFill>
                  <a:schemeClr val="dk1"/>
                </a:solidFill>
              </a:rPr>
              <a:t>2</a:t>
            </a:r>
            <a:r>
              <a:rPr lang="en" sz="1800">
                <a:solidFill>
                  <a:schemeClr val="dk1"/>
                </a:solidFill>
              </a:rPr>
              <a:t>L) (N: inputs, L: layers)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Length of the sentence needs to be set (512 tokens), otherwise needs to be truncated or padded.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5500" y="276988"/>
            <a:ext cx="4273000" cy="458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8938" y="661775"/>
            <a:ext cx="7246125" cy="402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1042350" y="1590250"/>
            <a:ext cx="7059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Natural Language Processing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Encoding text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Language modelling, RNN and transformers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Transfer learning BERT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0" y="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Encoding text</a:t>
            </a:r>
            <a:endParaRPr/>
          </a:p>
        </p:txBody>
      </p:sp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325" y="2611800"/>
            <a:ext cx="7491349" cy="201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3112" y="778599"/>
            <a:ext cx="2857784" cy="183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63625"/>
            <a:ext cx="8839199" cy="41462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Google Shape;76;p17"/>
          <p:cNvCxnSpPr/>
          <p:nvPr/>
        </p:nvCxnSpPr>
        <p:spPr>
          <a:xfrm flipH="1" rot="10800000">
            <a:off x="1716975" y="2542050"/>
            <a:ext cx="5019300" cy="12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p17"/>
          <p:cNvCxnSpPr/>
          <p:nvPr/>
        </p:nvCxnSpPr>
        <p:spPr>
          <a:xfrm rot="10800000">
            <a:off x="2363025" y="2107050"/>
            <a:ext cx="0" cy="447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7"/>
          <p:cNvCxnSpPr/>
          <p:nvPr/>
        </p:nvCxnSpPr>
        <p:spPr>
          <a:xfrm>
            <a:off x="5349725" y="2571750"/>
            <a:ext cx="19800" cy="541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" name="Google Shape;79;p17"/>
          <p:cNvSpPr txBox="1"/>
          <p:nvPr/>
        </p:nvSpPr>
        <p:spPr>
          <a:xfrm>
            <a:off x="997925" y="1165050"/>
            <a:ext cx="3304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2014</a:t>
            </a:r>
            <a:endParaRPr b="1"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</a:rPr>
              <a:t>Recurrent neural network</a:t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4302725" y="3130950"/>
            <a:ext cx="2113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2017</a:t>
            </a:r>
            <a:endParaRPr b="1"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Transformers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4625" y="1233325"/>
            <a:ext cx="4546325" cy="281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0943" y="2566125"/>
            <a:ext cx="2248425" cy="14842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8"/>
          <p:cNvSpPr txBox="1"/>
          <p:nvPr/>
        </p:nvSpPr>
        <p:spPr>
          <a:xfrm>
            <a:off x="0" y="0"/>
            <a:ext cx="5021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Recurrent neural network (RNN) (2014)</a:t>
            </a:r>
            <a:endParaRPr b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743550" y="1371725"/>
            <a:ext cx="7656900" cy="16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00"/>
              <a:buChar char="●"/>
            </a:pPr>
            <a:r>
              <a:rPr lang="en" sz="1900">
                <a:solidFill>
                  <a:srgbClr val="FF0000"/>
                </a:solidFill>
              </a:rPr>
              <a:t>Disadvantages:</a:t>
            </a:r>
            <a:endParaRPr sz="1900">
              <a:solidFill>
                <a:srgbClr val="FF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0000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Slow O(N), N is the number of the token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Vanishing gradient: cannot process very long sentences (forgets)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Unidirectional: Process sentence from left to right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/>
        </p:nvSpPr>
        <p:spPr>
          <a:xfrm>
            <a:off x="0" y="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Transformers (2017)</a:t>
            </a:r>
            <a:endParaRPr b="1" sz="2000">
              <a:solidFill>
                <a:schemeClr val="dk1"/>
              </a:solidFill>
            </a:endParaRPr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825" y="730025"/>
            <a:ext cx="7538350" cy="391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825" y="1231950"/>
            <a:ext cx="7538350" cy="391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3500" y="0"/>
            <a:ext cx="3838800" cy="314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