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259" r:id="rId3"/>
    <p:sldId id="284" r:id="rId4"/>
    <p:sldId id="291" r:id="rId5"/>
    <p:sldId id="264" r:id="rId6"/>
    <p:sldId id="265" r:id="rId7"/>
    <p:sldId id="285" r:id="rId8"/>
    <p:sldId id="260" r:id="rId9"/>
    <p:sldId id="268" r:id="rId10"/>
    <p:sldId id="297" r:id="rId11"/>
    <p:sldId id="317" r:id="rId12"/>
    <p:sldId id="299" r:id="rId13"/>
    <p:sldId id="266" r:id="rId14"/>
    <p:sldId id="300" r:id="rId15"/>
    <p:sldId id="286" r:id="rId16"/>
    <p:sldId id="272" r:id="rId17"/>
    <p:sldId id="279" r:id="rId18"/>
    <p:sldId id="295" r:id="rId19"/>
    <p:sldId id="304" r:id="rId20"/>
    <p:sldId id="301" r:id="rId21"/>
    <p:sldId id="303" r:id="rId22"/>
    <p:sldId id="262" r:id="rId23"/>
    <p:sldId id="308" r:id="rId24"/>
    <p:sldId id="313" r:id="rId25"/>
    <p:sldId id="318" r:id="rId26"/>
    <p:sldId id="306" r:id="rId27"/>
    <p:sldId id="261" r:id="rId28"/>
    <p:sldId id="280" r:id="rId29"/>
    <p:sldId id="310" r:id="rId30"/>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4367"/>
    <a:srgbClr val="2780AA"/>
    <a:srgbClr val="1D4865"/>
    <a:srgbClr val="1D4971"/>
    <a:srgbClr val="51B3CD"/>
    <a:srgbClr val="83C2DB"/>
    <a:srgbClr val="2980B4"/>
    <a:srgbClr val="4287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61" autoAdjust="0"/>
    <p:restoredTop sz="94660"/>
  </p:normalViewPr>
  <p:slideViewPr>
    <p:cSldViewPr snapToGrid="0">
      <p:cViewPr varScale="1">
        <p:scale>
          <a:sx n="171" d="100"/>
          <a:sy n="171" d="100"/>
        </p:scale>
        <p:origin x="712" y="168"/>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2020/5/3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96719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2020/5/3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264971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9990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053445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3565709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3075441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1995457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189367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38330823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1813503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2718369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1499306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4244211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788286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37536386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14953307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7770106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2938003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2319126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24763742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36760009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42914839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33212664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1594730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779050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1183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80204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3447870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681443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4278273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1464977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2020/5/3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2020/5/3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2020/5/3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2020/5/3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2020/5/3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2020/5/3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2020/5/3</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3404509" y="1086638"/>
            <a:ext cx="5340191" cy="931024"/>
          </a:xfrm>
          <a:prstGeom prst="rect">
            <a:avLst/>
          </a:prstGeom>
          <a:noFill/>
        </p:spPr>
        <p:txBody>
          <a:bodyPr wrap="square" lIns="68580" tIns="34290" rIns="68580" bIns="34290" rtlCol="0">
            <a:spAutoFit/>
          </a:bodyPr>
          <a:lstStyle/>
          <a:p>
            <a:r>
              <a:rPr lang="zh-CN" altLang="en-US" sz="2800" b="1" dirty="0">
                <a:solidFill>
                  <a:srgbClr val="1B4367"/>
                </a:solidFill>
                <a:cs typeface="+mn-ea"/>
                <a:sym typeface="+mn-lt"/>
              </a:rPr>
              <a:t>都市产业化与治理模式研究</a:t>
            </a:r>
            <a:r>
              <a:rPr lang="en-US" altLang="zh-CN" sz="2800" b="1" dirty="0">
                <a:solidFill>
                  <a:srgbClr val="1B4367"/>
                </a:solidFill>
                <a:cs typeface="+mn-ea"/>
                <a:sym typeface="+mn-lt"/>
              </a:rPr>
              <a:t>——</a:t>
            </a:r>
            <a:r>
              <a:rPr lang="zh-CN" altLang="zh-CN" dirty="0"/>
              <a:t>基于土地流转与缔约结构的经济解释与比较案例分析</a:t>
            </a:r>
            <a:r>
              <a:rPr lang="zh-CN" altLang="zh-CN" sz="2800" dirty="0"/>
              <a:t> </a:t>
            </a:r>
            <a:endParaRPr lang="zh-CN" altLang="en-US" sz="2800" b="1" dirty="0">
              <a:solidFill>
                <a:srgbClr val="1B4367"/>
              </a:solidFill>
              <a:cs typeface="+mn-ea"/>
              <a:sym typeface="+mn-lt"/>
            </a:endParaRPr>
          </a:p>
        </p:txBody>
      </p:sp>
      <p:sp>
        <p:nvSpPr>
          <p:cNvPr id="3075" name="文本框 3074"/>
          <p:cNvSpPr txBox="1"/>
          <p:nvPr/>
        </p:nvSpPr>
        <p:spPr>
          <a:xfrm>
            <a:off x="3404878" y="3196479"/>
            <a:ext cx="5226166" cy="253916"/>
          </a:xfrm>
          <a:prstGeom prst="rect">
            <a:avLst/>
          </a:prstGeom>
          <a:noFill/>
          <a:ln w="9525">
            <a:noFill/>
            <a:miter/>
          </a:ln>
          <a:effectLst/>
        </p:spPr>
        <p:txBody>
          <a:bodyPr vert="horz" wrap="square" lIns="68580" tIns="34290" rIns="68580" bIns="34290" anchor="t">
            <a:spAutoFit/>
          </a:bodyPr>
          <a:lstStyle/>
          <a:p>
            <a:pPr lvl="0" eaLnBrk="0" hangingPunct="0"/>
            <a:r>
              <a:rPr lang="zh-CN" altLang="en-US" sz="1200" dirty="0">
                <a:solidFill>
                  <a:schemeClr val="tx1">
                    <a:lumMod val="75000"/>
                    <a:lumOff val="25000"/>
                  </a:schemeClr>
                </a:solidFill>
                <a:cs typeface="+mn-ea"/>
                <a:sym typeface="+mn-lt"/>
              </a:rPr>
              <a:t>汇报人：钟源                   指导老师：邓宏图</a:t>
            </a:r>
            <a:endParaRPr lang="en-US" altLang="zh-CN" sz="1200" dirty="0">
              <a:solidFill>
                <a:schemeClr val="tx1">
                  <a:lumMod val="75000"/>
                  <a:lumOff val="25000"/>
                </a:schemeClr>
              </a:solidFill>
              <a:cs typeface="+mn-ea"/>
              <a:sym typeface="+mn-lt"/>
            </a:endParaRPr>
          </a:p>
        </p:txBody>
      </p:sp>
      <p:sp>
        <p:nvSpPr>
          <p:cNvPr id="9" name="文本框 8"/>
          <p:cNvSpPr txBox="1"/>
          <p:nvPr/>
        </p:nvSpPr>
        <p:spPr>
          <a:xfrm>
            <a:off x="3421497" y="2069557"/>
            <a:ext cx="5358765" cy="515526"/>
          </a:xfrm>
          <a:prstGeom prst="rect">
            <a:avLst/>
          </a:prstGeom>
          <a:noFill/>
        </p:spPr>
        <p:txBody>
          <a:bodyPr wrap="square" lIns="68580" tIns="34290" rIns="68580" bIns="34290" rtlCol="0">
            <a:spAutoFit/>
          </a:bodyPr>
          <a:lstStyle/>
          <a:p>
            <a:pPr lvl="0" eaLnBrk="0" latinLnBrk="0" hangingPunct="0"/>
            <a:r>
              <a:rPr lang="en-US" altLang="zh-CN" sz="1450" dirty="0">
                <a:solidFill>
                  <a:srgbClr val="1B4367"/>
                </a:solidFill>
                <a:cs typeface="+mn-ea"/>
                <a:sym typeface="+mn-lt"/>
              </a:rPr>
              <a:t>Urban Agriculture  Industrialization and Governance Models</a:t>
            </a:r>
          </a:p>
        </p:txBody>
      </p:sp>
      <p:sp>
        <p:nvSpPr>
          <p:cNvPr id="121" name="TextBox 120"/>
          <p:cNvSpPr txBox="1"/>
          <p:nvPr/>
        </p:nvSpPr>
        <p:spPr>
          <a:xfrm>
            <a:off x="3458667" y="2737547"/>
            <a:ext cx="3540009" cy="306467"/>
          </a:xfrm>
          <a:prstGeom prst="roundRect">
            <a:avLst/>
          </a:prstGeom>
          <a:solidFill>
            <a:srgbClr val="1B4367"/>
          </a:solidFill>
        </p:spPr>
        <p:txBody>
          <a:bodyPr wrap="square" rtlCol="0">
            <a:spAutoFit/>
          </a:bodyPr>
          <a:lstStyle/>
          <a:p>
            <a:r>
              <a:rPr lang="zh-CN" altLang="en-US" sz="1200" dirty="0">
                <a:solidFill>
                  <a:schemeClr val="bg1"/>
                </a:solidFill>
                <a:cs typeface="+mn-ea"/>
                <a:sym typeface="+mn-lt"/>
              </a:rPr>
              <a:t>经济学院</a:t>
            </a:r>
            <a:r>
              <a:rPr lang="en-US" altLang="zh-CN" sz="1200" dirty="0">
                <a:solidFill>
                  <a:schemeClr val="bg1"/>
                </a:solidFill>
                <a:cs typeface="+mn-ea"/>
                <a:sym typeface="+mn-lt"/>
              </a:rPr>
              <a:t>xxx</a:t>
            </a:r>
            <a:r>
              <a:rPr lang="zh-CN" altLang="en-US" sz="1200" dirty="0">
                <a:solidFill>
                  <a:schemeClr val="bg1"/>
                </a:solidFill>
                <a:cs typeface="+mn-ea"/>
                <a:sym typeface="+mn-lt"/>
              </a:rPr>
              <a:t>系       专业：</a:t>
            </a:r>
            <a:r>
              <a:rPr lang="en-US" altLang="zh-CN" sz="1200" dirty="0">
                <a:solidFill>
                  <a:schemeClr val="bg1"/>
                </a:solidFill>
                <a:cs typeface="+mn-ea"/>
                <a:sym typeface="+mn-lt"/>
              </a:rPr>
              <a:t> </a:t>
            </a:r>
            <a:r>
              <a:rPr lang="zh-CN" altLang="en-US" sz="1200" dirty="0">
                <a:solidFill>
                  <a:schemeClr val="bg1"/>
                </a:solidFill>
                <a:cs typeface="+mn-ea"/>
                <a:sym typeface="+mn-lt"/>
              </a:rPr>
              <a:t>制度经济学</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23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9"/>
                                        </p:tgtEl>
                                        <p:attrNameLst>
                                          <p:attrName>ppt_y</p:attrName>
                                        </p:attrNameLst>
                                      </p:cBhvr>
                                      <p:tavLst>
                                        <p:tav tm="0">
                                          <p:val>
                                            <p:strVal val="#ppt_y"/>
                                          </p:val>
                                        </p:tav>
                                        <p:tav tm="100000">
                                          <p:val>
                                            <p:strVal val="#ppt_y"/>
                                          </p:val>
                                        </p:tav>
                                      </p:tavLst>
                                    </p:anim>
                                    <p:anim calcmode="lin" valueType="num">
                                      <p:cBhvr>
                                        <p:cTn id="17"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9"/>
                                        </p:tgtEl>
                                      </p:cBhvr>
                                    </p:animEffect>
                                  </p:childTnLst>
                                </p:cTn>
                              </p:par>
                            </p:childTnLst>
                          </p:cTn>
                        </p:par>
                        <p:par>
                          <p:cTn id="20" fill="hold">
                            <p:stCondLst>
                              <p:cond delay="5350"/>
                            </p:stCondLst>
                            <p:childTnLst>
                              <p:par>
                                <p:cTn id="21" presetID="14" presetClass="entr" presetSubtype="10" fill="hold" grpId="0" nodeType="afterEffect">
                                  <p:stCondLst>
                                    <p:cond delay="0"/>
                                  </p:stCondLst>
                                  <p:childTnLst>
                                    <p:set>
                                      <p:cBhvr>
                                        <p:cTn id="22" dur="1" fill="hold">
                                          <p:stCondLst>
                                            <p:cond delay="0"/>
                                          </p:stCondLst>
                                        </p:cTn>
                                        <p:tgtEl>
                                          <p:spTgt spid="121"/>
                                        </p:tgtEl>
                                        <p:attrNameLst>
                                          <p:attrName>style.visibility</p:attrName>
                                        </p:attrNameLst>
                                      </p:cBhvr>
                                      <p:to>
                                        <p:strVal val="visible"/>
                                      </p:to>
                                    </p:set>
                                    <p:animEffect transition="in" filter="randombar(horizontal)">
                                      <p:cBhvr>
                                        <p:cTn id="23" dur="500"/>
                                        <p:tgtEl>
                                          <p:spTgt spid="121"/>
                                        </p:tgtEl>
                                      </p:cBhvr>
                                    </p:animEffect>
                                  </p:childTnLst>
                                </p:cTn>
                              </p:par>
                            </p:childTnLst>
                          </p:cTn>
                        </p:par>
                        <p:par>
                          <p:cTn id="24" fill="hold">
                            <p:stCondLst>
                              <p:cond delay="5850"/>
                            </p:stCondLst>
                            <p:childTnLst>
                              <p:par>
                                <p:cTn id="25" presetID="12" presetClass="entr" presetSubtype="8" fill="hold" grpId="0" nodeType="afterEffect">
                                  <p:stCondLst>
                                    <p:cond delay="0"/>
                                  </p:stCondLst>
                                  <p:childTnLst>
                                    <p:set>
                                      <p:cBhvr>
                                        <p:cTn id="26" dur="1" fill="hold">
                                          <p:stCondLst>
                                            <p:cond delay="0"/>
                                          </p:stCondLst>
                                        </p:cTn>
                                        <p:tgtEl>
                                          <p:spTgt spid="3075"/>
                                        </p:tgtEl>
                                        <p:attrNameLst>
                                          <p:attrName>style.visibility</p:attrName>
                                        </p:attrNameLst>
                                      </p:cBhvr>
                                      <p:to>
                                        <p:strVal val="visible"/>
                                      </p:to>
                                    </p:set>
                                    <p:anim calcmode="lin" valueType="num">
                                      <p:cBhvr additive="base">
                                        <p:cTn id="27" dur="500"/>
                                        <p:tgtEl>
                                          <p:spTgt spid="3075"/>
                                        </p:tgtEl>
                                        <p:attrNameLst>
                                          <p:attrName>ppt_x</p:attrName>
                                        </p:attrNameLst>
                                      </p:cBhvr>
                                      <p:tavLst>
                                        <p:tav tm="0">
                                          <p:val>
                                            <p:strVal val="#ppt_x-#ppt_w*1.125000"/>
                                          </p:val>
                                        </p:tav>
                                        <p:tav tm="100000">
                                          <p:val>
                                            <p:strVal val="#ppt_x"/>
                                          </p:val>
                                        </p:tav>
                                      </p:tavLst>
                                    </p:anim>
                                    <p:animEffect transition="in" filter="wipe(right)">
                                      <p:cBhvr>
                                        <p:cTn id="28"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75" grpId="0"/>
      <p:bldP spid="9" grpId="0"/>
      <p:bldP spid="12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2.3</a:t>
            </a:r>
            <a:r>
              <a:rPr lang="zh-CN" altLang="en-US" sz="1700" b="1" dirty="0">
                <a:solidFill>
                  <a:srgbClr val="1B4367"/>
                </a:solidFill>
                <a:cs typeface="+mn-ea"/>
                <a:sym typeface="+mn-lt"/>
              </a:rPr>
              <a:t> 组织问题</a:t>
            </a:r>
          </a:p>
        </p:txBody>
      </p:sp>
      <p:cxnSp>
        <p:nvCxnSpPr>
          <p:cNvPr id="15" name="直接连接符 1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8" name="文本占位符 7">
            <a:extLst>
              <a:ext uri="{FF2B5EF4-FFF2-40B4-BE49-F238E27FC236}">
                <a16:creationId xmlns:a16="http://schemas.microsoft.com/office/drawing/2014/main" id="{FC42A6E3-C024-5847-BC44-A1094D168C56}"/>
              </a:ext>
            </a:extLst>
          </p:cNvPr>
          <p:cNvSpPr txBox="1">
            <a:spLocks/>
          </p:cNvSpPr>
          <p:nvPr/>
        </p:nvSpPr>
        <p:spPr>
          <a:xfrm>
            <a:off x="1255147" y="1435477"/>
            <a:ext cx="6364854" cy="901263"/>
          </a:xfrm>
          <a:prstGeom prst="rect">
            <a:avLst/>
          </a:prstGeom>
          <a:solidFill>
            <a:srgbClr val="C9CACA"/>
          </a:solidFill>
        </p:spPr>
        <p:txBody>
          <a:bodyPr vert="horz" wrap="square" lIns="90000" tIns="72000" rIns="90000" bIns="45720" rtlCol="0">
            <a:noAutofit/>
          </a:bodyPr>
          <a:lstStyle>
            <a:lvl1pPr marL="0" indent="457200" algn="just" defTabSz="914400" rtl="0" eaLnBrk="1" latinLnBrk="0" hangingPunct="1">
              <a:spcBef>
                <a:spcPts val="400"/>
              </a:spcBef>
              <a:buClr>
                <a:srgbClr val="C00000"/>
              </a:buClr>
              <a:buSzPct val="80000"/>
              <a:buFontTx/>
              <a:buNone/>
              <a:defRPr lang="zh-CN" altLang="en-US" sz="1400" kern="1200" smtClean="0">
                <a:solidFill>
                  <a:srgbClr val="000000"/>
                </a:solidFill>
                <a:latin typeface="Arial" pitchFamily="34" charset="0"/>
                <a:ea typeface="楷体_GB2312" pitchFamily="49" charset="-122"/>
                <a:cs typeface="Arial" pitchFamily="34" charset="0"/>
              </a:defRPr>
            </a:lvl1pPr>
            <a:lvl2pPr marL="0" indent="457200" algn="l" defTabSz="914400" rtl="0" eaLnBrk="1" latinLnBrk="0" hangingPunct="1">
              <a:spcBef>
                <a:spcPts val="300"/>
              </a:spcBef>
              <a:buClr>
                <a:srgbClr val="C00000"/>
              </a:buClr>
              <a:buFontTx/>
              <a:buNone/>
              <a:defRPr lang="zh-CN" altLang="en-US" sz="1400" kern="1200" smtClean="0">
                <a:solidFill>
                  <a:srgbClr val="000000"/>
                </a:solidFill>
                <a:latin typeface="+mn-lt"/>
                <a:ea typeface="+mn-ea"/>
                <a:cs typeface="+mn-cs"/>
              </a:defRPr>
            </a:lvl2pPr>
            <a:lvl3pPr marL="0" indent="457200" algn="l" defTabSz="914400" rtl="0" eaLnBrk="1" latinLnBrk="0" hangingPunct="1">
              <a:spcBef>
                <a:spcPts val="300"/>
              </a:spcBef>
              <a:buClr>
                <a:srgbClr val="0E345B"/>
              </a:buClr>
              <a:buSzPct val="80000"/>
              <a:buFontTx/>
              <a:buNone/>
              <a:defRPr lang="zh-CN" altLang="en-US" sz="1400" kern="1200" smtClean="0">
                <a:solidFill>
                  <a:srgbClr val="000000"/>
                </a:solidFill>
                <a:latin typeface="+mn-lt"/>
                <a:ea typeface="+mn-ea"/>
                <a:cs typeface="+mn-cs"/>
              </a:defRPr>
            </a:lvl3pPr>
            <a:lvl4pPr marL="0" indent="457200" algn="l" defTabSz="914400" rtl="0" eaLnBrk="1" latinLnBrk="0" hangingPunct="1">
              <a:spcBef>
                <a:spcPts val="300"/>
              </a:spcBef>
              <a:buFontTx/>
              <a:buNone/>
              <a:defRPr lang="zh-CN" altLang="en-US" sz="1400" kern="1200" smtClean="0">
                <a:solidFill>
                  <a:srgbClr val="000000"/>
                </a:solidFill>
                <a:latin typeface="+mn-lt"/>
                <a:ea typeface="+mn-ea"/>
                <a:cs typeface="+mn-cs"/>
              </a:defRPr>
            </a:lvl4pPr>
            <a:lvl5pPr marL="0" indent="457200" algn="l" defTabSz="914400" rtl="0" eaLnBrk="1" latinLnBrk="0" hangingPunct="1">
              <a:spcBef>
                <a:spcPts val="300"/>
              </a:spcBef>
              <a:buFontTx/>
              <a:buNone/>
              <a:defRPr lang="zh-CN" altLang="en-US" sz="1400" kern="1200" dirty="0" smtClean="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Clr>
                <a:srgbClr val="1B4367"/>
              </a:buClr>
              <a:buFont typeface="Wingdings" pitchFamily="2" charset="2"/>
              <a:buChar char="Ø"/>
            </a:pPr>
            <a:r>
              <a:rPr lang="zh-CN" altLang="en-US" sz="1200" dirty="0">
                <a:latin typeface="Microsoft YaHei" panose="020B0503020204020204" pitchFamily="34" charset="-122"/>
                <a:ea typeface="Microsoft YaHei" panose="020B0503020204020204" pitchFamily="34" charset="-122"/>
              </a:rPr>
              <a:t>细碎的产权增加了土地交易的困难</a:t>
            </a:r>
          </a:p>
          <a:p>
            <a:pPr marL="285750" indent="-285750">
              <a:buClr>
                <a:srgbClr val="1B4367"/>
              </a:buClr>
              <a:buFont typeface="Wingdings" pitchFamily="2" charset="2"/>
              <a:buChar char="Ø"/>
            </a:pPr>
            <a:r>
              <a:rPr lang="zh-CN" altLang="en-US" sz="1200" dirty="0">
                <a:latin typeface="Microsoft YaHei" panose="020B0503020204020204" pitchFamily="34" charset="-122"/>
                <a:ea typeface="Microsoft YaHei" panose="020B0503020204020204" pitchFamily="34" charset="-122"/>
              </a:rPr>
              <a:t>细碎的产权不利于在农业内部发展出体系化的分工与专业化生产经营方式</a:t>
            </a:r>
          </a:p>
          <a:p>
            <a:pPr marL="285750" indent="-285750">
              <a:buClr>
                <a:srgbClr val="1B4367"/>
              </a:buClr>
              <a:buFont typeface="Wingdings" pitchFamily="2" charset="2"/>
              <a:buChar char="Ø"/>
            </a:pPr>
            <a:r>
              <a:rPr lang="zh-CN" altLang="en-US" sz="1200" dirty="0">
                <a:latin typeface="Microsoft YaHei" panose="020B0503020204020204" pitchFamily="34" charset="-122"/>
                <a:ea typeface="Microsoft YaHei" panose="020B0503020204020204" pitchFamily="34" charset="-122"/>
              </a:rPr>
              <a:t>细碎的土地产权由于增加了组织成本</a:t>
            </a:r>
          </a:p>
        </p:txBody>
      </p:sp>
      <p:sp>
        <p:nvSpPr>
          <p:cNvPr id="10" name="圆角矩形 9">
            <a:extLst>
              <a:ext uri="{FF2B5EF4-FFF2-40B4-BE49-F238E27FC236}">
                <a16:creationId xmlns:a16="http://schemas.microsoft.com/office/drawing/2014/main" id="{5802474E-956B-394D-8733-39BA2307A4EF}"/>
              </a:ext>
            </a:extLst>
          </p:cNvPr>
          <p:cNvSpPr/>
          <p:nvPr/>
        </p:nvSpPr>
        <p:spPr>
          <a:xfrm>
            <a:off x="1255146" y="1134051"/>
            <a:ext cx="6364853" cy="254880"/>
          </a:xfrm>
          <a:prstGeom prst="roundRect">
            <a:avLst>
              <a:gd name="adj" fmla="val 13059"/>
            </a:avLst>
          </a:prstGeom>
          <a:solidFill>
            <a:srgbClr val="1B4367"/>
          </a:solidFill>
          <a:ln w="19050">
            <a:solidFill>
              <a:srgbClr val="1B4367"/>
            </a:solidFill>
          </a:ln>
          <a:effectLst/>
        </p:spPr>
        <p:txBody>
          <a:bodyPr spcFirstLastPara="0" vert="horz" wrap="square" lIns="101520" tIns="0" rIns="101520" bIns="0" numCol="1" spcCol="1193" anchor="ctr" anchorCtr="0">
            <a:noAutofit/>
          </a:bodyPr>
          <a:lstStyle/>
          <a:p>
            <a:pPr marL="0" marR="0" lvl="0" indent="0" defTabSz="501153" eaLnBrk="1" fontAlgn="auto" latinLnBrk="0" hangingPunct="1">
              <a:lnSpc>
                <a:spcPct val="90000"/>
              </a:lnSpc>
              <a:spcBef>
                <a:spcPct val="0"/>
              </a:spcBef>
              <a:spcAft>
                <a:spcPct val="35000"/>
              </a:spcAft>
              <a:buClrTx/>
              <a:buSzTx/>
              <a:buFontTx/>
              <a:buNone/>
              <a:tabLst/>
              <a:defRPr/>
            </a:pPr>
            <a:r>
              <a:rPr lang="zh-CN" altLang="en-US" b="1" kern="0" dirty="0">
                <a:solidFill>
                  <a:srgbClr val="FFFFFF"/>
                </a:solidFill>
                <a:latin typeface="+mn-ea"/>
              </a:rPr>
              <a:t>组织问题的描述</a:t>
            </a:r>
            <a:endParaRPr kumimoji="0" lang="zh-CN" altLang="en-US" sz="1400" b="1" i="0" u="none" strike="noStrike" kern="0" cap="none" spc="0" normalizeH="0" baseline="0" noProof="0" dirty="0">
              <a:ln>
                <a:noFill/>
              </a:ln>
              <a:solidFill>
                <a:srgbClr val="FFFFFF"/>
              </a:solidFill>
              <a:effectLst/>
              <a:uLnTx/>
              <a:uFillTx/>
              <a:latin typeface="+mn-ea"/>
              <a:cs typeface="+mn-cs"/>
            </a:endParaRPr>
          </a:p>
        </p:txBody>
      </p:sp>
      <p:sp>
        <p:nvSpPr>
          <p:cNvPr id="11" name="圆角矩形 10">
            <a:extLst>
              <a:ext uri="{FF2B5EF4-FFF2-40B4-BE49-F238E27FC236}">
                <a16:creationId xmlns:a16="http://schemas.microsoft.com/office/drawing/2014/main" id="{75BDE5EB-119C-DB44-96D0-9B0936C021E9}"/>
              </a:ext>
            </a:extLst>
          </p:cNvPr>
          <p:cNvSpPr/>
          <p:nvPr/>
        </p:nvSpPr>
        <p:spPr>
          <a:xfrm>
            <a:off x="1255145" y="2691025"/>
            <a:ext cx="6364853" cy="254880"/>
          </a:xfrm>
          <a:prstGeom prst="roundRect">
            <a:avLst>
              <a:gd name="adj" fmla="val 13059"/>
            </a:avLst>
          </a:prstGeom>
          <a:solidFill>
            <a:srgbClr val="1B4367"/>
          </a:solidFill>
          <a:ln w="19050">
            <a:solidFill>
              <a:srgbClr val="1B4367"/>
            </a:solidFill>
          </a:ln>
          <a:effectLst/>
        </p:spPr>
        <p:txBody>
          <a:bodyPr spcFirstLastPara="0" vert="horz" wrap="square" lIns="101520" tIns="0" rIns="101520" bIns="0" numCol="1" spcCol="1193" anchor="ctr" anchorCtr="0">
            <a:noAutofit/>
          </a:bodyPr>
          <a:lstStyle/>
          <a:p>
            <a:pPr marL="0" marR="0" lvl="0" indent="0" defTabSz="501153" eaLnBrk="1" fontAlgn="auto" latinLnBrk="0" hangingPunct="1">
              <a:lnSpc>
                <a:spcPct val="90000"/>
              </a:lnSpc>
              <a:spcBef>
                <a:spcPct val="0"/>
              </a:spcBef>
              <a:spcAft>
                <a:spcPct val="35000"/>
              </a:spcAft>
              <a:buClrTx/>
              <a:buSzTx/>
              <a:buFontTx/>
              <a:buNone/>
              <a:tabLst/>
              <a:defRPr/>
            </a:pPr>
            <a:r>
              <a:rPr lang="zh-CN" altLang="en-US" b="1" kern="0" dirty="0">
                <a:solidFill>
                  <a:srgbClr val="FFFFFF"/>
                </a:solidFill>
                <a:latin typeface="+mn-ea"/>
              </a:rPr>
              <a:t>解决方案</a:t>
            </a:r>
            <a:endParaRPr kumimoji="0" lang="zh-CN" altLang="en-US" sz="1400" b="1" i="0" u="none" strike="noStrike" kern="0" cap="none" spc="0" normalizeH="0" baseline="0" noProof="0" dirty="0">
              <a:ln>
                <a:noFill/>
              </a:ln>
              <a:solidFill>
                <a:srgbClr val="FFFFFF"/>
              </a:solidFill>
              <a:effectLst/>
              <a:uLnTx/>
              <a:uFillTx/>
              <a:latin typeface="+mn-ea"/>
              <a:cs typeface="+mn-cs"/>
            </a:endParaRPr>
          </a:p>
        </p:txBody>
      </p:sp>
      <p:sp>
        <p:nvSpPr>
          <p:cNvPr id="13" name="文本占位符 7">
            <a:extLst>
              <a:ext uri="{FF2B5EF4-FFF2-40B4-BE49-F238E27FC236}">
                <a16:creationId xmlns:a16="http://schemas.microsoft.com/office/drawing/2014/main" id="{06F1A130-F4AB-6946-B96B-80BBF0CDD948}"/>
              </a:ext>
            </a:extLst>
          </p:cNvPr>
          <p:cNvSpPr txBox="1">
            <a:spLocks/>
          </p:cNvSpPr>
          <p:nvPr/>
        </p:nvSpPr>
        <p:spPr>
          <a:xfrm>
            <a:off x="1275247" y="2996113"/>
            <a:ext cx="6364854" cy="901263"/>
          </a:xfrm>
          <a:prstGeom prst="rect">
            <a:avLst/>
          </a:prstGeom>
          <a:solidFill>
            <a:srgbClr val="C9CACA"/>
          </a:solidFill>
        </p:spPr>
        <p:txBody>
          <a:bodyPr vert="horz" wrap="square" lIns="90000" tIns="72000" rIns="90000" bIns="45720" rtlCol="0">
            <a:noAutofit/>
          </a:bodyPr>
          <a:lstStyle>
            <a:lvl1pPr marL="0" indent="457200" algn="just" defTabSz="914400" rtl="0" eaLnBrk="1" latinLnBrk="0" hangingPunct="1">
              <a:spcBef>
                <a:spcPts val="400"/>
              </a:spcBef>
              <a:buClr>
                <a:srgbClr val="C00000"/>
              </a:buClr>
              <a:buSzPct val="80000"/>
              <a:buFontTx/>
              <a:buNone/>
              <a:defRPr lang="zh-CN" altLang="en-US" sz="1400" kern="1200" smtClean="0">
                <a:solidFill>
                  <a:srgbClr val="000000"/>
                </a:solidFill>
                <a:latin typeface="Arial" pitchFamily="34" charset="0"/>
                <a:ea typeface="楷体_GB2312" pitchFamily="49" charset="-122"/>
                <a:cs typeface="Arial" pitchFamily="34" charset="0"/>
              </a:defRPr>
            </a:lvl1pPr>
            <a:lvl2pPr marL="0" indent="457200" algn="l" defTabSz="914400" rtl="0" eaLnBrk="1" latinLnBrk="0" hangingPunct="1">
              <a:spcBef>
                <a:spcPts val="300"/>
              </a:spcBef>
              <a:buClr>
                <a:srgbClr val="C00000"/>
              </a:buClr>
              <a:buFontTx/>
              <a:buNone/>
              <a:defRPr lang="zh-CN" altLang="en-US" sz="1400" kern="1200" smtClean="0">
                <a:solidFill>
                  <a:srgbClr val="000000"/>
                </a:solidFill>
                <a:latin typeface="+mn-lt"/>
                <a:ea typeface="+mn-ea"/>
                <a:cs typeface="+mn-cs"/>
              </a:defRPr>
            </a:lvl2pPr>
            <a:lvl3pPr marL="0" indent="457200" algn="l" defTabSz="914400" rtl="0" eaLnBrk="1" latinLnBrk="0" hangingPunct="1">
              <a:spcBef>
                <a:spcPts val="300"/>
              </a:spcBef>
              <a:buClr>
                <a:srgbClr val="0E345B"/>
              </a:buClr>
              <a:buSzPct val="80000"/>
              <a:buFontTx/>
              <a:buNone/>
              <a:defRPr lang="zh-CN" altLang="en-US" sz="1400" kern="1200" smtClean="0">
                <a:solidFill>
                  <a:srgbClr val="000000"/>
                </a:solidFill>
                <a:latin typeface="+mn-lt"/>
                <a:ea typeface="+mn-ea"/>
                <a:cs typeface="+mn-cs"/>
              </a:defRPr>
            </a:lvl3pPr>
            <a:lvl4pPr marL="0" indent="457200" algn="l" defTabSz="914400" rtl="0" eaLnBrk="1" latinLnBrk="0" hangingPunct="1">
              <a:spcBef>
                <a:spcPts val="300"/>
              </a:spcBef>
              <a:buFontTx/>
              <a:buNone/>
              <a:defRPr lang="zh-CN" altLang="en-US" sz="1400" kern="1200" smtClean="0">
                <a:solidFill>
                  <a:srgbClr val="000000"/>
                </a:solidFill>
                <a:latin typeface="+mn-lt"/>
                <a:ea typeface="+mn-ea"/>
                <a:cs typeface="+mn-cs"/>
              </a:defRPr>
            </a:lvl4pPr>
            <a:lvl5pPr marL="0" indent="457200" algn="l" defTabSz="914400" rtl="0" eaLnBrk="1" latinLnBrk="0" hangingPunct="1">
              <a:spcBef>
                <a:spcPts val="300"/>
              </a:spcBef>
              <a:buFontTx/>
              <a:buNone/>
              <a:defRPr lang="zh-CN" altLang="en-US" sz="1400" kern="1200" dirty="0" smtClean="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Clr>
                <a:srgbClr val="1B4367"/>
              </a:buClr>
              <a:buFont typeface="Wingdings" pitchFamily="2" charset="2"/>
              <a:buChar char="Ø"/>
            </a:pPr>
            <a:r>
              <a:rPr lang="zh-CN" altLang="en-US" sz="1200" dirty="0">
                <a:latin typeface="Microsoft YaHei" panose="020B0503020204020204" pitchFamily="34" charset="-122"/>
                <a:ea typeface="Microsoft YaHei" panose="020B0503020204020204" pitchFamily="34" charset="-122"/>
              </a:rPr>
              <a:t>土地必须流转到愿意从事农业生产经营活动的人手中</a:t>
            </a:r>
          </a:p>
          <a:p>
            <a:pPr marL="285750" indent="-285750">
              <a:buClr>
                <a:srgbClr val="1B4367"/>
              </a:buClr>
              <a:buFont typeface="Wingdings" pitchFamily="2" charset="2"/>
              <a:buChar char="Ø"/>
            </a:pPr>
            <a:r>
              <a:rPr lang="zh-CN" altLang="en-US" sz="1200" dirty="0">
                <a:latin typeface="Microsoft YaHei" panose="020B0503020204020204" pitchFamily="34" charset="-122"/>
                <a:ea typeface="Microsoft YaHei" panose="020B0503020204020204" pitchFamily="34" charset="-122"/>
              </a:rPr>
              <a:t>和农户缔结“龙头企业</a:t>
            </a:r>
            <a:r>
              <a:rPr lang="en-US" altLang="zh-CN" sz="1200" dirty="0">
                <a:latin typeface="Microsoft YaHei" panose="020B0503020204020204" pitchFamily="34" charset="-122"/>
                <a:ea typeface="Microsoft YaHei" panose="020B0503020204020204" pitchFamily="34" charset="-122"/>
              </a:rPr>
              <a:t>(</a:t>
            </a:r>
            <a:r>
              <a:rPr lang="zh-CN" altLang="en-US" sz="1200" dirty="0">
                <a:latin typeface="Microsoft YaHei" panose="020B0503020204020204" pitchFamily="34" charset="-122"/>
                <a:ea typeface="Microsoft YaHei" panose="020B0503020204020204" pitchFamily="34" charset="-122"/>
              </a:rPr>
              <a:t>大户</a:t>
            </a:r>
            <a:r>
              <a:rPr lang="en-US" altLang="zh-CN" sz="1200" dirty="0">
                <a:latin typeface="Microsoft YaHei" panose="020B0503020204020204" pitchFamily="34" charset="-122"/>
                <a:ea typeface="Microsoft YaHei" panose="020B0503020204020204" pitchFamily="34" charset="-122"/>
              </a:rPr>
              <a:t>)+ </a:t>
            </a:r>
            <a:r>
              <a:rPr lang="zh-CN" altLang="en-US" sz="1200" dirty="0">
                <a:latin typeface="Microsoft YaHei" panose="020B0503020204020204" pitchFamily="34" charset="-122"/>
                <a:ea typeface="Microsoft YaHei" panose="020B0503020204020204" pitchFamily="34" charset="-122"/>
              </a:rPr>
              <a:t>农户”合约</a:t>
            </a:r>
            <a:endParaRPr lang="en-US" altLang="zh-CN" sz="1200" dirty="0">
              <a:latin typeface="Microsoft YaHei" panose="020B0503020204020204" pitchFamily="34" charset="-122"/>
              <a:ea typeface="Microsoft YaHei" panose="020B0503020204020204" pitchFamily="34" charset="-122"/>
            </a:endParaRPr>
          </a:p>
          <a:p>
            <a:pPr marL="285750" indent="-285750">
              <a:buClr>
                <a:srgbClr val="1B4367"/>
              </a:buClr>
              <a:buFont typeface="Wingdings" pitchFamily="2" charset="2"/>
              <a:buChar char="Ø"/>
            </a:pPr>
            <a:r>
              <a:rPr lang="zh-CN" altLang="en-US" sz="1200" dirty="0">
                <a:latin typeface="Microsoft YaHei" panose="020B0503020204020204" pitchFamily="34" charset="-122"/>
                <a:ea typeface="Microsoft YaHei" panose="020B0503020204020204" pitchFamily="34" charset="-122"/>
              </a:rPr>
              <a:t>建立“龙头企业</a:t>
            </a:r>
            <a:r>
              <a:rPr lang="en-US" altLang="zh-CN" sz="1200" dirty="0">
                <a:latin typeface="Microsoft YaHei" panose="020B0503020204020204" pitchFamily="34" charset="-122"/>
                <a:ea typeface="Microsoft YaHei" panose="020B0503020204020204" pitchFamily="34" charset="-122"/>
              </a:rPr>
              <a:t>+(</a:t>
            </a:r>
            <a:r>
              <a:rPr lang="zh-CN" altLang="en-US" sz="1200" dirty="0">
                <a:latin typeface="Microsoft YaHei" panose="020B0503020204020204" pitchFamily="34" charset="-122"/>
                <a:ea typeface="Microsoft YaHei" panose="020B0503020204020204" pitchFamily="34" charset="-122"/>
              </a:rPr>
              <a:t>具有利润中心的</a:t>
            </a:r>
            <a:r>
              <a:rPr lang="en-US" altLang="zh-CN" sz="1200" dirty="0">
                <a:latin typeface="Microsoft YaHei" panose="020B0503020204020204" pitchFamily="34" charset="-122"/>
                <a:ea typeface="Microsoft YaHei" panose="020B0503020204020204" pitchFamily="34" charset="-122"/>
              </a:rPr>
              <a:t>)</a:t>
            </a:r>
            <a:r>
              <a:rPr lang="zh-CN" altLang="en-US" sz="1200" dirty="0">
                <a:latin typeface="Microsoft YaHei" panose="020B0503020204020204" pitchFamily="34" charset="-122"/>
                <a:ea typeface="Microsoft YaHei" panose="020B0503020204020204" pitchFamily="34" charset="-122"/>
              </a:rPr>
              <a:t>合作社或农场”的 缔约结构</a:t>
            </a:r>
          </a:p>
        </p:txBody>
      </p:sp>
    </p:spTree>
    <p:extLst>
      <p:ext uri="{BB962C8B-B14F-4D97-AF65-F5344CB8AC3E}">
        <p14:creationId xmlns:p14="http://schemas.microsoft.com/office/powerpoint/2010/main" val="393827796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2.4 </a:t>
            </a:r>
            <a:r>
              <a:rPr lang="zh-CN" altLang="en-US" sz="1700" b="1" dirty="0">
                <a:solidFill>
                  <a:srgbClr val="1B4367"/>
                </a:solidFill>
                <a:cs typeface="+mn-ea"/>
                <a:sym typeface="+mn-lt"/>
              </a:rPr>
              <a:t>农民与土地问题</a:t>
            </a:r>
          </a:p>
        </p:txBody>
      </p:sp>
      <p:cxnSp>
        <p:nvCxnSpPr>
          <p:cNvPr id="15" name="直接连接符 1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CBF8478A-F082-DE49-B2B8-559ADCA41BF2}"/>
              </a:ext>
            </a:extLst>
          </p:cNvPr>
          <p:cNvSpPr/>
          <p:nvPr/>
        </p:nvSpPr>
        <p:spPr>
          <a:xfrm>
            <a:off x="914400" y="1135071"/>
            <a:ext cx="2864538" cy="367200"/>
          </a:xfrm>
          <a:prstGeom prst="rect">
            <a:avLst/>
          </a:prstGeom>
          <a:solidFill>
            <a:srgbClr val="1B4367"/>
          </a:solidFill>
          <a:ln>
            <a:solidFill>
              <a:srgbClr val="1B4367"/>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72000" tIns="0" rIns="72000" bIns="0" rtlCol="0" anchor="ctr">
            <a:noAutofit/>
          </a:bodyPr>
          <a:lstStyle/>
          <a:p>
            <a:pPr algn="ctr"/>
            <a:r>
              <a:rPr lang="zh-CN" altLang="en-US"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问题描述</a:t>
            </a:r>
          </a:p>
        </p:txBody>
      </p:sp>
      <p:sp>
        <p:nvSpPr>
          <p:cNvPr id="17" name="矩形 16">
            <a:extLst>
              <a:ext uri="{FF2B5EF4-FFF2-40B4-BE49-F238E27FC236}">
                <a16:creationId xmlns:a16="http://schemas.microsoft.com/office/drawing/2014/main" id="{E0AC0C9D-0D7A-5340-BFF6-6B87721CE6A5}"/>
              </a:ext>
            </a:extLst>
          </p:cNvPr>
          <p:cNvSpPr/>
          <p:nvPr/>
        </p:nvSpPr>
        <p:spPr>
          <a:xfrm>
            <a:off x="5363498" y="1685790"/>
            <a:ext cx="2864538" cy="367200"/>
          </a:xfrm>
          <a:prstGeom prst="rect">
            <a:avLst/>
          </a:prstGeom>
          <a:solidFill>
            <a:srgbClr val="1B4367"/>
          </a:solidFill>
          <a:ln>
            <a:solidFill>
              <a:srgbClr val="1B4367"/>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72000" tIns="0" rIns="72000" bIns="0" rtlCol="0" anchor="ctr">
            <a:noAutofit/>
          </a:bodyPr>
          <a:lstStyle/>
          <a:p>
            <a:pPr algn="ctr"/>
            <a:r>
              <a:rPr lang="zh-CN" altLang="en-US"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解决方案</a:t>
            </a:r>
          </a:p>
        </p:txBody>
      </p:sp>
      <p:sp>
        <p:nvSpPr>
          <p:cNvPr id="18" name="TextBox 12">
            <a:extLst>
              <a:ext uri="{FF2B5EF4-FFF2-40B4-BE49-F238E27FC236}">
                <a16:creationId xmlns:a16="http://schemas.microsoft.com/office/drawing/2014/main" id="{BE914B45-C90B-7F4A-8AE1-D3DF3A72E37A}"/>
              </a:ext>
            </a:extLst>
          </p:cNvPr>
          <p:cNvSpPr txBox="1"/>
          <p:nvPr/>
        </p:nvSpPr>
        <p:spPr>
          <a:xfrm>
            <a:off x="914400" y="1493525"/>
            <a:ext cx="2864538" cy="2691899"/>
          </a:xfrm>
          <a:prstGeom prst="rect">
            <a:avLst/>
          </a:prstGeom>
          <a:solidFill>
            <a:srgbClr val="ECECEC"/>
          </a:solidFill>
          <a:ln>
            <a:solidFill>
              <a:schemeClr val="bg1">
                <a:lumMod val="75000"/>
              </a:schemeClr>
            </a:solidFill>
          </a:ln>
          <a:effectLst>
            <a:outerShdw blurRad="50800" dist="38100" dir="2700000" algn="tl" rotWithShape="0">
              <a:prstClr val="black">
                <a:alpha val="40000"/>
              </a:prstClr>
            </a:outerShdw>
          </a:effectLst>
        </p:spPr>
        <p:txBody>
          <a:bodyPr wrap="square" lIns="72000" rIns="72000" rtlCol="0">
            <a:noAutofit/>
          </a:bodyPr>
          <a:lstStyle/>
          <a:p>
            <a:pPr marL="171450" indent="-171450">
              <a:spcAft>
                <a:spcPts val="600"/>
              </a:spcAft>
              <a:buClr>
                <a:srgbClr val="1B4367"/>
              </a:buClr>
              <a:buFont typeface="Wingdings" pitchFamily="2" charset="2"/>
              <a:buChar char="Ø"/>
            </a:pPr>
            <a:r>
              <a:rPr lang="zh-CN" altLang="en-US" sz="1200" dirty="0">
                <a:latin typeface="Times New Roman" panose="02020603050405020304" pitchFamily="18" charset="0"/>
                <a:ea typeface="Microsoft YaHei" panose="020B0503020204020204" pitchFamily="34" charset="-122"/>
                <a:cs typeface="Times New Roman" panose="02020603050405020304" pitchFamily="18" charset="0"/>
              </a:rPr>
              <a:t>我国各地仍严格实施户籍管理制度，拥有农村户籍的农民不能方便地融入城镇</a:t>
            </a:r>
          </a:p>
          <a:p>
            <a:pPr marL="171450" indent="-171450">
              <a:spcAft>
                <a:spcPts val="600"/>
              </a:spcAft>
              <a:buClr>
                <a:srgbClr val="1B4367"/>
              </a:buClr>
              <a:buFont typeface="Wingdings" pitchFamily="2" charset="2"/>
              <a:buChar char="Ø"/>
            </a:pPr>
            <a:r>
              <a:rPr lang="zh-CN" altLang="en-US" sz="1200" dirty="0">
                <a:latin typeface="Times New Roman" panose="02020603050405020304" pitchFamily="18" charset="0"/>
                <a:ea typeface="Microsoft YaHei" panose="020B0503020204020204" pitchFamily="34" charset="-122"/>
                <a:cs typeface="Times New Roman" panose="02020603050405020304" pitchFamily="18" charset="0"/>
              </a:rPr>
              <a:t>中国农地制度的“三权分置”，导致大量的地权无法依靠其天然的物权属性而内生出可供经营者利用的信贷能力</a:t>
            </a:r>
          </a:p>
          <a:p>
            <a:pPr marL="171450" indent="-171450">
              <a:spcAft>
                <a:spcPts val="600"/>
              </a:spcAft>
              <a:buClr>
                <a:srgbClr val="1B4367"/>
              </a:buClr>
              <a:buFont typeface="Wingdings" pitchFamily="2" charset="2"/>
              <a:buChar char="Ø"/>
            </a:pPr>
            <a:r>
              <a:rPr lang="zh-CN" altLang="en-US" sz="1200" dirty="0">
                <a:latin typeface="Times New Roman" panose="02020603050405020304" pitchFamily="18" charset="0"/>
                <a:ea typeface="Microsoft YaHei" panose="020B0503020204020204" pitchFamily="34" charset="-122"/>
                <a:cs typeface="Times New Roman" panose="02020603050405020304" pitchFamily="18" charset="0"/>
              </a:rPr>
              <a:t>农村户籍的农民在身份上便出现了“裂变”</a:t>
            </a:r>
            <a:r>
              <a:rPr lang="en-US" altLang="zh-CN" sz="1200" dirty="0">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200" dirty="0">
                <a:latin typeface="Times New Roman" panose="02020603050405020304" pitchFamily="18" charset="0"/>
                <a:ea typeface="Microsoft YaHei" panose="020B0503020204020204" pitchFamily="34" charset="-122"/>
                <a:cs typeface="Times New Roman" panose="02020603050405020304" pitchFamily="18" charset="0"/>
              </a:rPr>
              <a:t>户籍与职业分离，导致土地归属与土地经营者分离</a:t>
            </a:r>
          </a:p>
          <a:p>
            <a:pPr>
              <a:spcAft>
                <a:spcPts val="600"/>
              </a:spcAft>
            </a:pPr>
            <a:endParaRPr lang="zh-CN" altLang="en-US" sz="1200"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9" name="TextBox 13">
            <a:extLst>
              <a:ext uri="{FF2B5EF4-FFF2-40B4-BE49-F238E27FC236}">
                <a16:creationId xmlns:a16="http://schemas.microsoft.com/office/drawing/2014/main" id="{2410999D-17A7-544A-8140-562CA798FF44}"/>
              </a:ext>
            </a:extLst>
          </p:cNvPr>
          <p:cNvSpPr txBox="1"/>
          <p:nvPr/>
        </p:nvSpPr>
        <p:spPr>
          <a:xfrm>
            <a:off x="5363498" y="2052991"/>
            <a:ext cx="2864538" cy="1622736"/>
          </a:xfrm>
          <a:prstGeom prst="rect">
            <a:avLst/>
          </a:prstGeom>
          <a:solidFill>
            <a:srgbClr val="ECECEC"/>
          </a:solidFill>
          <a:ln>
            <a:solidFill>
              <a:schemeClr val="bg1">
                <a:lumMod val="75000"/>
              </a:schemeClr>
            </a:solidFill>
          </a:ln>
          <a:effectLst>
            <a:outerShdw blurRad="50800" dist="38100" dir="2700000" algn="tl" rotWithShape="0">
              <a:prstClr val="black">
                <a:alpha val="40000"/>
              </a:prstClr>
            </a:outerShdw>
          </a:effectLst>
        </p:spPr>
        <p:txBody>
          <a:bodyPr wrap="square" lIns="72000" rIns="72000" rtlCol="0">
            <a:noAutofit/>
          </a:bodyPr>
          <a:lstStyle/>
          <a:p>
            <a:pPr>
              <a:spcAft>
                <a:spcPts val="600"/>
              </a:spcAft>
            </a:pPr>
            <a:r>
              <a:rPr lang="zh-CN" altLang="en-US" sz="1200" dirty="0">
                <a:latin typeface="Times New Roman" panose="02020603050405020304" pitchFamily="18" charset="0"/>
                <a:ea typeface="Microsoft YaHei" panose="020B0503020204020204" pitchFamily="34" charset="-122"/>
                <a:cs typeface="Times New Roman" panose="02020603050405020304" pitchFamily="18" charset="0"/>
              </a:rPr>
              <a:t>承包权的赎买所需符合的原则：</a:t>
            </a:r>
          </a:p>
          <a:p>
            <a:pPr marL="171450" indent="-171450">
              <a:spcAft>
                <a:spcPts val="600"/>
              </a:spcAft>
              <a:buClr>
                <a:srgbClr val="1B4367"/>
              </a:buClr>
              <a:buFont typeface="Wingdings" pitchFamily="2" charset="2"/>
              <a:buChar char="Ø"/>
            </a:pPr>
            <a:r>
              <a:rPr lang="zh-CN" altLang="en-US" sz="1200" dirty="0">
                <a:latin typeface="Times New Roman" panose="02020603050405020304" pitchFamily="18" charset="0"/>
                <a:ea typeface="Microsoft YaHei" panose="020B0503020204020204" pitchFamily="34" charset="-122"/>
                <a:cs typeface="Times New Roman" panose="02020603050405020304" pitchFamily="18" charset="0"/>
              </a:rPr>
              <a:t>观察期原则</a:t>
            </a:r>
          </a:p>
          <a:p>
            <a:pPr marL="171450" indent="-171450">
              <a:spcAft>
                <a:spcPts val="600"/>
              </a:spcAft>
              <a:buClr>
                <a:srgbClr val="1B4367"/>
              </a:buClr>
              <a:buFont typeface="Wingdings" pitchFamily="2" charset="2"/>
              <a:buChar char="Ø"/>
            </a:pPr>
            <a:r>
              <a:rPr lang="zh-CN" altLang="en-US" sz="1200" dirty="0">
                <a:latin typeface="Times New Roman" panose="02020603050405020304" pitchFamily="18" charset="0"/>
                <a:ea typeface="Microsoft YaHei" panose="020B0503020204020204" pitchFamily="34" charset="-122"/>
                <a:cs typeface="Times New Roman" panose="02020603050405020304" pitchFamily="18" charset="0"/>
              </a:rPr>
              <a:t>补偿原则</a:t>
            </a:r>
          </a:p>
          <a:p>
            <a:pPr marL="171450" indent="-171450">
              <a:spcAft>
                <a:spcPts val="600"/>
              </a:spcAft>
              <a:buClr>
                <a:srgbClr val="1B4367"/>
              </a:buClr>
              <a:buFont typeface="Wingdings" pitchFamily="2" charset="2"/>
              <a:buChar char="Ø"/>
            </a:pPr>
            <a:r>
              <a:rPr lang="zh-CN" altLang="en-US" sz="1200" dirty="0">
                <a:latin typeface="Times New Roman" panose="02020603050405020304" pitchFamily="18" charset="0"/>
                <a:ea typeface="Microsoft YaHei" panose="020B0503020204020204" pitchFamily="34" charset="-122"/>
                <a:cs typeface="Times New Roman" panose="02020603050405020304" pitchFamily="18" charset="0"/>
              </a:rPr>
              <a:t>进城务工的农民永久性地让渡土地承包权，并对退出承包权的农民进行适当的转移支付</a:t>
            </a:r>
            <a:endParaRPr lang="en-US" altLang="zh-CN" sz="1200" dirty="0">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20" name="直接连接符 16">
            <a:extLst>
              <a:ext uri="{FF2B5EF4-FFF2-40B4-BE49-F238E27FC236}">
                <a16:creationId xmlns:a16="http://schemas.microsoft.com/office/drawing/2014/main" id="{55ACB192-56BA-5B4B-934D-2F7F73ECFBDE}"/>
              </a:ext>
            </a:extLst>
          </p:cNvPr>
          <p:cNvCxnSpPr>
            <a:cxnSpLocks/>
          </p:cNvCxnSpPr>
          <p:nvPr/>
        </p:nvCxnSpPr>
        <p:spPr>
          <a:xfrm>
            <a:off x="3778938" y="1135071"/>
            <a:ext cx="1584560" cy="550719"/>
          </a:xfrm>
          <a:prstGeom prst="line">
            <a:avLst/>
          </a:prstGeom>
          <a:ln w="12700">
            <a:solidFill>
              <a:srgbClr val="1B4367"/>
            </a:solidFill>
          </a:ln>
        </p:spPr>
        <p:style>
          <a:lnRef idx="1">
            <a:schemeClr val="dk1"/>
          </a:lnRef>
          <a:fillRef idx="0">
            <a:schemeClr val="dk1"/>
          </a:fillRef>
          <a:effectRef idx="0">
            <a:schemeClr val="dk1"/>
          </a:effectRef>
          <a:fontRef idx="minor">
            <a:schemeClr val="tx1"/>
          </a:fontRef>
        </p:style>
      </p:cxnSp>
      <p:cxnSp>
        <p:nvCxnSpPr>
          <p:cNvPr id="21" name="直接连接符 17">
            <a:extLst>
              <a:ext uri="{FF2B5EF4-FFF2-40B4-BE49-F238E27FC236}">
                <a16:creationId xmlns:a16="http://schemas.microsoft.com/office/drawing/2014/main" id="{60D6F7E1-F547-4A48-A2EC-2D477920E280}"/>
              </a:ext>
            </a:extLst>
          </p:cNvPr>
          <p:cNvCxnSpPr>
            <a:cxnSpLocks/>
          </p:cNvCxnSpPr>
          <p:nvPr/>
        </p:nvCxnSpPr>
        <p:spPr>
          <a:xfrm flipH="1">
            <a:off x="3778938" y="3675727"/>
            <a:ext cx="1584560" cy="509697"/>
          </a:xfrm>
          <a:prstGeom prst="line">
            <a:avLst/>
          </a:prstGeom>
          <a:ln w="12700">
            <a:solidFill>
              <a:srgbClr val="1B4367"/>
            </a:solidFill>
          </a:ln>
        </p:spPr>
        <p:style>
          <a:lnRef idx="1">
            <a:schemeClr val="dk1"/>
          </a:lnRef>
          <a:fillRef idx="0">
            <a:schemeClr val="dk1"/>
          </a:fillRef>
          <a:effectRef idx="0">
            <a:schemeClr val="dk1"/>
          </a:effectRef>
          <a:fontRef idx="minor">
            <a:schemeClr val="tx1"/>
          </a:fontRef>
        </p:style>
      </p:cxnSp>
      <p:pic>
        <p:nvPicPr>
          <p:cNvPr id="22" name="Picture 2" descr="C:\Documents and Settings\dingdi\桌面\图片1.jpg">
            <a:extLst>
              <a:ext uri="{FF2B5EF4-FFF2-40B4-BE49-F238E27FC236}">
                <a16:creationId xmlns:a16="http://schemas.microsoft.com/office/drawing/2014/main" id="{9C424907-B089-A84C-848F-DCEE144D736D}"/>
              </a:ext>
            </a:extLst>
          </p:cNvPr>
          <p:cNvPicPr>
            <a:picLocks noChangeAspect="1" noChangeArrowheads="1"/>
          </p:cNvPicPr>
          <p:nvPr/>
        </p:nvPicPr>
        <p:blipFill>
          <a:blip r:embed="rId3">
            <a:clrChange>
              <a:clrFrom>
                <a:srgbClr val="FCFBF9"/>
              </a:clrFrom>
              <a:clrTo>
                <a:srgbClr val="FCFBF9">
                  <a:alpha val="0"/>
                </a:srgbClr>
              </a:clrTo>
            </a:clrChange>
            <a:extLst>
              <a:ext uri="{28A0092B-C50C-407E-A947-70E740481C1C}">
                <a14:useLocalDpi xmlns:a14="http://schemas.microsoft.com/office/drawing/2010/main" val="0"/>
              </a:ext>
            </a:extLst>
          </a:blip>
          <a:srcRect/>
          <a:stretch>
            <a:fillRect/>
          </a:stretch>
        </p:blipFill>
        <p:spPr bwMode="auto">
          <a:xfrm>
            <a:off x="4107017" y="2207947"/>
            <a:ext cx="928402" cy="945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17321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95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3" name="文本框 11"/>
          <p:cNvSpPr txBox="1"/>
          <p:nvPr/>
        </p:nvSpPr>
        <p:spPr>
          <a:xfrm>
            <a:off x="2111297" y="2709756"/>
            <a:ext cx="4896755"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天津市都市农业发展现状</a:t>
            </a: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03</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Tree>
    <p:extLst>
      <p:ext uri="{BB962C8B-B14F-4D97-AF65-F5344CB8AC3E}">
        <p14:creationId xmlns:p14="http://schemas.microsoft.com/office/powerpoint/2010/main" val="328836654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15"/>
          <p:cNvSpPr txBox="1"/>
          <p:nvPr/>
        </p:nvSpPr>
        <p:spPr>
          <a:xfrm>
            <a:off x="709386" y="309785"/>
            <a:ext cx="4078204"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3.1</a:t>
            </a:r>
            <a:r>
              <a:rPr lang="zh-CN" altLang="en-US" sz="1700" b="1" dirty="0">
                <a:solidFill>
                  <a:srgbClr val="1B4367"/>
                </a:solidFill>
                <a:cs typeface="+mn-ea"/>
                <a:sym typeface="+mn-lt"/>
              </a:rPr>
              <a:t> 天津市农业产业化的现状及成就</a:t>
            </a:r>
          </a:p>
        </p:txBody>
      </p:sp>
      <p:sp>
        <p:nvSpPr>
          <p:cNvPr id="33" name="燕尾形 12"/>
          <p:cNvSpPr>
            <a:spLocks noChangeArrowheads="1"/>
          </p:cNvSpPr>
          <p:nvPr/>
        </p:nvSpPr>
        <p:spPr bwMode="auto">
          <a:xfrm>
            <a:off x="1662508" y="2143743"/>
            <a:ext cx="1646635"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en-US" altLang="zh-CN"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1</a:t>
            </a:r>
            <a:endParaRPr lang="zh-CN" altLang="en-US"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4" name="燕尾形 13"/>
          <p:cNvSpPr>
            <a:spLocks noChangeArrowheads="1"/>
          </p:cNvSpPr>
          <p:nvPr/>
        </p:nvSpPr>
        <p:spPr bwMode="auto">
          <a:xfrm>
            <a:off x="3155065" y="2143743"/>
            <a:ext cx="1646635"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en-US" altLang="zh-CN"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2</a:t>
            </a:r>
            <a:endParaRPr lang="zh-CN" altLang="en-US"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5" name="燕尾形 14"/>
          <p:cNvSpPr>
            <a:spLocks noChangeArrowheads="1"/>
          </p:cNvSpPr>
          <p:nvPr/>
        </p:nvSpPr>
        <p:spPr bwMode="auto">
          <a:xfrm>
            <a:off x="4642684" y="2143743"/>
            <a:ext cx="1646634"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en-US" altLang="zh-CN"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3</a:t>
            </a:r>
            <a:endParaRPr lang="zh-CN" altLang="en-US"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37" name="直接连接符 16"/>
          <p:cNvCxnSpPr>
            <a:cxnSpLocks noChangeShapeType="1"/>
          </p:cNvCxnSpPr>
          <p:nvPr/>
        </p:nvCxnSpPr>
        <p:spPr bwMode="auto">
          <a:xfrm>
            <a:off x="2486420" y="2758106"/>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cxnSp>
        <p:nvCxnSpPr>
          <p:cNvPr id="38" name="直接连接符 17"/>
          <p:cNvCxnSpPr>
            <a:cxnSpLocks noChangeShapeType="1"/>
          </p:cNvCxnSpPr>
          <p:nvPr/>
        </p:nvCxnSpPr>
        <p:spPr bwMode="auto">
          <a:xfrm flipV="1">
            <a:off x="3978977" y="1867519"/>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cxnSp>
        <p:nvCxnSpPr>
          <p:cNvPr id="39" name="直接连接符 18"/>
          <p:cNvCxnSpPr>
            <a:cxnSpLocks noChangeShapeType="1"/>
          </p:cNvCxnSpPr>
          <p:nvPr/>
        </p:nvCxnSpPr>
        <p:spPr bwMode="auto">
          <a:xfrm>
            <a:off x="5465406" y="2758106"/>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sp>
        <p:nvSpPr>
          <p:cNvPr id="42" name="文本框 8"/>
          <p:cNvSpPr txBox="1"/>
          <p:nvPr/>
        </p:nvSpPr>
        <p:spPr>
          <a:xfrm>
            <a:off x="1662508" y="3118255"/>
            <a:ext cx="2073556" cy="500137"/>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2015-2017</a:t>
            </a:r>
            <a:r>
              <a:rPr lang="zh-CN" altLang="en-US" dirty="0">
                <a:latin typeface="Times New Roman" panose="02020603050405020304" pitchFamily="18" charset="0"/>
                <a:ea typeface="Microsoft YaHei" panose="020B0503020204020204" pitchFamily="34" charset="-122"/>
                <a:cs typeface="Times New Roman" panose="02020603050405020304" pitchFamily="18" charset="0"/>
              </a:rPr>
              <a:t>年农林牧渔增加值出现下降的趋势</a:t>
            </a:r>
          </a:p>
        </p:txBody>
      </p:sp>
      <p:sp>
        <p:nvSpPr>
          <p:cNvPr id="44" name="文本框 8"/>
          <p:cNvSpPr txBox="1"/>
          <p:nvPr/>
        </p:nvSpPr>
        <p:spPr>
          <a:xfrm>
            <a:off x="2601894" y="1216481"/>
            <a:ext cx="2752975" cy="500137"/>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2018 </a:t>
            </a:r>
            <a:r>
              <a:rPr lang="zh-CN" altLang="en-US" dirty="0">
                <a:latin typeface="Times New Roman" panose="02020603050405020304" pitchFamily="18" charset="0"/>
                <a:ea typeface="Microsoft YaHei" panose="020B0503020204020204" pitchFamily="34" charset="-122"/>
                <a:cs typeface="Times New Roman" panose="02020603050405020304" pitchFamily="18" charset="0"/>
              </a:rPr>
              <a:t>年的农副产品产量中天津除禽 蛋外整体呈现出下降的态势</a:t>
            </a:r>
          </a:p>
        </p:txBody>
      </p:sp>
      <p:sp>
        <p:nvSpPr>
          <p:cNvPr id="48" name="文本框 8"/>
          <p:cNvSpPr txBox="1"/>
          <p:nvPr/>
        </p:nvSpPr>
        <p:spPr>
          <a:xfrm>
            <a:off x="4051614" y="3118255"/>
            <a:ext cx="3706943" cy="807913"/>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r>
              <a:rPr lang="en-US" altLang="zh-CN" sz="1200" dirty="0">
                <a:latin typeface="Times New Roman" panose="02020603050405020304" pitchFamily="18" charset="0"/>
                <a:ea typeface="Microsoft YaHei" panose="020B0503020204020204" pitchFamily="34" charset="-122"/>
                <a:cs typeface="Times New Roman" panose="02020603050405020304" pitchFamily="18" charset="0"/>
              </a:rPr>
              <a:t>2018</a:t>
            </a:r>
            <a:r>
              <a:rPr lang="zh-CN" altLang="en-US" sz="1200" dirty="0">
                <a:latin typeface="Times New Roman" panose="02020603050405020304" pitchFamily="18" charset="0"/>
                <a:ea typeface="Microsoft YaHei" panose="020B0503020204020204" pitchFamily="34" charset="-122"/>
                <a:cs typeface="Times New Roman" panose="02020603050405020304" pitchFamily="18" charset="0"/>
              </a:rPr>
              <a:t>年，天津市物联网种养殖应用示范基地达到 </a:t>
            </a:r>
            <a:r>
              <a:rPr lang="en-US" altLang="zh-CN" sz="1200" dirty="0">
                <a:latin typeface="Times New Roman" panose="02020603050405020304" pitchFamily="18" charset="0"/>
                <a:ea typeface="Microsoft YaHei" panose="020B0503020204020204" pitchFamily="34" charset="-122"/>
                <a:cs typeface="Times New Roman" panose="02020603050405020304" pitchFamily="18" charset="0"/>
              </a:rPr>
              <a:t>800 </a:t>
            </a:r>
            <a:r>
              <a:rPr lang="zh-CN" altLang="en-US" sz="1200" dirty="0">
                <a:latin typeface="Times New Roman" panose="02020603050405020304" pitchFamily="18" charset="0"/>
                <a:ea typeface="Microsoft YaHei" panose="020B0503020204020204" pitchFamily="34" charset="-122"/>
                <a:cs typeface="Times New Roman" panose="02020603050405020304" pitchFamily="18" charset="0"/>
              </a:rPr>
              <a:t>个， 开展 </a:t>
            </a:r>
            <a:r>
              <a:rPr lang="en-US" altLang="zh-CN" sz="1200" dirty="0">
                <a:latin typeface="Times New Roman" panose="02020603050405020304" pitchFamily="18" charset="0"/>
                <a:ea typeface="Microsoft YaHei" panose="020B0503020204020204" pitchFamily="34" charset="-122"/>
                <a:cs typeface="Times New Roman" panose="02020603050405020304" pitchFamily="18" charset="0"/>
              </a:rPr>
              <a:t>100 </a:t>
            </a:r>
            <a:r>
              <a:rPr lang="zh-CN" altLang="en-US" sz="1200" dirty="0">
                <a:latin typeface="Times New Roman" panose="02020603050405020304" pitchFamily="18" charset="0"/>
                <a:ea typeface="Microsoft YaHei" panose="020B0503020204020204" pitchFamily="34" charset="-122"/>
                <a:cs typeface="Times New Roman" panose="02020603050405020304" pitchFamily="18" charset="0"/>
              </a:rPr>
              <a:t>个规模化规范化设施园区和 </a:t>
            </a:r>
            <a:r>
              <a:rPr lang="en-US" altLang="zh-CN" sz="1200" dirty="0">
                <a:latin typeface="Times New Roman" panose="02020603050405020304" pitchFamily="18" charset="0"/>
                <a:ea typeface="Microsoft YaHei" panose="020B0503020204020204" pitchFamily="34" charset="-122"/>
                <a:cs typeface="Times New Roman" panose="02020603050405020304" pitchFamily="18" charset="0"/>
              </a:rPr>
              <a:t>10 </a:t>
            </a:r>
            <a:r>
              <a:rPr lang="zh-CN" altLang="en-US" sz="1200" dirty="0">
                <a:latin typeface="Times New Roman" panose="02020603050405020304" pitchFamily="18" charset="0"/>
                <a:ea typeface="Microsoft YaHei" panose="020B0503020204020204" pitchFamily="34" charset="-122"/>
                <a:cs typeface="Times New Roman" panose="02020603050405020304" pitchFamily="18" charset="0"/>
              </a:rPr>
              <a:t>个绿色循环畜产品生产基地建设，市级 以上农村龙头企业达到 </a:t>
            </a:r>
            <a:r>
              <a:rPr lang="en-US" altLang="zh-CN" sz="1200" dirty="0">
                <a:latin typeface="Times New Roman" panose="02020603050405020304" pitchFamily="18" charset="0"/>
                <a:ea typeface="Microsoft YaHei" panose="020B0503020204020204" pitchFamily="34" charset="-122"/>
                <a:cs typeface="Times New Roman" panose="02020603050405020304" pitchFamily="18" charset="0"/>
              </a:rPr>
              <a:t>182 </a:t>
            </a:r>
            <a:r>
              <a:rPr lang="zh-CN" altLang="en-US" sz="1200" dirty="0">
                <a:latin typeface="Times New Roman" panose="02020603050405020304" pitchFamily="18" charset="0"/>
                <a:ea typeface="Microsoft YaHei" panose="020B0503020204020204" pitchFamily="34" charset="-122"/>
                <a:cs typeface="Times New Roman" panose="02020603050405020304" pitchFamily="18" charset="0"/>
              </a:rPr>
              <a:t>个，一村一品专业村 </a:t>
            </a:r>
            <a:r>
              <a:rPr lang="en-US" altLang="zh-CN" sz="1200" dirty="0">
                <a:latin typeface="Times New Roman" panose="02020603050405020304" pitchFamily="18" charset="0"/>
                <a:ea typeface="Microsoft YaHei" panose="020B0503020204020204" pitchFamily="34" charset="-122"/>
                <a:cs typeface="Times New Roman" panose="02020603050405020304" pitchFamily="18" charset="0"/>
              </a:rPr>
              <a:t>79 </a:t>
            </a:r>
            <a:r>
              <a:rPr lang="zh-CN" altLang="en-US" sz="1200" dirty="0">
                <a:latin typeface="Times New Roman" panose="02020603050405020304" pitchFamily="18" charset="0"/>
                <a:ea typeface="Microsoft YaHei" panose="020B0503020204020204" pitchFamily="34" charset="-122"/>
                <a:cs typeface="Times New Roman" panose="02020603050405020304" pitchFamily="18" charset="0"/>
              </a:rPr>
              <a:t>个</a:t>
            </a: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par>
                          <p:cTn id="12" fill="hold">
                            <p:stCondLst>
                              <p:cond delay="1300"/>
                            </p:stCondLst>
                            <p:childTnLst>
                              <p:par>
                                <p:cTn id="13" presetID="22" presetClass="entr" presetSubtype="8"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300"/>
                                        <p:tgtEl>
                                          <p:spTgt spid="20"/>
                                        </p:tgtEl>
                                      </p:cBhvr>
                                    </p:animEffect>
                                  </p:childTnLst>
                                </p:cTn>
                              </p:par>
                            </p:childTnLst>
                          </p:cTn>
                        </p:par>
                        <p:par>
                          <p:cTn id="16" fill="hold">
                            <p:stCondLst>
                              <p:cond delay="1600"/>
                            </p:stCondLst>
                            <p:childTnLst>
                              <p:par>
                                <p:cTn id="17" presetID="12" presetClass="entr" presetSubtype="8"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p:tgtEl>
                                          <p:spTgt spid="33"/>
                                        </p:tgtEl>
                                        <p:attrNameLst>
                                          <p:attrName>ppt_x</p:attrName>
                                        </p:attrNameLst>
                                      </p:cBhvr>
                                      <p:tavLst>
                                        <p:tav tm="0">
                                          <p:val>
                                            <p:strVal val="#ppt_x-#ppt_w*1.125000"/>
                                          </p:val>
                                        </p:tav>
                                        <p:tav tm="100000">
                                          <p:val>
                                            <p:strVal val="#ppt_x"/>
                                          </p:val>
                                        </p:tav>
                                      </p:tavLst>
                                    </p:anim>
                                    <p:animEffect transition="in" filter="wipe(right)">
                                      <p:cBhvr>
                                        <p:cTn id="20" dur="500"/>
                                        <p:tgtEl>
                                          <p:spTgt spid="33"/>
                                        </p:tgtEl>
                                      </p:cBhvr>
                                    </p:animEffect>
                                  </p:childTnLst>
                                </p:cTn>
                              </p:par>
                            </p:childTnLst>
                          </p:cTn>
                        </p:par>
                        <p:par>
                          <p:cTn id="21" fill="hold">
                            <p:stCondLst>
                              <p:cond delay="2100"/>
                            </p:stCondLst>
                            <p:childTnLst>
                              <p:par>
                                <p:cTn id="22" presetID="22" presetClass="entr" presetSubtype="1" fill="hold"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up)">
                                      <p:cBhvr>
                                        <p:cTn id="24" dur="500"/>
                                        <p:tgtEl>
                                          <p:spTgt spid="37"/>
                                        </p:tgtEl>
                                      </p:cBhvr>
                                    </p:animEffect>
                                  </p:childTnLst>
                                </p:cTn>
                              </p:par>
                            </p:childTnLst>
                          </p:cTn>
                        </p:par>
                        <p:par>
                          <p:cTn id="25" fill="hold">
                            <p:stCondLst>
                              <p:cond delay="2600"/>
                            </p:stCondLst>
                            <p:childTnLst>
                              <p:par>
                                <p:cTn id="26" presetID="2" presetClass="entr" presetSubtype="4" fill="hold" grpId="0" nodeType="afterEffect">
                                  <p:stCondLst>
                                    <p:cond delay="0"/>
                                  </p:stCondLst>
                                  <p:childTnLst>
                                    <p:set>
                                      <p:cBhvr>
                                        <p:cTn id="27" dur="1" fill="hold">
                                          <p:stCondLst>
                                            <p:cond delay="0"/>
                                          </p:stCondLst>
                                        </p:cTn>
                                        <p:tgtEl>
                                          <p:spTgt spid="42"/>
                                        </p:tgtEl>
                                        <p:attrNameLst>
                                          <p:attrName>style.visibility</p:attrName>
                                        </p:attrNameLst>
                                      </p:cBhvr>
                                      <p:to>
                                        <p:strVal val="visible"/>
                                      </p:to>
                                    </p:set>
                                    <p:anim calcmode="lin" valueType="num">
                                      <p:cBhvr additive="base">
                                        <p:cTn id="28" dur="500" fill="hold"/>
                                        <p:tgtEl>
                                          <p:spTgt spid="42"/>
                                        </p:tgtEl>
                                        <p:attrNameLst>
                                          <p:attrName>ppt_x</p:attrName>
                                        </p:attrNameLst>
                                      </p:cBhvr>
                                      <p:tavLst>
                                        <p:tav tm="0">
                                          <p:val>
                                            <p:strVal val="#ppt_x"/>
                                          </p:val>
                                        </p:tav>
                                        <p:tav tm="100000">
                                          <p:val>
                                            <p:strVal val="#ppt_x"/>
                                          </p:val>
                                        </p:tav>
                                      </p:tavLst>
                                    </p:anim>
                                    <p:anim calcmode="lin" valueType="num">
                                      <p:cBhvr additive="base">
                                        <p:cTn id="29" dur="500" fill="hold"/>
                                        <p:tgtEl>
                                          <p:spTgt spid="42"/>
                                        </p:tgtEl>
                                        <p:attrNameLst>
                                          <p:attrName>ppt_y</p:attrName>
                                        </p:attrNameLst>
                                      </p:cBhvr>
                                      <p:tavLst>
                                        <p:tav tm="0">
                                          <p:val>
                                            <p:strVal val="1+#ppt_h/2"/>
                                          </p:val>
                                        </p:tav>
                                        <p:tav tm="100000">
                                          <p:val>
                                            <p:strVal val="#ppt_y"/>
                                          </p:val>
                                        </p:tav>
                                      </p:tavLst>
                                    </p:anim>
                                  </p:childTnLst>
                                </p:cTn>
                              </p:par>
                            </p:childTnLst>
                          </p:cTn>
                        </p:par>
                        <p:par>
                          <p:cTn id="30" fill="hold">
                            <p:stCondLst>
                              <p:cond delay="3100"/>
                            </p:stCondLst>
                            <p:childTnLst>
                              <p:par>
                                <p:cTn id="31" presetID="12" presetClass="entr" presetSubtype="8" fill="hold" grpId="0" nodeType="afterEffect">
                                  <p:stCondLst>
                                    <p:cond delay="0"/>
                                  </p:stCondLst>
                                  <p:childTnLst>
                                    <p:set>
                                      <p:cBhvr>
                                        <p:cTn id="32" dur="1" fill="hold">
                                          <p:stCondLst>
                                            <p:cond delay="0"/>
                                          </p:stCondLst>
                                        </p:cTn>
                                        <p:tgtEl>
                                          <p:spTgt spid="34"/>
                                        </p:tgtEl>
                                        <p:attrNameLst>
                                          <p:attrName>style.visibility</p:attrName>
                                        </p:attrNameLst>
                                      </p:cBhvr>
                                      <p:to>
                                        <p:strVal val="visible"/>
                                      </p:to>
                                    </p:set>
                                    <p:anim calcmode="lin" valueType="num">
                                      <p:cBhvr additive="base">
                                        <p:cTn id="33" dur="500"/>
                                        <p:tgtEl>
                                          <p:spTgt spid="34"/>
                                        </p:tgtEl>
                                        <p:attrNameLst>
                                          <p:attrName>ppt_x</p:attrName>
                                        </p:attrNameLst>
                                      </p:cBhvr>
                                      <p:tavLst>
                                        <p:tav tm="0">
                                          <p:val>
                                            <p:strVal val="#ppt_x-#ppt_w*1.125000"/>
                                          </p:val>
                                        </p:tav>
                                        <p:tav tm="100000">
                                          <p:val>
                                            <p:strVal val="#ppt_x"/>
                                          </p:val>
                                        </p:tav>
                                      </p:tavLst>
                                    </p:anim>
                                    <p:animEffect transition="in" filter="wipe(right)">
                                      <p:cBhvr>
                                        <p:cTn id="34" dur="500"/>
                                        <p:tgtEl>
                                          <p:spTgt spid="34"/>
                                        </p:tgtEl>
                                      </p:cBhvr>
                                    </p:animEffect>
                                  </p:childTnLst>
                                </p:cTn>
                              </p:par>
                            </p:childTnLst>
                          </p:cTn>
                        </p:par>
                        <p:par>
                          <p:cTn id="35" fill="hold">
                            <p:stCondLst>
                              <p:cond delay="3600"/>
                            </p:stCondLst>
                            <p:childTnLst>
                              <p:par>
                                <p:cTn id="36" presetID="22" presetClass="entr" presetSubtype="4" fill="hold" nodeType="after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down)">
                                      <p:cBhvr>
                                        <p:cTn id="38" dur="500"/>
                                        <p:tgtEl>
                                          <p:spTgt spid="38"/>
                                        </p:tgtEl>
                                      </p:cBhvr>
                                    </p:animEffect>
                                  </p:childTnLst>
                                </p:cTn>
                              </p:par>
                            </p:childTnLst>
                          </p:cTn>
                        </p:par>
                        <p:par>
                          <p:cTn id="39" fill="hold">
                            <p:stCondLst>
                              <p:cond delay="4100"/>
                            </p:stCondLst>
                            <p:childTnLst>
                              <p:par>
                                <p:cTn id="40" presetID="2" presetClass="entr" presetSubtype="4" fill="hold" grpId="0" nodeType="afterEffect">
                                  <p:stCondLst>
                                    <p:cond delay="0"/>
                                  </p:stCondLst>
                                  <p:childTnLst>
                                    <p:set>
                                      <p:cBhvr>
                                        <p:cTn id="41" dur="1" fill="hold">
                                          <p:stCondLst>
                                            <p:cond delay="0"/>
                                          </p:stCondLst>
                                        </p:cTn>
                                        <p:tgtEl>
                                          <p:spTgt spid="44"/>
                                        </p:tgtEl>
                                        <p:attrNameLst>
                                          <p:attrName>style.visibility</p:attrName>
                                        </p:attrNameLst>
                                      </p:cBhvr>
                                      <p:to>
                                        <p:strVal val="visible"/>
                                      </p:to>
                                    </p:set>
                                    <p:anim calcmode="lin" valueType="num">
                                      <p:cBhvr additive="base">
                                        <p:cTn id="42" dur="500" fill="hold"/>
                                        <p:tgtEl>
                                          <p:spTgt spid="44"/>
                                        </p:tgtEl>
                                        <p:attrNameLst>
                                          <p:attrName>ppt_x</p:attrName>
                                        </p:attrNameLst>
                                      </p:cBhvr>
                                      <p:tavLst>
                                        <p:tav tm="0">
                                          <p:val>
                                            <p:strVal val="#ppt_x"/>
                                          </p:val>
                                        </p:tav>
                                        <p:tav tm="100000">
                                          <p:val>
                                            <p:strVal val="#ppt_x"/>
                                          </p:val>
                                        </p:tav>
                                      </p:tavLst>
                                    </p:anim>
                                    <p:anim calcmode="lin" valueType="num">
                                      <p:cBhvr additive="base">
                                        <p:cTn id="43" dur="500" fill="hold"/>
                                        <p:tgtEl>
                                          <p:spTgt spid="44"/>
                                        </p:tgtEl>
                                        <p:attrNameLst>
                                          <p:attrName>ppt_y</p:attrName>
                                        </p:attrNameLst>
                                      </p:cBhvr>
                                      <p:tavLst>
                                        <p:tav tm="0">
                                          <p:val>
                                            <p:strVal val="1+#ppt_h/2"/>
                                          </p:val>
                                        </p:tav>
                                        <p:tav tm="100000">
                                          <p:val>
                                            <p:strVal val="#ppt_y"/>
                                          </p:val>
                                        </p:tav>
                                      </p:tavLst>
                                    </p:anim>
                                  </p:childTnLst>
                                </p:cTn>
                              </p:par>
                            </p:childTnLst>
                          </p:cTn>
                        </p:par>
                        <p:par>
                          <p:cTn id="44" fill="hold">
                            <p:stCondLst>
                              <p:cond delay="4600"/>
                            </p:stCondLst>
                            <p:childTnLst>
                              <p:par>
                                <p:cTn id="45" presetID="12" presetClass="entr" presetSubtype="8" fill="hold" grpId="0" nodeType="after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additive="base">
                                        <p:cTn id="47" dur="500"/>
                                        <p:tgtEl>
                                          <p:spTgt spid="35"/>
                                        </p:tgtEl>
                                        <p:attrNameLst>
                                          <p:attrName>ppt_x</p:attrName>
                                        </p:attrNameLst>
                                      </p:cBhvr>
                                      <p:tavLst>
                                        <p:tav tm="0">
                                          <p:val>
                                            <p:strVal val="#ppt_x-#ppt_w*1.125000"/>
                                          </p:val>
                                        </p:tav>
                                        <p:tav tm="100000">
                                          <p:val>
                                            <p:strVal val="#ppt_x"/>
                                          </p:val>
                                        </p:tav>
                                      </p:tavLst>
                                    </p:anim>
                                    <p:animEffect transition="in" filter="wipe(right)">
                                      <p:cBhvr>
                                        <p:cTn id="48" dur="500"/>
                                        <p:tgtEl>
                                          <p:spTgt spid="35"/>
                                        </p:tgtEl>
                                      </p:cBhvr>
                                    </p:animEffect>
                                  </p:childTnLst>
                                </p:cTn>
                              </p:par>
                            </p:childTnLst>
                          </p:cTn>
                        </p:par>
                        <p:par>
                          <p:cTn id="49" fill="hold">
                            <p:stCondLst>
                              <p:cond delay="5100"/>
                            </p:stCondLst>
                            <p:childTnLst>
                              <p:par>
                                <p:cTn id="50" presetID="22" presetClass="entr" presetSubtype="1" fill="hold" nodeType="after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wipe(up)">
                                      <p:cBhvr>
                                        <p:cTn id="52" dur="500"/>
                                        <p:tgtEl>
                                          <p:spTgt spid="39"/>
                                        </p:tgtEl>
                                      </p:cBhvr>
                                    </p:animEffect>
                                  </p:childTnLst>
                                </p:cTn>
                              </p:par>
                            </p:childTnLst>
                          </p:cTn>
                        </p:par>
                        <p:par>
                          <p:cTn id="53" fill="hold">
                            <p:stCondLst>
                              <p:cond delay="5600"/>
                            </p:stCondLst>
                            <p:childTnLst>
                              <p:par>
                                <p:cTn id="54" presetID="2" presetClass="entr" presetSubtype="4" fill="hold" grpId="0" nodeType="afterEffect">
                                  <p:stCondLst>
                                    <p:cond delay="0"/>
                                  </p:stCondLst>
                                  <p:childTnLst>
                                    <p:set>
                                      <p:cBhvr>
                                        <p:cTn id="55" dur="1" fill="hold">
                                          <p:stCondLst>
                                            <p:cond delay="0"/>
                                          </p:stCondLst>
                                        </p:cTn>
                                        <p:tgtEl>
                                          <p:spTgt spid="48"/>
                                        </p:tgtEl>
                                        <p:attrNameLst>
                                          <p:attrName>style.visibility</p:attrName>
                                        </p:attrNameLst>
                                      </p:cBhvr>
                                      <p:to>
                                        <p:strVal val="visible"/>
                                      </p:to>
                                    </p:set>
                                    <p:anim calcmode="lin" valueType="num">
                                      <p:cBhvr additive="base">
                                        <p:cTn id="56" dur="500" fill="hold"/>
                                        <p:tgtEl>
                                          <p:spTgt spid="48"/>
                                        </p:tgtEl>
                                        <p:attrNameLst>
                                          <p:attrName>ppt_x</p:attrName>
                                        </p:attrNameLst>
                                      </p:cBhvr>
                                      <p:tavLst>
                                        <p:tav tm="0">
                                          <p:val>
                                            <p:strVal val="#ppt_x"/>
                                          </p:val>
                                        </p:tav>
                                        <p:tav tm="100000">
                                          <p:val>
                                            <p:strVal val="#ppt_x"/>
                                          </p:val>
                                        </p:tav>
                                      </p:tavLst>
                                    </p:anim>
                                    <p:anim calcmode="lin" valueType="num">
                                      <p:cBhvr additive="base">
                                        <p:cTn id="57"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animBg="1"/>
      <p:bldP spid="34" grpId="0" animBg="1"/>
      <p:bldP spid="35" grpId="0" animBg="1"/>
      <p:bldP spid="42" grpId="0"/>
      <p:bldP spid="44" grpId="0"/>
      <p:bldP spid="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3773404"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3.2</a:t>
            </a:r>
            <a:r>
              <a:rPr lang="zh-CN" altLang="en-US" sz="1700" b="1" dirty="0">
                <a:solidFill>
                  <a:srgbClr val="1B4367"/>
                </a:solidFill>
                <a:cs typeface="+mn-ea"/>
                <a:sym typeface="+mn-lt"/>
              </a:rPr>
              <a:t> 天津市农业产业化所面临的问题</a:t>
            </a:r>
          </a:p>
        </p:txBody>
      </p:sp>
      <p:cxnSp>
        <p:nvCxnSpPr>
          <p:cNvPr id="28" name="直接连接符 27"/>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9" name="Freeform 5">
            <a:extLst>
              <a:ext uri="{FF2B5EF4-FFF2-40B4-BE49-F238E27FC236}">
                <a16:creationId xmlns:a16="http://schemas.microsoft.com/office/drawing/2014/main" id="{33E60E3B-E4AC-0146-BAB4-4BCAF18A4633}"/>
              </a:ext>
            </a:extLst>
          </p:cNvPr>
          <p:cNvSpPr>
            <a:spLocks/>
          </p:cNvSpPr>
          <p:nvPr/>
        </p:nvSpPr>
        <p:spPr bwMode="auto">
          <a:xfrm>
            <a:off x="1292832" y="3637470"/>
            <a:ext cx="6304810" cy="121552"/>
          </a:xfrm>
          <a:custGeom>
            <a:avLst/>
            <a:gdLst>
              <a:gd name="T0" fmla="*/ 0 w 5998"/>
              <a:gd name="T1" fmla="*/ 0 h 74"/>
              <a:gd name="T2" fmla="*/ 5998 w 5998"/>
              <a:gd name="T3" fmla="*/ 0 h 74"/>
              <a:gd name="T4" fmla="*/ 5998 w 5998"/>
              <a:gd name="T5" fmla="*/ 74 h 74"/>
              <a:gd name="T6" fmla="*/ 0 w 5998"/>
              <a:gd name="T7" fmla="*/ 74 h 74"/>
              <a:gd name="T8" fmla="*/ 0 w 5998"/>
              <a:gd name="T9" fmla="*/ 0 h 74"/>
              <a:gd name="T10" fmla="*/ 0 w 5998"/>
              <a:gd name="T11" fmla="*/ 0 h 74"/>
            </a:gdLst>
            <a:ahLst/>
            <a:cxnLst>
              <a:cxn ang="0">
                <a:pos x="T0" y="T1"/>
              </a:cxn>
              <a:cxn ang="0">
                <a:pos x="T2" y="T3"/>
              </a:cxn>
              <a:cxn ang="0">
                <a:pos x="T4" y="T5"/>
              </a:cxn>
              <a:cxn ang="0">
                <a:pos x="T6" y="T7"/>
              </a:cxn>
              <a:cxn ang="0">
                <a:pos x="T8" y="T9"/>
              </a:cxn>
              <a:cxn ang="0">
                <a:pos x="T10" y="T11"/>
              </a:cxn>
            </a:cxnLst>
            <a:rect l="0" t="0" r="r" b="b"/>
            <a:pathLst>
              <a:path w="5998" h="74">
                <a:moveTo>
                  <a:pt x="0" y="0"/>
                </a:moveTo>
                <a:lnTo>
                  <a:pt x="5998" y="0"/>
                </a:lnTo>
                <a:lnTo>
                  <a:pt x="5998" y="74"/>
                </a:lnTo>
                <a:lnTo>
                  <a:pt x="0" y="74"/>
                </a:lnTo>
                <a:lnTo>
                  <a:pt x="0" y="0"/>
                </a:lnTo>
                <a:lnTo>
                  <a:pt x="0" y="0"/>
                </a:lnTo>
                <a:close/>
              </a:path>
            </a:pathLst>
          </a:custGeom>
          <a:solidFill>
            <a:srgbClr val="1B4367"/>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30" name="Oval 6">
            <a:extLst>
              <a:ext uri="{FF2B5EF4-FFF2-40B4-BE49-F238E27FC236}">
                <a16:creationId xmlns:a16="http://schemas.microsoft.com/office/drawing/2014/main" id="{63E8E393-365E-1940-B705-931916E4B3BE}"/>
              </a:ext>
            </a:extLst>
          </p:cNvPr>
          <p:cNvSpPr>
            <a:spLocks noChangeArrowheads="1"/>
          </p:cNvSpPr>
          <p:nvPr/>
        </p:nvSpPr>
        <p:spPr bwMode="auto">
          <a:xfrm>
            <a:off x="1103749" y="3523283"/>
            <a:ext cx="378166" cy="380621"/>
          </a:xfrm>
          <a:prstGeom prst="ellipse">
            <a:avLst/>
          </a:prstGeom>
          <a:solidFill>
            <a:srgbClr val="1B4367"/>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31" name="Oval 7">
            <a:extLst>
              <a:ext uri="{FF2B5EF4-FFF2-40B4-BE49-F238E27FC236}">
                <a16:creationId xmlns:a16="http://schemas.microsoft.com/office/drawing/2014/main" id="{1A633D85-2BBD-BE41-9D99-AF58FC78E750}"/>
              </a:ext>
            </a:extLst>
          </p:cNvPr>
          <p:cNvSpPr>
            <a:spLocks noChangeArrowheads="1"/>
          </p:cNvSpPr>
          <p:nvPr/>
        </p:nvSpPr>
        <p:spPr bwMode="auto">
          <a:xfrm>
            <a:off x="1186013" y="3599407"/>
            <a:ext cx="219779" cy="22100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32" name="Oval 8">
            <a:extLst>
              <a:ext uri="{FF2B5EF4-FFF2-40B4-BE49-F238E27FC236}">
                <a16:creationId xmlns:a16="http://schemas.microsoft.com/office/drawing/2014/main" id="{024D43EC-2E31-3546-BC86-E50CD81A3934}"/>
              </a:ext>
            </a:extLst>
          </p:cNvPr>
          <p:cNvSpPr>
            <a:spLocks noChangeArrowheads="1"/>
          </p:cNvSpPr>
          <p:nvPr/>
        </p:nvSpPr>
        <p:spPr bwMode="auto">
          <a:xfrm>
            <a:off x="1216708" y="3637470"/>
            <a:ext cx="151021" cy="152249"/>
          </a:xfrm>
          <a:prstGeom prst="ellipse">
            <a:avLst/>
          </a:prstGeom>
          <a:solidFill>
            <a:srgbClr val="1B4367"/>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33" name="Oval 9">
            <a:extLst>
              <a:ext uri="{FF2B5EF4-FFF2-40B4-BE49-F238E27FC236}">
                <a16:creationId xmlns:a16="http://schemas.microsoft.com/office/drawing/2014/main" id="{259181FE-360D-B44C-9EA8-2D62D063EF48}"/>
              </a:ext>
            </a:extLst>
          </p:cNvPr>
          <p:cNvSpPr>
            <a:spLocks noChangeArrowheads="1"/>
          </p:cNvSpPr>
          <p:nvPr/>
        </p:nvSpPr>
        <p:spPr bwMode="auto">
          <a:xfrm>
            <a:off x="2329104" y="3523283"/>
            <a:ext cx="378166" cy="380621"/>
          </a:xfrm>
          <a:prstGeom prst="ellipse">
            <a:avLst/>
          </a:prstGeom>
          <a:solidFill>
            <a:srgbClr val="1B4367"/>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34" name="Oval 10">
            <a:extLst>
              <a:ext uri="{FF2B5EF4-FFF2-40B4-BE49-F238E27FC236}">
                <a16:creationId xmlns:a16="http://schemas.microsoft.com/office/drawing/2014/main" id="{558F1964-2BEB-E240-8346-1782CAB7AB04}"/>
              </a:ext>
            </a:extLst>
          </p:cNvPr>
          <p:cNvSpPr>
            <a:spLocks noChangeArrowheads="1"/>
          </p:cNvSpPr>
          <p:nvPr/>
        </p:nvSpPr>
        <p:spPr bwMode="auto">
          <a:xfrm>
            <a:off x="2405229" y="3599407"/>
            <a:ext cx="227145" cy="22100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35" name="Oval 11">
            <a:extLst>
              <a:ext uri="{FF2B5EF4-FFF2-40B4-BE49-F238E27FC236}">
                <a16:creationId xmlns:a16="http://schemas.microsoft.com/office/drawing/2014/main" id="{317F624B-D63B-4844-A76D-C4593623232E}"/>
              </a:ext>
            </a:extLst>
          </p:cNvPr>
          <p:cNvSpPr>
            <a:spLocks noChangeArrowheads="1"/>
          </p:cNvSpPr>
          <p:nvPr/>
        </p:nvSpPr>
        <p:spPr bwMode="auto">
          <a:xfrm>
            <a:off x="2443291" y="3637470"/>
            <a:ext cx="151021" cy="152249"/>
          </a:xfrm>
          <a:prstGeom prst="ellipse">
            <a:avLst/>
          </a:prstGeom>
          <a:solidFill>
            <a:srgbClr val="1B4367"/>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36" name="Oval 12">
            <a:extLst>
              <a:ext uri="{FF2B5EF4-FFF2-40B4-BE49-F238E27FC236}">
                <a16:creationId xmlns:a16="http://schemas.microsoft.com/office/drawing/2014/main" id="{5E0C82BF-BC2C-3140-AD31-1ED4D87553AD}"/>
              </a:ext>
            </a:extLst>
          </p:cNvPr>
          <p:cNvSpPr>
            <a:spLocks noChangeArrowheads="1"/>
          </p:cNvSpPr>
          <p:nvPr/>
        </p:nvSpPr>
        <p:spPr bwMode="auto">
          <a:xfrm>
            <a:off x="3555688" y="3523283"/>
            <a:ext cx="378166" cy="380621"/>
          </a:xfrm>
          <a:prstGeom prst="ellipse">
            <a:avLst/>
          </a:prstGeom>
          <a:solidFill>
            <a:srgbClr val="1B4367"/>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37" name="Oval 13">
            <a:extLst>
              <a:ext uri="{FF2B5EF4-FFF2-40B4-BE49-F238E27FC236}">
                <a16:creationId xmlns:a16="http://schemas.microsoft.com/office/drawing/2014/main" id="{615F8B95-9307-ED47-8F86-9083EED9998A}"/>
              </a:ext>
            </a:extLst>
          </p:cNvPr>
          <p:cNvSpPr>
            <a:spLocks noChangeArrowheads="1"/>
          </p:cNvSpPr>
          <p:nvPr/>
        </p:nvSpPr>
        <p:spPr bwMode="auto">
          <a:xfrm>
            <a:off x="3631812" y="3599407"/>
            <a:ext cx="218550" cy="22100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38" name="Oval 14">
            <a:extLst>
              <a:ext uri="{FF2B5EF4-FFF2-40B4-BE49-F238E27FC236}">
                <a16:creationId xmlns:a16="http://schemas.microsoft.com/office/drawing/2014/main" id="{A6D0DF02-9C00-9E4B-9C82-6D6B26FCD51C}"/>
              </a:ext>
            </a:extLst>
          </p:cNvPr>
          <p:cNvSpPr>
            <a:spLocks noChangeArrowheads="1"/>
          </p:cNvSpPr>
          <p:nvPr/>
        </p:nvSpPr>
        <p:spPr bwMode="auto">
          <a:xfrm>
            <a:off x="3668646" y="3637470"/>
            <a:ext cx="144882" cy="152249"/>
          </a:xfrm>
          <a:prstGeom prst="ellipse">
            <a:avLst/>
          </a:prstGeom>
          <a:solidFill>
            <a:srgbClr val="1B4367"/>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39" name="Oval 15">
            <a:extLst>
              <a:ext uri="{FF2B5EF4-FFF2-40B4-BE49-F238E27FC236}">
                <a16:creationId xmlns:a16="http://schemas.microsoft.com/office/drawing/2014/main" id="{0C1176CC-A90B-8047-8A3A-3156D551562D}"/>
              </a:ext>
            </a:extLst>
          </p:cNvPr>
          <p:cNvSpPr>
            <a:spLocks noChangeArrowheads="1"/>
          </p:cNvSpPr>
          <p:nvPr/>
        </p:nvSpPr>
        <p:spPr bwMode="auto">
          <a:xfrm>
            <a:off x="4773676" y="3523283"/>
            <a:ext cx="379394" cy="380621"/>
          </a:xfrm>
          <a:prstGeom prst="ellipse">
            <a:avLst/>
          </a:prstGeom>
          <a:solidFill>
            <a:srgbClr val="1B4367"/>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40" name="Oval 16">
            <a:extLst>
              <a:ext uri="{FF2B5EF4-FFF2-40B4-BE49-F238E27FC236}">
                <a16:creationId xmlns:a16="http://schemas.microsoft.com/office/drawing/2014/main" id="{5871B22F-FC83-9745-B139-5C9FB84DA6DD}"/>
              </a:ext>
            </a:extLst>
          </p:cNvPr>
          <p:cNvSpPr>
            <a:spLocks noChangeArrowheads="1"/>
          </p:cNvSpPr>
          <p:nvPr/>
        </p:nvSpPr>
        <p:spPr bwMode="auto">
          <a:xfrm>
            <a:off x="4857167" y="3599407"/>
            <a:ext cx="219779" cy="22100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41" name="Oval 17">
            <a:extLst>
              <a:ext uri="{FF2B5EF4-FFF2-40B4-BE49-F238E27FC236}">
                <a16:creationId xmlns:a16="http://schemas.microsoft.com/office/drawing/2014/main" id="{099AD63B-9998-1D40-914E-A39E265FC140}"/>
              </a:ext>
            </a:extLst>
          </p:cNvPr>
          <p:cNvSpPr>
            <a:spLocks noChangeArrowheads="1"/>
          </p:cNvSpPr>
          <p:nvPr/>
        </p:nvSpPr>
        <p:spPr bwMode="auto">
          <a:xfrm>
            <a:off x="4887862" y="3637470"/>
            <a:ext cx="151021" cy="152249"/>
          </a:xfrm>
          <a:prstGeom prst="ellipse">
            <a:avLst/>
          </a:prstGeom>
          <a:solidFill>
            <a:srgbClr val="1B4367"/>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42" name="Oval 18">
            <a:extLst>
              <a:ext uri="{FF2B5EF4-FFF2-40B4-BE49-F238E27FC236}">
                <a16:creationId xmlns:a16="http://schemas.microsoft.com/office/drawing/2014/main" id="{1B4306DC-3B68-624C-91CB-999613086431}"/>
              </a:ext>
            </a:extLst>
          </p:cNvPr>
          <p:cNvSpPr>
            <a:spLocks noChangeArrowheads="1"/>
          </p:cNvSpPr>
          <p:nvPr/>
        </p:nvSpPr>
        <p:spPr bwMode="auto">
          <a:xfrm>
            <a:off x="6000259" y="3523283"/>
            <a:ext cx="378166" cy="380621"/>
          </a:xfrm>
          <a:prstGeom prst="ellipse">
            <a:avLst/>
          </a:prstGeom>
          <a:solidFill>
            <a:srgbClr val="1B4367"/>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43" name="Oval 19">
            <a:extLst>
              <a:ext uri="{FF2B5EF4-FFF2-40B4-BE49-F238E27FC236}">
                <a16:creationId xmlns:a16="http://schemas.microsoft.com/office/drawing/2014/main" id="{B1EF1AA2-005B-D74D-9131-FDFB507CF7C3}"/>
              </a:ext>
            </a:extLst>
          </p:cNvPr>
          <p:cNvSpPr>
            <a:spLocks noChangeArrowheads="1"/>
          </p:cNvSpPr>
          <p:nvPr/>
        </p:nvSpPr>
        <p:spPr bwMode="auto">
          <a:xfrm>
            <a:off x="6076383" y="3599407"/>
            <a:ext cx="219779" cy="22100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44" name="Oval 20">
            <a:extLst>
              <a:ext uri="{FF2B5EF4-FFF2-40B4-BE49-F238E27FC236}">
                <a16:creationId xmlns:a16="http://schemas.microsoft.com/office/drawing/2014/main" id="{62FFEB5A-6662-1246-9CF2-2E04496872AD}"/>
              </a:ext>
            </a:extLst>
          </p:cNvPr>
          <p:cNvSpPr>
            <a:spLocks noChangeArrowheads="1"/>
          </p:cNvSpPr>
          <p:nvPr/>
        </p:nvSpPr>
        <p:spPr bwMode="auto">
          <a:xfrm>
            <a:off x="6114446" y="3637470"/>
            <a:ext cx="151021" cy="152249"/>
          </a:xfrm>
          <a:prstGeom prst="ellipse">
            <a:avLst/>
          </a:prstGeom>
          <a:solidFill>
            <a:srgbClr val="1B4367"/>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45" name="Oval 21">
            <a:extLst>
              <a:ext uri="{FF2B5EF4-FFF2-40B4-BE49-F238E27FC236}">
                <a16:creationId xmlns:a16="http://schemas.microsoft.com/office/drawing/2014/main" id="{ABCCED87-0EA5-6A4C-AC29-A31CA42FCAEE}"/>
              </a:ext>
            </a:extLst>
          </p:cNvPr>
          <p:cNvSpPr>
            <a:spLocks noChangeArrowheads="1"/>
          </p:cNvSpPr>
          <p:nvPr/>
        </p:nvSpPr>
        <p:spPr bwMode="auto">
          <a:xfrm>
            <a:off x="7219476" y="3523283"/>
            <a:ext cx="378166" cy="380621"/>
          </a:xfrm>
          <a:prstGeom prst="ellipse">
            <a:avLst/>
          </a:prstGeom>
          <a:solidFill>
            <a:srgbClr val="1B4367"/>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46" name="Oval 22">
            <a:extLst>
              <a:ext uri="{FF2B5EF4-FFF2-40B4-BE49-F238E27FC236}">
                <a16:creationId xmlns:a16="http://schemas.microsoft.com/office/drawing/2014/main" id="{FAA50907-3330-6A41-8646-A0B32678C673}"/>
              </a:ext>
            </a:extLst>
          </p:cNvPr>
          <p:cNvSpPr>
            <a:spLocks noChangeArrowheads="1"/>
          </p:cNvSpPr>
          <p:nvPr/>
        </p:nvSpPr>
        <p:spPr bwMode="auto">
          <a:xfrm>
            <a:off x="7301738" y="3599407"/>
            <a:ext cx="219779" cy="22100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47" name="Oval 23">
            <a:extLst>
              <a:ext uri="{FF2B5EF4-FFF2-40B4-BE49-F238E27FC236}">
                <a16:creationId xmlns:a16="http://schemas.microsoft.com/office/drawing/2014/main" id="{A1F81FA4-A295-424C-8675-903EE6BC07C2}"/>
              </a:ext>
            </a:extLst>
          </p:cNvPr>
          <p:cNvSpPr>
            <a:spLocks noChangeArrowheads="1"/>
          </p:cNvSpPr>
          <p:nvPr/>
        </p:nvSpPr>
        <p:spPr bwMode="auto">
          <a:xfrm>
            <a:off x="7332434" y="3637470"/>
            <a:ext cx="151021" cy="152249"/>
          </a:xfrm>
          <a:prstGeom prst="ellipse">
            <a:avLst/>
          </a:prstGeom>
          <a:solidFill>
            <a:srgbClr val="1B4367"/>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55" name="Freeform 28">
            <a:extLst>
              <a:ext uri="{FF2B5EF4-FFF2-40B4-BE49-F238E27FC236}">
                <a16:creationId xmlns:a16="http://schemas.microsoft.com/office/drawing/2014/main" id="{9427CCAF-E558-D74D-8267-856E5404E8BD}"/>
              </a:ext>
            </a:extLst>
          </p:cNvPr>
          <p:cNvSpPr>
            <a:spLocks/>
          </p:cNvSpPr>
          <p:nvPr/>
        </p:nvSpPr>
        <p:spPr bwMode="auto">
          <a:xfrm>
            <a:off x="7385230" y="2685916"/>
            <a:ext cx="45429" cy="1027678"/>
          </a:xfrm>
          <a:custGeom>
            <a:avLst/>
            <a:gdLst>
              <a:gd name="T0" fmla="*/ 37 w 37"/>
              <a:gd name="T1" fmla="*/ 837 h 837"/>
              <a:gd name="T2" fmla="*/ 0 w 37"/>
              <a:gd name="T3" fmla="*/ 837 h 837"/>
              <a:gd name="T4" fmla="*/ 0 w 37"/>
              <a:gd name="T5" fmla="*/ 0 h 837"/>
              <a:gd name="T6" fmla="*/ 37 w 37"/>
              <a:gd name="T7" fmla="*/ 0 h 837"/>
              <a:gd name="T8" fmla="*/ 37 w 37"/>
              <a:gd name="T9" fmla="*/ 837 h 837"/>
              <a:gd name="T10" fmla="*/ 37 w 37"/>
              <a:gd name="T11" fmla="*/ 837 h 837"/>
            </a:gdLst>
            <a:ahLst/>
            <a:cxnLst>
              <a:cxn ang="0">
                <a:pos x="T0" y="T1"/>
              </a:cxn>
              <a:cxn ang="0">
                <a:pos x="T2" y="T3"/>
              </a:cxn>
              <a:cxn ang="0">
                <a:pos x="T4" y="T5"/>
              </a:cxn>
              <a:cxn ang="0">
                <a:pos x="T6" y="T7"/>
              </a:cxn>
              <a:cxn ang="0">
                <a:pos x="T8" y="T9"/>
              </a:cxn>
              <a:cxn ang="0">
                <a:pos x="T10" y="T11"/>
              </a:cxn>
            </a:cxnLst>
            <a:rect l="0" t="0" r="r" b="b"/>
            <a:pathLst>
              <a:path w="37" h="837">
                <a:moveTo>
                  <a:pt x="37" y="837"/>
                </a:moveTo>
                <a:lnTo>
                  <a:pt x="0" y="837"/>
                </a:lnTo>
                <a:lnTo>
                  <a:pt x="0" y="0"/>
                </a:lnTo>
                <a:lnTo>
                  <a:pt x="37" y="0"/>
                </a:lnTo>
                <a:lnTo>
                  <a:pt x="37" y="837"/>
                </a:lnTo>
                <a:lnTo>
                  <a:pt x="37" y="837"/>
                </a:lnTo>
                <a:close/>
              </a:path>
            </a:pathLst>
          </a:custGeom>
          <a:solidFill>
            <a:schemeClr val="bg1">
              <a:lumMod val="75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56" name="Freeform 34">
            <a:extLst>
              <a:ext uri="{FF2B5EF4-FFF2-40B4-BE49-F238E27FC236}">
                <a16:creationId xmlns:a16="http://schemas.microsoft.com/office/drawing/2014/main" id="{D75D6A95-C182-9F44-BF6E-D26489DA7F31}"/>
              </a:ext>
            </a:extLst>
          </p:cNvPr>
          <p:cNvSpPr>
            <a:spLocks/>
          </p:cNvSpPr>
          <p:nvPr/>
        </p:nvSpPr>
        <p:spPr bwMode="auto">
          <a:xfrm>
            <a:off x="6167241" y="1773652"/>
            <a:ext cx="45429" cy="1939941"/>
          </a:xfrm>
          <a:custGeom>
            <a:avLst/>
            <a:gdLst>
              <a:gd name="T0" fmla="*/ 37 w 37"/>
              <a:gd name="T1" fmla="*/ 1580 h 1580"/>
              <a:gd name="T2" fmla="*/ 0 w 37"/>
              <a:gd name="T3" fmla="*/ 1580 h 1580"/>
              <a:gd name="T4" fmla="*/ 0 w 37"/>
              <a:gd name="T5" fmla="*/ 0 h 1580"/>
              <a:gd name="T6" fmla="*/ 37 w 37"/>
              <a:gd name="T7" fmla="*/ 0 h 1580"/>
              <a:gd name="T8" fmla="*/ 37 w 37"/>
              <a:gd name="T9" fmla="*/ 1580 h 1580"/>
              <a:gd name="T10" fmla="*/ 37 w 37"/>
              <a:gd name="T11" fmla="*/ 1580 h 1580"/>
            </a:gdLst>
            <a:ahLst/>
            <a:cxnLst>
              <a:cxn ang="0">
                <a:pos x="T0" y="T1"/>
              </a:cxn>
              <a:cxn ang="0">
                <a:pos x="T2" y="T3"/>
              </a:cxn>
              <a:cxn ang="0">
                <a:pos x="T4" y="T5"/>
              </a:cxn>
              <a:cxn ang="0">
                <a:pos x="T6" y="T7"/>
              </a:cxn>
              <a:cxn ang="0">
                <a:pos x="T8" y="T9"/>
              </a:cxn>
              <a:cxn ang="0">
                <a:pos x="T10" y="T11"/>
              </a:cxn>
            </a:cxnLst>
            <a:rect l="0" t="0" r="r" b="b"/>
            <a:pathLst>
              <a:path w="37" h="1580">
                <a:moveTo>
                  <a:pt x="37" y="1580"/>
                </a:moveTo>
                <a:lnTo>
                  <a:pt x="0" y="1580"/>
                </a:lnTo>
                <a:lnTo>
                  <a:pt x="0" y="0"/>
                </a:lnTo>
                <a:lnTo>
                  <a:pt x="37" y="0"/>
                </a:lnTo>
                <a:lnTo>
                  <a:pt x="37" y="1580"/>
                </a:lnTo>
                <a:lnTo>
                  <a:pt x="37" y="1580"/>
                </a:lnTo>
                <a:close/>
              </a:path>
            </a:pathLst>
          </a:custGeom>
          <a:solidFill>
            <a:schemeClr val="bg1">
              <a:lumMod val="75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57" name="Freeform 35">
            <a:extLst>
              <a:ext uri="{FF2B5EF4-FFF2-40B4-BE49-F238E27FC236}">
                <a16:creationId xmlns:a16="http://schemas.microsoft.com/office/drawing/2014/main" id="{840C491C-78AF-8046-8F67-7E8D07073216}"/>
              </a:ext>
            </a:extLst>
          </p:cNvPr>
          <p:cNvSpPr>
            <a:spLocks/>
          </p:cNvSpPr>
          <p:nvPr/>
        </p:nvSpPr>
        <p:spPr bwMode="auto">
          <a:xfrm>
            <a:off x="4940658" y="2685916"/>
            <a:ext cx="45429" cy="1027678"/>
          </a:xfrm>
          <a:custGeom>
            <a:avLst/>
            <a:gdLst>
              <a:gd name="T0" fmla="*/ 37 w 37"/>
              <a:gd name="T1" fmla="*/ 837 h 837"/>
              <a:gd name="T2" fmla="*/ 0 w 37"/>
              <a:gd name="T3" fmla="*/ 837 h 837"/>
              <a:gd name="T4" fmla="*/ 0 w 37"/>
              <a:gd name="T5" fmla="*/ 0 h 837"/>
              <a:gd name="T6" fmla="*/ 37 w 37"/>
              <a:gd name="T7" fmla="*/ 0 h 837"/>
              <a:gd name="T8" fmla="*/ 37 w 37"/>
              <a:gd name="T9" fmla="*/ 837 h 837"/>
              <a:gd name="T10" fmla="*/ 37 w 37"/>
              <a:gd name="T11" fmla="*/ 837 h 837"/>
            </a:gdLst>
            <a:ahLst/>
            <a:cxnLst>
              <a:cxn ang="0">
                <a:pos x="T0" y="T1"/>
              </a:cxn>
              <a:cxn ang="0">
                <a:pos x="T2" y="T3"/>
              </a:cxn>
              <a:cxn ang="0">
                <a:pos x="T4" y="T5"/>
              </a:cxn>
              <a:cxn ang="0">
                <a:pos x="T6" y="T7"/>
              </a:cxn>
              <a:cxn ang="0">
                <a:pos x="T8" y="T9"/>
              </a:cxn>
              <a:cxn ang="0">
                <a:pos x="T10" y="T11"/>
              </a:cxn>
            </a:cxnLst>
            <a:rect l="0" t="0" r="r" b="b"/>
            <a:pathLst>
              <a:path w="37" h="837">
                <a:moveTo>
                  <a:pt x="37" y="837"/>
                </a:moveTo>
                <a:lnTo>
                  <a:pt x="0" y="837"/>
                </a:lnTo>
                <a:lnTo>
                  <a:pt x="0" y="0"/>
                </a:lnTo>
                <a:lnTo>
                  <a:pt x="37" y="0"/>
                </a:lnTo>
                <a:lnTo>
                  <a:pt x="37" y="837"/>
                </a:lnTo>
                <a:lnTo>
                  <a:pt x="37" y="837"/>
                </a:lnTo>
                <a:close/>
              </a:path>
            </a:pathLst>
          </a:custGeom>
          <a:solidFill>
            <a:schemeClr val="bg1">
              <a:lumMod val="75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58" name="Freeform 36">
            <a:extLst>
              <a:ext uri="{FF2B5EF4-FFF2-40B4-BE49-F238E27FC236}">
                <a16:creationId xmlns:a16="http://schemas.microsoft.com/office/drawing/2014/main" id="{8A915FDB-5C71-E740-A3C8-21E2B758A0B2}"/>
              </a:ext>
            </a:extLst>
          </p:cNvPr>
          <p:cNvSpPr>
            <a:spLocks/>
          </p:cNvSpPr>
          <p:nvPr/>
        </p:nvSpPr>
        <p:spPr bwMode="auto">
          <a:xfrm>
            <a:off x="3714075" y="1636138"/>
            <a:ext cx="54024" cy="2077456"/>
          </a:xfrm>
          <a:custGeom>
            <a:avLst/>
            <a:gdLst>
              <a:gd name="T0" fmla="*/ 44 w 44"/>
              <a:gd name="T1" fmla="*/ 1692 h 1692"/>
              <a:gd name="T2" fmla="*/ 0 w 44"/>
              <a:gd name="T3" fmla="*/ 1692 h 1692"/>
              <a:gd name="T4" fmla="*/ 0 w 44"/>
              <a:gd name="T5" fmla="*/ 0 h 1692"/>
              <a:gd name="T6" fmla="*/ 44 w 44"/>
              <a:gd name="T7" fmla="*/ 0 h 1692"/>
              <a:gd name="T8" fmla="*/ 44 w 44"/>
              <a:gd name="T9" fmla="*/ 1692 h 1692"/>
              <a:gd name="T10" fmla="*/ 44 w 44"/>
              <a:gd name="T11" fmla="*/ 1692 h 1692"/>
            </a:gdLst>
            <a:ahLst/>
            <a:cxnLst>
              <a:cxn ang="0">
                <a:pos x="T0" y="T1"/>
              </a:cxn>
              <a:cxn ang="0">
                <a:pos x="T2" y="T3"/>
              </a:cxn>
              <a:cxn ang="0">
                <a:pos x="T4" y="T5"/>
              </a:cxn>
              <a:cxn ang="0">
                <a:pos x="T6" y="T7"/>
              </a:cxn>
              <a:cxn ang="0">
                <a:pos x="T8" y="T9"/>
              </a:cxn>
              <a:cxn ang="0">
                <a:pos x="T10" y="T11"/>
              </a:cxn>
            </a:cxnLst>
            <a:rect l="0" t="0" r="r" b="b"/>
            <a:pathLst>
              <a:path w="44" h="1692">
                <a:moveTo>
                  <a:pt x="44" y="1692"/>
                </a:moveTo>
                <a:lnTo>
                  <a:pt x="0" y="1692"/>
                </a:lnTo>
                <a:lnTo>
                  <a:pt x="0" y="0"/>
                </a:lnTo>
                <a:lnTo>
                  <a:pt x="44" y="0"/>
                </a:lnTo>
                <a:lnTo>
                  <a:pt x="44" y="1692"/>
                </a:lnTo>
                <a:lnTo>
                  <a:pt x="44" y="1692"/>
                </a:lnTo>
                <a:close/>
              </a:path>
            </a:pathLst>
          </a:custGeom>
          <a:solidFill>
            <a:schemeClr val="bg1">
              <a:lumMod val="75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59" name="Freeform 37">
            <a:extLst>
              <a:ext uri="{FF2B5EF4-FFF2-40B4-BE49-F238E27FC236}">
                <a16:creationId xmlns:a16="http://schemas.microsoft.com/office/drawing/2014/main" id="{F1BFA469-7EDB-5847-9B24-635559056D0D}"/>
              </a:ext>
            </a:extLst>
          </p:cNvPr>
          <p:cNvSpPr>
            <a:spLocks/>
          </p:cNvSpPr>
          <p:nvPr/>
        </p:nvSpPr>
        <p:spPr bwMode="auto">
          <a:xfrm>
            <a:off x="2496087" y="2412114"/>
            <a:ext cx="45429" cy="1301480"/>
          </a:xfrm>
          <a:custGeom>
            <a:avLst/>
            <a:gdLst>
              <a:gd name="T0" fmla="*/ 37 w 37"/>
              <a:gd name="T1" fmla="*/ 1060 h 1060"/>
              <a:gd name="T2" fmla="*/ 0 w 37"/>
              <a:gd name="T3" fmla="*/ 1060 h 1060"/>
              <a:gd name="T4" fmla="*/ 0 w 37"/>
              <a:gd name="T5" fmla="*/ 0 h 1060"/>
              <a:gd name="T6" fmla="*/ 37 w 37"/>
              <a:gd name="T7" fmla="*/ 0 h 1060"/>
              <a:gd name="T8" fmla="*/ 37 w 37"/>
              <a:gd name="T9" fmla="*/ 1060 h 1060"/>
              <a:gd name="T10" fmla="*/ 37 w 37"/>
              <a:gd name="T11" fmla="*/ 1060 h 1060"/>
            </a:gdLst>
            <a:ahLst/>
            <a:cxnLst>
              <a:cxn ang="0">
                <a:pos x="T0" y="T1"/>
              </a:cxn>
              <a:cxn ang="0">
                <a:pos x="T2" y="T3"/>
              </a:cxn>
              <a:cxn ang="0">
                <a:pos x="T4" y="T5"/>
              </a:cxn>
              <a:cxn ang="0">
                <a:pos x="T6" y="T7"/>
              </a:cxn>
              <a:cxn ang="0">
                <a:pos x="T8" y="T9"/>
              </a:cxn>
              <a:cxn ang="0">
                <a:pos x="T10" y="T11"/>
              </a:cxn>
            </a:cxnLst>
            <a:rect l="0" t="0" r="r" b="b"/>
            <a:pathLst>
              <a:path w="37" h="1060">
                <a:moveTo>
                  <a:pt x="37" y="1060"/>
                </a:moveTo>
                <a:lnTo>
                  <a:pt x="0" y="1060"/>
                </a:lnTo>
                <a:lnTo>
                  <a:pt x="0" y="0"/>
                </a:lnTo>
                <a:lnTo>
                  <a:pt x="37" y="0"/>
                </a:lnTo>
                <a:lnTo>
                  <a:pt x="37" y="1060"/>
                </a:lnTo>
                <a:lnTo>
                  <a:pt x="37" y="1060"/>
                </a:lnTo>
                <a:close/>
              </a:path>
            </a:pathLst>
          </a:custGeom>
          <a:solidFill>
            <a:schemeClr val="bg1">
              <a:lumMod val="75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60" name="Freeform 38">
            <a:extLst>
              <a:ext uri="{FF2B5EF4-FFF2-40B4-BE49-F238E27FC236}">
                <a16:creationId xmlns:a16="http://schemas.microsoft.com/office/drawing/2014/main" id="{2927335F-6D64-854C-8A68-28C1881FE7D8}"/>
              </a:ext>
            </a:extLst>
          </p:cNvPr>
          <p:cNvSpPr>
            <a:spLocks/>
          </p:cNvSpPr>
          <p:nvPr/>
        </p:nvSpPr>
        <p:spPr bwMode="auto">
          <a:xfrm>
            <a:off x="1269504" y="1362335"/>
            <a:ext cx="45429" cy="2351258"/>
          </a:xfrm>
          <a:custGeom>
            <a:avLst/>
            <a:gdLst>
              <a:gd name="T0" fmla="*/ 37 w 37"/>
              <a:gd name="T1" fmla="*/ 1915 h 1915"/>
              <a:gd name="T2" fmla="*/ 0 w 37"/>
              <a:gd name="T3" fmla="*/ 1915 h 1915"/>
              <a:gd name="T4" fmla="*/ 0 w 37"/>
              <a:gd name="T5" fmla="*/ 0 h 1915"/>
              <a:gd name="T6" fmla="*/ 37 w 37"/>
              <a:gd name="T7" fmla="*/ 0 h 1915"/>
              <a:gd name="T8" fmla="*/ 37 w 37"/>
              <a:gd name="T9" fmla="*/ 1915 h 1915"/>
              <a:gd name="T10" fmla="*/ 37 w 37"/>
              <a:gd name="T11" fmla="*/ 1915 h 1915"/>
            </a:gdLst>
            <a:ahLst/>
            <a:cxnLst>
              <a:cxn ang="0">
                <a:pos x="T0" y="T1"/>
              </a:cxn>
              <a:cxn ang="0">
                <a:pos x="T2" y="T3"/>
              </a:cxn>
              <a:cxn ang="0">
                <a:pos x="T4" y="T5"/>
              </a:cxn>
              <a:cxn ang="0">
                <a:pos x="T6" y="T7"/>
              </a:cxn>
              <a:cxn ang="0">
                <a:pos x="T8" y="T9"/>
              </a:cxn>
              <a:cxn ang="0">
                <a:pos x="T10" y="T11"/>
              </a:cxn>
            </a:cxnLst>
            <a:rect l="0" t="0" r="r" b="b"/>
            <a:pathLst>
              <a:path w="37" h="1915">
                <a:moveTo>
                  <a:pt x="37" y="1915"/>
                </a:moveTo>
                <a:lnTo>
                  <a:pt x="0" y="1915"/>
                </a:lnTo>
                <a:lnTo>
                  <a:pt x="0" y="0"/>
                </a:lnTo>
                <a:lnTo>
                  <a:pt x="37" y="0"/>
                </a:lnTo>
                <a:lnTo>
                  <a:pt x="37" y="1915"/>
                </a:lnTo>
                <a:lnTo>
                  <a:pt x="37" y="1915"/>
                </a:lnTo>
                <a:close/>
              </a:path>
            </a:pathLst>
          </a:custGeom>
          <a:solidFill>
            <a:schemeClr val="bg1">
              <a:lumMod val="75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62" name="文本框 87">
            <a:extLst>
              <a:ext uri="{FF2B5EF4-FFF2-40B4-BE49-F238E27FC236}">
                <a16:creationId xmlns:a16="http://schemas.microsoft.com/office/drawing/2014/main" id="{1C2D15BB-D19F-864B-8631-0B3A57FC8D18}"/>
              </a:ext>
            </a:extLst>
          </p:cNvPr>
          <p:cNvSpPr txBox="1"/>
          <p:nvPr/>
        </p:nvSpPr>
        <p:spPr>
          <a:xfrm>
            <a:off x="1148589" y="3958733"/>
            <a:ext cx="287258" cy="338554"/>
          </a:xfrm>
          <a:prstGeom prst="rect">
            <a:avLst/>
          </a:prstGeom>
          <a:noFill/>
        </p:spPr>
        <p:txBody>
          <a:bodyPr wrap="none" rtlCol="0">
            <a:spAutoFit/>
          </a:bodyPr>
          <a:lstStyle/>
          <a:p>
            <a:pPr defTabSz="914400">
              <a:defRPr/>
            </a:pPr>
            <a:r>
              <a:rPr lang="en-US" altLang="zh-CN" sz="1600" b="1" kern="0" dirty="0">
                <a:solidFill>
                  <a:prstClr val="black"/>
                </a:solidFill>
                <a:latin typeface="Times New Roman" panose="02020603050405020304" pitchFamily="18" charset="0"/>
                <a:cs typeface="Times New Roman" panose="02020603050405020304" pitchFamily="18" charset="0"/>
              </a:rPr>
              <a:t>1</a:t>
            </a:r>
            <a:endParaRPr lang="zh-CN" altLang="en-US" sz="1600" b="1" kern="0" dirty="0">
              <a:solidFill>
                <a:prstClr val="black"/>
              </a:solidFill>
              <a:latin typeface="Times New Roman" panose="02020603050405020304" pitchFamily="18" charset="0"/>
              <a:cs typeface="Times New Roman" panose="02020603050405020304" pitchFamily="18" charset="0"/>
            </a:endParaRPr>
          </a:p>
        </p:txBody>
      </p:sp>
      <p:sp>
        <p:nvSpPr>
          <p:cNvPr id="63" name="文本框 88">
            <a:extLst>
              <a:ext uri="{FF2B5EF4-FFF2-40B4-BE49-F238E27FC236}">
                <a16:creationId xmlns:a16="http://schemas.microsoft.com/office/drawing/2014/main" id="{67A2298E-2E0A-C74E-97A9-7D05FBC96155}"/>
              </a:ext>
            </a:extLst>
          </p:cNvPr>
          <p:cNvSpPr txBox="1"/>
          <p:nvPr/>
        </p:nvSpPr>
        <p:spPr>
          <a:xfrm>
            <a:off x="2374558" y="3941967"/>
            <a:ext cx="287258" cy="338554"/>
          </a:xfrm>
          <a:prstGeom prst="rect">
            <a:avLst/>
          </a:prstGeom>
          <a:noFill/>
        </p:spPr>
        <p:txBody>
          <a:bodyPr wrap="none" rtlCol="0">
            <a:spAutoFit/>
          </a:bodyPr>
          <a:lstStyle/>
          <a:p>
            <a:pPr defTabSz="914400">
              <a:defRPr/>
            </a:pPr>
            <a:r>
              <a:rPr lang="en-US" altLang="zh-CN" sz="1600" b="1" kern="0" dirty="0">
                <a:solidFill>
                  <a:prstClr val="black"/>
                </a:solidFill>
                <a:latin typeface="Times New Roman" panose="02020603050405020304" pitchFamily="18" charset="0"/>
                <a:cs typeface="Times New Roman" panose="02020603050405020304" pitchFamily="18" charset="0"/>
              </a:rPr>
              <a:t>2</a:t>
            </a:r>
            <a:endParaRPr lang="zh-CN" altLang="en-US" sz="1600" b="1" kern="0" dirty="0">
              <a:solidFill>
                <a:prstClr val="black"/>
              </a:solidFill>
              <a:latin typeface="Times New Roman" panose="02020603050405020304" pitchFamily="18" charset="0"/>
              <a:cs typeface="Times New Roman" panose="02020603050405020304" pitchFamily="18" charset="0"/>
            </a:endParaRPr>
          </a:p>
        </p:txBody>
      </p:sp>
      <p:sp>
        <p:nvSpPr>
          <p:cNvPr id="64" name="文本框 89">
            <a:extLst>
              <a:ext uri="{FF2B5EF4-FFF2-40B4-BE49-F238E27FC236}">
                <a16:creationId xmlns:a16="http://schemas.microsoft.com/office/drawing/2014/main" id="{6F53A846-2A60-D04A-84E1-699B6C424FBE}"/>
              </a:ext>
            </a:extLst>
          </p:cNvPr>
          <p:cNvSpPr txBox="1"/>
          <p:nvPr/>
        </p:nvSpPr>
        <p:spPr>
          <a:xfrm>
            <a:off x="3604478" y="3942143"/>
            <a:ext cx="287258" cy="338554"/>
          </a:xfrm>
          <a:prstGeom prst="rect">
            <a:avLst/>
          </a:prstGeom>
          <a:noFill/>
        </p:spPr>
        <p:txBody>
          <a:bodyPr wrap="none" rtlCol="0">
            <a:spAutoFit/>
          </a:bodyPr>
          <a:lstStyle/>
          <a:p>
            <a:pPr defTabSz="914400">
              <a:defRPr/>
            </a:pPr>
            <a:r>
              <a:rPr lang="en-US" altLang="zh-CN" sz="1600" b="1" kern="0" dirty="0">
                <a:solidFill>
                  <a:prstClr val="black"/>
                </a:solidFill>
                <a:latin typeface="Times New Roman" panose="02020603050405020304" pitchFamily="18" charset="0"/>
                <a:cs typeface="Times New Roman" panose="02020603050405020304" pitchFamily="18" charset="0"/>
              </a:rPr>
              <a:t>3</a:t>
            </a:r>
            <a:endParaRPr lang="zh-CN" altLang="en-US" sz="1600" b="1" kern="0" dirty="0">
              <a:solidFill>
                <a:prstClr val="black"/>
              </a:solidFill>
              <a:latin typeface="Times New Roman" panose="02020603050405020304" pitchFamily="18" charset="0"/>
              <a:cs typeface="Times New Roman" panose="02020603050405020304" pitchFamily="18" charset="0"/>
            </a:endParaRPr>
          </a:p>
        </p:txBody>
      </p:sp>
      <p:sp>
        <p:nvSpPr>
          <p:cNvPr id="65" name="文本框 91">
            <a:extLst>
              <a:ext uri="{FF2B5EF4-FFF2-40B4-BE49-F238E27FC236}">
                <a16:creationId xmlns:a16="http://schemas.microsoft.com/office/drawing/2014/main" id="{E5C65491-B6A8-4049-881F-8B5BABDFB955}"/>
              </a:ext>
            </a:extLst>
          </p:cNvPr>
          <p:cNvSpPr txBox="1"/>
          <p:nvPr/>
        </p:nvSpPr>
        <p:spPr>
          <a:xfrm>
            <a:off x="4817678" y="3941967"/>
            <a:ext cx="287258" cy="338554"/>
          </a:xfrm>
          <a:prstGeom prst="rect">
            <a:avLst/>
          </a:prstGeom>
          <a:noFill/>
        </p:spPr>
        <p:txBody>
          <a:bodyPr wrap="none" rtlCol="0">
            <a:spAutoFit/>
          </a:bodyPr>
          <a:lstStyle/>
          <a:p>
            <a:pPr defTabSz="914400">
              <a:defRPr/>
            </a:pPr>
            <a:r>
              <a:rPr lang="en-US" altLang="zh-CN" sz="1600" b="1" kern="0" dirty="0">
                <a:solidFill>
                  <a:prstClr val="black"/>
                </a:solidFill>
                <a:latin typeface="Times New Roman" panose="02020603050405020304" pitchFamily="18" charset="0"/>
                <a:cs typeface="Times New Roman" panose="02020603050405020304" pitchFamily="18" charset="0"/>
              </a:rPr>
              <a:t>4</a:t>
            </a:r>
            <a:endParaRPr lang="zh-CN" altLang="en-US" sz="1600" b="1" kern="0" dirty="0">
              <a:solidFill>
                <a:prstClr val="black"/>
              </a:solidFill>
              <a:latin typeface="Times New Roman" panose="02020603050405020304" pitchFamily="18" charset="0"/>
              <a:cs typeface="Times New Roman" panose="02020603050405020304" pitchFamily="18" charset="0"/>
            </a:endParaRPr>
          </a:p>
        </p:txBody>
      </p:sp>
      <p:sp>
        <p:nvSpPr>
          <p:cNvPr id="66" name="文本框 92">
            <a:extLst>
              <a:ext uri="{FF2B5EF4-FFF2-40B4-BE49-F238E27FC236}">
                <a16:creationId xmlns:a16="http://schemas.microsoft.com/office/drawing/2014/main" id="{C1BC434E-CF8E-C242-BD25-8F2A9ABAD066}"/>
              </a:ext>
            </a:extLst>
          </p:cNvPr>
          <p:cNvSpPr txBox="1"/>
          <p:nvPr/>
        </p:nvSpPr>
        <p:spPr>
          <a:xfrm>
            <a:off x="6047598" y="3951123"/>
            <a:ext cx="287258" cy="338554"/>
          </a:xfrm>
          <a:prstGeom prst="rect">
            <a:avLst/>
          </a:prstGeom>
          <a:noFill/>
        </p:spPr>
        <p:txBody>
          <a:bodyPr wrap="none" rtlCol="0">
            <a:spAutoFit/>
          </a:bodyPr>
          <a:lstStyle/>
          <a:p>
            <a:pPr defTabSz="914400">
              <a:defRPr/>
            </a:pPr>
            <a:r>
              <a:rPr lang="en-US" altLang="zh-CN" sz="1600" b="1" kern="0" dirty="0">
                <a:solidFill>
                  <a:prstClr val="black"/>
                </a:solidFill>
                <a:latin typeface="Times New Roman" panose="02020603050405020304" pitchFamily="18" charset="0"/>
                <a:cs typeface="Times New Roman" panose="02020603050405020304" pitchFamily="18" charset="0"/>
              </a:rPr>
              <a:t>5</a:t>
            </a:r>
            <a:endParaRPr lang="zh-CN" altLang="en-US" sz="1600" b="1" kern="0" dirty="0">
              <a:solidFill>
                <a:prstClr val="black"/>
              </a:solidFill>
              <a:latin typeface="Times New Roman" panose="02020603050405020304" pitchFamily="18" charset="0"/>
              <a:cs typeface="Times New Roman" panose="02020603050405020304" pitchFamily="18" charset="0"/>
            </a:endParaRPr>
          </a:p>
        </p:txBody>
      </p:sp>
      <p:sp>
        <p:nvSpPr>
          <p:cNvPr id="67" name="文本框 93">
            <a:extLst>
              <a:ext uri="{FF2B5EF4-FFF2-40B4-BE49-F238E27FC236}">
                <a16:creationId xmlns:a16="http://schemas.microsoft.com/office/drawing/2014/main" id="{1EF1184E-B809-FA40-AE10-6D90B58069B2}"/>
              </a:ext>
            </a:extLst>
          </p:cNvPr>
          <p:cNvSpPr txBox="1"/>
          <p:nvPr/>
        </p:nvSpPr>
        <p:spPr>
          <a:xfrm>
            <a:off x="7260798" y="3921164"/>
            <a:ext cx="287258" cy="338554"/>
          </a:xfrm>
          <a:prstGeom prst="rect">
            <a:avLst/>
          </a:prstGeom>
          <a:noFill/>
        </p:spPr>
        <p:txBody>
          <a:bodyPr wrap="none" rtlCol="0">
            <a:spAutoFit/>
          </a:bodyPr>
          <a:lstStyle/>
          <a:p>
            <a:pPr defTabSz="914400">
              <a:defRPr/>
            </a:pPr>
            <a:r>
              <a:rPr lang="en-US" altLang="zh-CN" sz="1600" b="1" kern="0" dirty="0">
                <a:solidFill>
                  <a:prstClr val="black"/>
                </a:solidFill>
                <a:latin typeface="Times New Roman" panose="02020603050405020304" pitchFamily="18" charset="0"/>
                <a:cs typeface="Times New Roman" panose="02020603050405020304" pitchFamily="18" charset="0"/>
              </a:rPr>
              <a:t>6</a:t>
            </a:r>
            <a:endParaRPr lang="zh-CN" altLang="en-US" sz="1600" b="1" kern="0" dirty="0">
              <a:solidFill>
                <a:prstClr val="black"/>
              </a:solidFill>
              <a:latin typeface="Times New Roman" panose="02020603050405020304" pitchFamily="18" charset="0"/>
              <a:cs typeface="Times New Roman" panose="02020603050405020304" pitchFamily="18" charset="0"/>
            </a:endParaRPr>
          </a:p>
        </p:txBody>
      </p:sp>
      <p:sp>
        <p:nvSpPr>
          <p:cNvPr id="68" name="Freeform 27">
            <a:extLst>
              <a:ext uri="{FF2B5EF4-FFF2-40B4-BE49-F238E27FC236}">
                <a16:creationId xmlns:a16="http://schemas.microsoft.com/office/drawing/2014/main" id="{C05A87AD-4C6B-3240-8C35-99C0A4FCA182}"/>
              </a:ext>
            </a:extLst>
          </p:cNvPr>
          <p:cNvSpPr>
            <a:spLocks/>
          </p:cNvSpPr>
          <p:nvPr/>
        </p:nvSpPr>
        <p:spPr bwMode="auto">
          <a:xfrm>
            <a:off x="1465954" y="2328623"/>
            <a:ext cx="2089734" cy="799305"/>
          </a:xfrm>
          <a:custGeom>
            <a:avLst/>
            <a:gdLst>
              <a:gd name="T0" fmla="*/ 0 w 1702"/>
              <a:gd name="T1" fmla="*/ 651 h 651"/>
              <a:gd name="T2" fmla="*/ 1702 w 1702"/>
              <a:gd name="T3" fmla="*/ 651 h 651"/>
              <a:gd name="T4" fmla="*/ 1702 w 1702"/>
              <a:gd name="T5" fmla="*/ 0 h 651"/>
              <a:gd name="T6" fmla="*/ 0 w 1702"/>
              <a:gd name="T7" fmla="*/ 0 h 651"/>
              <a:gd name="T8" fmla="*/ 0 w 1702"/>
              <a:gd name="T9" fmla="*/ 651 h 651"/>
              <a:gd name="T10" fmla="*/ 0 w 1702"/>
              <a:gd name="T11" fmla="*/ 651 h 651"/>
            </a:gdLst>
            <a:ahLst/>
            <a:cxnLst>
              <a:cxn ang="0">
                <a:pos x="T0" y="T1"/>
              </a:cxn>
              <a:cxn ang="0">
                <a:pos x="T2" y="T3"/>
              </a:cxn>
              <a:cxn ang="0">
                <a:pos x="T4" y="T5"/>
              </a:cxn>
              <a:cxn ang="0">
                <a:pos x="T6" y="T7"/>
              </a:cxn>
              <a:cxn ang="0">
                <a:pos x="T8" y="T9"/>
              </a:cxn>
              <a:cxn ang="0">
                <a:pos x="T10" y="T11"/>
              </a:cxn>
            </a:cxnLst>
            <a:rect l="0" t="0" r="r" b="b"/>
            <a:pathLst>
              <a:path w="1702" h="651">
                <a:moveTo>
                  <a:pt x="0" y="651"/>
                </a:moveTo>
                <a:lnTo>
                  <a:pt x="1702" y="651"/>
                </a:lnTo>
                <a:lnTo>
                  <a:pt x="1702" y="0"/>
                </a:lnTo>
                <a:lnTo>
                  <a:pt x="0" y="0"/>
                </a:lnTo>
                <a:lnTo>
                  <a:pt x="0" y="651"/>
                </a:lnTo>
                <a:lnTo>
                  <a:pt x="0" y="651"/>
                </a:lnTo>
                <a:close/>
              </a:path>
            </a:pathLst>
          </a:custGeom>
          <a:solidFill>
            <a:schemeClr val="bg1">
              <a:lumMod val="75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r>
              <a:rPr lang="zh-CN" altLang="en-US" sz="1200" dirty="0"/>
              <a:t>天津存在着农业产业结构不合理、农产品趋同的问题</a:t>
            </a:r>
          </a:p>
          <a:p>
            <a:pPr defTabSz="914400">
              <a:defRPr/>
            </a:pPr>
            <a:endParaRPr lang="zh-CN" altLang="en-US" sz="1200" b="1" kern="0" dirty="0">
              <a:solidFill>
                <a:sysClr val="windowText" lastClr="000000"/>
              </a:solidFill>
              <a:latin typeface="Times New Roman" panose="02020603050405020304" pitchFamily="18" charset="0"/>
              <a:cs typeface="Times New Roman" panose="02020603050405020304" pitchFamily="18" charset="0"/>
            </a:endParaRPr>
          </a:p>
        </p:txBody>
      </p:sp>
      <p:sp>
        <p:nvSpPr>
          <p:cNvPr id="69" name="Freeform 29">
            <a:extLst>
              <a:ext uri="{FF2B5EF4-FFF2-40B4-BE49-F238E27FC236}">
                <a16:creationId xmlns:a16="http://schemas.microsoft.com/office/drawing/2014/main" id="{2F06F030-5F25-9443-B5FB-C15F55ED319B}"/>
              </a:ext>
            </a:extLst>
          </p:cNvPr>
          <p:cNvSpPr>
            <a:spLocks/>
          </p:cNvSpPr>
          <p:nvPr/>
        </p:nvSpPr>
        <p:spPr bwMode="auto">
          <a:xfrm>
            <a:off x="6348957" y="2328623"/>
            <a:ext cx="2095874" cy="799305"/>
          </a:xfrm>
          <a:custGeom>
            <a:avLst/>
            <a:gdLst>
              <a:gd name="T0" fmla="*/ 0 w 1707"/>
              <a:gd name="T1" fmla="*/ 651 h 651"/>
              <a:gd name="T2" fmla="*/ 1707 w 1707"/>
              <a:gd name="T3" fmla="*/ 651 h 651"/>
              <a:gd name="T4" fmla="*/ 1707 w 1707"/>
              <a:gd name="T5" fmla="*/ 0 h 651"/>
              <a:gd name="T6" fmla="*/ 0 w 1707"/>
              <a:gd name="T7" fmla="*/ 0 h 651"/>
              <a:gd name="T8" fmla="*/ 0 w 1707"/>
              <a:gd name="T9" fmla="*/ 651 h 651"/>
              <a:gd name="T10" fmla="*/ 0 w 1707"/>
              <a:gd name="T11" fmla="*/ 651 h 651"/>
            </a:gdLst>
            <a:ahLst/>
            <a:cxnLst>
              <a:cxn ang="0">
                <a:pos x="T0" y="T1"/>
              </a:cxn>
              <a:cxn ang="0">
                <a:pos x="T2" y="T3"/>
              </a:cxn>
              <a:cxn ang="0">
                <a:pos x="T4" y="T5"/>
              </a:cxn>
              <a:cxn ang="0">
                <a:pos x="T6" y="T7"/>
              </a:cxn>
              <a:cxn ang="0">
                <a:pos x="T8" y="T9"/>
              </a:cxn>
              <a:cxn ang="0">
                <a:pos x="T10" y="T11"/>
              </a:cxn>
            </a:cxnLst>
            <a:rect l="0" t="0" r="r" b="b"/>
            <a:pathLst>
              <a:path w="1707" h="651">
                <a:moveTo>
                  <a:pt x="0" y="651"/>
                </a:moveTo>
                <a:lnTo>
                  <a:pt x="1707" y="651"/>
                </a:lnTo>
                <a:lnTo>
                  <a:pt x="1707" y="0"/>
                </a:lnTo>
                <a:lnTo>
                  <a:pt x="0" y="0"/>
                </a:lnTo>
                <a:lnTo>
                  <a:pt x="0" y="651"/>
                </a:lnTo>
                <a:lnTo>
                  <a:pt x="0" y="651"/>
                </a:lnTo>
                <a:close/>
              </a:path>
            </a:pathLst>
          </a:custGeom>
          <a:solidFill>
            <a:schemeClr val="bg1">
              <a:lumMod val="75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r>
              <a:rPr lang="zh-CN" altLang="en-US" sz="1200" dirty="0"/>
              <a:t>天津农业科技的普及率仍较低，覆盖面小，与实际需求的 配套不足</a:t>
            </a:r>
          </a:p>
          <a:p>
            <a:pPr defTabSz="914400">
              <a:defRPr/>
            </a:pPr>
            <a:endParaRPr lang="zh-CN" altLang="en-US" sz="1200" b="1" kern="0" dirty="0">
              <a:solidFill>
                <a:sysClr val="windowText" lastClr="000000"/>
              </a:solidFill>
              <a:latin typeface="Times New Roman" panose="02020603050405020304" pitchFamily="18" charset="0"/>
              <a:cs typeface="Times New Roman" panose="02020603050405020304" pitchFamily="18" charset="0"/>
            </a:endParaRPr>
          </a:p>
        </p:txBody>
      </p:sp>
      <p:sp>
        <p:nvSpPr>
          <p:cNvPr id="70" name="Freeform 30">
            <a:extLst>
              <a:ext uri="{FF2B5EF4-FFF2-40B4-BE49-F238E27FC236}">
                <a16:creationId xmlns:a16="http://schemas.microsoft.com/office/drawing/2014/main" id="{E0746D75-08F2-684C-B993-C591EF6C1EB1}"/>
              </a:ext>
            </a:extLst>
          </p:cNvPr>
          <p:cNvSpPr>
            <a:spLocks/>
          </p:cNvSpPr>
          <p:nvPr/>
        </p:nvSpPr>
        <p:spPr bwMode="auto">
          <a:xfrm>
            <a:off x="3919120" y="2328623"/>
            <a:ext cx="2088507" cy="799305"/>
          </a:xfrm>
          <a:custGeom>
            <a:avLst/>
            <a:gdLst>
              <a:gd name="T0" fmla="*/ 0 w 1701"/>
              <a:gd name="T1" fmla="*/ 651 h 651"/>
              <a:gd name="T2" fmla="*/ 1701 w 1701"/>
              <a:gd name="T3" fmla="*/ 651 h 651"/>
              <a:gd name="T4" fmla="*/ 1701 w 1701"/>
              <a:gd name="T5" fmla="*/ 0 h 651"/>
              <a:gd name="T6" fmla="*/ 0 w 1701"/>
              <a:gd name="T7" fmla="*/ 0 h 651"/>
              <a:gd name="T8" fmla="*/ 0 w 1701"/>
              <a:gd name="T9" fmla="*/ 651 h 651"/>
              <a:gd name="T10" fmla="*/ 0 w 1701"/>
              <a:gd name="T11" fmla="*/ 651 h 651"/>
            </a:gdLst>
            <a:ahLst/>
            <a:cxnLst>
              <a:cxn ang="0">
                <a:pos x="T0" y="T1"/>
              </a:cxn>
              <a:cxn ang="0">
                <a:pos x="T2" y="T3"/>
              </a:cxn>
              <a:cxn ang="0">
                <a:pos x="T4" y="T5"/>
              </a:cxn>
              <a:cxn ang="0">
                <a:pos x="T6" y="T7"/>
              </a:cxn>
              <a:cxn ang="0">
                <a:pos x="T8" y="T9"/>
              </a:cxn>
              <a:cxn ang="0">
                <a:pos x="T10" y="T11"/>
              </a:cxn>
            </a:cxnLst>
            <a:rect l="0" t="0" r="r" b="b"/>
            <a:pathLst>
              <a:path w="1701" h="651">
                <a:moveTo>
                  <a:pt x="0" y="651"/>
                </a:moveTo>
                <a:lnTo>
                  <a:pt x="1701" y="651"/>
                </a:lnTo>
                <a:lnTo>
                  <a:pt x="1701" y="0"/>
                </a:lnTo>
                <a:lnTo>
                  <a:pt x="0" y="0"/>
                </a:lnTo>
                <a:lnTo>
                  <a:pt x="0" y="651"/>
                </a:lnTo>
                <a:lnTo>
                  <a:pt x="0" y="651"/>
                </a:lnTo>
                <a:close/>
              </a:path>
            </a:pathLst>
          </a:custGeom>
          <a:solidFill>
            <a:schemeClr val="bg1">
              <a:lumMod val="75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r>
              <a:rPr lang="zh-CN" altLang="en-US" sz="1200" dirty="0"/>
              <a:t>天津农业市场销售方面面临着巨大的困难</a:t>
            </a:r>
          </a:p>
          <a:p>
            <a:pPr defTabSz="914400">
              <a:defRPr/>
            </a:pPr>
            <a:endParaRPr lang="zh-CN" altLang="en-US" sz="1200" b="1" kern="0" dirty="0">
              <a:solidFill>
                <a:sysClr val="windowText" lastClr="000000"/>
              </a:solidFill>
              <a:latin typeface="Times New Roman" panose="02020603050405020304" pitchFamily="18" charset="0"/>
              <a:cs typeface="Times New Roman" panose="02020603050405020304" pitchFamily="18" charset="0"/>
            </a:endParaRPr>
          </a:p>
        </p:txBody>
      </p:sp>
      <p:sp>
        <p:nvSpPr>
          <p:cNvPr id="71" name="Freeform 31">
            <a:extLst>
              <a:ext uri="{FF2B5EF4-FFF2-40B4-BE49-F238E27FC236}">
                <a16:creationId xmlns:a16="http://schemas.microsoft.com/office/drawing/2014/main" id="{7DC65F85-297E-704A-9F4A-8E76D57A36F9}"/>
              </a:ext>
            </a:extLst>
          </p:cNvPr>
          <p:cNvSpPr>
            <a:spLocks/>
          </p:cNvSpPr>
          <p:nvPr/>
        </p:nvSpPr>
        <p:spPr bwMode="auto">
          <a:xfrm>
            <a:off x="1103749" y="1202720"/>
            <a:ext cx="2095874" cy="806672"/>
          </a:xfrm>
          <a:custGeom>
            <a:avLst/>
            <a:gdLst>
              <a:gd name="T0" fmla="*/ 0 w 1707"/>
              <a:gd name="T1" fmla="*/ 657 h 657"/>
              <a:gd name="T2" fmla="*/ 1707 w 1707"/>
              <a:gd name="T3" fmla="*/ 657 h 657"/>
              <a:gd name="T4" fmla="*/ 1707 w 1707"/>
              <a:gd name="T5" fmla="*/ 0 h 657"/>
              <a:gd name="T6" fmla="*/ 0 w 1707"/>
              <a:gd name="T7" fmla="*/ 0 h 657"/>
              <a:gd name="T8" fmla="*/ 0 w 1707"/>
              <a:gd name="T9" fmla="*/ 657 h 657"/>
              <a:gd name="T10" fmla="*/ 0 w 1707"/>
              <a:gd name="T11" fmla="*/ 657 h 657"/>
            </a:gdLst>
            <a:ahLst/>
            <a:cxnLst>
              <a:cxn ang="0">
                <a:pos x="T0" y="T1"/>
              </a:cxn>
              <a:cxn ang="0">
                <a:pos x="T2" y="T3"/>
              </a:cxn>
              <a:cxn ang="0">
                <a:pos x="T4" y="T5"/>
              </a:cxn>
              <a:cxn ang="0">
                <a:pos x="T6" y="T7"/>
              </a:cxn>
              <a:cxn ang="0">
                <a:pos x="T8" y="T9"/>
              </a:cxn>
              <a:cxn ang="0">
                <a:pos x="T10" y="T11"/>
              </a:cxn>
            </a:cxnLst>
            <a:rect l="0" t="0" r="r" b="b"/>
            <a:pathLst>
              <a:path w="1707" h="657">
                <a:moveTo>
                  <a:pt x="0" y="657"/>
                </a:moveTo>
                <a:lnTo>
                  <a:pt x="1707" y="657"/>
                </a:lnTo>
                <a:lnTo>
                  <a:pt x="1707" y="0"/>
                </a:lnTo>
                <a:lnTo>
                  <a:pt x="0" y="0"/>
                </a:lnTo>
                <a:lnTo>
                  <a:pt x="0" y="657"/>
                </a:lnTo>
                <a:lnTo>
                  <a:pt x="0" y="657"/>
                </a:lnTo>
                <a:close/>
              </a:path>
            </a:pathLst>
          </a:custGeom>
          <a:solidFill>
            <a:schemeClr val="bg1">
              <a:lumMod val="75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r>
              <a:rPr lang="zh-CN" altLang="en-US" sz="1200" dirty="0"/>
              <a:t>人均可支配收入与人均消费支出呈明显的上升趋势，且城乡之间的人均收入、支出的差别很大</a:t>
            </a:r>
          </a:p>
        </p:txBody>
      </p:sp>
      <p:sp>
        <p:nvSpPr>
          <p:cNvPr id="72" name="Freeform 32">
            <a:extLst>
              <a:ext uri="{FF2B5EF4-FFF2-40B4-BE49-F238E27FC236}">
                <a16:creationId xmlns:a16="http://schemas.microsoft.com/office/drawing/2014/main" id="{65A16A4B-927E-3044-BD86-5A7E4B4221E0}"/>
              </a:ext>
            </a:extLst>
          </p:cNvPr>
          <p:cNvSpPr>
            <a:spLocks/>
          </p:cNvSpPr>
          <p:nvPr/>
        </p:nvSpPr>
        <p:spPr bwMode="auto">
          <a:xfrm>
            <a:off x="6023588" y="1202720"/>
            <a:ext cx="2095874" cy="806672"/>
          </a:xfrm>
          <a:custGeom>
            <a:avLst/>
            <a:gdLst>
              <a:gd name="T0" fmla="*/ 0 w 1707"/>
              <a:gd name="T1" fmla="*/ 657 h 657"/>
              <a:gd name="T2" fmla="*/ 1707 w 1707"/>
              <a:gd name="T3" fmla="*/ 657 h 657"/>
              <a:gd name="T4" fmla="*/ 1707 w 1707"/>
              <a:gd name="T5" fmla="*/ 0 h 657"/>
              <a:gd name="T6" fmla="*/ 0 w 1707"/>
              <a:gd name="T7" fmla="*/ 0 h 657"/>
              <a:gd name="T8" fmla="*/ 0 w 1707"/>
              <a:gd name="T9" fmla="*/ 657 h 657"/>
              <a:gd name="T10" fmla="*/ 0 w 1707"/>
              <a:gd name="T11" fmla="*/ 657 h 657"/>
            </a:gdLst>
            <a:ahLst/>
            <a:cxnLst>
              <a:cxn ang="0">
                <a:pos x="T0" y="T1"/>
              </a:cxn>
              <a:cxn ang="0">
                <a:pos x="T2" y="T3"/>
              </a:cxn>
              <a:cxn ang="0">
                <a:pos x="T4" y="T5"/>
              </a:cxn>
              <a:cxn ang="0">
                <a:pos x="T6" y="T7"/>
              </a:cxn>
              <a:cxn ang="0">
                <a:pos x="T8" y="T9"/>
              </a:cxn>
              <a:cxn ang="0">
                <a:pos x="T10" y="T11"/>
              </a:cxn>
            </a:cxnLst>
            <a:rect l="0" t="0" r="r" b="b"/>
            <a:pathLst>
              <a:path w="1707" h="657">
                <a:moveTo>
                  <a:pt x="0" y="657"/>
                </a:moveTo>
                <a:lnTo>
                  <a:pt x="1707" y="657"/>
                </a:lnTo>
                <a:lnTo>
                  <a:pt x="1707" y="0"/>
                </a:lnTo>
                <a:lnTo>
                  <a:pt x="0" y="0"/>
                </a:lnTo>
                <a:lnTo>
                  <a:pt x="0" y="657"/>
                </a:lnTo>
                <a:lnTo>
                  <a:pt x="0" y="657"/>
                </a:lnTo>
                <a:close/>
              </a:path>
            </a:pathLst>
          </a:custGeom>
          <a:solidFill>
            <a:schemeClr val="bg1">
              <a:lumMod val="75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r>
              <a:rPr lang="zh-CN" altLang="en-US" sz="1200" dirty="0"/>
              <a:t>天津农产品的品牌建设程度比较低，缺乏在京津冀甚至在全国影响力大的农产品品牌</a:t>
            </a:r>
          </a:p>
          <a:p>
            <a:pPr defTabSz="914400">
              <a:defRPr/>
            </a:pPr>
            <a:endParaRPr lang="zh-CN" altLang="en-US" sz="1200" b="1" kern="0" dirty="0">
              <a:solidFill>
                <a:sysClr val="windowText" lastClr="000000"/>
              </a:solidFill>
              <a:latin typeface="Times New Roman" panose="02020603050405020304" pitchFamily="18" charset="0"/>
              <a:cs typeface="Times New Roman" panose="02020603050405020304" pitchFamily="18" charset="0"/>
            </a:endParaRPr>
          </a:p>
        </p:txBody>
      </p:sp>
      <p:sp>
        <p:nvSpPr>
          <p:cNvPr id="73" name="Freeform 33">
            <a:extLst>
              <a:ext uri="{FF2B5EF4-FFF2-40B4-BE49-F238E27FC236}">
                <a16:creationId xmlns:a16="http://schemas.microsoft.com/office/drawing/2014/main" id="{A9608C92-FFB1-FE4A-980B-933D97FC2ED0}"/>
              </a:ext>
            </a:extLst>
          </p:cNvPr>
          <p:cNvSpPr>
            <a:spLocks/>
          </p:cNvSpPr>
          <p:nvPr/>
        </p:nvSpPr>
        <p:spPr bwMode="auto">
          <a:xfrm>
            <a:off x="3570421" y="1202720"/>
            <a:ext cx="2097101" cy="806672"/>
          </a:xfrm>
          <a:custGeom>
            <a:avLst/>
            <a:gdLst>
              <a:gd name="T0" fmla="*/ 0 w 1708"/>
              <a:gd name="T1" fmla="*/ 657 h 657"/>
              <a:gd name="T2" fmla="*/ 1708 w 1708"/>
              <a:gd name="T3" fmla="*/ 657 h 657"/>
              <a:gd name="T4" fmla="*/ 1708 w 1708"/>
              <a:gd name="T5" fmla="*/ 0 h 657"/>
              <a:gd name="T6" fmla="*/ 0 w 1708"/>
              <a:gd name="T7" fmla="*/ 0 h 657"/>
              <a:gd name="T8" fmla="*/ 0 w 1708"/>
              <a:gd name="T9" fmla="*/ 657 h 657"/>
              <a:gd name="T10" fmla="*/ 0 w 1708"/>
              <a:gd name="T11" fmla="*/ 657 h 657"/>
            </a:gdLst>
            <a:ahLst/>
            <a:cxnLst>
              <a:cxn ang="0">
                <a:pos x="T0" y="T1"/>
              </a:cxn>
              <a:cxn ang="0">
                <a:pos x="T2" y="T3"/>
              </a:cxn>
              <a:cxn ang="0">
                <a:pos x="T4" y="T5"/>
              </a:cxn>
              <a:cxn ang="0">
                <a:pos x="T6" y="T7"/>
              </a:cxn>
              <a:cxn ang="0">
                <a:pos x="T8" y="T9"/>
              </a:cxn>
              <a:cxn ang="0">
                <a:pos x="T10" y="T11"/>
              </a:cxn>
            </a:cxnLst>
            <a:rect l="0" t="0" r="r" b="b"/>
            <a:pathLst>
              <a:path w="1708" h="657">
                <a:moveTo>
                  <a:pt x="0" y="657"/>
                </a:moveTo>
                <a:lnTo>
                  <a:pt x="1708" y="657"/>
                </a:lnTo>
                <a:lnTo>
                  <a:pt x="1708" y="0"/>
                </a:lnTo>
                <a:lnTo>
                  <a:pt x="0" y="0"/>
                </a:lnTo>
                <a:lnTo>
                  <a:pt x="0" y="657"/>
                </a:lnTo>
                <a:lnTo>
                  <a:pt x="0" y="657"/>
                </a:lnTo>
                <a:close/>
              </a:path>
            </a:pathLst>
          </a:custGeom>
          <a:solidFill>
            <a:schemeClr val="bg1">
              <a:lumMod val="75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r>
              <a:rPr lang="zh-CN" altLang="en-US" sz="1200" dirty="0"/>
              <a:t>优势农产品的比重小，高附加值产品占比小、市场竞争力低、组织化程度低</a:t>
            </a:r>
          </a:p>
          <a:p>
            <a:pPr defTabSz="914400">
              <a:defRPr/>
            </a:pPr>
            <a:endParaRPr lang="zh-CN" altLang="en-US" sz="1200" b="1" kern="0" dirty="0">
              <a:solidFill>
                <a:sysClr val="windowText" lastClr="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160328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1300"/>
                            </p:stCondLst>
                            <p:childTnLst>
                              <p:par>
                                <p:cTn id="13" presetID="22" presetClass="entr" presetSubtype="8"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3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0" name="椭圆 99"/>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1"/>
          <p:cNvSpPr txBox="1"/>
          <p:nvPr/>
        </p:nvSpPr>
        <p:spPr>
          <a:xfrm>
            <a:off x="2892753" y="2811543"/>
            <a:ext cx="3671598" cy="807913"/>
          </a:xfrm>
          <a:prstGeom prst="rect">
            <a:avLst/>
          </a:prstGeom>
          <a:noFill/>
        </p:spPr>
        <p:txBody>
          <a:bodyPr wrap="square" lIns="68580" tIns="34290" rIns="68580" bIns="34290" rtlCol="0">
            <a:spAutoFit/>
          </a:bodyPr>
          <a:lstStyle/>
          <a:p>
            <a:pPr algn="ctr"/>
            <a:r>
              <a:rPr lang="zh-CN" altLang="en-US" sz="2400" b="1" dirty="0">
                <a:solidFill>
                  <a:srgbClr val="1B4367"/>
                </a:solidFill>
              </a:rPr>
              <a:t>天津市都市农业生产经营模式的五个关键因素</a:t>
            </a:r>
          </a:p>
        </p:txBody>
      </p:sp>
      <p:sp>
        <p:nvSpPr>
          <p:cNvPr id="103"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04</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heel(1)">
                                      <p:cBhvr>
                                        <p:cTn id="7" dur="600"/>
                                        <p:tgtEl>
                                          <p:spTgt spid="100"/>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 calcmode="lin" valueType="num">
                                      <p:cBhvr>
                                        <p:cTn id="11" dur="500" fill="hold"/>
                                        <p:tgtEl>
                                          <p:spTgt spid="103"/>
                                        </p:tgtEl>
                                        <p:attrNameLst>
                                          <p:attrName>ppt_w</p:attrName>
                                        </p:attrNameLst>
                                      </p:cBhvr>
                                      <p:tavLst>
                                        <p:tav tm="0">
                                          <p:val>
                                            <p:fltVal val="0"/>
                                          </p:val>
                                        </p:tav>
                                        <p:tav tm="100000">
                                          <p:val>
                                            <p:strVal val="#ppt_w"/>
                                          </p:val>
                                        </p:tav>
                                      </p:tavLst>
                                    </p:anim>
                                    <p:anim calcmode="lin" valueType="num">
                                      <p:cBhvr>
                                        <p:cTn id="12" dur="500" fill="hold"/>
                                        <p:tgtEl>
                                          <p:spTgt spid="103"/>
                                        </p:tgtEl>
                                        <p:attrNameLst>
                                          <p:attrName>ppt_h</p:attrName>
                                        </p:attrNameLst>
                                      </p:cBhvr>
                                      <p:tavLst>
                                        <p:tav tm="0">
                                          <p:val>
                                            <p:fltVal val="0"/>
                                          </p:val>
                                        </p:tav>
                                        <p:tav tm="100000">
                                          <p:val>
                                            <p:strVal val="#ppt_h"/>
                                          </p:val>
                                        </p:tav>
                                      </p:tavLst>
                                    </p:anim>
                                    <p:animEffect transition="in" filter="fade">
                                      <p:cBhvr>
                                        <p:cTn id="13" dur="500"/>
                                        <p:tgtEl>
                                          <p:spTgt spid="103"/>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1"/>
                                        </p:tgtEl>
                                        <p:attrNameLst>
                                          <p:attrName>style.visibility</p:attrName>
                                        </p:attrNameLst>
                                      </p:cBhvr>
                                      <p:to>
                                        <p:strVal val="visible"/>
                                      </p:to>
                                    </p:set>
                                    <p:anim calcmode="lin" valueType="num">
                                      <p:cBhvr>
                                        <p:cTn id="17" dur="500" fill="hold"/>
                                        <p:tgtEl>
                                          <p:spTgt spid="101"/>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1"/>
                                        </p:tgtEl>
                                        <p:attrNameLst>
                                          <p:attrName>ppt_y</p:attrName>
                                        </p:attrNameLst>
                                      </p:cBhvr>
                                      <p:tavLst>
                                        <p:tav tm="0">
                                          <p:val>
                                            <p:strVal val="#ppt_y"/>
                                          </p:val>
                                        </p:tav>
                                        <p:tav tm="100000">
                                          <p:val>
                                            <p:strVal val="#ppt_y"/>
                                          </p:val>
                                        </p:tav>
                                      </p:tavLst>
                                    </p:anim>
                                    <p:anim calcmode="lin" valueType="num">
                                      <p:cBhvr>
                                        <p:cTn id="19" dur="500" fill="hold"/>
                                        <p:tgtEl>
                                          <p:spTgt spid="101"/>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1" grpId="0"/>
      <p:bldP spid="10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5" y="309785"/>
            <a:ext cx="3808073" cy="330860"/>
          </a:xfrm>
          <a:prstGeom prst="rect">
            <a:avLst/>
          </a:prstGeom>
          <a:noFill/>
        </p:spPr>
        <p:txBody>
          <a:bodyPr wrap="square" lIns="68580" tIns="34290" rIns="68580" bIns="34290" rtlCol="0">
            <a:spAutoFit/>
          </a:bodyPr>
          <a:lstStyle/>
          <a:p>
            <a:r>
              <a:rPr lang="en-US" altLang="zh-CN" sz="1700" b="1" dirty="0">
                <a:solidFill>
                  <a:srgbClr val="1B4367"/>
                </a:solidFill>
                <a:latin typeface="Microsoft YaHei" panose="020B0503020204020204" pitchFamily="34" charset="-122"/>
                <a:ea typeface="Microsoft YaHei" panose="020B0503020204020204" pitchFamily="34" charset="-122"/>
                <a:cs typeface="Times New Roman" panose="02020603050405020304" pitchFamily="18" charset="0"/>
                <a:sym typeface="+mn-lt"/>
              </a:rPr>
              <a:t>4.1</a:t>
            </a:r>
            <a:r>
              <a:rPr lang="zh-CN" altLang="en-US" sz="1700" b="1" dirty="0">
                <a:solidFill>
                  <a:srgbClr val="1B4367"/>
                </a:solidFill>
                <a:latin typeface="Microsoft YaHei" panose="020B0503020204020204" pitchFamily="34" charset="-122"/>
                <a:ea typeface="Microsoft YaHei" panose="020B0503020204020204" pitchFamily="34" charset="-122"/>
                <a:cs typeface="Times New Roman" panose="02020603050405020304" pitchFamily="18" charset="0"/>
                <a:sym typeface="+mn-lt"/>
              </a:rPr>
              <a:t> 土地市场： 土地流转的特征</a:t>
            </a:r>
          </a:p>
        </p:txBody>
      </p:sp>
      <p:cxnSp>
        <p:nvCxnSpPr>
          <p:cNvPr id="25" name="直接连接符 2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7" name="Freeform 2">
            <a:extLst>
              <a:ext uri="{FF2B5EF4-FFF2-40B4-BE49-F238E27FC236}">
                <a16:creationId xmlns:a16="http://schemas.microsoft.com/office/drawing/2014/main" id="{816184AD-06E9-DF42-A165-F509C4393A45}"/>
              </a:ext>
            </a:extLst>
          </p:cNvPr>
          <p:cNvSpPr>
            <a:spLocks/>
          </p:cNvSpPr>
          <p:nvPr/>
        </p:nvSpPr>
        <p:spPr bwMode="auto">
          <a:xfrm rot="5400740" flipH="1">
            <a:off x="3980180" y="938317"/>
            <a:ext cx="1460668" cy="886334"/>
          </a:xfrm>
          <a:custGeom>
            <a:avLst/>
            <a:gdLst>
              <a:gd name="T0" fmla="*/ 0 w 820"/>
              <a:gd name="T1" fmla="*/ 0 h 819"/>
              <a:gd name="T2" fmla="*/ 0 w 820"/>
              <a:gd name="T3" fmla="*/ 819 h 819"/>
              <a:gd name="T4" fmla="*/ 820 w 820"/>
              <a:gd name="T5" fmla="*/ 819 h 819"/>
            </a:gdLst>
            <a:ahLst/>
            <a:cxnLst>
              <a:cxn ang="0">
                <a:pos x="T0" y="T1"/>
              </a:cxn>
              <a:cxn ang="0">
                <a:pos x="T2" y="T3"/>
              </a:cxn>
              <a:cxn ang="0">
                <a:pos x="T4" y="T5"/>
              </a:cxn>
            </a:cxnLst>
            <a:rect l="0" t="0" r="r" b="b"/>
            <a:pathLst>
              <a:path w="820" h="819">
                <a:moveTo>
                  <a:pt x="0" y="0"/>
                </a:moveTo>
                <a:lnTo>
                  <a:pt x="0" y="819"/>
                </a:lnTo>
                <a:lnTo>
                  <a:pt x="820" y="819"/>
                </a:lnTo>
              </a:path>
            </a:pathLst>
          </a:custGeom>
          <a:noFill/>
          <a:ln w="22225" cap="flat" cmpd="sng">
            <a:solidFill>
              <a:srgbClr val="898989"/>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sym typeface="Arial"/>
            </a:endParaRPr>
          </a:p>
        </p:txBody>
      </p:sp>
      <p:sp>
        <p:nvSpPr>
          <p:cNvPr id="28" name="Freeform 3">
            <a:extLst>
              <a:ext uri="{FF2B5EF4-FFF2-40B4-BE49-F238E27FC236}">
                <a16:creationId xmlns:a16="http://schemas.microsoft.com/office/drawing/2014/main" id="{1990D83B-19BE-5340-A0AF-0C7F89A65E61}"/>
              </a:ext>
            </a:extLst>
          </p:cNvPr>
          <p:cNvSpPr>
            <a:spLocks/>
          </p:cNvSpPr>
          <p:nvPr/>
        </p:nvSpPr>
        <p:spPr bwMode="auto">
          <a:xfrm rot="8987249" flipH="1">
            <a:off x="5364714" y="1756105"/>
            <a:ext cx="1630417" cy="794055"/>
          </a:xfrm>
          <a:custGeom>
            <a:avLst/>
            <a:gdLst>
              <a:gd name="T0" fmla="*/ 0 w 820"/>
              <a:gd name="T1" fmla="*/ 0 h 819"/>
              <a:gd name="T2" fmla="*/ 0 w 820"/>
              <a:gd name="T3" fmla="*/ 819 h 819"/>
              <a:gd name="T4" fmla="*/ 820 w 820"/>
              <a:gd name="T5" fmla="*/ 819 h 819"/>
            </a:gdLst>
            <a:ahLst/>
            <a:cxnLst>
              <a:cxn ang="0">
                <a:pos x="T0" y="T1"/>
              </a:cxn>
              <a:cxn ang="0">
                <a:pos x="T2" y="T3"/>
              </a:cxn>
              <a:cxn ang="0">
                <a:pos x="T4" y="T5"/>
              </a:cxn>
            </a:cxnLst>
            <a:rect l="0" t="0" r="r" b="b"/>
            <a:pathLst>
              <a:path w="820" h="819">
                <a:moveTo>
                  <a:pt x="0" y="0"/>
                </a:moveTo>
                <a:lnTo>
                  <a:pt x="0" y="819"/>
                </a:lnTo>
                <a:lnTo>
                  <a:pt x="820" y="819"/>
                </a:lnTo>
              </a:path>
            </a:pathLst>
          </a:custGeom>
          <a:noFill/>
          <a:ln w="22225" cap="flat" cmpd="sng">
            <a:solidFill>
              <a:srgbClr val="898989"/>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sym typeface="Arial"/>
            </a:endParaRPr>
          </a:p>
        </p:txBody>
      </p:sp>
      <p:sp>
        <p:nvSpPr>
          <p:cNvPr id="29" name="Freeform 4">
            <a:extLst>
              <a:ext uri="{FF2B5EF4-FFF2-40B4-BE49-F238E27FC236}">
                <a16:creationId xmlns:a16="http://schemas.microsoft.com/office/drawing/2014/main" id="{0729A9E9-37D2-FB45-83CC-72DB494056C3}"/>
              </a:ext>
            </a:extLst>
          </p:cNvPr>
          <p:cNvSpPr>
            <a:spLocks/>
          </p:cNvSpPr>
          <p:nvPr/>
        </p:nvSpPr>
        <p:spPr bwMode="auto">
          <a:xfrm rot="12533293" flipH="1">
            <a:off x="5336576" y="3318267"/>
            <a:ext cx="1630417" cy="794054"/>
          </a:xfrm>
          <a:custGeom>
            <a:avLst/>
            <a:gdLst>
              <a:gd name="T0" fmla="*/ 0 w 820"/>
              <a:gd name="T1" fmla="*/ 0 h 819"/>
              <a:gd name="T2" fmla="*/ 0 w 820"/>
              <a:gd name="T3" fmla="*/ 819 h 819"/>
              <a:gd name="T4" fmla="*/ 820 w 820"/>
              <a:gd name="T5" fmla="*/ 819 h 819"/>
            </a:gdLst>
            <a:ahLst/>
            <a:cxnLst>
              <a:cxn ang="0">
                <a:pos x="T0" y="T1"/>
              </a:cxn>
              <a:cxn ang="0">
                <a:pos x="T2" y="T3"/>
              </a:cxn>
              <a:cxn ang="0">
                <a:pos x="T4" y="T5"/>
              </a:cxn>
            </a:cxnLst>
            <a:rect l="0" t="0" r="r" b="b"/>
            <a:pathLst>
              <a:path w="820" h="819">
                <a:moveTo>
                  <a:pt x="0" y="0"/>
                </a:moveTo>
                <a:lnTo>
                  <a:pt x="0" y="819"/>
                </a:lnTo>
                <a:lnTo>
                  <a:pt x="820" y="819"/>
                </a:lnTo>
              </a:path>
            </a:pathLst>
          </a:custGeom>
          <a:noFill/>
          <a:ln w="22225" cap="flat" cmpd="sng">
            <a:solidFill>
              <a:srgbClr val="898989"/>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sym typeface="Arial"/>
            </a:endParaRPr>
          </a:p>
        </p:txBody>
      </p:sp>
      <p:sp>
        <p:nvSpPr>
          <p:cNvPr id="31" name="Freeform 5">
            <a:extLst>
              <a:ext uri="{FF2B5EF4-FFF2-40B4-BE49-F238E27FC236}">
                <a16:creationId xmlns:a16="http://schemas.microsoft.com/office/drawing/2014/main" id="{C5087D7C-677A-5B42-8738-3F77889E5724}"/>
              </a:ext>
            </a:extLst>
          </p:cNvPr>
          <p:cNvSpPr>
            <a:spLocks/>
          </p:cNvSpPr>
          <p:nvPr/>
        </p:nvSpPr>
        <p:spPr bwMode="auto">
          <a:xfrm rot="1709035" flipH="1">
            <a:off x="2414955" y="1730897"/>
            <a:ext cx="1630418" cy="794055"/>
          </a:xfrm>
          <a:custGeom>
            <a:avLst/>
            <a:gdLst>
              <a:gd name="T0" fmla="*/ 0 w 820"/>
              <a:gd name="T1" fmla="*/ 0 h 819"/>
              <a:gd name="T2" fmla="*/ 0 w 820"/>
              <a:gd name="T3" fmla="*/ 819 h 819"/>
              <a:gd name="T4" fmla="*/ 820 w 820"/>
              <a:gd name="T5" fmla="*/ 819 h 819"/>
            </a:gdLst>
            <a:ahLst/>
            <a:cxnLst>
              <a:cxn ang="0">
                <a:pos x="T0" y="T1"/>
              </a:cxn>
              <a:cxn ang="0">
                <a:pos x="T2" y="T3"/>
              </a:cxn>
              <a:cxn ang="0">
                <a:pos x="T4" y="T5"/>
              </a:cxn>
            </a:cxnLst>
            <a:rect l="0" t="0" r="r" b="b"/>
            <a:pathLst>
              <a:path w="820" h="819">
                <a:moveTo>
                  <a:pt x="0" y="0"/>
                </a:moveTo>
                <a:lnTo>
                  <a:pt x="0" y="819"/>
                </a:lnTo>
                <a:lnTo>
                  <a:pt x="820" y="819"/>
                </a:lnTo>
              </a:path>
            </a:pathLst>
          </a:custGeom>
          <a:noFill/>
          <a:ln w="22225" cap="flat" cmpd="sng">
            <a:solidFill>
              <a:srgbClr val="898989"/>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sym typeface="Arial"/>
            </a:endParaRPr>
          </a:p>
        </p:txBody>
      </p:sp>
      <p:sp>
        <p:nvSpPr>
          <p:cNvPr id="32" name="Freeform 6">
            <a:extLst>
              <a:ext uri="{FF2B5EF4-FFF2-40B4-BE49-F238E27FC236}">
                <a16:creationId xmlns:a16="http://schemas.microsoft.com/office/drawing/2014/main" id="{B465D9C7-43E9-5E41-BC85-B6ACD4BBAFC7}"/>
              </a:ext>
            </a:extLst>
          </p:cNvPr>
          <p:cNvSpPr>
            <a:spLocks/>
          </p:cNvSpPr>
          <p:nvPr/>
        </p:nvSpPr>
        <p:spPr bwMode="auto">
          <a:xfrm rot="19859332" flipH="1">
            <a:off x="2566346" y="3180967"/>
            <a:ext cx="1461271" cy="822621"/>
          </a:xfrm>
          <a:custGeom>
            <a:avLst/>
            <a:gdLst>
              <a:gd name="T0" fmla="*/ 0 w 820"/>
              <a:gd name="T1" fmla="*/ 0 h 819"/>
              <a:gd name="T2" fmla="*/ 0 w 820"/>
              <a:gd name="T3" fmla="*/ 819 h 819"/>
              <a:gd name="T4" fmla="*/ 820 w 820"/>
              <a:gd name="T5" fmla="*/ 819 h 819"/>
            </a:gdLst>
            <a:ahLst/>
            <a:cxnLst>
              <a:cxn ang="0">
                <a:pos x="T0" y="T1"/>
              </a:cxn>
              <a:cxn ang="0">
                <a:pos x="T2" y="T3"/>
              </a:cxn>
              <a:cxn ang="0">
                <a:pos x="T4" y="T5"/>
              </a:cxn>
            </a:cxnLst>
            <a:rect l="0" t="0" r="r" b="b"/>
            <a:pathLst>
              <a:path w="820" h="819">
                <a:moveTo>
                  <a:pt x="0" y="0"/>
                </a:moveTo>
                <a:lnTo>
                  <a:pt x="0" y="819"/>
                </a:lnTo>
                <a:lnTo>
                  <a:pt x="820" y="819"/>
                </a:lnTo>
              </a:path>
            </a:pathLst>
          </a:custGeom>
          <a:noFill/>
          <a:ln w="22225" cap="flat" cmpd="sng">
            <a:solidFill>
              <a:srgbClr val="898989"/>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sym typeface="Arial"/>
            </a:endParaRPr>
          </a:p>
        </p:txBody>
      </p:sp>
      <p:sp>
        <p:nvSpPr>
          <p:cNvPr id="33" name="Freeform 7">
            <a:extLst>
              <a:ext uri="{FF2B5EF4-FFF2-40B4-BE49-F238E27FC236}">
                <a16:creationId xmlns:a16="http://schemas.microsoft.com/office/drawing/2014/main" id="{754731C6-145D-7D4A-BD3C-F015917B95C5}"/>
              </a:ext>
            </a:extLst>
          </p:cNvPr>
          <p:cNvSpPr>
            <a:spLocks/>
          </p:cNvSpPr>
          <p:nvPr/>
        </p:nvSpPr>
        <p:spPr bwMode="auto">
          <a:xfrm rot="16213645" flipH="1">
            <a:off x="4134283" y="3759058"/>
            <a:ext cx="1114421" cy="881307"/>
          </a:xfrm>
          <a:custGeom>
            <a:avLst/>
            <a:gdLst>
              <a:gd name="T0" fmla="*/ 0 w 820"/>
              <a:gd name="T1" fmla="*/ 0 h 819"/>
              <a:gd name="T2" fmla="*/ 0 w 820"/>
              <a:gd name="T3" fmla="*/ 819 h 819"/>
              <a:gd name="T4" fmla="*/ 820 w 820"/>
              <a:gd name="T5" fmla="*/ 819 h 819"/>
            </a:gdLst>
            <a:ahLst/>
            <a:cxnLst>
              <a:cxn ang="0">
                <a:pos x="T0" y="T1"/>
              </a:cxn>
              <a:cxn ang="0">
                <a:pos x="T2" y="T3"/>
              </a:cxn>
              <a:cxn ang="0">
                <a:pos x="T4" y="T5"/>
              </a:cxn>
            </a:cxnLst>
            <a:rect l="0" t="0" r="r" b="b"/>
            <a:pathLst>
              <a:path w="820" h="819">
                <a:moveTo>
                  <a:pt x="0" y="0"/>
                </a:moveTo>
                <a:lnTo>
                  <a:pt x="0" y="819"/>
                </a:lnTo>
                <a:lnTo>
                  <a:pt x="820" y="819"/>
                </a:lnTo>
              </a:path>
            </a:pathLst>
          </a:custGeom>
          <a:noFill/>
          <a:ln w="22225" cap="flat" cmpd="sng">
            <a:solidFill>
              <a:srgbClr val="898989"/>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sym typeface="Arial"/>
            </a:endParaRPr>
          </a:p>
        </p:txBody>
      </p:sp>
      <p:sp>
        <p:nvSpPr>
          <p:cNvPr id="34" name="Rectangle 8">
            <a:extLst>
              <a:ext uri="{FF2B5EF4-FFF2-40B4-BE49-F238E27FC236}">
                <a16:creationId xmlns:a16="http://schemas.microsoft.com/office/drawing/2014/main" id="{85A67E64-B09E-2E47-84E8-495103CB31C0}"/>
              </a:ext>
            </a:extLst>
          </p:cNvPr>
          <p:cNvSpPr>
            <a:spLocks noChangeAspect="1" noChangeArrowheads="1"/>
          </p:cNvSpPr>
          <p:nvPr/>
        </p:nvSpPr>
        <p:spPr bwMode="auto">
          <a:xfrm>
            <a:off x="4875853" y="3677520"/>
            <a:ext cx="212595" cy="190461"/>
          </a:xfrm>
          <a:prstGeom prst="rect">
            <a:avLst/>
          </a:prstGeom>
          <a:solidFill>
            <a:srgbClr val="1B4367"/>
          </a:solidFill>
          <a:ln>
            <a:noFill/>
          </a:ln>
          <a:effectLst/>
        </p:spPr>
        <p:txBody>
          <a:bodyPr wrap="none" lIns="0" tIns="0" rIns="0" bIns="0" anchor="ctr"/>
          <a:lstStyle/>
          <a:p>
            <a:pPr marL="0" marR="0" lvl="0" indent="0" algn="ctr" defTabSz="958025" eaLnBrk="1" fontAlgn="auto" latinLnBrk="0" hangingPunct="1">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Arial"/>
              </a:rPr>
              <a:t>4</a:t>
            </a:r>
            <a:endParaRPr kumimoji="0" lang="en-US" altLang="zh-CN" sz="1800" b="0"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Arial"/>
            </a:endParaRPr>
          </a:p>
        </p:txBody>
      </p:sp>
      <p:sp>
        <p:nvSpPr>
          <p:cNvPr id="35" name="Rectangle 9">
            <a:extLst>
              <a:ext uri="{FF2B5EF4-FFF2-40B4-BE49-F238E27FC236}">
                <a16:creationId xmlns:a16="http://schemas.microsoft.com/office/drawing/2014/main" id="{C663C891-F22F-674C-80CB-BEE15B7C1A85}"/>
              </a:ext>
            </a:extLst>
          </p:cNvPr>
          <p:cNvSpPr>
            <a:spLocks noChangeAspect="1" noChangeArrowheads="1"/>
          </p:cNvSpPr>
          <p:nvPr/>
        </p:nvSpPr>
        <p:spPr bwMode="auto">
          <a:xfrm>
            <a:off x="4304864" y="1893348"/>
            <a:ext cx="212595" cy="190461"/>
          </a:xfrm>
          <a:prstGeom prst="rect">
            <a:avLst/>
          </a:prstGeom>
          <a:solidFill>
            <a:srgbClr val="1B4367"/>
          </a:solidFill>
          <a:ln>
            <a:noFill/>
          </a:ln>
          <a:effectLst/>
        </p:spPr>
        <p:txBody>
          <a:bodyPr wrap="none" lIns="0" tIns="0" rIns="0" bIns="0" anchor="ctr"/>
          <a:lstStyle/>
          <a:p>
            <a:pPr marL="0" marR="0" lvl="0" indent="0" algn="ctr" defTabSz="958025" eaLnBrk="1" fontAlgn="auto" latinLnBrk="0" hangingPunct="1">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Arial"/>
              </a:rPr>
              <a:t>1</a:t>
            </a:r>
            <a:endParaRPr kumimoji="0" lang="en-US" altLang="zh-CN" sz="1800" b="0"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Arial"/>
            </a:endParaRPr>
          </a:p>
        </p:txBody>
      </p:sp>
      <p:sp>
        <p:nvSpPr>
          <p:cNvPr id="36" name="Rectangle 10">
            <a:extLst>
              <a:ext uri="{FF2B5EF4-FFF2-40B4-BE49-F238E27FC236}">
                <a16:creationId xmlns:a16="http://schemas.microsoft.com/office/drawing/2014/main" id="{3DDE8DB5-0DC4-2B4A-BF8B-4F28E46520B9}"/>
              </a:ext>
            </a:extLst>
          </p:cNvPr>
          <p:cNvSpPr>
            <a:spLocks noChangeAspect="1" noChangeArrowheads="1"/>
          </p:cNvSpPr>
          <p:nvPr/>
        </p:nvSpPr>
        <p:spPr bwMode="auto">
          <a:xfrm rot="3602783">
            <a:off x="5367729" y="2152733"/>
            <a:ext cx="190461" cy="212595"/>
          </a:xfrm>
          <a:prstGeom prst="rect">
            <a:avLst/>
          </a:prstGeom>
          <a:solidFill>
            <a:srgbClr val="1B4367"/>
          </a:solidFill>
          <a:ln>
            <a:noFill/>
          </a:ln>
          <a:effectLst/>
        </p:spPr>
        <p:txBody>
          <a:bodyPr wrap="none" lIns="0" tIns="0" rIns="0" bIns="0" anchor="ctr"/>
          <a:lstStyle/>
          <a:p>
            <a:pPr marL="0" marR="0" lvl="0" indent="0" algn="ctr" defTabSz="958025" eaLnBrk="1" fontAlgn="auto" latinLnBrk="0" hangingPunct="1">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Arial"/>
              </a:rPr>
              <a:t>2</a:t>
            </a:r>
            <a:endParaRPr kumimoji="0" lang="en-US" altLang="zh-CN" sz="1800" b="0"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Arial"/>
            </a:endParaRPr>
          </a:p>
        </p:txBody>
      </p:sp>
      <p:sp>
        <p:nvSpPr>
          <p:cNvPr id="37" name="Rectangle 11">
            <a:extLst>
              <a:ext uri="{FF2B5EF4-FFF2-40B4-BE49-F238E27FC236}">
                <a16:creationId xmlns:a16="http://schemas.microsoft.com/office/drawing/2014/main" id="{31D42895-0EF3-FB4C-ADEE-B86CA35E1D4F}"/>
              </a:ext>
            </a:extLst>
          </p:cNvPr>
          <p:cNvSpPr>
            <a:spLocks noChangeAspect="1" noChangeArrowheads="1"/>
          </p:cNvSpPr>
          <p:nvPr/>
        </p:nvSpPr>
        <p:spPr bwMode="auto">
          <a:xfrm rot="1661969">
            <a:off x="5575024" y="3050451"/>
            <a:ext cx="212595" cy="190461"/>
          </a:xfrm>
          <a:prstGeom prst="rect">
            <a:avLst/>
          </a:prstGeom>
          <a:solidFill>
            <a:srgbClr val="1B4367"/>
          </a:solidFill>
          <a:ln>
            <a:noFill/>
          </a:ln>
          <a:effectLst/>
        </p:spPr>
        <p:txBody>
          <a:bodyPr wrap="none" lIns="0" tIns="0" rIns="0" bIns="0" anchor="ctr"/>
          <a:lstStyle/>
          <a:p>
            <a:pPr marL="0" marR="0" lvl="0" indent="0" algn="ctr" defTabSz="958025" eaLnBrk="1" fontAlgn="auto" latinLnBrk="0" hangingPunct="1">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Arial"/>
              </a:rPr>
              <a:t>3</a:t>
            </a:r>
            <a:endParaRPr kumimoji="0" lang="en-US" altLang="zh-CN" sz="1800" b="0"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Arial"/>
            </a:endParaRPr>
          </a:p>
        </p:txBody>
      </p:sp>
      <p:sp>
        <p:nvSpPr>
          <p:cNvPr id="38" name="Rectangle 12">
            <a:extLst>
              <a:ext uri="{FF2B5EF4-FFF2-40B4-BE49-F238E27FC236}">
                <a16:creationId xmlns:a16="http://schemas.microsoft.com/office/drawing/2014/main" id="{AD062CCE-527C-2E46-86DF-107370B0BBFF}"/>
              </a:ext>
            </a:extLst>
          </p:cNvPr>
          <p:cNvSpPr>
            <a:spLocks noChangeAspect="1" noChangeArrowheads="1"/>
          </p:cNvSpPr>
          <p:nvPr/>
        </p:nvSpPr>
        <p:spPr bwMode="auto">
          <a:xfrm rot="-1742389">
            <a:off x="3814861" y="3415662"/>
            <a:ext cx="212595" cy="190461"/>
          </a:xfrm>
          <a:prstGeom prst="rect">
            <a:avLst/>
          </a:prstGeom>
          <a:solidFill>
            <a:srgbClr val="1B4367"/>
          </a:solidFill>
          <a:ln>
            <a:noFill/>
          </a:ln>
          <a:effectLst/>
        </p:spPr>
        <p:txBody>
          <a:bodyPr wrap="none" lIns="0" tIns="0" rIns="0" bIns="0" anchor="ctr"/>
          <a:lstStyle/>
          <a:p>
            <a:pPr marL="0" marR="0" lvl="0" indent="0" algn="ctr" defTabSz="958025" eaLnBrk="1" fontAlgn="auto" latinLnBrk="0" hangingPunct="1">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Arial"/>
              </a:rPr>
              <a:t>5</a:t>
            </a:r>
            <a:endParaRPr kumimoji="0" lang="en-US" altLang="zh-CN" sz="1800" b="0"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Arial"/>
            </a:endParaRPr>
          </a:p>
        </p:txBody>
      </p:sp>
      <p:sp>
        <p:nvSpPr>
          <p:cNvPr id="39" name="Rectangle 13">
            <a:extLst>
              <a:ext uri="{FF2B5EF4-FFF2-40B4-BE49-F238E27FC236}">
                <a16:creationId xmlns:a16="http://schemas.microsoft.com/office/drawing/2014/main" id="{90871579-1DB1-3C44-94CB-A1D100655774}"/>
              </a:ext>
            </a:extLst>
          </p:cNvPr>
          <p:cNvSpPr>
            <a:spLocks noChangeAspect="1" noChangeArrowheads="1"/>
          </p:cNvSpPr>
          <p:nvPr/>
        </p:nvSpPr>
        <p:spPr bwMode="auto">
          <a:xfrm rot="-63079841">
            <a:off x="3597456" y="2580256"/>
            <a:ext cx="212595" cy="190461"/>
          </a:xfrm>
          <a:prstGeom prst="rect">
            <a:avLst/>
          </a:prstGeom>
          <a:solidFill>
            <a:srgbClr val="1B4367"/>
          </a:solidFill>
          <a:ln>
            <a:noFill/>
          </a:ln>
          <a:effectLst/>
        </p:spPr>
        <p:txBody>
          <a:bodyPr wrap="none" lIns="0" tIns="0" rIns="0" bIns="0" anchor="ctr"/>
          <a:lstStyle/>
          <a:p>
            <a:pPr marL="0" marR="0" lvl="0" indent="0" algn="ctr" defTabSz="958025" eaLnBrk="1" fontAlgn="auto" latinLnBrk="0" hangingPunct="1">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Arial"/>
              </a:rPr>
              <a:t>6</a:t>
            </a:r>
            <a:endParaRPr kumimoji="0" lang="en-US" altLang="zh-CN" sz="1800" b="0"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Arial"/>
            </a:endParaRPr>
          </a:p>
        </p:txBody>
      </p:sp>
      <p:sp>
        <p:nvSpPr>
          <p:cNvPr id="41" name="AutoShape 14">
            <a:extLst>
              <a:ext uri="{FF2B5EF4-FFF2-40B4-BE49-F238E27FC236}">
                <a16:creationId xmlns:a16="http://schemas.microsoft.com/office/drawing/2014/main" id="{E8DFC6F7-BC53-2247-8E49-D4A079EC6498}"/>
              </a:ext>
            </a:extLst>
          </p:cNvPr>
          <p:cNvSpPr>
            <a:spLocks noChangeArrowheads="1"/>
          </p:cNvSpPr>
          <p:nvPr/>
        </p:nvSpPr>
        <p:spPr bwMode="auto">
          <a:xfrm>
            <a:off x="3842158" y="2218253"/>
            <a:ext cx="1702324" cy="1319223"/>
          </a:xfrm>
          <a:prstGeom prst="hexagon">
            <a:avLst>
              <a:gd name="adj" fmla="val 28901"/>
              <a:gd name="vf" fmla="val 115470"/>
            </a:avLst>
          </a:prstGeom>
          <a:solidFill>
            <a:srgbClr val="1B4367"/>
          </a:solidFill>
          <a:ln w="9525" algn="ctr">
            <a:noFill/>
            <a:miter lim="800000"/>
            <a:headEnd/>
            <a:tailEnd/>
          </a:ln>
          <a:effectLst/>
        </p:spPr>
        <p:txBody>
          <a:bodyPr wrap="none" lIns="85954" tIns="42977" rIns="85954" bIns="42977" anchor="ctr"/>
          <a:lstStyle/>
          <a:p>
            <a:pPr marL="0" marR="0" lvl="0" indent="0" algn="ctr" defTabSz="958025" eaLnBrk="1" fontAlgn="auto" latinLnBrk="0" hangingPunct="1">
              <a:lnSpc>
                <a:spcPct val="100000"/>
              </a:lnSpc>
              <a:spcBef>
                <a:spcPts val="0"/>
              </a:spcBef>
              <a:spcAft>
                <a:spcPts val="0"/>
              </a:spcAft>
              <a:buClrTx/>
              <a:buSzTx/>
              <a:buFontTx/>
              <a:buNone/>
              <a:tabLst/>
              <a:defRPr/>
            </a:pPr>
            <a:r>
              <a:rPr lang="zh-CN" altLang="en-US" b="1" kern="0" dirty="0">
                <a:solidFill>
                  <a:prstClr val="white"/>
                </a:solidFill>
                <a:latin typeface="Times New Roman" panose="02020603050405020304" pitchFamily="18" charset="0"/>
                <a:cs typeface="Times New Roman" panose="02020603050405020304" pitchFamily="18" charset="0"/>
                <a:sym typeface="Arial"/>
              </a:rPr>
              <a:t>土地流转的特征</a:t>
            </a:r>
            <a:endParaRPr kumimoji="0" lang="zh-CN" altLang="en-US" sz="14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sym typeface="Arial"/>
            </a:endParaRPr>
          </a:p>
        </p:txBody>
      </p:sp>
      <p:sp>
        <p:nvSpPr>
          <p:cNvPr id="43" name="Text Box 15">
            <a:extLst>
              <a:ext uri="{FF2B5EF4-FFF2-40B4-BE49-F238E27FC236}">
                <a16:creationId xmlns:a16="http://schemas.microsoft.com/office/drawing/2014/main" id="{B72BE7A6-005A-CB49-9189-C4F28AD28C85}"/>
              </a:ext>
            </a:extLst>
          </p:cNvPr>
          <p:cNvSpPr txBox="1">
            <a:spLocks noChangeArrowheads="1"/>
          </p:cNvSpPr>
          <p:nvPr/>
        </p:nvSpPr>
        <p:spPr bwMode="auto">
          <a:xfrm>
            <a:off x="2094649" y="2762103"/>
            <a:ext cx="1417822" cy="120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6" tIns="42964" rIns="85926" bIns="42964"/>
          <a:lstStyle>
            <a:lvl1pPr marL="174625" indent="-174625" algn="l">
              <a:spcBef>
                <a:spcPct val="0"/>
              </a:spcBef>
              <a:defRPr>
                <a:solidFill>
                  <a:schemeClr val="tx1"/>
                </a:solidFill>
                <a:latin typeface="Arial" pitchFamily="34" charset="0"/>
                <a:ea typeface="宋体" pitchFamily="2" charset="-122"/>
              </a:defRPr>
            </a:lvl1pPr>
            <a:lvl2pPr marL="536575" indent="-182563" algn="l">
              <a:spcBef>
                <a:spcPct val="0"/>
              </a:spcBef>
              <a:defRPr>
                <a:solidFill>
                  <a:schemeClr val="tx1"/>
                </a:solidFill>
                <a:latin typeface="Arial" pitchFamily="34" charset="0"/>
                <a:ea typeface="宋体" pitchFamily="2" charset="-122"/>
              </a:defRPr>
            </a:lvl2pPr>
            <a:lvl3pPr marL="900113" indent="-184150" algn="l">
              <a:spcBef>
                <a:spcPct val="0"/>
              </a:spcBef>
              <a:defRPr>
                <a:solidFill>
                  <a:schemeClr val="tx1"/>
                </a:solidFill>
                <a:latin typeface="Arial" pitchFamily="34" charset="0"/>
                <a:ea typeface="宋体" pitchFamily="2" charset="-122"/>
              </a:defRPr>
            </a:lvl3pPr>
            <a:lvl4pPr marL="1438275" indent="-180975" algn="l">
              <a:spcBef>
                <a:spcPct val="0"/>
              </a:spcBef>
              <a:defRPr>
                <a:solidFill>
                  <a:schemeClr val="tx1"/>
                </a:solidFill>
                <a:latin typeface="Arial" pitchFamily="34" charset="0"/>
                <a:ea typeface="宋体" pitchFamily="2" charset="-122"/>
              </a:defRPr>
            </a:lvl4pPr>
            <a:lvl5pPr marL="2181225" algn="l">
              <a:spcBef>
                <a:spcPct val="0"/>
              </a:spcBef>
              <a:defRPr>
                <a:solidFill>
                  <a:schemeClr val="tx1"/>
                </a:solidFill>
                <a:latin typeface="Arial" pitchFamily="34" charset="0"/>
                <a:ea typeface="宋体" pitchFamily="2" charset="-122"/>
              </a:defRPr>
            </a:lvl5pPr>
            <a:lvl6pPr marL="2638425" fontAlgn="base">
              <a:spcBef>
                <a:spcPct val="0"/>
              </a:spcBef>
              <a:spcAft>
                <a:spcPct val="0"/>
              </a:spcAft>
              <a:defRPr>
                <a:solidFill>
                  <a:schemeClr val="tx1"/>
                </a:solidFill>
                <a:latin typeface="Arial" pitchFamily="34" charset="0"/>
                <a:ea typeface="宋体" pitchFamily="2" charset="-122"/>
              </a:defRPr>
            </a:lvl6pPr>
            <a:lvl7pPr marL="3095625" fontAlgn="base">
              <a:spcBef>
                <a:spcPct val="0"/>
              </a:spcBef>
              <a:spcAft>
                <a:spcPct val="0"/>
              </a:spcAft>
              <a:defRPr>
                <a:solidFill>
                  <a:schemeClr val="tx1"/>
                </a:solidFill>
                <a:latin typeface="Arial" pitchFamily="34" charset="0"/>
                <a:ea typeface="宋体" pitchFamily="2" charset="-122"/>
              </a:defRPr>
            </a:lvl7pPr>
            <a:lvl8pPr marL="3552825" fontAlgn="base">
              <a:spcBef>
                <a:spcPct val="0"/>
              </a:spcBef>
              <a:spcAft>
                <a:spcPct val="0"/>
              </a:spcAft>
              <a:defRPr>
                <a:solidFill>
                  <a:schemeClr val="tx1"/>
                </a:solidFill>
                <a:latin typeface="Arial" pitchFamily="34" charset="0"/>
                <a:ea typeface="宋体" pitchFamily="2" charset="-122"/>
              </a:defRPr>
            </a:lvl8pPr>
            <a:lvl9pPr marL="4010025" fontAlgn="base">
              <a:spcBef>
                <a:spcPct val="0"/>
              </a:spcBef>
              <a:spcAft>
                <a:spcPct val="0"/>
              </a:spcAft>
              <a:defRPr>
                <a:solidFill>
                  <a:schemeClr val="tx1"/>
                </a:solidFill>
                <a:latin typeface="Arial" pitchFamily="34" charset="0"/>
                <a:ea typeface="宋体" pitchFamily="2" charset="-122"/>
              </a:defRPr>
            </a:lvl9pPr>
          </a:lstStyle>
          <a:p>
            <a:pPr marL="180975" indent="-180975" defTabSz="914400">
              <a:lnSpc>
                <a:spcPct val="120000"/>
              </a:lnSpc>
              <a:spcBef>
                <a:spcPts val="300"/>
              </a:spcBef>
              <a:spcAft>
                <a:spcPts val="300"/>
              </a:spcAft>
              <a:buClr>
                <a:srgbClr val="1B4367"/>
              </a:buClr>
              <a:buSzPct val="80000"/>
              <a:buFont typeface="Wingdings" pitchFamily="2" charset="2"/>
              <a:buChar char="Ø"/>
            </a:pPr>
            <a:r>
              <a:rPr lang="zh-CN" altLang="en-US" sz="1200" dirty="0">
                <a:solidFill>
                  <a:srgbClr val="000000"/>
                </a:solidFill>
                <a:latin typeface="Times New Roman" panose="02020603050405020304" pitchFamily="18" charset="0"/>
                <a:ea typeface="+mn-ea"/>
                <a:cs typeface="Times New Roman" panose="02020603050405020304" pitchFamily="18" charset="0"/>
                <a:sym typeface="Arial"/>
              </a:rPr>
              <a:t>非粮化趋势非常明显</a:t>
            </a:r>
          </a:p>
        </p:txBody>
      </p:sp>
      <p:sp>
        <p:nvSpPr>
          <p:cNvPr id="44" name="Text Box 16">
            <a:extLst>
              <a:ext uri="{FF2B5EF4-FFF2-40B4-BE49-F238E27FC236}">
                <a16:creationId xmlns:a16="http://schemas.microsoft.com/office/drawing/2014/main" id="{83A75F6C-B281-124B-8BEE-4F88EDC5CD69}"/>
              </a:ext>
            </a:extLst>
          </p:cNvPr>
          <p:cNvSpPr txBox="1">
            <a:spLocks noChangeArrowheads="1"/>
          </p:cNvSpPr>
          <p:nvPr/>
        </p:nvSpPr>
        <p:spPr bwMode="auto">
          <a:xfrm>
            <a:off x="3664083" y="3975832"/>
            <a:ext cx="1417823" cy="525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6" tIns="42964" rIns="85926" bIns="42964"/>
          <a:lstStyle>
            <a:lvl1pPr marL="174625" indent="-174625" algn="l">
              <a:spcBef>
                <a:spcPct val="0"/>
              </a:spcBef>
              <a:defRPr>
                <a:solidFill>
                  <a:schemeClr val="tx1"/>
                </a:solidFill>
                <a:latin typeface="Arial" pitchFamily="34" charset="0"/>
                <a:ea typeface="宋体" pitchFamily="2" charset="-122"/>
              </a:defRPr>
            </a:lvl1pPr>
            <a:lvl2pPr marL="536575" indent="-182563" algn="l">
              <a:spcBef>
                <a:spcPct val="0"/>
              </a:spcBef>
              <a:defRPr>
                <a:solidFill>
                  <a:schemeClr val="tx1"/>
                </a:solidFill>
                <a:latin typeface="Arial" pitchFamily="34" charset="0"/>
                <a:ea typeface="宋体" pitchFamily="2" charset="-122"/>
              </a:defRPr>
            </a:lvl2pPr>
            <a:lvl3pPr marL="900113" indent="-184150" algn="l">
              <a:spcBef>
                <a:spcPct val="0"/>
              </a:spcBef>
              <a:defRPr>
                <a:solidFill>
                  <a:schemeClr val="tx1"/>
                </a:solidFill>
                <a:latin typeface="Arial" pitchFamily="34" charset="0"/>
                <a:ea typeface="宋体" pitchFamily="2" charset="-122"/>
              </a:defRPr>
            </a:lvl3pPr>
            <a:lvl4pPr marL="1438275" indent="-180975" algn="l">
              <a:spcBef>
                <a:spcPct val="0"/>
              </a:spcBef>
              <a:defRPr>
                <a:solidFill>
                  <a:schemeClr val="tx1"/>
                </a:solidFill>
                <a:latin typeface="Arial" pitchFamily="34" charset="0"/>
                <a:ea typeface="宋体" pitchFamily="2" charset="-122"/>
              </a:defRPr>
            </a:lvl4pPr>
            <a:lvl5pPr marL="2181225" algn="l">
              <a:spcBef>
                <a:spcPct val="0"/>
              </a:spcBef>
              <a:defRPr>
                <a:solidFill>
                  <a:schemeClr val="tx1"/>
                </a:solidFill>
                <a:latin typeface="Arial" pitchFamily="34" charset="0"/>
                <a:ea typeface="宋体" pitchFamily="2" charset="-122"/>
              </a:defRPr>
            </a:lvl5pPr>
            <a:lvl6pPr marL="2638425" fontAlgn="base">
              <a:spcBef>
                <a:spcPct val="0"/>
              </a:spcBef>
              <a:spcAft>
                <a:spcPct val="0"/>
              </a:spcAft>
              <a:defRPr>
                <a:solidFill>
                  <a:schemeClr val="tx1"/>
                </a:solidFill>
                <a:latin typeface="Arial" pitchFamily="34" charset="0"/>
                <a:ea typeface="宋体" pitchFamily="2" charset="-122"/>
              </a:defRPr>
            </a:lvl6pPr>
            <a:lvl7pPr marL="3095625" fontAlgn="base">
              <a:spcBef>
                <a:spcPct val="0"/>
              </a:spcBef>
              <a:spcAft>
                <a:spcPct val="0"/>
              </a:spcAft>
              <a:defRPr>
                <a:solidFill>
                  <a:schemeClr val="tx1"/>
                </a:solidFill>
                <a:latin typeface="Arial" pitchFamily="34" charset="0"/>
                <a:ea typeface="宋体" pitchFamily="2" charset="-122"/>
              </a:defRPr>
            </a:lvl7pPr>
            <a:lvl8pPr marL="3552825" fontAlgn="base">
              <a:spcBef>
                <a:spcPct val="0"/>
              </a:spcBef>
              <a:spcAft>
                <a:spcPct val="0"/>
              </a:spcAft>
              <a:defRPr>
                <a:solidFill>
                  <a:schemeClr val="tx1"/>
                </a:solidFill>
                <a:latin typeface="Arial" pitchFamily="34" charset="0"/>
                <a:ea typeface="宋体" pitchFamily="2" charset="-122"/>
              </a:defRPr>
            </a:lvl8pPr>
            <a:lvl9pPr marL="4010025" fontAlgn="base">
              <a:spcBef>
                <a:spcPct val="0"/>
              </a:spcBef>
              <a:spcAft>
                <a:spcPct val="0"/>
              </a:spcAft>
              <a:defRPr>
                <a:solidFill>
                  <a:schemeClr val="tx1"/>
                </a:solidFill>
                <a:latin typeface="Arial" pitchFamily="34" charset="0"/>
                <a:ea typeface="宋体" pitchFamily="2" charset="-122"/>
              </a:defRPr>
            </a:lvl9pPr>
          </a:lstStyle>
          <a:p>
            <a:pPr marL="180975" indent="-180975" defTabSz="914400">
              <a:lnSpc>
                <a:spcPct val="120000"/>
              </a:lnSpc>
              <a:spcBef>
                <a:spcPts val="300"/>
              </a:spcBef>
              <a:spcAft>
                <a:spcPts val="300"/>
              </a:spcAft>
              <a:buClr>
                <a:srgbClr val="1B4367"/>
              </a:buClr>
              <a:buSzPct val="80000"/>
              <a:buFont typeface="Wingdings" pitchFamily="2" charset="2"/>
              <a:buChar char="Ø"/>
            </a:pPr>
            <a:r>
              <a:rPr lang="zh-CN" altLang="en-US" sz="1200" dirty="0">
                <a:solidFill>
                  <a:srgbClr val="000000"/>
                </a:solidFill>
                <a:latin typeface="Times New Roman" panose="02020603050405020304" pitchFamily="18" charset="0"/>
                <a:ea typeface="+mn-ea"/>
                <a:cs typeface="Times New Roman" panose="02020603050405020304" pitchFamily="18" charset="0"/>
                <a:sym typeface="Arial"/>
              </a:rPr>
              <a:t>租金分期支付</a:t>
            </a:r>
          </a:p>
        </p:txBody>
      </p:sp>
      <p:sp>
        <p:nvSpPr>
          <p:cNvPr id="45" name="Text Box 17">
            <a:extLst>
              <a:ext uri="{FF2B5EF4-FFF2-40B4-BE49-F238E27FC236}">
                <a16:creationId xmlns:a16="http://schemas.microsoft.com/office/drawing/2014/main" id="{407CAEAE-E6E0-5245-95F1-4069411A2473}"/>
              </a:ext>
            </a:extLst>
          </p:cNvPr>
          <p:cNvSpPr txBox="1">
            <a:spLocks noChangeArrowheads="1"/>
          </p:cNvSpPr>
          <p:nvPr/>
        </p:nvSpPr>
        <p:spPr bwMode="auto">
          <a:xfrm>
            <a:off x="5330323" y="3552881"/>
            <a:ext cx="1417822" cy="1205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6" tIns="42964" rIns="85926" bIns="42964"/>
          <a:lstStyle>
            <a:lvl1pPr marL="174625" indent="-174625" algn="l">
              <a:spcBef>
                <a:spcPct val="0"/>
              </a:spcBef>
              <a:defRPr>
                <a:solidFill>
                  <a:schemeClr val="tx1"/>
                </a:solidFill>
                <a:latin typeface="Arial" pitchFamily="34" charset="0"/>
                <a:ea typeface="宋体" pitchFamily="2" charset="-122"/>
              </a:defRPr>
            </a:lvl1pPr>
            <a:lvl2pPr marL="536575" indent="-182563" algn="l">
              <a:spcBef>
                <a:spcPct val="0"/>
              </a:spcBef>
              <a:defRPr>
                <a:solidFill>
                  <a:schemeClr val="tx1"/>
                </a:solidFill>
                <a:latin typeface="Arial" pitchFamily="34" charset="0"/>
                <a:ea typeface="宋体" pitchFamily="2" charset="-122"/>
              </a:defRPr>
            </a:lvl2pPr>
            <a:lvl3pPr marL="900113" indent="-184150" algn="l">
              <a:spcBef>
                <a:spcPct val="0"/>
              </a:spcBef>
              <a:defRPr>
                <a:solidFill>
                  <a:schemeClr val="tx1"/>
                </a:solidFill>
                <a:latin typeface="Arial" pitchFamily="34" charset="0"/>
                <a:ea typeface="宋体" pitchFamily="2" charset="-122"/>
              </a:defRPr>
            </a:lvl3pPr>
            <a:lvl4pPr marL="1438275" indent="-180975" algn="l">
              <a:spcBef>
                <a:spcPct val="0"/>
              </a:spcBef>
              <a:defRPr>
                <a:solidFill>
                  <a:schemeClr val="tx1"/>
                </a:solidFill>
                <a:latin typeface="Arial" pitchFamily="34" charset="0"/>
                <a:ea typeface="宋体" pitchFamily="2" charset="-122"/>
              </a:defRPr>
            </a:lvl4pPr>
            <a:lvl5pPr marL="2181225" algn="l">
              <a:spcBef>
                <a:spcPct val="0"/>
              </a:spcBef>
              <a:defRPr>
                <a:solidFill>
                  <a:schemeClr val="tx1"/>
                </a:solidFill>
                <a:latin typeface="Arial" pitchFamily="34" charset="0"/>
                <a:ea typeface="宋体" pitchFamily="2" charset="-122"/>
              </a:defRPr>
            </a:lvl5pPr>
            <a:lvl6pPr marL="2638425" fontAlgn="base">
              <a:spcBef>
                <a:spcPct val="0"/>
              </a:spcBef>
              <a:spcAft>
                <a:spcPct val="0"/>
              </a:spcAft>
              <a:defRPr>
                <a:solidFill>
                  <a:schemeClr val="tx1"/>
                </a:solidFill>
                <a:latin typeface="Arial" pitchFamily="34" charset="0"/>
                <a:ea typeface="宋体" pitchFamily="2" charset="-122"/>
              </a:defRPr>
            </a:lvl6pPr>
            <a:lvl7pPr marL="3095625" fontAlgn="base">
              <a:spcBef>
                <a:spcPct val="0"/>
              </a:spcBef>
              <a:spcAft>
                <a:spcPct val="0"/>
              </a:spcAft>
              <a:defRPr>
                <a:solidFill>
                  <a:schemeClr val="tx1"/>
                </a:solidFill>
                <a:latin typeface="Arial" pitchFamily="34" charset="0"/>
                <a:ea typeface="宋体" pitchFamily="2" charset="-122"/>
              </a:defRPr>
            </a:lvl7pPr>
            <a:lvl8pPr marL="3552825" fontAlgn="base">
              <a:spcBef>
                <a:spcPct val="0"/>
              </a:spcBef>
              <a:spcAft>
                <a:spcPct val="0"/>
              </a:spcAft>
              <a:defRPr>
                <a:solidFill>
                  <a:schemeClr val="tx1"/>
                </a:solidFill>
                <a:latin typeface="Arial" pitchFamily="34" charset="0"/>
                <a:ea typeface="宋体" pitchFamily="2" charset="-122"/>
              </a:defRPr>
            </a:lvl8pPr>
            <a:lvl9pPr marL="4010025" fontAlgn="base">
              <a:spcBef>
                <a:spcPct val="0"/>
              </a:spcBef>
              <a:spcAft>
                <a:spcPct val="0"/>
              </a:spcAft>
              <a:defRPr>
                <a:solidFill>
                  <a:schemeClr val="tx1"/>
                </a:solidFill>
                <a:latin typeface="Arial" pitchFamily="34" charset="0"/>
                <a:ea typeface="宋体" pitchFamily="2" charset="-122"/>
              </a:defRPr>
            </a:lvl9pPr>
          </a:lstStyle>
          <a:p>
            <a:pPr marL="180975" indent="-180975" defTabSz="914400">
              <a:lnSpc>
                <a:spcPct val="120000"/>
              </a:lnSpc>
              <a:spcBef>
                <a:spcPts val="300"/>
              </a:spcBef>
              <a:spcAft>
                <a:spcPts val="300"/>
              </a:spcAft>
              <a:buClr>
                <a:srgbClr val="1B4367"/>
              </a:buClr>
              <a:buSzPct val="80000"/>
              <a:buFont typeface="Wingdings" pitchFamily="2" charset="2"/>
              <a:buChar char="Ø"/>
            </a:pPr>
            <a:r>
              <a:rPr lang="zh-CN" altLang="en-US" sz="1200" dirty="0">
                <a:solidFill>
                  <a:srgbClr val="000000"/>
                </a:solidFill>
                <a:latin typeface="Times New Roman" panose="02020603050405020304" pitchFamily="18" charset="0"/>
                <a:ea typeface="+mn-ea"/>
                <a:cs typeface="Times New Roman" panose="02020603050405020304" pitchFamily="18" charset="0"/>
                <a:sym typeface="Arial"/>
              </a:rPr>
              <a:t>基层政府作为土地流转中介的角色和作用不可忽略</a:t>
            </a:r>
          </a:p>
        </p:txBody>
      </p:sp>
      <p:sp>
        <p:nvSpPr>
          <p:cNvPr id="46" name="Text Box 18">
            <a:extLst>
              <a:ext uri="{FF2B5EF4-FFF2-40B4-BE49-F238E27FC236}">
                <a16:creationId xmlns:a16="http://schemas.microsoft.com/office/drawing/2014/main" id="{366F2F8B-7EF5-2C4E-A510-843731CD037A}"/>
              </a:ext>
            </a:extLst>
          </p:cNvPr>
          <p:cNvSpPr txBox="1">
            <a:spLocks noChangeArrowheads="1"/>
          </p:cNvSpPr>
          <p:nvPr/>
        </p:nvSpPr>
        <p:spPr bwMode="auto">
          <a:xfrm>
            <a:off x="2565022" y="1012467"/>
            <a:ext cx="1417823" cy="1205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6" tIns="42964" rIns="85926" bIns="42964"/>
          <a:lstStyle>
            <a:lvl1pPr marL="174625" indent="-174625" algn="l">
              <a:spcBef>
                <a:spcPct val="0"/>
              </a:spcBef>
              <a:defRPr>
                <a:solidFill>
                  <a:schemeClr val="tx1"/>
                </a:solidFill>
                <a:latin typeface="Arial" pitchFamily="34" charset="0"/>
                <a:ea typeface="宋体" pitchFamily="2" charset="-122"/>
              </a:defRPr>
            </a:lvl1pPr>
            <a:lvl2pPr marL="536575" indent="-182563" algn="l">
              <a:spcBef>
                <a:spcPct val="0"/>
              </a:spcBef>
              <a:defRPr>
                <a:solidFill>
                  <a:schemeClr val="tx1"/>
                </a:solidFill>
                <a:latin typeface="Arial" pitchFamily="34" charset="0"/>
                <a:ea typeface="宋体" pitchFamily="2" charset="-122"/>
              </a:defRPr>
            </a:lvl2pPr>
            <a:lvl3pPr marL="900113" indent="-184150" algn="l">
              <a:spcBef>
                <a:spcPct val="0"/>
              </a:spcBef>
              <a:defRPr>
                <a:solidFill>
                  <a:schemeClr val="tx1"/>
                </a:solidFill>
                <a:latin typeface="Arial" pitchFamily="34" charset="0"/>
                <a:ea typeface="宋体" pitchFamily="2" charset="-122"/>
              </a:defRPr>
            </a:lvl3pPr>
            <a:lvl4pPr marL="1438275" indent="-180975" algn="l">
              <a:spcBef>
                <a:spcPct val="0"/>
              </a:spcBef>
              <a:defRPr>
                <a:solidFill>
                  <a:schemeClr val="tx1"/>
                </a:solidFill>
                <a:latin typeface="Arial" pitchFamily="34" charset="0"/>
                <a:ea typeface="宋体" pitchFamily="2" charset="-122"/>
              </a:defRPr>
            </a:lvl4pPr>
            <a:lvl5pPr marL="2181225" algn="l">
              <a:spcBef>
                <a:spcPct val="0"/>
              </a:spcBef>
              <a:defRPr>
                <a:solidFill>
                  <a:schemeClr val="tx1"/>
                </a:solidFill>
                <a:latin typeface="Arial" pitchFamily="34" charset="0"/>
                <a:ea typeface="宋体" pitchFamily="2" charset="-122"/>
              </a:defRPr>
            </a:lvl5pPr>
            <a:lvl6pPr marL="2638425" fontAlgn="base">
              <a:spcBef>
                <a:spcPct val="0"/>
              </a:spcBef>
              <a:spcAft>
                <a:spcPct val="0"/>
              </a:spcAft>
              <a:defRPr>
                <a:solidFill>
                  <a:schemeClr val="tx1"/>
                </a:solidFill>
                <a:latin typeface="Arial" pitchFamily="34" charset="0"/>
                <a:ea typeface="宋体" pitchFamily="2" charset="-122"/>
              </a:defRPr>
            </a:lvl6pPr>
            <a:lvl7pPr marL="3095625" fontAlgn="base">
              <a:spcBef>
                <a:spcPct val="0"/>
              </a:spcBef>
              <a:spcAft>
                <a:spcPct val="0"/>
              </a:spcAft>
              <a:defRPr>
                <a:solidFill>
                  <a:schemeClr val="tx1"/>
                </a:solidFill>
                <a:latin typeface="Arial" pitchFamily="34" charset="0"/>
                <a:ea typeface="宋体" pitchFamily="2" charset="-122"/>
              </a:defRPr>
            </a:lvl7pPr>
            <a:lvl8pPr marL="3552825" fontAlgn="base">
              <a:spcBef>
                <a:spcPct val="0"/>
              </a:spcBef>
              <a:spcAft>
                <a:spcPct val="0"/>
              </a:spcAft>
              <a:defRPr>
                <a:solidFill>
                  <a:schemeClr val="tx1"/>
                </a:solidFill>
                <a:latin typeface="Arial" pitchFamily="34" charset="0"/>
                <a:ea typeface="宋体" pitchFamily="2" charset="-122"/>
              </a:defRPr>
            </a:lvl8pPr>
            <a:lvl9pPr marL="4010025" fontAlgn="base">
              <a:spcBef>
                <a:spcPct val="0"/>
              </a:spcBef>
              <a:spcAft>
                <a:spcPct val="0"/>
              </a:spcAft>
              <a:defRPr>
                <a:solidFill>
                  <a:schemeClr val="tx1"/>
                </a:solidFill>
                <a:latin typeface="Arial" pitchFamily="34" charset="0"/>
                <a:ea typeface="宋体" pitchFamily="2" charset="-122"/>
              </a:defRPr>
            </a:lvl9pPr>
          </a:lstStyle>
          <a:p>
            <a:pPr marL="180975" indent="-180975" defTabSz="914400">
              <a:lnSpc>
                <a:spcPct val="120000"/>
              </a:lnSpc>
              <a:spcBef>
                <a:spcPts val="300"/>
              </a:spcBef>
              <a:spcAft>
                <a:spcPts val="300"/>
              </a:spcAft>
              <a:buClr>
                <a:srgbClr val="1B4367"/>
              </a:buClr>
              <a:buSzPct val="80000"/>
              <a:buFont typeface="Wingdings" pitchFamily="2" charset="2"/>
              <a:buChar char="Ø"/>
            </a:pPr>
            <a:r>
              <a:rPr lang="zh-CN" altLang="en-US" sz="1200" dirty="0">
                <a:solidFill>
                  <a:srgbClr val="000000"/>
                </a:solidFill>
                <a:latin typeface="Times New Roman" panose="02020603050405020304" pitchFamily="18" charset="0"/>
                <a:ea typeface="+mn-ea"/>
                <a:cs typeface="Times New Roman" panose="02020603050405020304" pitchFamily="18" charset="0"/>
                <a:sym typeface="Arial"/>
              </a:rPr>
              <a:t>农业产业化过程中与 产业发展相关联的农村建设用地指标供不应求</a:t>
            </a:r>
          </a:p>
        </p:txBody>
      </p:sp>
      <p:sp>
        <p:nvSpPr>
          <p:cNvPr id="47" name="Text Box 19">
            <a:extLst>
              <a:ext uri="{FF2B5EF4-FFF2-40B4-BE49-F238E27FC236}">
                <a16:creationId xmlns:a16="http://schemas.microsoft.com/office/drawing/2014/main" id="{8C335C08-8B14-364E-9790-695BE1DB0130}"/>
              </a:ext>
            </a:extLst>
          </p:cNvPr>
          <p:cNvSpPr txBox="1">
            <a:spLocks noChangeArrowheads="1"/>
          </p:cNvSpPr>
          <p:nvPr/>
        </p:nvSpPr>
        <p:spPr bwMode="auto">
          <a:xfrm>
            <a:off x="6040015" y="1837330"/>
            <a:ext cx="1575513" cy="120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6" tIns="42964" rIns="85926" bIns="42964"/>
          <a:lstStyle>
            <a:lvl1pPr marL="174625" indent="-174625" algn="l">
              <a:spcBef>
                <a:spcPct val="0"/>
              </a:spcBef>
              <a:defRPr>
                <a:solidFill>
                  <a:schemeClr val="tx1"/>
                </a:solidFill>
                <a:latin typeface="Arial" pitchFamily="34" charset="0"/>
                <a:ea typeface="宋体" pitchFamily="2" charset="-122"/>
              </a:defRPr>
            </a:lvl1pPr>
            <a:lvl2pPr marL="536575" indent="-182563" algn="l">
              <a:spcBef>
                <a:spcPct val="0"/>
              </a:spcBef>
              <a:defRPr>
                <a:solidFill>
                  <a:schemeClr val="tx1"/>
                </a:solidFill>
                <a:latin typeface="Arial" pitchFamily="34" charset="0"/>
                <a:ea typeface="宋体" pitchFamily="2" charset="-122"/>
              </a:defRPr>
            </a:lvl2pPr>
            <a:lvl3pPr marL="900113" indent="-184150" algn="l">
              <a:spcBef>
                <a:spcPct val="0"/>
              </a:spcBef>
              <a:defRPr>
                <a:solidFill>
                  <a:schemeClr val="tx1"/>
                </a:solidFill>
                <a:latin typeface="Arial" pitchFamily="34" charset="0"/>
                <a:ea typeface="宋体" pitchFamily="2" charset="-122"/>
              </a:defRPr>
            </a:lvl3pPr>
            <a:lvl4pPr marL="1438275" indent="-180975" algn="l">
              <a:spcBef>
                <a:spcPct val="0"/>
              </a:spcBef>
              <a:defRPr>
                <a:solidFill>
                  <a:schemeClr val="tx1"/>
                </a:solidFill>
                <a:latin typeface="Arial" pitchFamily="34" charset="0"/>
                <a:ea typeface="宋体" pitchFamily="2" charset="-122"/>
              </a:defRPr>
            </a:lvl4pPr>
            <a:lvl5pPr marL="2181225" algn="l">
              <a:spcBef>
                <a:spcPct val="0"/>
              </a:spcBef>
              <a:defRPr>
                <a:solidFill>
                  <a:schemeClr val="tx1"/>
                </a:solidFill>
                <a:latin typeface="Arial" pitchFamily="34" charset="0"/>
                <a:ea typeface="宋体" pitchFamily="2" charset="-122"/>
              </a:defRPr>
            </a:lvl5pPr>
            <a:lvl6pPr marL="2638425" fontAlgn="base">
              <a:spcBef>
                <a:spcPct val="0"/>
              </a:spcBef>
              <a:spcAft>
                <a:spcPct val="0"/>
              </a:spcAft>
              <a:defRPr>
                <a:solidFill>
                  <a:schemeClr val="tx1"/>
                </a:solidFill>
                <a:latin typeface="Arial" pitchFamily="34" charset="0"/>
                <a:ea typeface="宋体" pitchFamily="2" charset="-122"/>
              </a:defRPr>
            </a:lvl6pPr>
            <a:lvl7pPr marL="3095625" fontAlgn="base">
              <a:spcBef>
                <a:spcPct val="0"/>
              </a:spcBef>
              <a:spcAft>
                <a:spcPct val="0"/>
              </a:spcAft>
              <a:defRPr>
                <a:solidFill>
                  <a:schemeClr val="tx1"/>
                </a:solidFill>
                <a:latin typeface="Arial" pitchFamily="34" charset="0"/>
                <a:ea typeface="宋体" pitchFamily="2" charset="-122"/>
              </a:defRPr>
            </a:lvl7pPr>
            <a:lvl8pPr marL="3552825" fontAlgn="base">
              <a:spcBef>
                <a:spcPct val="0"/>
              </a:spcBef>
              <a:spcAft>
                <a:spcPct val="0"/>
              </a:spcAft>
              <a:defRPr>
                <a:solidFill>
                  <a:schemeClr val="tx1"/>
                </a:solidFill>
                <a:latin typeface="Arial" pitchFamily="34" charset="0"/>
                <a:ea typeface="宋体" pitchFamily="2" charset="-122"/>
              </a:defRPr>
            </a:lvl8pPr>
            <a:lvl9pPr marL="4010025" fontAlgn="base">
              <a:spcBef>
                <a:spcPct val="0"/>
              </a:spcBef>
              <a:spcAft>
                <a:spcPct val="0"/>
              </a:spcAft>
              <a:defRPr>
                <a:solidFill>
                  <a:schemeClr val="tx1"/>
                </a:solidFill>
                <a:latin typeface="Arial" pitchFamily="34" charset="0"/>
                <a:ea typeface="宋体" pitchFamily="2" charset="-122"/>
              </a:defRPr>
            </a:lvl9pPr>
          </a:lstStyle>
          <a:p>
            <a:pPr marL="180975" indent="-180975" defTabSz="914400">
              <a:lnSpc>
                <a:spcPct val="120000"/>
              </a:lnSpc>
              <a:spcBef>
                <a:spcPts val="300"/>
              </a:spcBef>
              <a:spcAft>
                <a:spcPts val="300"/>
              </a:spcAft>
              <a:buClr>
                <a:srgbClr val="1B4367"/>
              </a:buClr>
              <a:buSzPct val="80000"/>
              <a:buFont typeface="Wingdings" pitchFamily="2" charset="2"/>
              <a:buChar char="Ø"/>
            </a:pPr>
            <a:r>
              <a:rPr lang="zh-CN" altLang="en-US" sz="1200" dirty="0">
                <a:solidFill>
                  <a:srgbClr val="000000"/>
                </a:solidFill>
                <a:latin typeface="Times New Roman" panose="02020603050405020304" pitchFamily="18" charset="0"/>
                <a:ea typeface="+mn-ea"/>
                <a:cs typeface="Times New Roman" panose="02020603050405020304" pitchFamily="18" charset="0"/>
                <a:sym typeface="Arial"/>
              </a:rPr>
              <a:t>流转方式多样：出租、转包、互换、转让、入股等</a:t>
            </a:r>
          </a:p>
        </p:txBody>
      </p:sp>
      <p:sp>
        <p:nvSpPr>
          <p:cNvPr id="48" name="Text Box 20">
            <a:extLst>
              <a:ext uri="{FF2B5EF4-FFF2-40B4-BE49-F238E27FC236}">
                <a16:creationId xmlns:a16="http://schemas.microsoft.com/office/drawing/2014/main" id="{689E5DA9-2CED-EA40-90D8-BD210EB1635D}"/>
              </a:ext>
            </a:extLst>
          </p:cNvPr>
          <p:cNvSpPr txBox="1">
            <a:spLocks noChangeArrowheads="1"/>
          </p:cNvSpPr>
          <p:nvPr/>
        </p:nvSpPr>
        <p:spPr bwMode="auto">
          <a:xfrm>
            <a:off x="4408035" y="630143"/>
            <a:ext cx="1575514" cy="120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6" tIns="42964" rIns="85926" bIns="42964"/>
          <a:lstStyle>
            <a:lvl1pPr marL="174625" indent="-174625" algn="l">
              <a:spcBef>
                <a:spcPct val="0"/>
              </a:spcBef>
              <a:defRPr>
                <a:solidFill>
                  <a:schemeClr val="tx1"/>
                </a:solidFill>
                <a:latin typeface="Arial" pitchFamily="34" charset="0"/>
                <a:ea typeface="宋体" pitchFamily="2" charset="-122"/>
              </a:defRPr>
            </a:lvl1pPr>
            <a:lvl2pPr marL="536575" indent="-182563" algn="l">
              <a:spcBef>
                <a:spcPct val="0"/>
              </a:spcBef>
              <a:defRPr>
                <a:solidFill>
                  <a:schemeClr val="tx1"/>
                </a:solidFill>
                <a:latin typeface="Arial" pitchFamily="34" charset="0"/>
                <a:ea typeface="宋体" pitchFamily="2" charset="-122"/>
              </a:defRPr>
            </a:lvl2pPr>
            <a:lvl3pPr marL="900113" indent="-184150" algn="l">
              <a:spcBef>
                <a:spcPct val="0"/>
              </a:spcBef>
              <a:defRPr>
                <a:solidFill>
                  <a:schemeClr val="tx1"/>
                </a:solidFill>
                <a:latin typeface="Arial" pitchFamily="34" charset="0"/>
                <a:ea typeface="宋体" pitchFamily="2" charset="-122"/>
              </a:defRPr>
            </a:lvl3pPr>
            <a:lvl4pPr marL="1438275" indent="-180975" algn="l">
              <a:spcBef>
                <a:spcPct val="0"/>
              </a:spcBef>
              <a:defRPr>
                <a:solidFill>
                  <a:schemeClr val="tx1"/>
                </a:solidFill>
                <a:latin typeface="Arial" pitchFamily="34" charset="0"/>
                <a:ea typeface="宋体" pitchFamily="2" charset="-122"/>
              </a:defRPr>
            </a:lvl4pPr>
            <a:lvl5pPr marL="2181225" algn="l">
              <a:spcBef>
                <a:spcPct val="0"/>
              </a:spcBef>
              <a:defRPr>
                <a:solidFill>
                  <a:schemeClr val="tx1"/>
                </a:solidFill>
                <a:latin typeface="Arial" pitchFamily="34" charset="0"/>
                <a:ea typeface="宋体" pitchFamily="2" charset="-122"/>
              </a:defRPr>
            </a:lvl5pPr>
            <a:lvl6pPr marL="2638425" fontAlgn="base">
              <a:spcBef>
                <a:spcPct val="0"/>
              </a:spcBef>
              <a:spcAft>
                <a:spcPct val="0"/>
              </a:spcAft>
              <a:defRPr>
                <a:solidFill>
                  <a:schemeClr val="tx1"/>
                </a:solidFill>
                <a:latin typeface="Arial" pitchFamily="34" charset="0"/>
                <a:ea typeface="宋体" pitchFamily="2" charset="-122"/>
              </a:defRPr>
            </a:lvl6pPr>
            <a:lvl7pPr marL="3095625" fontAlgn="base">
              <a:spcBef>
                <a:spcPct val="0"/>
              </a:spcBef>
              <a:spcAft>
                <a:spcPct val="0"/>
              </a:spcAft>
              <a:defRPr>
                <a:solidFill>
                  <a:schemeClr val="tx1"/>
                </a:solidFill>
                <a:latin typeface="Arial" pitchFamily="34" charset="0"/>
                <a:ea typeface="宋体" pitchFamily="2" charset="-122"/>
              </a:defRPr>
            </a:lvl7pPr>
            <a:lvl8pPr marL="3552825" fontAlgn="base">
              <a:spcBef>
                <a:spcPct val="0"/>
              </a:spcBef>
              <a:spcAft>
                <a:spcPct val="0"/>
              </a:spcAft>
              <a:defRPr>
                <a:solidFill>
                  <a:schemeClr val="tx1"/>
                </a:solidFill>
                <a:latin typeface="Arial" pitchFamily="34" charset="0"/>
                <a:ea typeface="宋体" pitchFamily="2" charset="-122"/>
              </a:defRPr>
            </a:lvl8pPr>
            <a:lvl9pPr marL="4010025" fontAlgn="base">
              <a:spcBef>
                <a:spcPct val="0"/>
              </a:spcBef>
              <a:spcAft>
                <a:spcPct val="0"/>
              </a:spcAft>
              <a:defRPr>
                <a:solidFill>
                  <a:schemeClr val="tx1"/>
                </a:solidFill>
                <a:latin typeface="Arial" pitchFamily="34" charset="0"/>
                <a:ea typeface="宋体" pitchFamily="2" charset="-122"/>
              </a:defRPr>
            </a:lvl9pPr>
          </a:lstStyle>
          <a:p>
            <a:pPr marL="180975" indent="-180975" defTabSz="914400">
              <a:lnSpc>
                <a:spcPct val="120000"/>
              </a:lnSpc>
              <a:spcBef>
                <a:spcPts val="300"/>
              </a:spcBef>
              <a:spcAft>
                <a:spcPts val="300"/>
              </a:spcAft>
              <a:buClr>
                <a:srgbClr val="1B4367"/>
              </a:buClr>
              <a:buSzPct val="80000"/>
              <a:buFont typeface="Wingdings" pitchFamily="2" charset="2"/>
              <a:buChar char="Ø"/>
            </a:pPr>
            <a:r>
              <a:rPr lang="zh-CN" altLang="en-US" sz="1200" dirty="0">
                <a:solidFill>
                  <a:srgbClr val="000000"/>
                </a:solidFill>
                <a:latin typeface="Times New Roman" panose="02020603050405020304" pitchFamily="18" charset="0"/>
                <a:ea typeface="+mn-ea"/>
                <a:cs typeface="Times New Roman" panose="02020603050405020304" pitchFamily="18" charset="0"/>
                <a:sym typeface="Arial"/>
              </a:rPr>
              <a:t>流转主体相对集中：主要流向为专业大户、农民专业合作社以及龙头企业</a:t>
            </a: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1200"/>
                            </p:stCondLst>
                            <p:childTnLst>
                              <p:par>
                                <p:cTn id="13" presetID="22" presetClass="entr" presetSubtype="8"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3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956"/>
          <p:cNvSpPr/>
          <p:nvPr/>
        </p:nvSpPr>
        <p:spPr>
          <a:xfrm>
            <a:off x="5005407" y="1193189"/>
            <a:ext cx="1683244" cy="284693"/>
          </a:xfrm>
          <a:prstGeom prst="rect">
            <a:avLst/>
          </a:prstGeom>
          <a:noFill/>
          <a:ln w="9525">
            <a:noFill/>
            <a:miter/>
          </a:ln>
        </p:spPr>
        <p:txBody>
          <a:bodyPr wrap="square">
            <a:spAutoFit/>
          </a:bodyPr>
          <a:lstStyle/>
          <a:p>
            <a:pPr lvl="0" algn="l">
              <a:lnSpc>
                <a:spcPts val="1500"/>
              </a:lnSpc>
            </a:pPr>
            <a:r>
              <a:rPr lang="zh-CN" altLang="en-US" b="1" dirty="0">
                <a:solidFill>
                  <a:srgbClr val="1B4367"/>
                </a:solidFill>
                <a:cs typeface="+mn-ea"/>
                <a:sym typeface="+mn-lt"/>
              </a:rPr>
              <a:t>土地需要适度集中</a:t>
            </a:r>
          </a:p>
        </p:txBody>
      </p:sp>
      <p:sp>
        <p:nvSpPr>
          <p:cNvPr id="7" name="TextBox 1956"/>
          <p:cNvSpPr/>
          <p:nvPr/>
        </p:nvSpPr>
        <p:spPr>
          <a:xfrm>
            <a:off x="5005407" y="2881286"/>
            <a:ext cx="2710975" cy="477054"/>
          </a:xfrm>
          <a:prstGeom prst="rect">
            <a:avLst/>
          </a:prstGeom>
          <a:noFill/>
          <a:ln w="9525">
            <a:noFill/>
            <a:miter/>
          </a:ln>
        </p:spPr>
        <p:txBody>
          <a:bodyPr wrap="square">
            <a:spAutoFit/>
          </a:bodyPr>
          <a:lstStyle/>
          <a:p>
            <a:pPr lvl="0">
              <a:lnSpc>
                <a:spcPts val="1500"/>
              </a:lnSpc>
            </a:pPr>
            <a:r>
              <a:rPr lang="zh-CN" altLang="en-US" b="1" dirty="0">
                <a:solidFill>
                  <a:srgbClr val="1B4367"/>
                </a:solidFill>
                <a:cs typeface="+mn-ea"/>
                <a:sym typeface="+mn-lt"/>
              </a:rPr>
              <a:t>农业公司或合作社须对获得经营权的土地进行整理、切割或细分</a:t>
            </a:r>
          </a:p>
        </p:txBody>
      </p:sp>
      <p:cxnSp>
        <p:nvCxnSpPr>
          <p:cNvPr id="11" name="直接连接符 10"/>
          <p:cNvCxnSpPr>
            <a:stCxn id="56" idx="0"/>
          </p:cNvCxnSpPr>
          <p:nvPr/>
        </p:nvCxnSpPr>
        <p:spPr>
          <a:xfrm>
            <a:off x="4505836" y="1118882"/>
            <a:ext cx="0" cy="3349214"/>
          </a:xfrm>
          <a:prstGeom prst="line">
            <a:avLst/>
          </a:prstGeom>
          <a:ln w="9525">
            <a:solidFill>
              <a:srgbClr val="1B4367"/>
            </a:solidFill>
            <a:prstDash val="solid"/>
          </a:ln>
        </p:spPr>
        <p:style>
          <a:lnRef idx="1">
            <a:schemeClr val="accent1"/>
          </a:lnRef>
          <a:fillRef idx="0">
            <a:schemeClr val="accent1"/>
          </a:fillRef>
          <a:effectRef idx="0">
            <a:schemeClr val="accent1"/>
          </a:effectRef>
          <a:fontRef idx="minor">
            <a:schemeClr val="tx1"/>
          </a:fontRef>
        </p:style>
      </p:cxnSp>
      <p:grpSp>
        <p:nvGrpSpPr>
          <p:cNvPr id="73" name="组合 72"/>
          <p:cNvGrpSpPr/>
          <p:nvPr/>
        </p:nvGrpSpPr>
        <p:grpSpPr>
          <a:xfrm>
            <a:off x="4158330" y="3655668"/>
            <a:ext cx="686184" cy="694853"/>
            <a:chOff x="5237224" y="4937554"/>
            <a:chExt cx="914912" cy="926470"/>
          </a:xfrm>
          <a:solidFill>
            <a:schemeClr val="bg1"/>
          </a:solidFill>
        </p:grpSpPr>
        <p:sp>
          <p:nvSpPr>
            <p:cNvPr id="65" name="Freeform 1812"/>
            <p:cNvSpPr/>
            <p:nvPr/>
          </p:nvSpPr>
          <p:spPr>
            <a:xfrm>
              <a:off x="5237224" y="4937554"/>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5" name="组合 24"/>
            <p:cNvGrpSpPr/>
            <p:nvPr/>
          </p:nvGrpSpPr>
          <p:grpSpPr>
            <a:xfrm>
              <a:off x="5474309" y="5184293"/>
              <a:ext cx="438631" cy="441328"/>
              <a:chOff x="5595939" y="4999038"/>
              <a:chExt cx="515938" cy="519113"/>
            </a:xfrm>
            <a:grpFill/>
          </p:grpSpPr>
          <p:sp>
            <p:nvSpPr>
              <p:cNvPr id="49" name="Freeform 5"/>
              <p:cNvSpPr/>
              <p:nvPr/>
            </p:nvSpPr>
            <p:spPr bwMode="auto">
              <a:xfrm>
                <a:off x="5599114" y="4999038"/>
                <a:ext cx="430213" cy="303213"/>
              </a:xfrm>
              <a:custGeom>
                <a:avLst/>
                <a:gdLst>
                  <a:gd name="T0" fmla="*/ 298 w 298"/>
                  <a:gd name="T1" fmla="*/ 81 h 211"/>
                  <a:gd name="T2" fmla="*/ 292 w 298"/>
                  <a:gd name="T3" fmla="*/ 0 h 211"/>
                  <a:gd name="T4" fmla="*/ 210 w 298"/>
                  <a:gd name="T5" fmla="*/ 30 h 211"/>
                  <a:gd name="T6" fmla="*/ 242 w 298"/>
                  <a:gd name="T7" fmla="*/ 48 h 211"/>
                  <a:gd name="T8" fmla="*/ 100 w 298"/>
                  <a:gd name="T9" fmla="*/ 155 h 211"/>
                  <a:gd name="T10" fmla="*/ 1 w 298"/>
                  <a:gd name="T11" fmla="*/ 169 h 211"/>
                  <a:gd name="T12" fmla="*/ 1 w 298"/>
                  <a:gd name="T13" fmla="*/ 188 h 211"/>
                  <a:gd name="T14" fmla="*/ 1 w 298"/>
                  <a:gd name="T15" fmla="*/ 207 h 211"/>
                  <a:gd name="T16" fmla="*/ 1 w 298"/>
                  <a:gd name="T17" fmla="*/ 207 h 211"/>
                  <a:gd name="T18" fmla="*/ 112 w 298"/>
                  <a:gd name="T19" fmla="*/ 191 h 211"/>
                  <a:gd name="T20" fmla="*/ 208 w 298"/>
                  <a:gd name="T21" fmla="*/ 139 h 211"/>
                  <a:gd name="T22" fmla="*/ 275 w 298"/>
                  <a:gd name="T23" fmla="*/ 68 h 211"/>
                  <a:gd name="T24" fmla="*/ 298 w 298"/>
                  <a:gd name="T25" fmla="*/ 8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8" h="211">
                    <a:moveTo>
                      <a:pt x="298" y="81"/>
                    </a:moveTo>
                    <a:cubicBezTo>
                      <a:pt x="292" y="0"/>
                      <a:pt x="292" y="0"/>
                      <a:pt x="292" y="0"/>
                    </a:cubicBezTo>
                    <a:cubicBezTo>
                      <a:pt x="210" y="30"/>
                      <a:pt x="210" y="30"/>
                      <a:pt x="210" y="30"/>
                    </a:cubicBezTo>
                    <a:cubicBezTo>
                      <a:pt x="242" y="48"/>
                      <a:pt x="242" y="48"/>
                      <a:pt x="242" y="48"/>
                    </a:cubicBezTo>
                    <a:cubicBezTo>
                      <a:pt x="208" y="98"/>
                      <a:pt x="160" y="133"/>
                      <a:pt x="100" y="155"/>
                    </a:cubicBezTo>
                    <a:cubicBezTo>
                      <a:pt x="46" y="174"/>
                      <a:pt x="1" y="169"/>
                      <a:pt x="1" y="169"/>
                    </a:cubicBezTo>
                    <a:cubicBezTo>
                      <a:pt x="1" y="188"/>
                      <a:pt x="1" y="188"/>
                      <a:pt x="1" y="188"/>
                    </a:cubicBezTo>
                    <a:cubicBezTo>
                      <a:pt x="1" y="207"/>
                      <a:pt x="1" y="207"/>
                      <a:pt x="1" y="207"/>
                    </a:cubicBezTo>
                    <a:cubicBezTo>
                      <a:pt x="1" y="207"/>
                      <a:pt x="0" y="207"/>
                      <a:pt x="1" y="207"/>
                    </a:cubicBezTo>
                    <a:cubicBezTo>
                      <a:pt x="8" y="207"/>
                      <a:pt x="55" y="211"/>
                      <a:pt x="112" y="191"/>
                    </a:cubicBezTo>
                    <a:cubicBezTo>
                      <a:pt x="147" y="179"/>
                      <a:pt x="180" y="161"/>
                      <a:pt x="208" y="139"/>
                    </a:cubicBezTo>
                    <a:cubicBezTo>
                      <a:pt x="234" y="119"/>
                      <a:pt x="256" y="95"/>
                      <a:pt x="275" y="68"/>
                    </a:cubicBezTo>
                    <a:lnTo>
                      <a:pt x="298" y="81"/>
                    </a:lnTo>
                    <a:close/>
                  </a:path>
                </a:pathLst>
              </a:custGeom>
              <a:grpFill/>
              <a:ln w="9525">
                <a:solidFill>
                  <a:schemeClr val="bg1"/>
                </a:solidFill>
                <a:round/>
              </a:ln>
            </p:spPr>
            <p:txBody>
              <a:bodyPr/>
              <a:lstStyle/>
              <a:p>
                <a:pPr>
                  <a:defRPr/>
                </a:pPr>
                <a:endParaRPr lang="zh-CN" altLang="en-US">
                  <a:cs typeface="+mn-ea"/>
                  <a:sym typeface="+mn-lt"/>
                </a:endParaRPr>
              </a:p>
            </p:txBody>
          </p:sp>
          <p:sp>
            <p:nvSpPr>
              <p:cNvPr id="50" name="Rectangle 6"/>
              <p:cNvSpPr>
                <a:spLocks noChangeArrowheads="1"/>
              </p:cNvSpPr>
              <p:nvPr/>
            </p:nvSpPr>
            <p:spPr bwMode="auto">
              <a:xfrm>
                <a:off x="5595939" y="5345113"/>
                <a:ext cx="100013" cy="109538"/>
              </a:xfrm>
              <a:prstGeom prst="rect">
                <a:avLst/>
              </a:prstGeom>
              <a:grpFill/>
              <a:ln w="9525">
                <a:solidFill>
                  <a:schemeClr val="bg1"/>
                </a:solidFill>
                <a:miter lim="800000"/>
                <a:headEnd/>
                <a:tailEnd/>
              </a:ln>
            </p:spPr>
            <p:txBody>
              <a:bodyPr/>
              <a:lstStyle/>
              <a:p>
                <a:pPr>
                  <a:defRPr/>
                </a:pPr>
                <a:endParaRPr lang="zh-CN" altLang="en-US">
                  <a:cs typeface="+mn-ea"/>
                  <a:sym typeface="+mn-lt"/>
                </a:endParaRPr>
              </a:p>
            </p:txBody>
          </p:sp>
          <p:sp>
            <p:nvSpPr>
              <p:cNvPr id="51" name="Freeform 7"/>
              <p:cNvSpPr/>
              <p:nvPr/>
            </p:nvSpPr>
            <p:spPr bwMode="auto">
              <a:xfrm>
                <a:off x="5713414" y="5310188"/>
                <a:ext cx="98425" cy="144463"/>
              </a:xfrm>
              <a:custGeom>
                <a:avLst/>
                <a:gdLst>
                  <a:gd name="T0" fmla="*/ 62 w 62"/>
                  <a:gd name="T1" fmla="*/ 0 h 91"/>
                  <a:gd name="T2" fmla="*/ 1 w 62"/>
                  <a:gd name="T3" fmla="*/ 0 h 91"/>
                  <a:gd name="T4" fmla="*/ 0 w 62"/>
                  <a:gd name="T5" fmla="*/ 91 h 91"/>
                  <a:gd name="T6" fmla="*/ 62 w 62"/>
                  <a:gd name="T7" fmla="*/ 91 h 91"/>
                  <a:gd name="T8" fmla="*/ 62 w 62"/>
                  <a:gd name="T9" fmla="*/ 0 h 91"/>
                </a:gdLst>
                <a:ahLst/>
                <a:cxnLst>
                  <a:cxn ang="0">
                    <a:pos x="T0" y="T1"/>
                  </a:cxn>
                  <a:cxn ang="0">
                    <a:pos x="T2" y="T3"/>
                  </a:cxn>
                  <a:cxn ang="0">
                    <a:pos x="T4" y="T5"/>
                  </a:cxn>
                  <a:cxn ang="0">
                    <a:pos x="T6" y="T7"/>
                  </a:cxn>
                  <a:cxn ang="0">
                    <a:pos x="T8" y="T9"/>
                  </a:cxn>
                </a:cxnLst>
                <a:rect l="0" t="0" r="r" b="b"/>
                <a:pathLst>
                  <a:path w="62" h="91">
                    <a:moveTo>
                      <a:pt x="62" y="0"/>
                    </a:moveTo>
                    <a:lnTo>
                      <a:pt x="1" y="0"/>
                    </a:lnTo>
                    <a:lnTo>
                      <a:pt x="0" y="91"/>
                    </a:lnTo>
                    <a:lnTo>
                      <a:pt x="62" y="91"/>
                    </a:lnTo>
                    <a:lnTo>
                      <a:pt x="62"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52" name="Rectangle 8"/>
              <p:cNvSpPr>
                <a:spLocks noChangeArrowheads="1"/>
              </p:cNvSpPr>
              <p:nvPr/>
            </p:nvSpPr>
            <p:spPr bwMode="auto">
              <a:xfrm>
                <a:off x="5830889" y="5260976"/>
                <a:ext cx="98425" cy="193675"/>
              </a:xfrm>
              <a:prstGeom prst="rect">
                <a:avLst/>
              </a:prstGeom>
              <a:grpFill/>
              <a:ln w="9525">
                <a:solidFill>
                  <a:schemeClr val="bg1"/>
                </a:solidFill>
                <a:miter lim="800000"/>
                <a:headEnd/>
                <a:tailEnd/>
              </a:ln>
            </p:spPr>
            <p:txBody>
              <a:bodyPr/>
              <a:lstStyle/>
              <a:p>
                <a:pPr>
                  <a:defRPr/>
                </a:pPr>
                <a:endParaRPr lang="zh-CN" altLang="en-US">
                  <a:cs typeface="+mn-ea"/>
                  <a:sym typeface="+mn-lt"/>
                </a:endParaRPr>
              </a:p>
            </p:txBody>
          </p:sp>
          <p:sp>
            <p:nvSpPr>
              <p:cNvPr id="53" name="Rectangle 9"/>
              <p:cNvSpPr>
                <a:spLocks noChangeArrowheads="1"/>
              </p:cNvSpPr>
              <p:nvPr/>
            </p:nvSpPr>
            <p:spPr bwMode="auto">
              <a:xfrm>
                <a:off x="5948364" y="5183188"/>
                <a:ext cx="98425" cy="271463"/>
              </a:xfrm>
              <a:prstGeom prst="rect">
                <a:avLst/>
              </a:prstGeom>
              <a:grpFill/>
              <a:ln w="9525">
                <a:solidFill>
                  <a:schemeClr val="bg1"/>
                </a:solidFill>
                <a:miter lim="800000"/>
                <a:headEnd/>
                <a:tailEnd/>
              </a:ln>
            </p:spPr>
            <p:txBody>
              <a:bodyPr/>
              <a:lstStyle/>
              <a:p>
                <a:pPr>
                  <a:defRPr/>
                </a:pPr>
                <a:endParaRPr lang="zh-CN" altLang="en-US">
                  <a:cs typeface="+mn-ea"/>
                  <a:sym typeface="+mn-lt"/>
                </a:endParaRPr>
              </a:p>
            </p:txBody>
          </p:sp>
          <p:sp>
            <p:nvSpPr>
              <p:cNvPr id="54" name="Freeform 10"/>
              <p:cNvSpPr/>
              <p:nvPr/>
            </p:nvSpPr>
            <p:spPr bwMode="auto">
              <a:xfrm>
                <a:off x="5595939" y="4999038"/>
                <a:ext cx="515938" cy="519113"/>
              </a:xfrm>
              <a:custGeom>
                <a:avLst/>
                <a:gdLst>
                  <a:gd name="T0" fmla="*/ 343 w 358"/>
                  <a:gd name="T1" fmla="*/ 0 h 361"/>
                  <a:gd name="T2" fmla="*/ 343 w 358"/>
                  <a:gd name="T3" fmla="*/ 0 h 361"/>
                  <a:gd name="T4" fmla="*/ 343 w 358"/>
                  <a:gd name="T5" fmla="*/ 0 h 361"/>
                  <a:gd name="T6" fmla="*/ 334 w 358"/>
                  <a:gd name="T7" fmla="*/ 4 h 361"/>
                  <a:gd name="T8" fmla="*/ 329 w 358"/>
                  <a:gd name="T9" fmla="*/ 14 h 361"/>
                  <a:gd name="T10" fmla="*/ 339 w 358"/>
                  <a:gd name="T11" fmla="*/ 28 h 361"/>
                  <a:gd name="T12" fmla="*/ 339 w 358"/>
                  <a:gd name="T13" fmla="*/ 343 h 361"/>
                  <a:gd name="T14" fmla="*/ 29 w 358"/>
                  <a:gd name="T15" fmla="*/ 343 h 361"/>
                  <a:gd name="T16" fmla="*/ 15 w 358"/>
                  <a:gd name="T17" fmla="*/ 332 h 361"/>
                  <a:gd name="T18" fmla="*/ 0 w 358"/>
                  <a:gd name="T19" fmla="*/ 347 h 361"/>
                  <a:gd name="T20" fmla="*/ 0 w 358"/>
                  <a:gd name="T21" fmla="*/ 348 h 361"/>
                  <a:gd name="T22" fmla="*/ 15 w 358"/>
                  <a:gd name="T23" fmla="*/ 361 h 361"/>
                  <a:gd name="T24" fmla="*/ 29 w 358"/>
                  <a:gd name="T25" fmla="*/ 351 h 361"/>
                  <a:gd name="T26" fmla="*/ 347 w 358"/>
                  <a:gd name="T27" fmla="*/ 351 h 361"/>
                  <a:gd name="T28" fmla="*/ 347 w 358"/>
                  <a:gd name="T29" fmla="*/ 28 h 361"/>
                  <a:gd name="T30" fmla="*/ 358 w 358"/>
                  <a:gd name="T31" fmla="*/ 14 h 361"/>
                  <a:gd name="T32" fmla="*/ 343 w 358"/>
                  <a:gd name="T33"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8" h="361">
                    <a:moveTo>
                      <a:pt x="343" y="0"/>
                    </a:moveTo>
                    <a:cubicBezTo>
                      <a:pt x="343" y="0"/>
                      <a:pt x="343" y="0"/>
                      <a:pt x="343" y="0"/>
                    </a:cubicBezTo>
                    <a:cubicBezTo>
                      <a:pt x="343" y="0"/>
                      <a:pt x="343" y="0"/>
                      <a:pt x="343" y="0"/>
                    </a:cubicBezTo>
                    <a:cubicBezTo>
                      <a:pt x="339" y="0"/>
                      <a:pt x="336" y="1"/>
                      <a:pt x="334" y="4"/>
                    </a:cubicBezTo>
                    <a:cubicBezTo>
                      <a:pt x="331" y="6"/>
                      <a:pt x="329" y="10"/>
                      <a:pt x="329" y="14"/>
                    </a:cubicBezTo>
                    <a:cubicBezTo>
                      <a:pt x="329" y="21"/>
                      <a:pt x="333" y="26"/>
                      <a:pt x="339" y="28"/>
                    </a:cubicBezTo>
                    <a:cubicBezTo>
                      <a:pt x="339" y="343"/>
                      <a:pt x="339" y="343"/>
                      <a:pt x="339" y="343"/>
                    </a:cubicBezTo>
                    <a:cubicBezTo>
                      <a:pt x="29" y="343"/>
                      <a:pt x="29" y="343"/>
                      <a:pt x="29" y="343"/>
                    </a:cubicBezTo>
                    <a:cubicBezTo>
                      <a:pt x="27" y="337"/>
                      <a:pt x="21" y="332"/>
                      <a:pt x="15" y="332"/>
                    </a:cubicBezTo>
                    <a:cubicBezTo>
                      <a:pt x="7" y="332"/>
                      <a:pt x="0" y="339"/>
                      <a:pt x="0" y="347"/>
                    </a:cubicBezTo>
                    <a:cubicBezTo>
                      <a:pt x="0" y="347"/>
                      <a:pt x="0" y="348"/>
                      <a:pt x="0" y="348"/>
                    </a:cubicBezTo>
                    <a:cubicBezTo>
                      <a:pt x="1" y="355"/>
                      <a:pt x="7" y="361"/>
                      <a:pt x="15" y="361"/>
                    </a:cubicBezTo>
                    <a:cubicBezTo>
                      <a:pt x="21" y="361"/>
                      <a:pt x="27" y="357"/>
                      <a:pt x="29" y="351"/>
                    </a:cubicBezTo>
                    <a:cubicBezTo>
                      <a:pt x="347" y="351"/>
                      <a:pt x="347" y="351"/>
                      <a:pt x="347" y="351"/>
                    </a:cubicBezTo>
                    <a:cubicBezTo>
                      <a:pt x="347" y="28"/>
                      <a:pt x="347" y="28"/>
                      <a:pt x="347" y="28"/>
                    </a:cubicBezTo>
                    <a:cubicBezTo>
                      <a:pt x="353" y="27"/>
                      <a:pt x="358" y="21"/>
                      <a:pt x="358" y="14"/>
                    </a:cubicBezTo>
                    <a:cubicBezTo>
                      <a:pt x="358" y="6"/>
                      <a:pt x="351" y="0"/>
                      <a:pt x="343" y="0"/>
                    </a:cubicBezTo>
                    <a:close/>
                  </a:path>
                </a:pathLst>
              </a:custGeom>
              <a:grpFill/>
              <a:ln w="9525">
                <a:solidFill>
                  <a:schemeClr val="bg1"/>
                </a:solidFill>
                <a:round/>
              </a:ln>
            </p:spPr>
            <p:txBody>
              <a:bodyPr/>
              <a:lstStyle/>
              <a:p>
                <a:pPr>
                  <a:defRPr/>
                </a:pPr>
                <a:endParaRPr lang="zh-CN" altLang="en-US">
                  <a:cs typeface="+mn-ea"/>
                  <a:sym typeface="+mn-lt"/>
                </a:endParaRPr>
              </a:p>
            </p:txBody>
          </p:sp>
        </p:grpSp>
      </p:grpSp>
      <p:grpSp>
        <p:nvGrpSpPr>
          <p:cNvPr id="70" name="组合 69"/>
          <p:cNvGrpSpPr/>
          <p:nvPr/>
        </p:nvGrpSpPr>
        <p:grpSpPr>
          <a:xfrm>
            <a:off x="4158330" y="1005825"/>
            <a:ext cx="686184" cy="694853"/>
            <a:chOff x="5237224" y="1404429"/>
            <a:chExt cx="914912" cy="926470"/>
          </a:xfrm>
          <a:solidFill>
            <a:schemeClr val="bg1"/>
          </a:solidFill>
        </p:grpSpPr>
        <p:sp>
          <p:nvSpPr>
            <p:cNvPr id="56" name="Freeform 1812"/>
            <p:cNvSpPr/>
            <p:nvPr/>
          </p:nvSpPr>
          <p:spPr>
            <a:xfrm>
              <a:off x="5237224" y="1404429"/>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6" name="组合 25"/>
            <p:cNvGrpSpPr/>
            <p:nvPr/>
          </p:nvGrpSpPr>
          <p:grpSpPr>
            <a:xfrm>
              <a:off x="5414070" y="1669201"/>
              <a:ext cx="567104" cy="386174"/>
              <a:chOff x="5842315" y="2065986"/>
              <a:chExt cx="592138" cy="403225"/>
            </a:xfrm>
            <a:grpFill/>
          </p:grpSpPr>
          <p:sp>
            <p:nvSpPr>
              <p:cNvPr id="36" name="Oval 14"/>
              <p:cNvSpPr>
                <a:spLocks noChangeArrowheads="1"/>
              </p:cNvSpPr>
              <p:nvPr/>
            </p:nvSpPr>
            <p:spPr bwMode="auto">
              <a:xfrm>
                <a:off x="6050278" y="2065986"/>
                <a:ext cx="174625" cy="171450"/>
              </a:xfrm>
              <a:prstGeom prst="ellipse">
                <a:avLst/>
              </a:prstGeom>
              <a:grpFill/>
              <a:ln w="9525">
                <a:solidFill>
                  <a:schemeClr val="bg1"/>
                </a:solidFill>
                <a:round/>
              </a:ln>
            </p:spPr>
            <p:txBody>
              <a:bodyPr/>
              <a:lstStyle/>
              <a:p>
                <a:pPr>
                  <a:defRPr/>
                </a:pPr>
                <a:endParaRPr lang="zh-CN" altLang="en-US">
                  <a:cs typeface="+mn-ea"/>
                  <a:sym typeface="+mn-lt"/>
                </a:endParaRPr>
              </a:p>
            </p:txBody>
          </p:sp>
          <p:grpSp>
            <p:nvGrpSpPr>
              <p:cNvPr id="37" name="组合 36"/>
              <p:cNvGrpSpPr/>
              <p:nvPr/>
            </p:nvGrpSpPr>
            <p:grpSpPr>
              <a:xfrm>
                <a:off x="5842315" y="2112023"/>
                <a:ext cx="592138" cy="357188"/>
                <a:chOff x="5543551" y="2033588"/>
                <a:chExt cx="592138" cy="357188"/>
              </a:xfrm>
              <a:grpFill/>
            </p:grpSpPr>
            <p:sp>
              <p:nvSpPr>
                <p:cNvPr id="38" name="Freeform 15"/>
                <p:cNvSpPr/>
                <p:nvPr/>
              </p:nvSpPr>
              <p:spPr bwMode="auto">
                <a:xfrm>
                  <a:off x="5681664" y="2170113"/>
                  <a:ext cx="315913" cy="220663"/>
                </a:xfrm>
                <a:custGeom>
                  <a:avLst/>
                  <a:gdLst>
                    <a:gd name="T0" fmla="*/ 219 w 219"/>
                    <a:gd name="T1" fmla="*/ 93 h 154"/>
                    <a:gd name="T2" fmla="*/ 156 w 219"/>
                    <a:gd name="T3" fmla="*/ 0 h 154"/>
                    <a:gd name="T4" fmla="*/ 110 w 219"/>
                    <a:gd name="T5" fmla="*/ 125 h 154"/>
                    <a:gd name="T6" fmla="*/ 64 w 219"/>
                    <a:gd name="T7" fmla="*/ 0 h 154"/>
                    <a:gd name="T8" fmla="*/ 0 w 219"/>
                    <a:gd name="T9" fmla="*/ 93 h 154"/>
                    <a:gd name="T10" fmla="*/ 0 w 219"/>
                    <a:gd name="T11" fmla="*/ 96 h 154"/>
                    <a:gd name="T12" fmla="*/ 0 w 219"/>
                    <a:gd name="T13" fmla="*/ 97 h 154"/>
                    <a:gd name="T14" fmla="*/ 110 w 219"/>
                    <a:gd name="T15" fmla="*/ 154 h 154"/>
                    <a:gd name="T16" fmla="*/ 219 w 219"/>
                    <a:gd name="T17" fmla="*/ 97 h 154"/>
                    <a:gd name="T18" fmla="*/ 219 w 219"/>
                    <a:gd name="T19" fmla="*/ 96 h 154"/>
                    <a:gd name="T20" fmla="*/ 219 w 219"/>
                    <a:gd name="T21" fmla="*/ 9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154">
                      <a:moveTo>
                        <a:pt x="219" y="93"/>
                      </a:moveTo>
                      <a:cubicBezTo>
                        <a:pt x="217" y="52"/>
                        <a:pt x="191" y="16"/>
                        <a:pt x="156" y="0"/>
                      </a:cubicBezTo>
                      <a:cubicBezTo>
                        <a:pt x="110" y="125"/>
                        <a:pt x="110" y="125"/>
                        <a:pt x="110" y="125"/>
                      </a:cubicBezTo>
                      <a:cubicBezTo>
                        <a:pt x="64" y="0"/>
                        <a:pt x="64" y="0"/>
                        <a:pt x="64" y="0"/>
                      </a:cubicBezTo>
                      <a:cubicBezTo>
                        <a:pt x="28" y="16"/>
                        <a:pt x="2" y="52"/>
                        <a:pt x="0" y="93"/>
                      </a:cubicBezTo>
                      <a:cubicBezTo>
                        <a:pt x="0" y="94"/>
                        <a:pt x="0" y="95"/>
                        <a:pt x="0" y="96"/>
                      </a:cubicBezTo>
                      <a:cubicBezTo>
                        <a:pt x="0" y="96"/>
                        <a:pt x="0" y="97"/>
                        <a:pt x="0" y="97"/>
                      </a:cubicBezTo>
                      <a:cubicBezTo>
                        <a:pt x="1" y="122"/>
                        <a:pt x="50" y="154"/>
                        <a:pt x="110" y="154"/>
                      </a:cubicBezTo>
                      <a:cubicBezTo>
                        <a:pt x="169" y="154"/>
                        <a:pt x="218" y="122"/>
                        <a:pt x="219" y="97"/>
                      </a:cubicBezTo>
                      <a:cubicBezTo>
                        <a:pt x="219" y="97"/>
                        <a:pt x="219" y="96"/>
                        <a:pt x="219" y="96"/>
                      </a:cubicBezTo>
                      <a:cubicBezTo>
                        <a:pt x="219" y="95"/>
                        <a:pt x="219" y="94"/>
                        <a:pt x="219" y="93"/>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39" name="Freeform 16"/>
                <p:cNvSpPr/>
                <p:nvPr/>
              </p:nvSpPr>
              <p:spPr bwMode="auto">
                <a:xfrm>
                  <a:off x="5824539" y="2165351"/>
                  <a:ext cx="31750" cy="31750"/>
                </a:xfrm>
                <a:custGeom>
                  <a:avLst/>
                  <a:gdLst>
                    <a:gd name="T0" fmla="*/ 10 w 20"/>
                    <a:gd name="T1" fmla="*/ 0 h 20"/>
                    <a:gd name="T2" fmla="*/ 20 w 20"/>
                    <a:gd name="T3" fmla="*/ 10 h 20"/>
                    <a:gd name="T4" fmla="*/ 10 w 20"/>
                    <a:gd name="T5" fmla="*/ 20 h 20"/>
                    <a:gd name="T6" fmla="*/ 0 w 20"/>
                    <a:gd name="T7" fmla="*/ 10 h 20"/>
                    <a:gd name="T8" fmla="*/ 10 w 20"/>
                    <a:gd name="T9" fmla="*/ 0 h 20"/>
                  </a:gdLst>
                  <a:ahLst/>
                  <a:cxnLst>
                    <a:cxn ang="0">
                      <a:pos x="T0" y="T1"/>
                    </a:cxn>
                    <a:cxn ang="0">
                      <a:pos x="T2" y="T3"/>
                    </a:cxn>
                    <a:cxn ang="0">
                      <a:pos x="T4" y="T5"/>
                    </a:cxn>
                    <a:cxn ang="0">
                      <a:pos x="T6" y="T7"/>
                    </a:cxn>
                    <a:cxn ang="0">
                      <a:pos x="T8" y="T9"/>
                    </a:cxn>
                  </a:cxnLst>
                  <a:rect l="0" t="0" r="r" b="b"/>
                  <a:pathLst>
                    <a:path w="20" h="20">
                      <a:moveTo>
                        <a:pt x="10" y="0"/>
                      </a:moveTo>
                      <a:lnTo>
                        <a:pt x="20" y="10"/>
                      </a:lnTo>
                      <a:lnTo>
                        <a:pt x="10" y="20"/>
                      </a:lnTo>
                      <a:lnTo>
                        <a:pt x="0" y="10"/>
                      </a:lnTo>
                      <a:lnTo>
                        <a:pt x="10"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40" name="Freeform 17"/>
                <p:cNvSpPr/>
                <p:nvPr/>
              </p:nvSpPr>
              <p:spPr bwMode="auto">
                <a:xfrm>
                  <a:off x="5816601" y="2197101"/>
                  <a:ext cx="46038" cy="117475"/>
                </a:xfrm>
                <a:custGeom>
                  <a:avLst/>
                  <a:gdLst>
                    <a:gd name="T0" fmla="*/ 21 w 29"/>
                    <a:gd name="T1" fmla="*/ 6 h 74"/>
                    <a:gd name="T2" fmla="*/ 15 w 29"/>
                    <a:gd name="T3" fmla="*/ 0 h 74"/>
                    <a:gd name="T4" fmla="*/ 7 w 29"/>
                    <a:gd name="T5" fmla="*/ 6 h 74"/>
                    <a:gd name="T6" fmla="*/ 0 w 29"/>
                    <a:gd name="T7" fmla="*/ 37 h 74"/>
                    <a:gd name="T8" fmla="*/ 15 w 29"/>
                    <a:gd name="T9" fmla="*/ 74 h 74"/>
                    <a:gd name="T10" fmla="*/ 29 w 29"/>
                    <a:gd name="T11" fmla="*/ 37 h 74"/>
                    <a:gd name="T12" fmla="*/ 21 w 29"/>
                    <a:gd name="T13" fmla="*/ 6 h 74"/>
                  </a:gdLst>
                  <a:ahLst/>
                  <a:cxnLst>
                    <a:cxn ang="0">
                      <a:pos x="T0" y="T1"/>
                    </a:cxn>
                    <a:cxn ang="0">
                      <a:pos x="T2" y="T3"/>
                    </a:cxn>
                    <a:cxn ang="0">
                      <a:pos x="T4" y="T5"/>
                    </a:cxn>
                    <a:cxn ang="0">
                      <a:pos x="T6" y="T7"/>
                    </a:cxn>
                    <a:cxn ang="0">
                      <a:pos x="T8" y="T9"/>
                    </a:cxn>
                    <a:cxn ang="0">
                      <a:pos x="T10" y="T11"/>
                    </a:cxn>
                    <a:cxn ang="0">
                      <a:pos x="T12" y="T13"/>
                    </a:cxn>
                  </a:cxnLst>
                  <a:rect l="0" t="0" r="r" b="b"/>
                  <a:pathLst>
                    <a:path w="29" h="74">
                      <a:moveTo>
                        <a:pt x="21" y="6"/>
                      </a:moveTo>
                      <a:lnTo>
                        <a:pt x="15" y="0"/>
                      </a:lnTo>
                      <a:lnTo>
                        <a:pt x="7" y="6"/>
                      </a:lnTo>
                      <a:lnTo>
                        <a:pt x="0" y="37"/>
                      </a:lnTo>
                      <a:lnTo>
                        <a:pt x="15" y="74"/>
                      </a:lnTo>
                      <a:lnTo>
                        <a:pt x="29" y="37"/>
                      </a:lnTo>
                      <a:lnTo>
                        <a:pt x="21" y="6"/>
                      </a:lnTo>
                      <a:close/>
                    </a:path>
                  </a:pathLst>
                </a:custGeom>
                <a:grpFill/>
                <a:ln w="9525">
                  <a:solidFill>
                    <a:schemeClr val="bg1"/>
                  </a:solidFill>
                  <a:round/>
                </a:ln>
              </p:spPr>
              <p:txBody>
                <a:bodyPr/>
                <a:lstStyle/>
                <a:p>
                  <a:pPr>
                    <a:defRPr/>
                  </a:pPr>
                  <a:endParaRPr lang="zh-CN" altLang="en-US">
                    <a:cs typeface="+mn-ea"/>
                    <a:sym typeface="+mn-lt"/>
                  </a:endParaRPr>
                </a:p>
              </p:txBody>
            </p:sp>
            <p:sp>
              <p:nvSpPr>
                <p:cNvPr id="41" name="Freeform 18"/>
                <p:cNvSpPr/>
                <p:nvPr/>
              </p:nvSpPr>
              <p:spPr bwMode="auto">
                <a:xfrm>
                  <a:off x="5956301" y="2033588"/>
                  <a:ext cx="127000" cy="125413"/>
                </a:xfrm>
                <a:custGeom>
                  <a:avLst/>
                  <a:gdLst>
                    <a:gd name="T0" fmla="*/ 88 w 88"/>
                    <a:gd name="T1" fmla="*/ 44 h 87"/>
                    <a:gd name="T2" fmla="*/ 44 w 88"/>
                    <a:gd name="T3" fmla="*/ 0 h 87"/>
                    <a:gd name="T4" fmla="*/ 0 w 88"/>
                    <a:gd name="T5" fmla="*/ 44 h 87"/>
                    <a:gd name="T6" fmla="*/ 44 w 88"/>
                    <a:gd name="T7" fmla="*/ 87 h 87"/>
                    <a:gd name="T8" fmla="*/ 88 w 88"/>
                    <a:gd name="T9" fmla="*/ 44 h 87"/>
                  </a:gdLst>
                  <a:ahLst/>
                  <a:cxnLst>
                    <a:cxn ang="0">
                      <a:pos x="T0" y="T1"/>
                    </a:cxn>
                    <a:cxn ang="0">
                      <a:pos x="T2" y="T3"/>
                    </a:cxn>
                    <a:cxn ang="0">
                      <a:pos x="T4" y="T5"/>
                    </a:cxn>
                    <a:cxn ang="0">
                      <a:pos x="T6" y="T7"/>
                    </a:cxn>
                    <a:cxn ang="0">
                      <a:pos x="T8" y="T9"/>
                    </a:cxn>
                  </a:cxnLst>
                  <a:rect l="0" t="0" r="r" b="b"/>
                  <a:pathLst>
                    <a:path w="88" h="87">
                      <a:moveTo>
                        <a:pt x="88" y="44"/>
                      </a:moveTo>
                      <a:cubicBezTo>
                        <a:pt x="88" y="19"/>
                        <a:pt x="68" y="0"/>
                        <a:pt x="44" y="0"/>
                      </a:cubicBezTo>
                      <a:cubicBezTo>
                        <a:pt x="20" y="0"/>
                        <a:pt x="1" y="19"/>
                        <a:pt x="0" y="44"/>
                      </a:cubicBezTo>
                      <a:cubicBezTo>
                        <a:pt x="0" y="68"/>
                        <a:pt x="20" y="87"/>
                        <a:pt x="44" y="87"/>
                      </a:cubicBezTo>
                      <a:cubicBezTo>
                        <a:pt x="68" y="87"/>
                        <a:pt x="88" y="68"/>
                        <a:pt x="88" y="44"/>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42" name="Freeform 19"/>
                <p:cNvSpPr/>
                <p:nvPr/>
              </p:nvSpPr>
              <p:spPr bwMode="auto">
                <a:xfrm>
                  <a:off x="600868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43" name="Freeform 20"/>
                <p:cNvSpPr/>
                <p:nvPr/>
              </p:nvSpPr>
              <p:spPr bwMode="auto">
                <a:xfrm>
                  <a:off x="6003926" y="2185988"/>
                  <a:ext cx="33338" cy="85725"/>
                </a:xfrm>
                <a:custGeom>
                  <a:avLst/>
                  <a:gdLst>
                    <a:gd name="T0" fmla="*/ 16 w 21"/>
                    <a:gd name="T1" fmla="*/ 4 h 54"/>
                    <a:gd name="T2" fmla="*/ 10 w 21"/>
                    <a:gd name="T3" fmla="*/ 0 h 54"/>
                    <a:gd name="T4" fmla="*/ 6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6" y="4"/>
                      </a:lnTo>
                      <a:lnTo>
                        <a:pt x="0" y="27"/>
                      </a:lnTo>
                      <a:lnTo>
                        <a:pt x="10" y="54"/>
                      </a:lnTo>
                      <a:lnTo>
                        <a:pt x="21" y="27"/>
                      </a:lnTo>
                      <a:lnTo>
                        <a:pt x="16" y="4"/>
                      </a:lnTo>
                      <a:close/>
                    </a:path>
                  </a:pathLst>
                </a:custGeom>
                <a:grpFill/>
                <a:ln w="9525">
                  <a:solidFill>
                    <a:schemeClr val="bg1"/>
                  </a:solidFill>
                  <a:round/>
                </a:ln>
              </p:spPr>
              <p:txBody>
                <a:bodyPr/>
                <a:lstStyle/>
                <a:p>
                  <a:pPr>
                    <a:defRPr/>
                  </a:pPr>
                  <a:endParaRPr lang="zh-CN" altLang="en-US">
                    <a:cs typeface="+mn-ea"/>
                    <a:sym typeface="+mn-lt"/>
                  </a:endParaRPr>
                </a:p>
              </p:txBody>
            </p:sp>
            <p:sp>
              <p:nvSpPr>
                <p:cNvPr id="44" name="Oval 21"/>
                <p:cNvSpPr>
                  <a:spLocks noChangeArrowheads="1"/>
                </p:cNvSpPr>
                <p:nvPr/>
              </p:nvSpPr>
              <p:spPr bwMode="auto">
                <a:xfrm>
                  <a:off x="5594351" y="2033588"/>
                  <a:ext cx="127000" cy="125413"/>
                </a:xfrm>
                <a:prstGeom prst="ellipse">
                  <a:avLst/>
                </a:prstGeom>
                <a:grpFill/>
                <a:ln w="9525">
                  <a:solidFill>
                    <a:schemeClr val="bg1"/>
                  </a:solidFill>
                  <a:round/>
                </a:ln>
              </p:spPr>
              <p:txBody>
                <a:bodyPr/>
                <a:lstStyle/>
                <a:p>
                  <a:pPr>
                    <a:defRPr/>
                  </a:pPr>
                  <a:endParaRPr lang="zh-CN" altLang="en-US">
                    <a:cs typeface="+mn-ea"/>
                    <a:sym typeface="+mn-lt"/>
                  </a:endParaRPr>
                </a:p>
              </p:txBody>
            </p:sp>
            <p:sp>
              <p:nvSpPr>
                <p:cNvPr id="45" name="Freeform 22"/>
                <p:cNvSpPr/>
                <p:nvPr/>
              </p:nvSpPr>
              <p:spPr bwMode="auto">
                <a:xfrm>
                  <a:off x="5543551" y="2165351"/>
                  <a:ext cx="190500" cy="161925"/>
                </a:xfrm>
                <a:custGeom>
                  <a:avLst/>
                  <a:gdLst>
                    <a:gd name="T0" fmla="*/ 91 w 133"/>
                    <a:gd name="T1" fmla="*/ 100 h 112"/>
                    <a:gd name="T2" fmla="*/ 91 w 133"/>
                    <a:gd name="T3" fmla="*/ 100 h 112"/>
                    <a:gd name="T4" fmla="*/ 91 w 133"/>
                    <a:gd name="T5" fmla="*/ 99 h 112"/>
                    <a:gd name="T6" fmla="*/ 91 w 133"/>
                    <a:gd name="T7" fmla="*/ 96 h 112"/>
                    <a:gd name="T8" fmla="*/ 133 w 133"/>
                    <a:gd name="T9" fmla="*/ 13 h 112"/>
                    <a:gd name="T10" fmla="*/ 114 w 133"/>
                    <a:gd name="T11" fmla="*/ 0 h 112"/>
                    <a:gd name="T12" fmla="*/ 80 w 133"/>
                    <a:gd name="T13" fmla="*/ 92 h 112"/>
                    <a:gd name="T14" fmla="*/ 47 w 133"/>
                    <a:gd name="T15" fmla="*/ 0 h 112"/>
                    <a:gd name="T16" fmla="*/ 0 w 133"/>
                    <a:gd name="T17" fmla="*/ 68 h 112"/>
                    <a:gd name="T18" fmla="*/ 0 w 133"/>
                    <a:gd name="T19" fmla="*/ 70 h 112"/>
                    <a:gd name="T20" fmla="*/ 0 w 133"/>
                    <a:gd name="T21" fmla="*/ 71 h 112"/>
                    <a:gd name="T22" fmla="*/ 80 w 133"/>
                    <a:gd name="T23" fmla="*/ 112 h 112"/>
                    <a:gd name="T24" fmla="*/ 94 w 133"/>
                    <a:gd name="T25" fmla="*/ 112 h 112"/>
                    <a:gd name="T26" fmla="*/ 91 w 133"/>
                    <a:gd name="T27" fmla="*/ 10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12">
                      <a:moveTo>
                        <a:pt x="91" y="100"/>
                      </a:moveTo>
                      <a:cubicBezTo>
                        <a:pt x="91" y="100"/>
                        <a:pt x="91" y="100"/>
                        <a:pt x="91" y="100"/>
                      </a:cubicBezTo>
                      <a:cubicBezTo>
                        <a:pt x="91" y="100"/>
                        <a:pt x="91" y="100"/>
                        <a:pt x="91" y="99"/>
                      </a:cubicBezTo>
                      <a:cubicBezTo>
                        <a:pt x="91" y="98"/>
                        <a:pt x="91" y="97"/>
                        <a:pt x="91" y="96"/>
                      </a:cubicBezTo>
                      <a:cubicBezTo>
                        <a:pt x="93" y="63"/>
                        <a:pt x="108" y="33"/>
                        <a:pt x="133" y="13"/>
                      </a:cubicBezTo>
                      <a:cubicBezTo>
                        <a:pt x="127" y="8"/>
                        <a:pt x="121" y="4"/>
                        <a:pt x="114" y="0"/>
                      </a:cubicBezTo>
                      <a:cubicBezTo>
                        <a:pt x="80" y="92"/>
                        <a:pt x="80" y="92"/>
                        <a:pt x="80" y="92"/>
                      </a:cubicBezTo>
                      <a:cubicBezTo>
                        <a:pt x="47" y="0"/>
                        <a:pt x="47" y="0"/>
                        <a:pt x="47" y="0"/>
                      </a:cubicBezTo>
                      <a:cubicBezTo>
                        <a:pt x="21" y="12"/>
                        <a:pt x="2" y="38"/>
                        <a:pt x="0" y="68"/>
                      </a:cubicBezTo>
                      <a:cubicBezTo>
                        <a:pt x="0" y="69"/>
                        <a:pt x="0" y="70"/>
                        <a:pt x="0" y="70"/>
                      </a:cubicBezTo>
                      <a:cubicBezTo>
                        <a:pt x="0" y="71"/>
                        <a:pt x="0" y="71"/>
                        <a:pt x="0" y="71"/>
                      </a:cubicBezTo>
                      <a:cubicBezTo>
                        <a:pt x="1" y="90"/>
                        <a:pt x="37" y="112"/>
                        <a:pt x="80" y="112"/>
                      </a:cubicBezTo>
                      <a:cubicBezTo>
                        <a:pt x="85" y="112"/>
                        <a:pt x="89" y="112"/>
                        <a:pt x="94" y="112"/>
                      </a:cubicBezTo>
                      <a:cubicBezTo>
                        <a:pt x="92" y="108"/>
                        <a:pt x="91" y="104"/>
                        <a:pt x="91" y="100"/>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46" name="Freeform 23"/>
                <p:cNvSpPr/>
                <p:nvPr/>
              </p:nvSpPr>
              <p:spPr bwMode="auto">
                <a:xfrm>
                  <a:off x="564673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47" name="Freeform 24"/>
                <p:cNvSpPr/>
                <p:nvPr/>
              </p:nvSpPr>
              <p:spPr bwMode="auto">
                <a:xfrm>
                  <a:off x="5641976" y="2185988"/>
                  <a:ext cx="33338" cy="85725"/>
                </a:xfrm>
                <a:custGeom>
                  <a:avLst/>
                  <a:gdLst>
                    <a:gd name="T0" fmla="*/ 16 w 21"/>
                    <a:gd name="T1" fmla="*/ 4 h 54"/>
                    <a:gd name="T2" fmla="*/ 10 w 21"/>
                    <a:gd name="T3" fmla="*/ 0 h 54"/>
                    <a:gd name="T4" fmla="*/ 5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5" y="4"/>
                      </a:lnTo>
                      <a:lnTo>
                        <a:pt x="0" y="27"/>
                      </a:lnTo>
                      <a:lnTo>
                        <a:pt x="10" y="54"/>
                      </a:lnTo>
                      <a:lnTo>
                        <a:pt x="21" y="27"/>
                      </a:lnTo>
                      <a:lnTo>
                        <a:pt x="16" y="4"/>
                      </a:lnTo>
                      <a:close/>
                    </a:path>
                  </a:pathLst>
                </a:custGeom>
                <a:grpFill/>
                <a:ln w="9525">
                  <a:solidFill>
                    <a:schemeClr val="bg1"/>
                  </a:solidFill>
                  <a:round/>
                </a:ln>
              </p:spPr>
              <p:txBody>
                <a:bodyPr/>
                <a:lstStyle/>
                <a:p>
                  <a:pPr>
                    <a:defRPr/>
                  </a:pPr>
                  <a:endParaRPr lang="zh-CN" altLang="en-US">
                    <a:cs typeface="+mn-ea"/>
                    <a:sym typeface="+mn-lt"/>
                  </a:endParaRPr>
                </a:p>
              </p:txBody>
            </p:sp>
            <p:sp>
              <p:nvSpPr>
                <p:cNvPr id="48" name="Freeform 25"/>
                <p:cNvSpPr/>
                <p:nvPr/>
              </p:nvSpPr>
              <p:spPr bwMode="auto">
                <a:xfrm>
                  <a:off x="5943601" y="2165351"/>
                  <a:ext cx="192088" cy="161925"/>
                </a:xfrm>
                <a:custGeom>
                  <a:avLst/>
                  <a:gdLst>
                    <a:gd name="T0" fmla="*/ 133 w 133"/>
                    <a:gd name="T1" fmla="*/ 69 h 113"/>
                    <a:gd name="T2" fmla="*/ 87 w 133"/>
                    <a:gd name="T3" fmla="*/ 0 h 113"/>
                    <a:gd name="T4" fmla="*/ 53 w 133"/>
                    <a:gd name="T5" fmla="*/ 92 h 113"/>
                    <a:gd name="T6" fmla="*/ 20 w 133"/>
                    <a:gd name="T7" fmla="*/ 0 h 113"/>
                    <a:gd name="T8" fmla="*/ 0 w 133"/>
                    <a:gd name="T9" fmla="*/ 13 h 113"/>
                    <a:gd name="T10" fmla="*/ 22 w 133"/>
                    <a:gd name="T11" fmla="*/ 37 h 113"/>
                    <a:gd name="T12" fmla="*/ 43 w 133"/>
                    <a:gd name="T13" fmla="*/ 96 h 113"/>
                    <a:gd name="T14" fmla="*/ 43 w 133"/>
                    <a:gd name="T15" fmla="*/ 99 h 113"/>
                    <a:gd name="T16" fmla="*/ 43 w 133"/>
                    <a:gd name="T17" fmla="*/ 100 h 113"/>
                    <a:gd name="T18" fmla="*/ 43 w 133"/>
                    <a:gd name="T19" fmla="*/ 100 h 113"/>
                    <a:gd name="T20" fmla="*/ 40 w 133"/>
                    <a:gd name="T21" fmla="*/ 112 h 113"/>
                    <a:gd name="T22" fmla="*/ 53 w 133"/>
                    <a:gd name="T23" fmla="*/ 113 h 113"/>
                    <a:gd name="T24" fmla="*/ 133 w 133"/>
                    <a:gd name="T25" fmla="*/ 71 h 113"/>
                    <a:gd name="T26" fmla="*/ 133 w 133"/>
                    <a:gd name="T27" fmla="*/ 70 h 113"/>
                    <a:gd name="T28" fmla="*/ 133 w 133"/>
                    <a:gd name="T29" fmla="*/ 6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3">
                      <a:moveTo>
                        <a:pt x="133" y="69"/>
                      </a:moveTo>
                      <a:cubicBezTo>
                        <a:pt x="131" y="38"/>
                        <a:pt x="113" y="12"/>
                        <a:pt x="87" y="0"/>
                      </a:cubicBezTo>
                      <a:cubicBezTo>
                        <a:pt x="53" y="92"/>
                        <a:pt x="53" y="92"/>
                        <a:pt x="53" y="92"/>
                      </a:cubicBezTo>
                      <a:cubicBezTo>
                        <a:pt x="20" y="0"/>
                        <a:pt x="20" y="0"/>
                        <a:pt x="20" y="0"/>
                      </a:cubicBezTo>
                      <a:cubicBezTo>
                        <a:pt x="13" y="4"/>
                        <a:pt x="6" y="8"/>
                        <a:pt x="0" y="13"/>
                      </a:cubicBezTo>
                      <a:cubicBezTo>
                        <a:pt x="9" y="20"/>
                        <a:pt x="16" y="28"/>
                        <a:pt x="22" y="37"/>
                      </a:cubicBezTo>
                      <a:cubicBezTo>
                        <a:pt x="34" y="55"/>
                        <a:pt x="41" y="75"/>
                        <a:pt x="43" y="96"/>
                      </a:cubicBezTo>
                      <a:cubicBezTo>
                        <a:pt x="43" y="97"/>
                        <a:pt x="43" y="98"/>
                        <a:pt x="43" y="99"/>
                      </a:cubicBezTo>
                      <a:cubicBezTo>
                        <a:pt x="43" y="100"/>
                        <a:pt x="43" y="100"/>
                        <a:pt x="43" y="100"/>
                      </a:cubicBezTo>
                      <a:cubicBezTo>
                        <a:pt x="43" y="100"/>
                        <a:pt x="43" y="100"/>
                        <a:pt x="43" y="100"/>
                      </a:cubicBezTo>
                      <a:cubicBezTo>
                        <a:pt x="43" y="104"/>
                        <a:pt x="41" y="108"/>
                        <a:pt x="40" y="112"/>
                      </a:cubicBezTo>
                      <a:cubicBezTo>
                        <a:pt x="44" y="112"/>
                        <a:pt x="49" y="113"/>
                        <a:pt x="53" y="113"/>
                      </a:cubicBezTo>
                      <a:cubicBezTo>
                        <a:pt x="97" y="112"/>
                        <a:pt x="132" y="90"/>
                        <a:pt x="133" y="71"/>
                      </a:cubicBezTo>
                      <a:cubicBezTo>
                        <a:pt x="133" y="71"/>
                        <a:pt x="133" y="71"/>
                        <a:pt x="133" y="70"/>
                      </a:cubicBezTo>
                      <a:cubicBezTo>
                        <a:pt x="133" y="70"/>
                        <a:pt x="133" y="69"/>
                        <a:pt x="133" y="69"/>
                      </a:cubicBezTo>
                      <a:close/>
                    </a:path>
                  </a:pathLst>
                </a:custGeom>
                <a:grpFill/>
                <a:ln w="9525">
                  <a:solidFill>
                    <a:schemeClr val="bg1"/>
                  </a:solidFill>
                  <a:round/>
                </a:ln>
              </p:spPr>
              <p:txBody>
                <a:bodyPr/>
                <a:lstStyle/>
                <a:p>
                  <a:pPr>
                    <a:defRPr/>
                  </a:pPr>
                  <a:endParaRPr lang="zh-CN" altLang="en-US">
                    <a:cs typeface="+mn-ea"/>
                    <a:sym typeface="+mn-lt"/>
                  </a:endParaRPr>
                </a:p>
              </p:txBody>
            </p:sp>
          </p:grpSp>
        </p:grpSp>
      </p:grpSp>
      <p:grpSp>
        <p:nvGrpSpPr>
          <p:cNvPr id="71" name="组合 70"/>
          <p:cNvGrpSpPr/>
          <p:nvPr/>
        </p:nvGrpSpPr>
        <p:grpSpPr>
          <a:xfrm>
            <a:off x="4158331" y="1889106"/>
            <a:ext cx="686184" cy="694853"/>
            <a:chOff x="5237226" y="2582137"/>
            <a:chExt cx="914912" cy="926470"/>
          </a:xfrm>
          <a:solidFill>
            <a:schemeClr val="bg1"/>
          </a:solidFill>
        </p:grpSpPr>
        <p:sp>
          <p:nvSpPr>
            <p:cNvPr id="63" name="Freeform 1812"/>
            <p:cNvSpPr/>
            <p:nvPr/>
          </p:nvSpPr>
          <p:spPr>
            <a:xfrm>
              <a:off x="5237226" y="2582137"/>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7" name="组合 26"/>
            <p:cNvGrpSpPr/>
            <p:nvPr/>
          </p:nvGrpSpPr>
          <p:grpSpPr>
            <a:xfrm>
              <a:off x="5443702" y="2786512"/>
              <a:ext cx="478851" cy="491868"/>
              <a:chOff x="5572126" y="3962401"/>
              <a:chExt cx="525463" cy="539750"/>
            </a:xfrm>
            <a:grpFill/>
          </p:grpSpPr>
          <p:sp>
            <p:nvSpPr>
              <p:cNvPr id="33" name="Freeform 26"/>
              <p:cNvSpPr>
                <a:spLocks noEditPoints="1"/>
              </p:cNvSpPr>
              <p:nvPr/>
            </p:nvSpPr>
            <p:spPr bwMode="auto">
              <a:xfrm>
                <a:off x="5572126" y="4130676"/>
                <a:ext cx="371475" cy="371475"/>
              </a:xfrm>
              <a:custGeom>
                <a:avLst/>
                <a:gdLst>
                  <a:gd name="T0" fmla="*/ 258 w 258"/>
                  <a:gd name="T1" fmla="*/ 156 h 259"/>
                  <a:gd name="T2" fmla="*/ 258 w 258"/>
                  <a:gd name="T3" fmla="*/ 104 h 259"/>
                  <a:gd name="T4" fmla="*/ 239 w 258"/>
                  <a:gd name="T5" fmla="*/ 94 h 259"/>
                  <a:gd name="T6" fmla="*/ 232 w 258"/>
                  <a:gd name="T7" fmla="*/ 78 h 259"/>
                  <a:gd name="T8" fmla="*/ 239 w 258"/>
                  <a:gd name="T9" fmla="*/ 57 h 259"/>
                  <a:gd name="T10" fmla="*/ 202 w 258"/>
                  <a:gd name="T11" fmla="*/ 20 h 259"/>
                  <a:gd name="T12" fmla="*/ 180 w 258"/>
                  <a:gd name="T13" fmla="*/ 27 h 259"/>
                  <a:gd name="T14" fmla="*/ 166 w 258"/>
                  <a:gd name="T15" fmla="*/ 21 h 259"/>
                  <a:gd name="T16" fmla="*/ 155 w 258"/>
                  <a:gd name="T17" fmla="*/ 0 h 259"/>
                  <a:gd name="T18" fmla="*/ 103 w 258"/>
                  <a:gd name="T19" fmla="*/ 0 h 259"/>
                  <a:gd name="T20" fmla="*/ 92 w 258"/>
                  <a:gd name="T21" fmla="*/ 21 h 259"/>
                  <a:gd name="T22" fmla="*/ 79 w 258"/>
                  <a:gd name="T23" fmla="*/ 26 h 259"/>
                  <a:gd name="T24" fmla="*/ 56 w 258"/>
                  <a:gd name="T25" fmla="*/ 19 h 259"/>
                  <a:gd name="T26" fmla="*/ 19 w 258"/>
                  <a:gd name="T27" fmla="*/ 56 h 259"/>
                  <a:gd name="T28" fmla="*/ 26 w 258"/>
                  <a:gd name="T29" fmla="*/ 79 h 259"/>
                  <a:gd name="T30" fmla="*/ 21 w 258"/>
                  <a:gd name="T31" fmla="*/ 92 h 259"/>
                  <a:gd name="T32" fmla="*/ 0 w 258"/>
                  <a:gd name="T33" fmla="*/ 103 h 259"/>
                  <a:gd name="T34" fmla="*/ 0 w 258"/>
                  <a:gd name="T35" fmla="*/ 155 h 259"/>
                  <a:gd name="T36" fmla="*/ 20 w 258"/>
                  <a:gd name="T37" fmla="*/ 166 h 259"/>
                  <a:gd name="T38" fmla="*/ 26 w 258"/>
                  <a:gd name="T39" fmla="*/ 180 h 259"/>
                  <a:gd name="T40" fmla="*/ 19 w 258"/>
                  <a:gd name="T41" fmla="*/ 202 h 259"/>
                  <a:gd name="T42" fmla="*/ 56 w 258"/>
                  <a:gd name="T43" fmla="*/ 239 h 259"/>
                  <a:gd name="T44" fmla="*/ 76 w 258"/>
                  <a:gd name="T45" fmla="*/ 233 h 259"/>
                  <a:gd name="T46" fmla="*/ 92 w 258"/>
                  <a:gd name="T47" fmla="*/ 240 h 259"/>
                  <a:gd name="T48" fmla="*/ 102 w 258"/>
                  <a:gd name="T49" fmla="*/ 259 h 259"/>
                  <a:gd name="T50" fmla="*/ 155 w 258"/>
                  <a:gd name="T51" fmla="*/ 259 h 259"/>
                  <a:gd name="T52" fmla="*/ 164 w 258"/>
                  <a:gd name="T53" fmla="*/ 240 h 259"/>
                  <a:gd name="T54" fmla="*/ 181 w 258"/>
                  <a:gd name="T55" fmla="*/ 233 h 259"/>
                  <a:gd name="T56" fmla="*/ 201 w 258"/>
                  <a:gd name="T57" fmla="*/ 240 h 259"/>
                  <a:gd name="T58" fmla="*/ 238 w 258"/>
                  <a:gd name="T59" fmla="*/ 202 h 259"/>
                  <a:gd name="T60" fmla="*/ 232 w 258"/>
                  <a:gd name="T61" fmla="*/ 183 h 259"/>
                  <a:gd name="T62" fmla="*/ 239 w 258"/>
                  <a:gd name="T63" fmla="*/ 166 h 259"/>
                  <a:gd name="T64" fmla="*/ 258 w 258"/>
                  <a:gd name="T65" fmla="*/ 156 h 259"/>
                  <a:gd name="T66" fmla="*/ 187 w 258"/>
                  <a:gd name="T67" fmla="*/ 130 h 259"/>
                  <a:gd name="T68" fmla="*/ 130 w 258"/>
                  <a:gd name="T69" fmla="*/ 188 h 259"/>
                  <a:gd name="T70" fmla="*/ 71 w 258"/>
                  <a:gd name="T71" fmla="*/ 130 h 259"/>
                  <a:gd name="T72" fmla="*/ 130 w 258"/>
                  <a:gd name="T73" fmla="*/ 72 h 259"/>
                  <a:gd name="T74" fmla="*/ 187 w 258"/>
                  <a:gd name="T75" fmla="*/ 13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8" h="259">
                    <a:moveTo>
                      <a:pt x="258" y="156"/>
                    </a:moveTo>
                    <a:cubicBezTo>
                      <a:pt x="258" y="104"/>
                      <a:pt x="258" y="104"/>
                      <a:pt x="258" y="104"/>
                    </a:cubicBezTo>
                    <a:cubicBezTo>
                      <a:pt x="239" y="94"/>
                      <a:pt x="239" y="94"/>
                      <a:pt x="239" y="94"/>
                    </a:cubicBezTo>
                    <a:cubicBezTo>
                      <a:pt x="237" y="88"/>
                      <a:pt x="235" y="83"/>
                      <a:pt x="232" y="78"/>
                    </a:cubicBezTo>
                    <a:cubicBezTo>
                      <a:pt x="239" y="57"/>
                      <a:pt x="239" y="57"/>
                      <a:pt x="239" y="57"/>
                    </a:cubicBezTo>
                    <a:cubicBezTo>
                      <a:pt x="202" y="20"/>
                      <a:pt x="202" y="20"/>
                      <a:pt x="202" y="20"/>
                    </a:cubicBezTo>
                    <a:cubicBezTo>
                      <a:pt x="180" y="27"/>
                      <a:pt x="180" y="27"/>
                      <a:pt x="180" y="27"/>
                    </a:cubicBezTo>
                    <a:cubicBezTo>
                      <a:pt x="175" y="25"/>
                      <a:pt x="171" y="23"/>
                      <a:pt x="166" y="21"/>
                    </a:cubicBezTo>
                    <a:cubicBezTo>
                      <a:pt x="155" y="0"/>
                      <a:pt x="155" y="0"/>
                      <a:pt x="155" y="0"/>
                    </a:cubicBezTo>
                    <a:cubicBezTo>
                      <a:pt x="103" y="0"/>
                      <a:pt x="103" y="0"/>
                      <a:pt x="103" y="0"/>
                    </a:cubicBezTo>
                    <a:cubicBezTo>
                      <a:pt x="92" y="21"/>
                      <a:pt x="92" y="21"/>
                      <a:pt x="92" y="21"/>
                    </a:cubicBezTo>
                    <a:cubicBezTo>
                      <a:pt x="88" y="23"/>
                      <a:pt x="83" y="25"/>
                      <a:pt x="79" y="26"/>
                    </a:cubicBezTo>
                    <a:cubicBezTo>
                      <a:pt x="56" y="19"/>
                      <a:pt x="56" y="19"/>
                      <a:pt x="56" y="19"/>
                    </a:cubicBezTo>
                    <a:cubicBezTo>
                      <a:pt x="19" y="56"/>
                      <a:pt x="19" y="56"/>
                      <a:pt x="19" y="56"/>
                    </a:cubicBezTo>
                    <a:cubicBezTo>
                      <a:pt x="26" y="79"/>
                      <a:pt x="26" y="79"/>
                      <a:pt x="26" y="79"/>
                    </a:cubicBezTo>
                    <a:cubicBezTo>
                      <a:pt x="24" y="83"/>
                      <a:pt x="22" y="87"/>
                      <a:pt x="21" y="92"/>
                    </a:cubicBezTo>
                    <a:cubicBezTo>
                      <a:pt x="0" y="103"/>
                      <a:pt x="0" y="103"/>
                      <a:pt x="0" y="103"/>
                    </a:cubicBezTo>
                    <a:cubicBezTo>
                      <a:pt x="0" y="155"/>
                      <a:pt x="0" y="155"/>
                      <a:pt x="0" y="155"/>
                    </a:cubicBezTo>
                    <a:cubicBezTo>
                      <a:pt x="20" y="166"/>
                      <a:pt x="20" y="166"/>
                      <a:pt x="20" y="166"/>
                    </a:cubicBezTo>
                    <a:cubicBezTo>
                      <a:pt x="21" y="171"/>
                      <a:pt x="23" y="176"/>
                      <a:pt x="26" y="180"/>
                    </a:cubicBezTo>
                    <a:cubicBezTo>
                      <a:pt x="19" y="202"/>
                      <a:pt x="19" y="202"/>
                      <a:pt x="19" y="202"/>
                    </a:cubicBezTo>
                    <a:cubicBezTo>
                      <a:pt x="56" y="239"/>
                      <a:pt x="56" y="239"/>
                      <a:pt x="56" y="239"/>
                    </a:cubicBezTo>
                    <a:cubicBezTo>
                      <a:pt x="76" y="233"/>
                      <a:pt x="76" y="233"/>
                      <a:pt x="76" y="233"/>
                    </a:cubicBezTo>
                    <a:cubicBezTo>
                      <a:pt x="81" y="235"/>
                      <a:pt x="87" y="238"/>
                      <a:pt x="92" y="240"/>
                    </a:cubicBezTo>
                    <a:cubicBezTo>
                      <a:pt x="102" y="259"/>
                      <a:pt x="102" y="259"/>
                      <a:pt x="102" y="259"/>
                    </a:cubicBezTo>
                    <a:cubicBezTo>
                      <a:pt x="155" y="259"/>
                      <a:pt x="155" y="259"/>
                      <a:pt x="155" y="259"/>
                    </a:cubicBezTo>
                    <a:cubicBezTo>
                      <a:pt x="164" y="240"/>
                      <a:pt x="164" y="240"/>
                      <a:pt x="164" y="240"/>
                    </a:cubicBezTo>
                    <a:cubicBezTo>
                      <a:pt x="170" y="239"/>
                      <a:pt x="176" y="236"/>
                      <a:pt x="181" y="233"/>
                    </a:cubicBezTo>
                    <a:cubicBezTo>
                      <a:pt x="201" y="240"/>
                      <a:pt x="201" y="240"/>
                      <a:pt x="201" y="240"/>
                    </a:cubicBezTo>
                    <a:cubicBezTo>
                      <a:pt x="238" y="202"/>
                      <a:pt x="238" y="202"/>
                      <a:pt x="238" y="202"/>
                    </a:cubicBezTo>
                    <a:cubicBezTo>
                      <a:pt x="232" y="183"/>
                      <a:pt x="232" y="183"/>
                      <a:pt x="232" y="183"/>
                    </a:cubicBezTo>
                    <a:cubicBezTo>
                      <a:pt x="235" y="177"/>
                      <a:pt x="237" y="172"/>
                      <a:pt x="239" y="166"/>
                    </a:cubicBezTo>
                    <a:lnTo>
                      <a:pt x="258" y="156"/>
                    </a:lnTo>
                    <a:close/>
                    <a:moveTo>
                      <a:pt x="187" y="130"/>
                    </a:moveTo>
                    <a:cubicBezTo>
                      <a:pt x="187" y="162"/>
                      <a:pt x="161" y="188"/>
                      <a:pt x="130" y="188"/>
                    </a:cubicBezTo>
                    <a:cubicBezTo>
                      <a:pt x="97" y="188"/>
                      <a:pt x="71" y="162"/>
                      <a:pt x="71" y="130"/>
                    </a:cubicBezTo>
                    <a:cubicBezTo>
                      <a:pt x="71" y="98"/>
                      <a:pt x="97" y="72"/>
                      <a:pt x="130" y="72"/>
                    </a:cubicBezTo>
                    <a:cubicBezTo>
                      <a:pt x="161" y="72"/>
                      <a:pt x="187" y="98"/>
                      <a:pt x="187" y="130"/>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4" name="Freeform 27"/>
              <p:cNvSpPr>
                <a:spLocks noEditPoints="1"/>
              </p:cNvSpPr>
              <p:nvPr/>
            </p:nvSpPr>
            <p:spPr bwMode="auto">
              <a:xfrm>
                <a:off x="5818189" y="3962401"/>
                <a:ext cx="192088" cy="188913"/>
              </a:xfrm>
              <a:custGeom>
                <a:avLst/>
                <a:gdLst>
                  <a:gd name="T0" fmla="*/ 133 w 133"/>
                  <a:gd name="T1" fmla="*/ 80 h 132"/>
                  <a:gd name="T2" fmla="*/ 133 w 133"/>
                  <a:gd name="T3" fmla="*/ 53 h 132"/>
                  <a:gd name="T4" fmla="*/ 123 w 133"/>
                  <a:gd name="T5" fmla="*/ 48 h 132"/>
                  <a:gd name="T6" fmla="*/ 120 w 133"/>
                  <a:gd name="T7" fmla="*/ 40 h 132"/>
                  <a:gd name="T8" fmla="*/ 123 w 133"/>
                  <a:gd name="T9" fmla="*/ 29 h 132"/>
                  <a:gd name="T10" fmla="*/ 104 w 133"/>
                  <a:gd name="T11" fmla="*/ 9 h 132"/>
                  <a:gd name="T12" fmla="*/ 93 w 133"/>
                  <a:gd name="T13" fmla="*/ 13 h 132"/>
                  <a:gd name="T14" fmla="*/ 86 w 133"/>
                  <a:gd name="T15" fmla="*/ 10 h 132"/>
                  <a:gd name="T16" fmla="*/ 80 w 133"/>
                  <a:gd name="T17" fmla="*/ 0 h 132"/>
                  <a:gd name="T18" fmla="*/ 53 w 133"/>
                  <a:gd name="T19" fmla="*/ 0 h 132"/>
                  <a:gd name="T20" fmla="*/ 48 w 133"/>
                  <a:gd name="T21" fmla="*/ 10 h 132"/>
                  <a:gd name="T22" fmla="*/ 41 w 133"/>
                  <a:gd name="T23" fmla="*/ 13 h 132"/>
                  <a:gd name="T24" fmla="*/ 29 w 133"/>
                  <a:gd name="T25" fmla="*/ 9 h 132"/>
                  <a:gd name="T26" fmla="*/ 10 w 133"/>
                  <a:gd name="T27" fmla="*/ 28 h 132"/>
                  <a:gd name="T28" fmla="*/ 14 w 133"/>
                  <a:gd name="T29" fmla="*/ 40 h 132"/>
                  <a:gd name="T30" fmla="*/ 11 w 133"/>
                  <a:gd name="T31" fmla="*/ 47 h 132"/>
                  <a:gd name="T32" fmla="*/ 0 w 133"/>
                  <a:gd name="T33" fmla="*/ 52 h 132"/>
                  <a:gd name="T34" fmla="*/ 0 w 133"/>
                  <a:gd name="T35" fmla="*/ 79 h 132"/>
                  <a:gd name="T36" fmla="*/ 11 w 133"/>
                  <a:gd name="T37" fmla="*/ 85 h 132"/>
                  <a:gd name="T38" fmla="*/ 13 w 133"/>
                  <a:gd name="T39" fmla="*/ 92 h 132"/>
                  <a:gd name="T40" fmla="*/ 10 w 133"/>
                  <a:gd name="T41" fmla="*/ 103 h 132"/>
                  <a:gd name="T42" fmla="*/ 29 w 133"/>
                  <a:gd name="T43" fmla="*/ 122 h 132"/>
                  <a:gd name="T44" fmla="*/ 39 w 133"/>
                  <a:gd name="T45" fmla="*/ 119 h 132"/>
                  <a:gd name="T46" fmla="*/ 48 w 133"/>
                  <a:gd name="T47" fmla="*/ 122 h 132"/>
                  <a:gd name="T48" fmla="*/ 53 w 133"/>
                  <a:gd name="T49" fmla="*/ 132 h 132"/>
                  <a:gd name="T50" fmla="*/ 80 w 133"/>
                  <a:gd name="T51" fmla="*/ 132 h 132"/>
                  <a:gd name="T52" fmla="*/ 85 w 133"/>
                  <a:gd name="T53" fmla="*/ 123 h 132"/>
                  <a:gd name="T54" fmla="*/ 94 w 133"/>
                  <a:gd name="T55" fmla="*/ 119 h 132"/>
                  <a:gd name="T56" fmla="*/ 104 w 133"/>
                  <a:gd name="T57" fmla="*/ 122 h 132"/>
                  <a:gd name="T58" fmla="*/ 123 w 133"/>
                  <a:gd name="T59" fmla="*/ 103 h 132"/>
                  <a:gd name="T60" fmla="*/ 120 w 133"/>
                  <a:gd name="T61" fmla="*/ 93 h 132"/>
                  <a:gd name="T62" fmla="*/ 123 w 133"/>
                  <a:gd name="T63" fmla="*/ 85 h 132"/>
                  <a:gd name="T64" fmla="*/ 133 w 133"/>
                  <a:gd name="T65" fmla="*/ 80 h 132"/>
                  <a:gd name="T66" fmla="*/ 97 w 133"/>
                  <a:gd name="T67" fmla="*/ 66 h 132"/>
                  <a:gd name="T68" fmla="*/ 67 w 133"/>
                  <a:gd name="T69" fmla="*/ 96 h 132"/>
                  <a:gd name="T70" fmla="*/ 37 w 133"/>
                  <a:gd name="T71" fmla="*/ 66 h 132"/>
                  <a:gd name="T72" fmla="*/ 67 w 133"/>
                  <a:gd name="T73" fmla="*/ 37 h 132"/>
                  <a:gd name="T74" fmla="*/ 97 w 133"/>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 h="132">
                    <a:moveTo>
                      <a:pt x="133" y="80"/>
                    </a:moveTo>
                    <a:cubicBezTo>
                      <a:pt x="133" y="53"/>
                      <a:pt x="133" y="53"/>
                      <a:pt x="133" y="53"/>
                    </a:cubicBezTo>
                    <a:cubicBezTo>
                      <a:pt x="123" y="48"/>
                      <a:pt x="123" y="48"/>
                      <a:pt x="123" y="48"/>
                    </a:cubicBezTo>
                    <a:cubicBezTo>
                      <a:pt x="122" y="45"/>
                      <a:pt x="121" y="42"/>
                      <a:pt x="120" y="40"/>
                    </a:cubicBezTo>
                    <a:cubicBezTo>
                      <a:pt x="123" y="29"/>
                      <a:pt x="123" y="29"/>
                      <a:pt x="123" y="29"/>
                    </a:cubicBezTo>
                    <a:cubicBezTo>
                      <a:pt x="104" y="9"/>
                      <a:pt x="104" y="9"/>
                      <a:pt x="104" y="9"/>
                    </a:cubicBezTo>
                    <a:cubicBezTo>
                      <a:pt x="93" y="13"/>
                      <a:pt x="93" y="13"/>
                      <a:pt x="93" y="13"/>
                    </a:cubicBezTo>
                    <a:cubicBezTo>
                      <a:pt x="91" y="12"/>
                      <a:pt x="88" y="11"/>
                      <a:pt x="86" y="10"/>
                    </a:cubicBezTo>
                    <a:cubicBezTo>
                      <a:pt x="80" y="0"/>
                      <a:pt x="80" y="0"/>
                      <a:pt x="80" y="0"/>
                    </a:cubicBezTo>
                    <a:cubicBezTo>
                      <a:pt x="53" y="0"/>
                      <a:pt x="53" y="0"/>
                      <a:pt x="53" y="0"/>
                    </a:cubicBezTo>
                    <a:cubicBezTo>
                      <a:pt x="48" y="10"/>
                      <a:pt x="48" y="10"/>
                      <a:pt x="48" y="10"/>
                    </a:cubicBezTo>
                    <a:cubicBezTo>
                      <a:pt x="46" y="11"/>
                      <a:pt x="43" y="12"/>
                      <a:pt x="41" y="13"/>
                    </a:cubicBezTo>
                    <a:cubicBezTo>
                      <a:pt x="29" y="9"/>
                      <a:pt x="29" y="9"/>
                      <a:pt x="29" y="9"/>
                    </a:cubicBezTo>
                    <a:cubicBezTo>
                      <a:pt x="10" y="28"/>
                      <a:pt x="10" y="28"/>
                      <a:pt x="10" y="28"/>
                    </a:cubicBezTo>
                    <a:cubicBezTo>
                      <a:pt x="14" y="40"/>
                      <a:pt x="14" y="40"/>
                      <a:pt x="14" y="40"/>
                    </a:cubicBezTo>
                    <a:cubicBezTo>
                      <a:pt x="13" y="42"/>
                      <a:pt x="12" y="44"/>
                      <a:pt x="11" y="47"/>
                    </a:cubicBezTo>
                    <a:cubicBezTo>
                      <a:pt x="0" y="52"/>
                      <a:pt x="0" y="52"/>
                      <a:pt x="0" y="52"/>
                    </a:cubicBezTo>
                    <a:cubicBezTo>
                      <a:pt x="0" y="79"/>
                      <a:pt x="0" y="79"/>
                      <a:pt x="0" y="79"/>
                    </a:cubicBezTo>
                    <a:cubicBezTo>
                      <a:pt x="11" y="85"/>
                      <a:pt x="11" y="85"/>
                      <a:pt x="11" y="85"/>
                    </a:cubicBezTo>
                    <a:cubicBezTo>
                      <a:pt x="11" y="87"/>
                      <a:pt x="12" y="90"/>
                      <a:pt x="13" y="92"/>
                    </a:cubicBezTo>
                    <a:cubicBezTo>
                      <a:pt x="10" y="103"/>
                      <a:pt x="10" y="103"/>
                      <a:pt x="10" y="103"/>
                    </a:cubicBezTo>
                    <a:cubicBezTo>
                      <a:pt x="29" y="122"/>
                      <a:pt x="29" y="122"/>
                      <a:pt x="29" y="122"/>
                    </a:cubicBezTo>
                    <a:cubicBezTo>
                      <a:pt x="39" y="119"/>
                      <a:pt x="39" y="119"/>
                      <a:pt x="39" y="119"/>
                    </a:cubicBezTo>
                    <a:cubicBezTo>
                      <a:pt x="42" y="120"/>
                      <a:pt x="45" y="122"/>
                      <a:pt x="48" y="122"/>
                    </a:cubicBezTo>
                    <a:cubicBezTo>
                      <a:pt x="53" y="132"/>
                      <a:pt x="53" y="132"/>
                      <a:pt x="53" y="132"/>
                    </a:cubicBezTo>
                    <a:cubicBezTo>
                      <a:pt x="80" y="132"/>
                      <a:pt x="80" y="132"/>
                      <a:pt x="80" y="132"/>
                    </a:cubicBezTo>
                    <a:cubicBezTo>
                      <a:pt x="85" y="123"/>
                      <a:pt x="85" y="123"/>
                      <a:pt x="85" y="123"/>
                    </a:cubicBezTo>
                    <a:cubicBezTo>
                      <a:pt x="88" y="122"/>
                      <a:pt x="91" y="121"/>
                      <a:pt x="94" y="119"/>
                    </a:cubicBezTo>
                    <a:cubicBezTo>
                      <a:pt x="104" y="122"/>
                      <a:pt x="104" y="122"/>
                      <a:pt x="104" y="122"/>
                    </a:cubicBezTo>
                    <a:cubicBezTo>
                      <a:pt x="123" y="103"/>
                      <a:pt x="123" y="103"/>
                      <a:pt x="123" y="103"/>
                    </a:cubicBezTo>
                    <a:cubicBezTo>
                      <a:pt x="120" y="93"/>
                      <a:pt x="120" y="93"/>
                      <a:pt x="120" y="93"/>
                    </a:cubicBezTo>
                    <a:cubicBezTo>
                      <a:pt x="121" y="90"/>
                      <a:pt x="122" y="88"/>
                      <a:pt x="123" y="85"/>
                    </a:cubicBezTo>
                    <a:lnTo>
                      <a:pt x="133" y="80"/>
                    </a:lnTo>
                    <a:close/>
                    <a:moveTo>
                      <a:pt x="97" y="66"/>
                    </a:moveTo>
                    <a:cubicBezTo>
                      <a:pt x="97" y="83"/>
                      <a:pt x="83" y="96"/>
                      <a:pt x="67" y="96"/>
                    </a:cubicBezTo>
                    <a:cubicBezTo>
                      <a:pt x="50" y="96"/>
                      <a:pt x="37" y="83"/>
                      <a:pt x="37" y="66"/>
                    </a:cubicBezTo>
                    <a:cubicBezTo>
                      <a:pt x="37" y="50"/>
                      <a:pt x="50" y="37"/>
                      <a:pt x="67" y="37"/>
                    </a:cubicBezTo>
                    <a:cubicBezTo>
                      <a:pt x="83" y="37"/>
                      <a:pt x="97" y="50"/>
                      <a:pt x="97" y="66"/>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5" name="Freeform 28"/>
              <p:cNvSpPr>
                <a:spLocks noEditPoints="1"/>
              </p:cNvSpPr>
              <p:nvPr/>
            </p:nvSpPr>
            <p:spPr bwMode="auto">
              <a:xfrm>
                <a:off x="5942014" y="4138613"/>
                <a:ext cx="155575" cy="155575"/>
              </a:xfrm>
              <a:custGeom>
                <a:avLst/>
                <a:gdLst>
                  <a:gd name="T0" fmla="*/ 108 w 108"/>
                  <a:gd name="T1" fmla="*/ 65 h 108"/>
                  <a:gd name="T2" fmla="*/ 108 w 108"/>
                  <a:gd name="T3" fmla="*/ 43 h 108"/>
                  <a:gd name="T4" fmla="*/ 100 w 108"/>
                  <a:gd name="T5" fmla="*/ 39 h 108"/>
                  <a:gd name="T6" fmla="*/ 97 w 108"/>
                  <a:gd name="T7" fmla="*/ 33 h 108"/>
                  <a:gd name="T8" fmla="*/ 100 w 108"/>
                  <a:gd name="T9" fmla="*/ 24 h 108"/>
                  <a:gd name="T10" fmla="*/ 84 w 108"/>
                  <a:gd name="T11" fmla="*/ 8 h 108"/>
                  <a:gd name="T12" fmla="*/ 75 w 108"/>
                  <a:gd name="T13" fmla="*/ 11 h 108"/>
                  <a:gd name="T14" fmla="*/ 70 w 108"/>
                  <a:gd name="T15" fmla="*/ 9 h 108"/>
                  <a:gd name="T16" fmla="*/ 65 w 108"/>
                  <a:gd name="T17" fmla="*/ 0 h 108"/>
                  <a:gd name="T18" fmla="*/ 43 w 108"/>
                  <a:gd name="T19" fmla="*/ 0 h 108"/>
                  <a:gd name="T20" fmla="*/ 39 w 108"/>
                  <a:gd name="T21" fmla="*/ 9 h 108"/>
                  <a:gd name="T22" fmla="*/ 33 w 108"/>
                  <a:gd name="T23" fmla="*/ 11 h 108"/>
                  <a:gd name="T24" fmla="*/ 24 w 108"/>
                  <a:gd name="T25" fmla="*/ 8 h 108"/>
                  <a:gd name="T26" fmla="*/ 8 w 108"/>
                  <a:gd name="T27" fmla="*/ 24 h 108"/>
                  <a:gd name="T28" fmla="*/ 11 w 108"/>
                  <a:gd name="T29" fmla="*/ 33 h 108"/>
                  <a:gd name="T30" fmla="*/ 9 w 108"/>
                  <a:gd name="T31" fmla="*/ 39 h 108"/>
                  <a:gd name="T32" fmla="*/ 0 w 108"/>
                  <a:gd name="T33" fmla="*/ 43 h 108"/>
                  <a:gd name="T34" fmla="*/ 0 w 108"/>
                  <a:gd name="T35" fmla="*/ 65 h 108"/>
                  <a:gd name="T36" fmla="*/ 8 w 108"/>
                  <a:gd name="T37" fmla="*/ 69 h 108"/>
                  <a:gd name="T38" fmla="*/ 11 w 108"/>
                  <a:gd name="T39" fmla="*/ 76 h 108"/>
                  <a:gd name="T40" fmla="*/ 8 w 108"/>
                  <a:gd name="T41" fmla="*/ 84 h 108"/>
                  <a:gd name="T42" fmla="*/ 23 w 108"/>
                  <a:gd name="T43" fmla="*/ 100 h 108"/>
                  <a:gd name="T44" fmla="*/ 32 w 108"/>
                  <a:gd name="T45" fmla="*/ 97 h 108"/>
                  <a:gd name="T46" fmla="*/ 39 w 108"/>
                  <a:gd name="T47" fmla="*/ 100 h 108"/>
                  <a:gd name="T48" fmla="*/ 43 w 108"/>
                  <a:gd name="T49" fmla="*/ 108 h 108"/>
                  <a:gd name="T50" fmla="*/ 65 w 108"/>
                  <a:gd name="T51" fmla="*/ 108 h 108"/>
                  <a:gd name="T52" fmla="*/ 69 w 108"/>
                  <a:gd name="T53" fmla="*/ 100 h 108"/>
                  <a:gd name="T54" fmla="*/ 76 w 108"/>
                  <a:gd name="T55" fmla="*/ 98 h 108"/>
                  <a:gd name="T56" fmla="*/ 84 w 108"/>
                  <a:gd name="T57" fmla="*/ 100 h 108"/>
                  <a:gd name="T58" fmla="*/ 100 w 108"/>
                  <a:gd name="T59" fmla="*/ 85 h 108"/>
                  <a:gd name="T60" fmla="*/ 97 w 108"/>
                  <a:gd name="T61" fmla="*/ 76 h 108"/>
                  <a:gd name="T62" fmla="*/ 100 w 108"/>
                  <a:gd name="T63" fmla="*/ 69 h 108"/>
                  <a:gd name="T64" fmla="*/ 108 w 108"/>
                  <a:gd name="T65" fmla="*/ 65 h 108"/>
                  <a:gd name="T66" fmla="*/ 78 w 108"/>
                  <a:gd name="T67" fmla="*/ 54 h 108"/>
                  <a:gd name="T68" fmla="*/ 54 w 108"/>
                  <a:gd name="T69" fmla="*/ 79 h 108"/>
                  <a:gd name="T70" fmla="*/ 30 w 108"/>
                  <a:gd name="T71" fmla="*/ 54 h 108"/>
                  <a:gd name="T72" fmla="*/ 54 w 108"/>
                  <a:gd name="T73" fmla="*/ 30 h 108"/>
                  <a:gd name="T74" fmla="*/ 78 w 108"/>
                  <a:gd name="T7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8">
                    <a:moveTo>
                      <a:pt x="108" y="65"/>
                    </a:moveTo>
                    <a:cubicBezTo>
                      <a:pt x="108" y="43"/>
                      <a:pt x="108" y="43"/>
                      <a:pt x="108" y="43"/>
                    </a:cubicBezTo>
                    <a:cubicBezTo>
                      <a:pt x="100" y="39"/>
                      <a:pt x="100" y="39"/>
                      <a:pt x="100" y="39"/>
                    </a:cubicBezTo>
                    <a:cubicBezTo>
                      <a:pt x="99" y="37"/>
                      <a:pt x="98" y="35"/>
                      <a:pt x="97" y="33"/>
                    </a:cubicBezTo>
                    <a:cubicBezTo>
                      <a:pt x="100" y="24"/>
                      <a:pt x="100" y="24"/>
                      <a:pt x="100" y="24"/>
                    </a:cubicBezTo>
                    <a:cubicBezTo>
                      <a:pt x="84" y="8"/>
                      <a:pt x="84" y="8"/>
                      <a:pt x="84" y="8"/>
                    </a:cubicBezTo>
                    <a:cubicBezTo>
                      <a:pt x="75" y="11"/>
                      <a:pt x="75" y="11"/>
                      <a:pt x="75" y="11"/>
                    </a:cubicBezTo>
                    <a:cubicBezTo>
                      <a:pt x="73" y="10"/>
                      <a:pt x="72" y="10"/>
                      <a:pt x="70" y="9"/>
                    </a:cubicBezTo>
                    <a:cubicBezTo>
                      <a:pt x="65" y="0"/>
                      <a:pt x="65" y="0"/>
                      <a:pt x="65" y="0"/>
                    </a:cubicBezTo>
                    <a:cubicBezTo>
                      <a:pt x="43" y="0"/>
                      <a:pt x="43" y="0"/>
                      <a:pt x="43" y="0"/>
                    </a:cubicBezTo>
                    <a:cubicBezTo>
                      <a:pt x="39" y="9"/>
                      <a:pt x="39" y="9"/>
                      <a:pt x="39" y="9"/>
                    </a:cubicBezTo>
                    <a:cubicBezTo>
                      <a:pt x="37" y="10"/>
                      <a:pt x="35" y="10"/>
                      <a:pt x="33" y="11"/>
                    </a:cubicBezTo>
                    <a:cubicBezTo>
                      <a:pt x="24" y="8"/>
                      <a:pt x="24" y="8"/>
                      <a:pt x="24" y="8"/>
                    </a:cubicBezTo>
                    <a:cubicBezTo>
                      <a:pt x="8" y="24"/>
                      <a:pt x="8" y="24"/>
                      <a:pt x="8" y="24"/>
                    </a:cubicBezTo>
                    <a:cubicBezTo>
                      <a:pt x="11" y="33"/>
                      <a:pt x="11" y="33"/>
                      <a:pt x="11" y="33"/>
                    </a:cubicBezTo>
                    <a:cubicBezTo>
                      <a:pt x="10" y="35"/>
                      <a:pt x="9" y="37"/>
                      <a:pt x="9" y="39"/>
                    </a:cubicBezTo>
                    <a:cubicBezTo>
                      <a:pt x="0" y="43"/>
                      <a:pt x="0" y="43"/>
                      <a:pt x="0" y="43"/>
                    </a:cubicBezTo>
                    <a:cubicBezTo>
                      <a:pt x="0" y="65"/>
                      <a:pt x="0" y="65"/>
                      <a:pt x="0" y="65"/>
                    </a:cubicBezTo>
                    <a:cubicBezTo>
                      <a:pt x="8" y="69"/>
                      <a:pt x="8" y="69"/>
                      <a:pt x="8" y="69"/>
                    </a:cubicBezTo>
                    <a:cubicBezTo>
                      <a:pt x="9" y="71"/>
                      <a:pt x="10" y="73"/>
                      <a:pt x="11" y="76"/>
                    </a:cubicBezTo>
                    <a:cubicBezTo>
                      <a:pt x="8" y="84"/>
                      <a:pt x="8" y="84"/>
                      <a:pt x="8" y="84"/>
                    </a:cubicBezTo>
                    <a:cubicBezTo>
                      <a:pt x="23" y="100"/>
                      <a:pt x="23" y="100"/>
                      <a:pt x="23" y="100"/>
                    </a:cubicBezTo>
                    <a:cubicBezTo>
                      <a:pt x="32" y="97"/>
                      <a:pt x="32" y="97"/>
                      <a:pt x="32" y="97"/>
                    </a:cubicBezTo>
                    <a:cubicBezTo>
                      <a:pt x="34" y="98"/>
                      <a:pt x="36" y="99"/>
                      <a:pt x="39" y="100"/>
                    </a:cubicBezTo>
                    <a:cubicBezTo>
                      <a:pt x="43" y="108"/>
                      <a:pt x="43" y="108"/>
                      <a:pt x="43" y="108"/>
                    </a:cubicBezTo>
                    <a:cubicBezTo>
                      <a:pt x="65" y="108"/>
                      <a:pt x="65" y="108"/>
                      <a:pt x="65" y="108"/>
                    </a:cubicBezTo>
                    <a:cubicBezTo>
                      <a:pt x="69" y="100"/>
                      <a:pt x="69" y="100"/>
                      <a:pt x="69" y="100"/>
                    </a:cubicBezTo>
                    <a:cubicBezTo>
                      <a:pt x="71" y="100"/>
                      <a:pt x="74" y="99"/>
                      <a:pt x="76" y="98"/>
                    </a:cubicBezTo>
                    <a:cubicBezTo>
                      <a:pt x="84" y="100"/>
                      <a:pt x="84" y="100"/>
                      <a:pt x="84" y="100"/>
                    </a:cubicBezTo>
                    <a:cubicBezTo>
                      <a:pt x="100" y="85"/>
                      <a:pt x="100" y="85"/>
                      <a:pt x="100" y="85"/>
                    </a:cubicBezTo>
                    <a:cubicBezTo>
                      <a:pt x="97" y="76"/>
                      <a:pt x="97" y="76"/>
                      <a:pt x="97" y="76"/>
                    </a:cubicBezTo>
                    <a:cubicBezTo>
                      <a:pt x="98" y="74"/>
                      <a:pt x="99" y="72"/>
                      <a:pt x="100" y="69"/>
                    </a:cubicBezTo>
                    <a:lnTo>
                      <a:pt x="108" y="65"/>
                    </a:lnTo>
                    <a:close/>
                    <a:moveTo>
                      <a:pt x="78" y="54"/>
                    </a:moveTo>
                    <a:cubicBezTo>
                      <a:pt x="78" y="68"/>
                      <a:pt x="68" y="79"/>
                      <a:pt x="54" y="79"/>
                    </a:cubicBezTo>
                    <a:cubicBezTo>
                      <a:pt x="41" y="79"/>
                      <a:pt x="30" y="68"/>
                      <a:pt x="30" y="54"/>
                    </a:cubicBezTo>
                    <a:cubicBezTo>
                      <a:pt x="30" y="41"/>
                      <a:pt x="41" y="30"/>
                      <a:pt x="54" y="30"/>
                    </a:cubicBezTo>
                    <a:cubicBezTo>
                      <a:pt x="68" y="30"/>
                      <a:pt x="78" y="41"/>
                      <a:pt x="78" y="54"/>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grpSp>
      </p:grpSp>
      <p:grpSp>
        <p:nvGrpSpPr>
          <p:cNvPr id="72" name="组合 71"/>
          <p:cNvGrpSpPr/>
          <p:nvPr/>
        </p:nvGrpSpPr>
        <p:grpSpPr>
          <a:xfrm>
            <a:off x="4158330" y="2772387"/>
            <a:ext cx="686184" cy="694853"/>
            <a:chOff x="5237224" y="3759845"/>
            <a:chExt cx="914912" cy="926470"/>
          </a:xfrm>
          <a:solidFill>
            <a:schemeClr val="bg1"/>
          </a:solidFill>
        </p:grpSpPr>
        <p:sp>
          <p:nvSpPr>
            <p:cNvPr id="64" name="Freeform 1812"/>
            <p:cNvSpPr/>
            <p:nvPr/>
          </p:nvSpPr>
          <p:spPr>
            <a:xfrm>
              <a:off x="5237224" y="3759845"/>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8" name="组合 27"/>
            <p:cNvGrpSpPr/>
            <p:nvPr/>
          </p:nvGrpSpPr>
          <p:grpSpPr>
            <a:xfrm>
              <a:off x="5539564" y="3983837"/>
              <a:ext cx="345128" cy="512366"/>
              <a:chOff x="5649914" y="2946401"/>
              <a:chExt cx="360363" cy="534987"/>
            </a:xfrm>
            <a:grpFill/>
          </p:grpSpPr>
          <p:sp>
            <p:nvSpPr>
              <p:cNvPr id="29" name="Freeform 29"/>
              <p:cNvSpPr/>
              <p:nvPr/>
            </p:nvSpPr>
            <p:spPr bwMode="auto">
              <a:xfrm>
                <a:off x="5776914" y="3424238"/>
                <a:ext cx="106363" cy="57150"/>
              </a:xfrm>
              <a:custGeom>
                <a:avLst/>
                <a:gdLst>
                  <a:gd name="T0" fmla="*/ 0 w 74"/>
                  <a:gd name="T1" fmla="*/ 0 h 40"/>
                  <a:gd name="T2" fmla="*/ 37 w 74"/>
                  <a:gd name="T3" fmla="*/ 40 h 40"/>
                  <a:gd name="T4" fmla="*/ 74 w 74"/>
                  <a:gd name="T5" fmla="*/ 0 h 40"/>
                  <a:gd name="T6" fmla="*/ 0 w 74"/>
                  <a:gd name="T7" fmla="*/ 0 h 40"/>
                </a:gdLst>
                <a:ahLst/>
                <a:cxnLst>
                  <a:cxn ang="0">
                    <a:pos x="T0" y="T1"/>
                  </a:cxn>
                  <a:cxn ang="0">
                    <a:pos x="T2" y="T3"/>
                  </a:cxn>
                  <a:cxn ang="0">
                    <a:pos x="T4" y="T5"/>
                  </a:cxn>
                  <a:cxn ang="0">
                    <a:pos x="T6" y="T7"/>
                  </a:cxn>
                </a:cxnLst>
                <a:rect l="0" t="0" r="r" b="b"/>
                <a:pathLst>
                  <a:path w="74" h="40">
                    <a:moveTo>
                      <a:pt x="0" y="0"/>
                    </a:moveTo>
                    <a:cubicBezTo>
                      <a:pt x="0" y="22"/>
                      <a:pt x="17" y="40"/>
                      <a:pt x="37" y="40"/>
                    </a:cubicBezTo>
                    <a:cubicBezTo>
                      <a:pt x="57" y="40"/>
                      <a:pt x="74" y="22"/>
                      <a:pt x="74" y="0"/>
                    </a:cubicBezTo>
                    <a:lnTo>
                      <a:pt x="0"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30" name="Freeform 30"/>
              <p:cNvSpPr/>
              <p:nvPr/>
            </p:nvSpPr>
            <p:spPr bwMode="auto">
              <a:xfrm>
                <a:off x="5753101" y="3346451"/>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6"/>
                      <a:pt x="103" y="19"/>
                      <a:pt x="98" y="19"/>
                    </a:cubicBezTo>
                    <a:cubicBezTo>
                      <a:pt x="8" y="19"/>
                      <a:pt x="8" y="19"/>
                      <a:pt x="8" y="19"/>
                    </a:cubicBezTo>
                    <a:cubicBezTo>
                      <a:pt x="3" y="19"/>
                      <a:pt x="0" y="16"/>
                      <a:pt x="0" y="11"/>
                    </a:cubicBezTo>
                    <a:cubicBezTo>
                      <a:pt x="0" y="8"/>
                      <a:pt x="0" y="8"/>
                      <a:pt x="0" y="8"/>
                    </a:cubicBezTo>
                    <a:cubicBezTo>
                      <a:pt x="0" y="4"/>
                      <a:pt x="3" y="0"/>
                      <a:pt x="8" y="0"/>
                    </a:cubicBezTo>
                    <a:cubicBezTo>
                      <a:pt x="98" y="0"/>
                      <a:pt x="98" y="0"/>
                      <a:pt x="98" y="0"/>
                    </a:cubicBezTo>
                    <a:cubicBezTo>
                      <a:pt x="103" y="0"/>
                      <a:pt x="106" y="4"/>
                      <a:pt x="106" y="8"/>
                    </a:cubicBezTo>
                    <a:lnTo>
                      <a:pt x="106" y="11"/>
                    </a:lnTo>
                    <a:close/>
                  </a:path>
                </a:pathLst>
              </a:custGeom>
              <a:grpFill/>
              <a:ln w="9525">
                <a:solidFill>
                  <a:schemeClr val="bg1"/>
                </a:solidFill>
                <a:round/>
              </a:ln>
            </p:spPr>
            <p:txBody>
              <a:bodyPr/>
              <a:lstStyle/>
              <a:p>
                <a:pPr>
                  <a:defRPr/>
                </a:pPr>
                <a:endParaRPr lang="zh-CN" altLang="en-US">
                  <a:cs typeface="+mn-ea"/>
                  <a:sym typeface="+mn-lt"/>
                </a:endParaRPr>
              </a:p>
            </p:txBody>
          </p:sp>
          <p:sp>
            <p:nvSpPr>
              <p:cNvPr id="31" name="Freeform 31"/>
              <p:cNvSpPr/>
              <p:nvPr/>
            </p:nvSpPr>
            <p:spPr bwMode="auto">
              <a:xfrm>
                <a:off x="5753101" y="3386138"/>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5"/>
                      <a:pt x="103" y="19"/>
                      <a:pt x="98" y="19"/>
                    </a:cubicBezTo>
                    <a:cubicBezTo>
                      <a:pt x="8" y="19"/>
                      <a:pt x="8" y="19"/>
                      <a:pt x="8" y="19"/>
                    </a:cubicBezTo>
                    <a:cubicBezTo>
                      <a:pt x="3" y="19"/>
                      <a:pt x="0" y="15"/>
                      <a:pt x="0" y="11"/>
                    </a:cubicBezTo>
                    <a:cubicBezTo>
                      <a:pt x="0" y="8"/>
                      <a:pt x="0" y="8"/>
                      <a:pt x="0" y="8"/>
                    </a:cubicBezTo>
                    <a:cubicBezTo>
                      <a:pt x="0" y="3"/>
                      <a:pt x="3" y="0"/>
                      <a:pt x="8" y="0"/>
                    </a:cubicBezTo>
                    <a:cubicBezTo>
                      <a:pt x="98" y="0"/>
                      <a:pt x="98" y="0"/>
                      <a:pt x="98" y="0"/>
                    </a:cubicBezTo>
                    <a:cubicBezTo>
                      <a:pt x="103" y="0"/>
                      <a:pt x="106" y="3"/>
                      <a:pt x="106" y="8"/>
                    </a:cubicBezTo>
                    <a:lnTo>
                      <a:pt x="106" y="11"/>
                    </a:lnTo>
                    <a:close/>
                  </a:path>
                </a:pathLst>
              </a:custGeom>
              <a:grpFill/>
              <a:ln w="9525">
                <a:solidFill>
                  <a:schemeClr val="bg1"/>
                </a:solidFill>
                <a:round/>
              </a:ln>
            </p:spPr>
            <p:txBody>
              <a:bodyPr/>
              <a:lstStyle/>
              <a:p>
                <a:pPr>
                  <a:defRPr/>
                </a:pPr>
                <a:endParaRPr lang="zh-CN" altLang="en-US">
                  <a:cs typeface="+mn-ea"/>
                  <a:sym typeface="+mn-lt"/>
                </a:endParaRPr>
              </a:p>
            </p:txBody>
          </p:sp>
          <p:sp>
            <p:nvSpPr>
              <p:cNvPr id="32" name="Freeform 32"/>
              <p:cNvSpPr/>
              <p:nvPr/>
            </p:nvSpPr>
            <p:spPr bwMode="auto">
              <a:xfrm>
                <a:off x="5649914" y="2946401"/>
                <a:ext cx="360363" cy="385763"/>
              </a:xfrm>
              <a:custGeom>
                <a:avLst/>
                <a:gdLst>
                  <a:gd name="T0" fmla="*/ 250 w 250"/>
                  <a:gd name="T1" fmla="*/ 125 h 268"/>
                  <a:gd name="T2" fmla="*/ 125 w 250"/>
                  <a:gd name="T3" fmla="*/ 0 h 268"/>
                  <a:gd name="T4" fmla="*/ 0 w 250"/>
                  <a:gd name="T5" fmla="*/ 125 h 268"/>
                  <a:gd name="T6" fmla="*/ 72 w 250"/>
                  <a:gd name="T7" fmla="*/ 238 h 268"/>
                  <a:gd name="T8" fmla="*/ 72 w 250"/>
                  <a:gd name="T9" fmla="*/ 244 h 268"/>
                  <a:gd name="T10" fmla="*/ 96 w 250"/>
                  <a:gd name="T11" fmla="*/ 268 h 268"/>
                  <a:gd name="T12" fmla="*/ 154 w 250"/>
                  <a:gd name="T13" fmla="*/ 268 h 268"/>
                  <a:gd name="T14" fmla="*/ 178 w 250"/>
                  <a:gd name="T15" fmla="*/ 244 h 268"/>
                  <a:gd name="T16" fmla="*/ 178 w 250"/>
                  <a:gd name="T17" fmla="*/ 238 h 268"/>
                  <a:gd name="T18" fmla="*/ 250 w 250"/>
                  <a:gd name="T19" fmla="*/ 125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68">
                    <a:moveTo>
                      <a:pt x="250" y="125"/>
                    </a:moveTo>
                    <a:cubicBezTo>
                      <a:pt x="250" y="56"/>
                      <a:pt x="194" y="0"/>
                      <a:pt x="125" y="0"/>
                    </a:cubicBezTo>
                    <a:cubicBezTo>
                      <a:pt x="56" y="0"/>
                      <a:pt x="0" y="56"/>
                      <a:pt x="0" y="125"/>
                    </a:cubicBezTo>
                    <a:cubicBezTo>
                      <a:pt x="0" y="175"/>
                      <a:pt x="30" y="218"/>
                      <a:pt x="72" y="238"/>
                    </a:cubicBezTo>
                    <a:cubicBezTo>
                      <a:pt x="72" y="244"/>
                      <a:pt x="72" y="244"/>
                      <a:pt x="72" y="244"/>
                    </a:cubicBezTo>
                    <a:cubicBezTo>
                      <a:pt x="72" y="257"/>
                      <a:pt x="83" y="268"/>
                      <a:pt x="96" y="268"/>
                    </a:cubicBezTo>
                    <a:cubicBezTo>
                      <a:pt x="154" y="268"/>
                      <a:pt x="154" y="268"/>
                      <a:pt x="154" y="268"/>
                    </a:cubicBezTo>
                    <a:cubicBezTo>
                      <a:pt x="167" y="268"/>
                      <a:pt x="178" y="257"/>
                      <a:pt x="178" y="244"/>
                    </a:cubicBezTo>
                    <a:cubicBezTo>
                      <a:pt x="178" y="238"/>
                      <a:pt x="178" y="238"/>
                      <a:pt x="178" y="238"/>
                    </a:cubicBezTo>
                    <a:cubicBezTo>
                      <a:pt x="221" y="218"/>
                      <a:pt x="250" y="175"/>
                      <a:pt x="250" y="125"/>
                    </a:cubicBezTo>
                    <a:close/>
                  </a:path>
                </a:pathLst>
              </a:custGeom>
              <a:grpFill/>
              <a:ln w="9525">
                <a:solidFill>
                  <a:schemeClr val="bg1"/>
                </a:solidFill>
                <a:round/>
              </a:ln>
            </p:spPr>
            <p:txBody>
              <a:bodyPr/>
              <a:lstStyle/>
              <a:p>
                <a:pPr>
                  <a:defRPr/>
                </a:pPr>
                <a:endParaRPr lang="zh-CN" altLang="en-US">
                  <a:cs typeface="+mn-ea"/>
                  <a:sym typeface="+mn-lt"/>
                </a:endParaRPr>
              </a:p>
            </p:txBody>
          </p:sp>
        </p:grpSp>
      </p:grpSp>
      <p:sp>
        <p:nvSpPr>
          <p:cNvPr id="67" name="TextBox 1956"/>
          <p:cNvSpPr/>
          <p:nvPr/>
        </p:nvSpPr>
        <p:spPr>
          <a:xfrm>
            <a:off x="1176527" y="2073640"/>
            <a:ext cx="2949057" cy="284693"/>
          </a:xfrm>
          <a:prstGeom prst="rect">
            <a:avLst/>
          </a:prstGeom>
          <a:noFill/>
          <a:ln w="9525">
            <a:noFill/>
            <a:miter/>
          </a:ln>
        </p:spPr>
        <p:txBody>
          <a:bodyPr wrap="square">
            <a:spAutoFit/>
          </a:bodyPr>
          <a:lstStyle/>
          <a:p>
            <a:pPr lvl="0" algn="r">
              <a:lnSpc>
                <a:spcPts val="1500"/>
              </a:lnSpc>
            </a:pPr>
            <a:r>
              <a:rPr lang="zh-CN" altLang="en-US" b="1" dirty="0">
                <a:solidFill>
                  <a:srgbClr val="1B4367"/>
                </a:solidFill>
                <a:cs typeface="+mn-ea"/>
                <a:sym typeface="+mn-lt"/>
              </a:rPr>
              <a:t>托管服务意味着农地的多次“定价”</a:t>
            </a:r>
          </a:p>
        </p:txBody>
      </p:sp>
      <p:sp>
        <p:nvSpPr>
          <p:cNvPr id="69" name="TextBox 1956"/>
          <p:cNvSpPr/>
          <p:nvPr/>
        </p:nvSpPr>
        <p:spPr>
          <a:xfrm>
            <a:off x="1645539" y="3918288"/>
            <a:ext cx="2464558" cy="284693"/>
          </a:xfrm>
          <a:prstGeom prst="rect">
            <a:avLst/>
          </a:prstGeom>
          <a:noFill/>
          <a:ln w="9525">
            <a:noFill/>
            <a:miter/>
          </a:ln>
        </p:spPr>
        <p:txBody>
          <a:bodyPr wrap="square">
            <a:spAutoFit/>
          </a:bodyPr>
          <a:lstStyle/>
          <a:p>
            <a:pPr lvl="0" algn="r">
              <a:lnSpc>
                <a:spcPts val="1500"/>
              </a:lnSpc>
            </a:pPr>
            <a:r>
              <a:rPr lang="zh-CN" altLang="en-US" b="1" dirty="0">
                <a:solidFill>
                  <a:srgbClr val="1B4367"/>
                </a:solidFill>
                <a:cs typeface="+mn-ea"/>
                <a:sym typeface="+mn-lt"/>
              </a:rPr>
              <a:t>土地托管涉及市场细分</a:t>
            </a:r>
          </a:p>
        </p:txBody>
      </p:sp>
      <p:sp>
        <p:nvSpPr>
          <p:cNvPr id="55" name="文本框 15"/>
          <p:cNvSpPr txBox="1"/>
          <p:nvPr/>
        </p:nvSpPr>
        <p:spPr>
          <a:xfrm>
            <a:off x="709386" y="309785"/>
            <a:ext cx="4981668"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4.1 </a:t>
            </a:r>
            <a:r>
              <a:rPr lang="zh-CN" altLang="en-US" sz="1700" b="1" dirty="0">
                <a:solidFill>
                  <a:srgbClr val="1B4367"/>
                </a:solidFill>
                <a:cs typeface="+mn-ea"/>
                <a:sym typeface="+mn-lt"/>
              </a:rPr>
              <a:t>土地市场：构建土地托管体系所需解决的问题</a:t>
            </a:r>
          </a:p>
        </p:txBody>
      </p:sp>
      <p:cxnSp>
        <p:nvCxnSpPr>
          <p:cNvPr id="57" name="直接连接符 56"/>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5"/>
                                        </p:tgtEl>
                                        <p:attrNameLst>
                                          <p:attrName>ppt_y</p:attrName>
                                        </p:attrNameLst>
                                      </p:cBhvr>
                                      <p:tavLst>
                                        <p:tav tm="0">
                                          <p:val>
                                            <p:strVal val="#ppt_y"/>
                                          </p:val>
                                        </p:tav>
                                        <p:tav tm="100000">
                                          <p:val>
                                            <p:strVal val="#ppt_y"/>
                                          </p:val>
                                        </p:tav>
                                      </p:tavLst>
                                    </p:anim>
                                    <p:anim calcmode="lin" valueType="num">
                                      <p:cBhvr>
                                        <p:cTn id="9" dur="5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5"/>
                                        </p:tgtEl>
                                      </p:cBhvr>
                                    </p:animEffect>
                                  </p:childTnLst>
                                </p:cTn>
                              </p:par>
                            </p:childTnLst>
                          </p:cTn>
                        </p:par>
                        <p:par>
                          <p:cTn id="12" fill="hold">
                            <p:stCondLst>
                              <p:cond delay="1600"/>
                            </p:stCondLst>
                            <p:childTnLst>
                              <p:par>
                                <p:cTn id="13" presetID="22" presetClass="entr" presetSubtype="8" fill="hold"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wipe(left)">
                                      <p:cBhvr>
                                        <p:cTn id="15" dur="300"/>
                                        <p:tgtEl>
                                          <p:spTgt spid="57"/>
                                        </p:tgtEl>
                                      </p:cBhvr>
                                    </p:animEffect>
                                  </p:childTnLst>
                                </p:cTn>
                              </p:par>
                            </p:childTnLst>
                          </p:cTn>
                        </p:par>
                        <p:par>
                          <p:cTn id="16" fill="hold">
                            <p:stCondLst>
                              <p:cond delay="1900"/>
                            </p:stCondLst>
                            <p:childTnLst>
                              <p:par>
                                <p:cTn id="17" presetID="22" presetClass="entr" presetSubtype="1"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par>
                          <p:cTn id="20" fill="hold">
                            <p:stCondLst>
                              <p:cond delay="2400"/>
                            </p:stCondLst>
                            <p:childTnLst>
                              <p:par>
                                <p:cTn id="21" presetID="53" presetClass="entr" presetSubtype="16"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 calcmode="lin" valueType="num">
                                      <p:cBhvr>
                                        <p:cTn id="23" dur="500" fill="hold"/>
                                        <p:tgtEl>
                                          <p:spTgt spid="70"/>
                                        </p:tgtEl>
                                        <p:attrNameLst>
                                          <p:attrName>ppt_w</p:attrName>
                                        </p:attrNameLst>
                                      </p:cBhvr>
                                      <p:tavLst>
                                        <p:tav tm="0">
                                          <p:val>
                                            <p:fltVal val="0"/>
                                          </p:val>
                                        </p:tav>
                                        <p:tav tm="100000">
                                          <p:val>
                                            <p:strVal val="#ppt_w"/>
                                          </p:val>
                                        </p:tav>
                                      </p:tavLst>
                                    </p:anim>
                                    <p:anim calcmode="lin" valueType="num">
                                      <p:cBhvr>
                                        <p:cTn id="24" dur="500" fill="hold"/>
                                        <p:tgtEl>
                                          <p:spTgt spid="70"/>
                                        </p:tgtEl>
                                        <p:attrNameLst>
                                          <p:attrName>ppt_h</p:attrName>
                                        </p:attrNameLst>
                                      </p:cBhvr>
                                      <p:tavLst>
                                        <p:tav tm="0">
                                          <p:val>
                                            <p:fltVal val="0"/>
                                          </p:val>
                                        </p:tav>
                                        <p:tav tm="100000">
                                          <p:val>
                                            <p:strVal val="#ppt_h"/>
                                          </p:val>
                                        </p:tav>
                                      </p:tavLst>
                                    </p:anim>
                                    <p:animEffect transition="in" filter="fade">
                                      <p:cBhvr>
                                        <p:cTn id="25" dur="500"/>
                                        <p:tgtEl>
                                          <p:spTgt spid="70"/>
                                        </p:tgtEl>
                                      </p:cBhvr>
                                    </p:animEffect>
                                  </p:childTnLst>
                                </p:cTn>
                              </p:par>
                            </p:childTnLst>
                          </p:cTn>
                        </p:par>
                        <p:par>
                          <p:cTn id="26" fill="hold">
                            <p:stCondLst>
                              <p:cond delay="2900"/>
                            </p:stCondLst>
                            <p:childTnLst>
                              <p:par>
                                <p:cTn id="27" presetID="53" presetClass="entr" presetSubtype="16" fill="hold" nodeType="afterEffect">
                                  <p:stCondLst>
                                    <p:cond delay="0"/>
                                  </p:stCondLst>
                                  <p:childTnLst>
                                    <p:set>
                                      <p:cBhvr>
                                        <p:cTn id="28" dur="1" fill="hold">
                                          <p:stCondLst>
                                            <p:cond delay="0"/>
                                          </p:stCondLst>
                                        </p:cTn>
                                        <p:tgtEl>
                                          <p:spTgt spid="71"/>
                                        </p:tgtEl>
                                        <p:attrNameLst>
                                          <p:attrName>style.visibility</p:attrName>
                                        </p:attrNameLst>
                                      </p:cBhvr>
                                      <p:to>
                                        <p:strVal val="visible"/>
                                      </p:to>
                                    </p:set>
                                    <p:anim calcmode="lin" valueType="num">
                                      <p:cBhvr>
                                        <p:cTn id="29" dur="500" fill="hold"/>
                                        <p:tgtEl>
                                          <p:spTgt spid="71"/>
                                        </p:tgtEl>
                                        <p:attrNameLst>
                                          <p:attrName>ppt_w</p:attrName>
                                        </p:attrNameLst>
                                      </p:cBhvr>
                                      <p:tavLst>
                                        <p:tav tm="0">
                                          <p:val>
                                            <p:fltVal val="0"/>
                                          </p:val>
                                        </p:tav>
                                        <p:tav tm="100000">
                                          <p:val>
                                            <p:strVal val="#ppt_w"/>
                                          </p:val>
                                        </p:tav>
                                      </p:tavLst>
                                    </p:anim>
                                    <p:anim calcmode="lin" valueType="num">
                                      <p:cBhvr>
                                        <p:cTn id="30" dur="500" fill="hold"/>
                                        <p:tgtEl>
                                          <p:spTgt spid="71"/>
                                        </p:tgtEl>
                                        <p:attrNameLst>
                                          <p:attrName>ppt_h</p:attrName>
                                        </p:attrNameLst>
                                      </p:cBhvr>
                                      <p:tavLst>
                                        <p:tav tm="0">
                                          <p:val>
                                            <p:fltVal val="0"/>
                                          </p:val>
                                        </p:tav>
                                        <p:tav tm="100000">
                                          <p:val>
                                            <p:strVal val="#ppt_h"/>
                                          </p:val>
                                        </p:tav>
                                      </p:tavLst>
                                    </p:anim>
                                    <p:animEffect transition="in" filter="fade">
                                      <p:cBhvr>
                                        <p:cTn id="31" dur="500"/>
                                        <p:tgtEl>
                                          <p:spTgt spid="71"/>
                                        </p:tgtEl>
                                      </p:cBhvr>
                                    </p:animEffect>
                                  </p:childTnLst>
                                </p:cTn>
                              </p:par>
                            </p:childTnLst>
                          </p:cTn>
                        </p:par>
                        <p:par>
                          <p:cTn id="32" fill="hold">
                            <p:stCondLst>
                              <p:cond delay="3400"/>
                            </p:stCondLst>
                            <p:childTnLst>
                              <p:par>
                                <p:cTn id="33" presetID="53" presetClass="entr" presetSubtype="16" fill="hold" nodeType="afterEffect">
                                  <p:stCondLst>
                                    <p:cond delay="0"/>
                                  </p:stCondLst>
                                  <p:childTnLst>
                                    <p:set>
                                      <p:cBhvr>
                                        <p:cTn id="34" dur="1" fill="hold">
                                          <p:stCondLst>
                                            <p:cond delay="0"/>
                                          </p:stCondLst>
                                        </p:cTn>
                                        <p:tgtEl>
                                          <p:spTgt spid="72"/>
                                        </p:tgtEl>
                                        <p:attrNameLst>
                                          <p:attrName>style.visibility</p:attrName>
                                        </p:attrNameLst>
                                      </p:cBhvr>
                                      <p:to>
                                        <p:strVal val="visible"/>
                                      </p:to>
                                    </p:set>
                                    <p:anim calcmode="lin" valueType="num">
                                      <p:cBhvr>
                                        <p:cTn id="35" dur="500" fill="hold"/>
                                        <p:tgtEl>
                                          <p:spTgt spid="72"/>
                                        </p:tgtEl>
                                        <p:attrNameLst>
                                          <p:attrName>ppt_w</p:attrName>
                                        </p:attrNameLst>
                                      </p:cBhvr>
                                      <p:tavLst>
                                        <p:tav tm="0">
                                          <p:val>
                                            <p:fltVal val="0"/>
                                          </p:val>
                                        </p:tav>
                                        <p:tav tm="100000">
                                          <p:val>
                                            <p:strVal val="#ppt_w"/>
                                          </p:val>
                                        </p:tav>
                                      </p:tavLst>
                                    </p:anim>
                                    <p:anim calcmode="lin" valueType="num">
                                      <p:cBhvr>
                                        <p:cTn id="36" dur="500" fill="hold"/>
                                        <p:tgtEl>
                                          <p:spTgt spid="72"/>
                                        </p:tgtEl>
                                        <p:attrNameLst>
                                          <p:attrName>ppt_h</p:attrName>
                                        </p:attrNameLst>
                                      </p:cBhvr>
                                      <p:tavLst>
                                        <p:tav tm="0">
                                          <p:val>
                                            <p:fltVal val="0"/>
                                          </p:val>
                                        </p:tav>
                                        <p:tav tm="100000">
                                          <p:val>
                                            <p:strVal val="#ppt_h"/>
                                          </p:val>
                                        </p:tav>
                                      </p:tavLst>
                                    </p:anim>
                                    <p:animEffect transition="in" filter="fade">
                                      <p:cBhvr>
                                        <p:cTn id="37" dur="500"/>
                                        <p:tgtEl>
                                          <p:spTgt spid="72"/>
                                        </p:tgtEl>
                                      </p:cBhvr>
                                    </p:animEffect>
                                  </p:childTnLst>
                                </p:cTn>
                              </p:par>
                            </p:childTnLst>
                          </p:cTn>
                        </p:par>
                        <p:par>
                          <p:cTn id="38" fill="hold">
                            <p:stCondLst>
                              <p:cond delay="3900"/>
                            </p:stCondLst>
                            <p:childTnLst>
                              <p:par>
                                <p:cTn id="39" presetID="53" presetClass="entr" presetSubtype="16" fill="hold" nodeType="afterEffect">
                                  <p:stCondLst>
                                    <p:cond delay="0"/>
                                  </p:stCondLst>
                                  <p:childTnLst>
                                    <p:set>
                                      <p:cBhvr>
                                        <p:cTn id="40" dur="1" fill="hold">
                                          <p:stCondLst>
                                            <p:cond delay="0"/>
                                          </p:stCondLst>
                                        </p:cTn>
                                        <p:tgtEl>
                                          <p:spTgt spid="73"/>
                                        </p:tgtEl>
                                        <p:attrNameLst>
                                          <p:attrName>style.visibility</p:attrName>
                                        </p:attrNameLst>
                                      </p:cBhvr>
                                      <p:to>
                                        <p:strVal val="visible"/>
                                      </p:to>
                                    </p:set>
                                    <p:anim calcmode="lin" valueType="num">
                                      <p:cBhvr>
                                        <p:cTn id="41" dur="500" fill="hold"/>
                                        <p:tgtEl>
                                          <p:spTgt spid="73"/>
                                        </p:tgtEl>
                                        <p:attrNameLst>
                                          <p:attrName>ppt_w</p:attrName>
                                        </p:attrNameLst>
                                      </p:cBhvr>
                                      <p:tavLst>
                                        <p:tav tm="0">
                                          <p:val>
                                            <p:fltVal val="0"/>
                                          </p:val>
                                        </p:tav>
                                        <p:tav tm="100000">
                                          <p:val>
                                            <p:strVal val="#ppt_w"/>
                                          </p:val>
                                        </p:tav>
                                      </p:tavLst>
                                    </p:anim>
                                    <p:anim calcmode="lin" valueType="num">
                                      <p:cBhvr>
                                        <p:cTn id="42" dur="500" fill="hold"/>
                                        <p:tgtEl>
                                          <p:spTgt spid="73"/>
                                        </p:tgtEl>
                                        <p:attrNameLst>
                                          <p:attrName>ppt_h</p:attrName>
                                        </p:attrNameLst>
                                      </p:cBhvr>
                                      <p:tavLst>
                                        <p:tav tm="0">
                                          <p:val>
                                            <p:fltVal val="0"/>
                                          </p:val>
                                        </p:tav>
                                        <p:tav tm="100000">
                                          <p:val>
                                            <p:strVal val="#ppt_h"/>
                                          </p:val>
                                        </p:tav>
                                      </p:tavLst>
                                    </p:anim>
                                    <p:animEffect transition="in" filter="fade">
                                      <p:cBhvr>
                                        <p:cTn id="43"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386" y="309785"/>
            <a:ext cx="3801068"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4.2</a:t>
            </a:r>
            <a:r>
              <a:rPr lang="zh-CN" altLang="en-US" sz="1700" b="1" dirty="0">
                <a:solidFill>
                  <a:srgbClr val="1B4367"/>
                </a:solidFill>
                <a:cs typeface="+mn-ea"/>
                <a:sym typeface="+mn-lt"/>
              </a:rPr>
              <a:t> 信贷市场、产品市场及品牌塑造</a:t>
            </a:r>
          </a:p>
        </p:txBody>
      </p:sp>
      <p:cxnSp>
        <p:nvCxnSpPr>
          <p:cNvPr id="52" name="直接连接符 51"/>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3" name="圆角矩形 37">
            <a:extLst>
              <a:ext uri="{FF2B5EF4-FFF2-40B4-BE49-F238E27FC236}">
                <a16:creationId xmlns:a16="http://schemas.microsoft.com/office/drawing/2014/main" id="{84188EAD-1FA1-CA41-9BC0-14F5B6747D04}"/>
              </a:ext>
            </a:extLst>
          </p:cNvPr>
          <p:cNvSpPr/>
          <p:nvPr/>
        </p:nvSpPr>
        <p:spPr>
          <a:xfrm>
            <a:off x="685676" y="1105844"/>
            <a:ext cx="7799635" cy="3296586"/>
          </a:xfrm>
          <a:prstGeom prst="roundRect">
            <a:avLst>
              <a:gd name="adj" fmla="val 3290"/>
            </a:avLst>
          </a:prstGeom>
          <a:noFill/>
          <a:ln w="19050" cap="flat" cmpd="sng" algn="ctr">
            <a:solidFill>
              <a:srgbClr val="4C5663"/>
            </a:solidFill>
            <a:prstDash val="sysDot"/>
          </a:ln>
          <a:effectLst/>
        </p:spPr>
        <p:txBody>
          <a:bodyPr rot="0" spcFirstLastPara="0" vertOverflow="overflow" horzOverflow="overflow" vert="horz" wrap="square" lIns="85954" tIns="42977" rIns="85954" bIns="42977"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dirty="0" err="1">
              <a:ln>
                <a:noFill/>
              </a:ln>
              <a:solidFill>
                <a:srgbClr val="000000"/>
              </a:solidFill>
              <a:effectLst/>
              <a:uLnTx/>
              <a:uFillTx/>
              <a:latin typeface="+mn-ea"/>
              <a:cs typeface="Times New Roman" panose="02020603050405020304" pitchFamily="18" charset="0"/>
            </a:endParaRPr>
          </a:p>
        </p:txBody>
      </p:sp>
      <p:sp>
        <p:nvSpPr>
          <p:cNvPr id="54" name="矩形 53">
            <a:extLst>
              <a:ext uri="{FF2B5EF4-FFF2-40B4-BE49-F238E27FC236}">
                <a16:creationId xmlns:a16="http://schemas.microsoft.com/office/drawing/2014/main" id="{85650BBD-CA73-1F41-B2ED-6A776A627B40}"/>
              </a:ext>
            </a:extLst>
          </p:cNvPr>
          <p:cNvSpPr/>
          <p:nvPr/>
        </p:nvSpPr>
        <p:spPr>
          <a:xfrm>
            <a:off x="1836141" y="876930"/>
            <a:ext cx="5301960" cy="476373"/>
          </a:xfrm>
          <a:prstGeom prst="rect">
            <a:avLst/>
          </a:prstGeom>
          <a:solidFill>
            <a:srgbClr val="1B4367"/>
          </a:solidFill>
          <a:ln w="12700" cap="flat" cmpd="sng" algn="ctr">
            <a:solidFill>
              <a:srgbClr val="1B4367"/>
            </a:solidFill>
            <a:prstDash val="solid"/>
          </a:ln>
          <a:effectLst/>
        </p:spPr>
        <p:txBody>
          <a:bodyPr rot="0" spcFirstLastPara="0" vertOverflow="overflow" horzOverflow="overflow" vert="horz" wrap="square" lIns="85954" tIns="42977" rIns="85954" bIns="42977"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b="1" kern="0" dirty="0">
                <a:solidFill>
                  <a:srgbClr val="FFFFFF"/>
                </a:solidFill>
                <a:latin typeface="+mn-ea"/>
                <a:cs typeface="Times New Roman" panose="02020603050405020304" pitchFamily="18" charset="0"/>
              </a:rPr>
              <a:t>天津市都市农业生产经营模式的关键因素</a:t>
            </a:r>
            <a:endParaRPr kumimoji="0" lang="zh-CN" altLang="en-US" sz="1400" b="1" i="0" u="none" strike="noStrike" kern="0" cap="none" spc="0" normalizeH="0" baseline="0" noProof="0" dirty="0">
              <a:ln>
                <a:noFill/>
              </a:ln>
              <a:solidFill>
                <a:srgbClr val="FFFFFF"/>
              </a:solidFill>
              <a:effectLst/>
              <a:uLnTx/>
              <a:uFillTx/>
              <a:latin typeface="+mn-ea"/>
              <a:cs typeface="Times New Roman" panose="02020603050405020304" pitchFamily="18" charset="0"/>
            </a:endParaRPr>
          </a:p>
        </p:txBody>
      </p:sp>
      <p:sp>
        <p:nvSpPr>
          <p:cNvPr id="55" name="矩形 54">
            <a:extLst>
              <a:ext uri="{FF2B5EF4-FFF2-40B4-BE49-F238E27FC236}">
                <a16:creationId xmlns:a16="http://schemas.microsoft.com/office/drawing/2014/main" id="{6E69412B-D151-E747-B254-536245177E6B}"/>
              </a:ext>
            </a:extLst>
          </p:cNvPr>
          <p:cNvSpPr/>
          <p:nvPr/>
        </p:nvSpPr>
        <p:spPr>
          <a:xfrm>
            <a:off x="999279" y="1724921"/>
            <a:ext cx="2126937" cy="381099"/>
          </a:xfrm>
          <a:prstGeom prst="rect">
            <a:avLst/>
          </a:prstGeom>
          <a:solidFill>
            <a:srgbClr val="4C5663"/>
          </a:solidFill>
          <a:ln w="12700" cap="flat" cmpd="sng" algn="ctr">
            <a:noFill/>
            <a:prstDash val="solid"/>
          </a:ln>
          <a:effectLst/>
        </p:spPr>
        <p:txBody>
          <a:bodyPr rot="0" spcFirstLastPara="0" vertOverflow="overflow" horzOverflow="overflow" vert="horz" wrap="square" lIns="85954" tIns="42977" rIns="85954" bIns="42977"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b="1" kern="0" dirty="0">
                <a:solidFill>
                  <a:srgbClr val="FFFFFF"/>
                </a:solidFill>
                <a:latin typeface="+mn-ea"/>
                <a:cs typeface="Times New Roman" panose="02020603050405020304" pitchFamily="18" charset="0"/>
              </a:rPr>
              <a:t>信贷市场</a:t>
            </a:r>
            <a:endParaRPr kumimoji="0" lang="zh-CN" altLang="en-US" sz="1200" b="1" i="0" u="none" strike="noStrike" kern="0" cap="none" spc="0" normalizeH="0" baseline="0" noProof="0" dirty="0">
              <a:ln>
                <a:noFill/>
              </a:ln>
              <a:solidFill>
                <a:srgbClr val="FFFFFF"/>
              </a:solidFill>
              <a:effectLst/>
              <a:uLnTx/>
              <a:uFillTx/>
              <a:latin typeface="+mn-ea"/>
              <a:cs typeface="Times New Roman" panose="02020603050405020304" pitchFamily="18" charset="0"/>
            </a:endParaRPr>
          </a:p>
        </p:txBody>
      </p:sp>
      <p:sp>
        <p:nvSpPr>
          <p:cNvPr id="65" name="矩形 64">
            <a:extLst>
              <a:ext uri="{FF2B5EF4-FFF2-40B4-BE49-F238E27FC236}">
                <a16:creationId xmlns:a16="http://schemas.microsoft.com/office/drawing/2014/main" id="{0951CCE4-443D-D649-BFF0-369C16D0B5E0}"/>
              </a:ext>
            </a:extLst>
          </p:cNvPr>
          <p:cNvSpPr/>
          <p:nvPr/>
        </p:nvSpPr>
        <p:spPr>
          <a:xfrm>
            <a:off x="3487270" y="1724921"/>
            <a:ext cx="2126937" cy="381099"/>
          </a:xfrm>
          <a:prstGeom prst="rect">
            <a:avLst/>
          </a:prstGeom>
          <a:solidFill>
            <a:srgbClr val="4C5663"/>
          </a:solidFill>
          <a:ln w="12700" cap="flat" cmpd="sng" algn="ctr">
            <a:noFill/>
            <a:prstDash val="solid"/>
          </a:ln>
          <a:effectLst/>
        </p:spPr>
        <p:txBody>
          <a:bodyPr rot="0" spcFirstLastPara="0" vertOverflow="overflow" horzOverflow="overflow" vert="horz" wrap="square" lIns="85954" tIns="42977" rIns="85954" bIns="42977"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b="1" kern="0" dirty="0">
                <a:solidFill>
                  <a:srgbClr val="FFFFFF"/>
                </a:solidFill>
                <a:latin typeface="+mn-ea"/>
                <a:cs typeface="Times New Roman" panose="02020603050405020304" pitchFamily="18" charset="0"/>
              </a:rPr>
              <a:t>产品市场</a:t>
            </a:r>
            <a:endParaRPr kumimoji="0" lang="zh-CN" altLang="en-US" sz="1200" b="1" i="0" u="none" strike="noStrike" kern="0" cap="none" spc="0" normalizeH="0" baseline="0" noProof="0" dirty="0">
              <a:ln>
                <a:noFill/>
              </a:ln>
              <a:solidFill>
                <a:srgbClr val="FFFFFF"/>
              </a:solidFill>
              <a:effectLst/>
              <a:uLnTx/>
              <a:uFillTx/>
              <a:latin typeface="+mn-ea"/>
              <a:cs typeface="Times New Roman" panose="02020603050405020304" pitchFamily="18" charset="0"/>
            </a:endParaRPr>
          </a:p>
        </p:txBody>
      </p:sp>
      <p:sp>
        <p:nvSpPr>
          <p:cNvPr id="66" name="矩形 65">
            <a:extLst>
              <a:ext uri="{FF2B5EF4-FFF2-40B4-BE49-F238E27FC236}">
                <a16:creationId xmlns:a16="http://schemas.microsoft.com/office/drawing/2014/main" id="{1F34BCBA-0113-184A-A6DF-14F11866B377}"/>
              </a:ext>
            </a:extLst>
          </p:cNvPr>
          <p:cNvSpPr/>
          <p:nvPr/>
        </p:nvSpPr>
        <p:spPr>
          <a:xfrm>
            <a:off x="5975261" y="1724921"/>
            <a:ext cx="2126937" cy="381099"/>
          </a:xfrm>
          <a:prstGeom prst="rect">
            <a:avLst/>
          </a:prstGeom>
          <a:solidFill>
            <a:srgbClr val="4C5663"/>
          </a:solidFill>
          <a:ln w="12700" cap="flat" cmpd="sng" algn="ctr">
            <a:noFill/>
            <a:prstDash val="solid"/>
          </a:ln>
          <a:effectLst/>
        </p:spPr>
        <p:txBody>
          <a:bodyPr rot="0" spcFirstLastPara="0" vertOverflow="overflow" horzOverflow="overflow" vert="horz" wrap="square" lIns="85954" tIns="42977" rIns="85954" bIns="42977"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b="1" kern="0" dirty="0">
                <a:solidFill>
                  <a:srgbClr val="FFFFFF"/>
                </a:solidFill>
                <a:latin typeface="+mn-ea"/>
                <a:cs typeface="Times New Roman" panose="02020603050405020304" pitchFamily="18" charset="0"/>
              </a:rPr>
              <a:t>品牌塑造</a:t>
            </a:r>
            <a:endParaRPr kumimoji="0" lang="zh-CN" altLang="en-US" sz="1200" b="1" i="0" u="none" strike="noStrike" kern="0" cap="none" spc="0" normalizeH="0" baseline="0" noProof="0" dirty="0">
              <a:ln>
                <a:noFill/>
              </a:ln>
              <a:solidFill>
                <a:srgbClr val="FFFFFF"/>
              </a:solidFill>
              <a:effectLst/>
              <a:uLnTx/>
              <a:uFillTx/>
              <a:latin typeface="+mn-ea"/>
              <a:cs typeface="Times New Roman" panose="02020603050405020304" pitchFamily="18" charset="0"/>
            </a:endParaRPr>
          </a:p>
        </p:txBody>
      </p:sp>
      <p:sp>
        <p:nvSpPr>
          <p:cNvPr id="67" name="矩形 66">
            <a:extLst>
              <a:ext uri="{FF2B5EF4-FFF2-40B4-BE49-F238E27FC236}">
                <a16:creationId xmlns:a16="http://schemas.microsoft.com/office/drawing/2014/main" id="{8A0C44A8-74D0-B243-812D-955BBED7A53F}"/>
              </a:ext>
            </a:extLst>
          </p:cNvPr>
          <p:cNvSpPr/>
          <p:nvPr/>
        </p:nvSpPr>
        <p:spPr>
          <a:xfrm>
            <a:off x="999279" y="2179108"/>
            <a:ext cx="2126937" cy="1905705"/>
          </a:xfrm>
          <a:prstGeom prst="rect">
            <a:avLst/>
          </a:prstGeom>
          <a:solidFill>
            <a:srgbClr val="C9CACA"/>
          </a:solidFill>
          <a:ln w="12700" cap="flat" cmpd="sng" algn="ctr">
            <a:noFill/>
            <a:prstDash val="solid"/>
          </a:ln>
          <a:effectLst/>
        </p:spPr>
        <p:txBody>
          <a:bodyPr rot="0" spcFirstLastPara="0" vertOverflow="overflow" horzOverflow="overflow" vert="horz" wrap="square" lIns="85954" tIns="42977" rIns="85954" bIns="42977" numCol="1" spcCol="0" rtlCol="0" fromWordArt="0" anchor="t" anchorCtr="0" forceAA="0" compatLnSpc="1">
            <a:prstTxWarp prst="textNoShape">
              <a:avLst/>
            </a:prstTxWarp>
            <a:noAutofit/>
          </a:bodyPr>
          <a:lstStyle/>
          <a:p>
            <a:pPr marL="180975" marR="0" lvl="0" indent="-180975" defTabSz="914400" eaLnBrk="1" fontAlgn="auto" latinLnBrk="0" hangingPunct="1">
              <a:lnSpc>
                <a:spcPct val="120000"/>
              </a:lnSpc>
              <a:spcBef>
                <a:spcPts val="300"/>
              </a:spcBef>
              <a:spcAft>
                <a:spcPts val="300"/>
              </a:spcAft>
              <a:buClr>
                <a:srgbClr val="1B4367"/>
              </a:buClr>
              <a:buSzPct val="80000"/>
              <a:buFont typeface="Wingdings" pitchFamily="2" charset="2"/>
              <a:buChar char="Ø"/>
              <a:tabLst/>
              <a:defRPr/>
            </a:pPr>
            <a:r>
              <a:rPr lang="zh-CN" altLang="en-US" sz="1200" kern="0" dirty="0">
                <a:solidFill>
                  <a:srgbClr val="000000"/>
                </a:solidFill>
                <a:latin typeface="+mn-ea"/>
                <a:cs typeface="Times New Roman" panose="02020603050405020304" pitchFamily="18" charset="0"/>
              </a:rPr>
              <a:t>农业：资金需求分散、回收周期长、风险高、不易监督、缺乏合适的抵押品</a:t>
            </a:r>
            <a:endParaRPr lang="en-US" altLang="zh-CN" sz="1200" kern="0" dirty="0">
              <a:solidFill>
                <a:srgbClr val="000000"/>
              </a:solidFill>
              <a:latin typeface="+mn-ea"/>
              <a:cs typeface="Times New Roman" panose="02020603050405020304" pitchFamily="18" charset="0"/>
            </a:endParaRPr>
          </a:p>
          <a:p>
            <a:pPr marL="180975" marR="0" lvl="0" indent="-180975" defTabSz="914400" eaLnBrk="1" fontAlgn="auto" latinLnBrk="0" hangingPunct="1">
              <a:lnSpc>
                <a:spcPct val="120000"/>
              </a:lnSpc>
              <a:spcBef>
                <a:spcPts val="300"/>
              </a:spcBef>
              <a:spcAft>
                <a:spcPts val="300"/>
              </a:spcAft>
              <a:buClr>
                <a:srgbClr val="1B4367"/>
              </a:buClr>
              <a:buSzPct val="80000"/>
              <a:buFont typeface="Wingdings" pitchFamily="2" charset="2"/>
              <a:buChar char="Ø"/>
              <a:tabLst/>
              <a:defRPr/>
            </a:pPr>
            <a:r>
              <a:rPr kumimoji="0" lang="zh-CN" altLang="en-US" sz="1200" b="0" i="0" u="none" strike="noStrike" kern="0" cap="none" spc="0" normalizeH="0" baseline="0" noProof="0" dirty="0">
                <a:ln>
                  <a:noFill/>
                </a:ln>
                <a:solidFill>
                  <a:srgbClr val="000000"/>
                </a:solidFill>
                <a:effectLst/>
                <a:uLnTx/>
                <a:uFillTx/>
                <a:latin typeface="+mn-ea"/>
                <a:cs typeface="Times New Roman" panose="02020603050405020304" pitchFamily="18" charset="0"/>
              </a:rPr>
              <a:t>土地经营权能够用于抵押能极大缓解农村金融发展缓慢的局面</a:t>
            </a:r>
          </a:p>
        </p:txBody>
      </p:sp>
      <p:sp>
        <p:nvSpPr>
          <p:cNvPr id="68" name="矩形 67">
            <a:extLst>
              <a:ext uri="{FF2B5EF4-FFF2-40B4-BE49-F238E27FC236}">
                <a16:creationId xmlns:a16="http://schemas.microsoft.com/office/drawing/2014/main" id="{47A3F53A-6F07-2548-BD84-E77E19B7B94D}"/>
              </a:ext>
            </a:extLst>
          </p:cNvPr>
          <p:cNvSpPr/>
          <p:nvPr/>
        </p:nvSpPr>
        <p:spPr>
          <a:xfrm>
            <a:off x="3487270" y="2178612"/>
            <a:ext cx="2126937" cy="1905705"/>
          </a:xfrm>
          <a:prstGeom prst="rect">
            <a:avLst/>
          </a:prstGeom>
          <a:solidFill>
            <a:srgbClr val="C9CACA"/>
          </a:solidFill>
          <a:ln w="12700" cap="flat" cmpd="sng" algn="ctr">
            <a:noFill/>
            <a:prstDash val="solid"/>
          </a:ln>
          <a:effectLst/>
        </p:spPr>
        <p:txBody>
          <a:bodyPr rot="0" spcFirstLastPara="0" vertOverflow="overflow" horzOverflow="overflow" vert="horz" wrap="square" lIns="85954" tIns="42977" rIns="85954" bIns="42977" numCol="1" spcCol="0" rtlCol="0" fromWordArt="0" anchor="t" anchorCtr="0" forceAA="0" compatLnSpc="1">
            <a:prstTxWarp prst="textNoShape">
              <a:avLst/>
            </a:prstTxWarp>
            <a:noAutofit/>
          </a:bodyPr>
          <a:lstStyle/>
          <a:p>
            <a:pPr marL="180975" marR="0" lvl="0" indent="-180975" defTabSz="914400" eaLnBrk="1" fontAlgn="auto" latinLnBrk="0" hangingPunct="1">
              <a:lnSpc>
                <a:spcPct val="120000"/>
              </a:lnSpc>
              <a:spcBef>
                <a:spcPts val="300"/>
              </a:spcBef>
              <a:spcAft>
                <a:spcPts val="300"/>
              </a:spcAft>
              <a:buClr>
                <a:srgbClr val="1B4367"/>
              </a:buClr>
              <a:buSzPct val="80000"/>
              <a:buFont typeface="Wingdings" pitchFamily="2" charset="2"/>
              <a:buChar char="Ø"/>
              <a:tabLst/>
              <a:defRPr/>
            </a:pPr>
            <a:r>
              <a:rPr lang="zh-CN" altLang="en-US" sz="1200" kern="0" dirty="0">
                <a:solidFill>
                  <a:srgbClr val="000000"/>
                </a:solidFill>
                <a:latin typeface="+mn-ea"/>
                <a:cs typeface="Times New Roman" panose="02020603050405020304" pitchFamily="18" charset="0"/>
              </a:rPr>
              <a:t>盈利是企业的主要目标</a:t>
            </a:r>
            <a:endParaRPr lang="en-US" altLang="zh-CN" sz="1200" kern="0" dirty="0">
              <a:solidFill>
                <a:srgbClr val="000000"/>
              </a:solidFill>
              <a:latin typeface="+mn-ea"/>
              <a:cs typeface="Times New Roman" panose="02020603050405020304" pitchFamily="18" charset="0"/>
            </a:endParaRPr>
          </a:p>
          <a:p>
            <a:pPr marL="180975" marR="0" lvl="0" indent="-180975" defTabSz="914400" eaLnBrk="1" fontAlgn="auto" latinLnBrk="0" hangingPunct="1">
              <a:lnSpc>
                <a:spcPct val="120000"/>
              </a:lnSpc>
              <a:spcBef>
                <a:spcPts val="300"/>
              </a:spcBef>
              <a:spcAft>
                <a:spcPts val="300"/>
              </a:spcAft>
              <a:buClr>
                <a:srgbClr val="1B4367"/>
              </a:buClr>
              <a:buSzPct val="80000"/>
              <a:buFont typeface="Wingdings" pitchFamily="2" charset="2"/>
              <a:buChar char="Ø"/>
              <a:tabLst/>
              <a:defRPr/>
            </a:pPr>
            <a:r>
              <a:rPr kumimoji="0" lang="zh-CN" altLang="en-US" sz="1200" b="0" i="0" u="none" strike="noStrike" kern="0" cap="none" spc="0" normalizeH="0" baseline="0" noProof="0" dirty="0">
                <a:ln>
                  <a:noFill/>
                </a:ln>
                <a:solidFill>
                  <a:srgbClr val="000000"/>
                </a:solidFill>
                <a:effectLst/>
                <a:uLnTx/>
                <a:uFillTx/>
                <a:latin typeface="+mn-ea"/>
                <a:cs typeface="Times New Roman" panose="02020603050405020304" pitchFamily="18" charset="0"/>
              </a:rPr>
              <a:t>所提供的产品和服务需要具有“市场异质性”</a:t>
            </a:r>
            <a:endParaRPr kumimoji="0" lang="en-US" altLang="zh-CN" sz="1200" b="0" i="0" u="none" strike="noStrike" kern="0" cap="none" spc="0" normalizeH="0" baseline="0" noProof="0" dirty="0">
              <a:ln>
                <a:noFill/>
              </a:ln>
              <a:solidFill>
                <a:srgbClr val="000000"/>
              </a:solidFill>
              <a:effectLst/>
              <a:uLnTx/>
              <a:uFillTx/>
              <a:latin typeface="+mn-ea"/>
              <a:cs typeface="Times New Roman" panose="02020603050405020304" pitchFamily="18" charset="0"/>
            </a:endParaRPr>
          </a:p>
          <a:p>
            <a:pPr marL="180975" marR="0" lvl="0" indent="-180975" defTabSz="914400" eaLnBrk="1" fontAlgn="auto" latinLnBrk="0" hangingPunct="1">
              <a:lnSpc>
                <a:spcPct val="120000"/>
              </a:lnSpc>
              <a:spcBef>
                <a:spcPts val="300"/>
              </a:spcBef>
              <a:spcAft>
                <a:spcPts val="300"/>
              </a:spcAft>
              <a:buClr>
                <a:srgbClr val="1B4367"/>
              </a:buClr>
              <a:buSzPct val="80000"/>
              <a:buFont typeface="Wingdings" pitchFamily="2" charset="2"/>
              <a:buChar char="Ø"/>
              <a:tabLst/>
              <a:defRPr/>
            </a:pPr>
            <a:r>
              <a:rPr lang="zh-CN" altLang="en-US" sz="1200" kern="0" dirty="0">
                <a:solidFill>
                  <a:srgbClr val="000000"/>
                </a:solidFill>
                <a:latin typeface="+mn-ea"/>
                <a:cs typeface="Times New Roman" panose="02020603050405020304" pitchFamily="18" charset="0"/>
              </a:rPr>
              <a:t>实现产业化需锚定产品终端市场</a:t>
            </a:r>
            <a:endParaRPr kumimoji="0" lang="zh-CN" altLang="en-US" sz="1200" b="0" i="0" u="none" strike="noStrike" kern="0" cap="none" spc="0" normalizeH="0" baseline="0" noProof="0" dirty="0">
              <a:ln>
                <a:noFill/>
              </a:ln>
              <a:solidFill>
                <a:srgbClr val="000000"/>
              </a:solidFill>
              <a:effectLst/>
              <a:uLnTx/>
              <a:uFillTx/>
              <a:latin typeface="+mn-ea"/>
              <a:cs typeface="Times New Roman" panose="02020603050405020304" pitchFamily="18" charset="0"/>
            </a:endParaRPr>
          </a:p>
        </p:txBody>
      </p:sp>
      <p:sp>
        <p:nvSpPr>
          <p:cNvPr id="69" name="矩形 68">
            <a:extLst>
              <a:ext uri="{FF2B5EF4-FFF2-40B4-BE49-F238E27FC236}">
                <a16:creationId xmlns:a16="http://schemas.microsoft.com/office/drawing/2014/main" id="{D5E69460-C90E-5740-83F4-134D7FA5AECC}"/>
              </a:ext>
            </a:extLst>
          </p:cNvPr>
          <p:cNvSpPr/>
          <p:nvPr/>
        </p:nvSpPr>
        <p:spPr>
          <a:xfrm>
            <a:off x="5975261" y="2178612"/>
            <a:ext cx="2126937" cy="1905705"/>
          </a:xfrm>
          <a:prstGeom prst="rect">
            <a:avLst/>
          </a:prstGeom>
          <a:solidFill>
            <a:srgbClr val="C9CACA"/>
          </a:solidFill>
          <a:ln w="12700" cap="flat" cmpd="sng" algn="ctr">
            <a:noFill/>
            <a:prstDash val="solid"/>
          </a:ln>
          <a:effectLst/>
        </p:spPr>
        <p:txBody>
          <a:bodyPr rot="0" spcFirstLastPara="0" vertOverflow="overflow" horzOverflow="overflow" vert="horz" wrap="square" lIns="85954" tIns="42977" rIns="85954" bIns="42977" numCol="1" spcCol="0" rtlCol="0" fromWordArt="0" anchor="t" anchorCtr="0" forceAA="0" compatLnSpc="1">
            <a:prstTxWarp prst="textNoShape">
              <a:avLst/>
            </a:prstTxWarp>
            <a:noAutofit/>
          </a:bodyPr>
          <a:lstStyle/>
          <a:p>
            <a:pPr marL="180975" marR="0" lvl="0" indent="-180975" defTabSz="914400" eaLnBrk="1" fontAlgn="auto" latinLnBrk="0" hangingPunct="1">
              <a:lnSpc>
                <a:spcPct val="120000"/>
              </a:lnSpc>
              <a:spcBef>
                <a:spcPts val="300"/>
              </a:spcBef>
              <a:spcAft>
                <a:spcPts val="300"/>
              </a:spcAft>
              <a:buClr>
                <a:srgbClr val="1B4367"/>
              </a:buClr>
              <a:buSzPct val="80000"/>
              <a:buFont typeface="Wingdings" pitchFamily="2" charset="2"/>
              <a:buChar char="Ø"/>
              <a:tabLst/>
              <a:defRPr/>
            </a:pPr>
            <a:r>
              <a:rPr lang="zh-CN" altLang="en-US" sz="1200" kern="0" dirty="0">
                <a:solidFill>
                  <a:srgbClr val="000000"/>
                </a:solidFill>
                <a:latin typeface="+mn-ea"/>
                <a:cs typeface="Times New Roman" panose="02020603050405020304" pitchFamily="18" charset="0"/>
              </a:rPr>
              <a:t>天津市农业特色不明显，同质化现象较为严重</a:t>
            </a:r>
            <a:endParaRPr lang="en-US" altLang="zh-CN" sz="1200" kern="0" dirty="0">
              <a:solidFill>
                <a:srgbClr val="000000"/>
              </a:solidFill>
              <a:latin typeface="+mn-ea"/>
              <a:cs typeface="Times New Roman" panose="02020603050405020304" pitchFamily="18" charset="0"/>
            </a:endParaRPr>
          </a:p>
          <a:p>
            <a:pPr marL="180975"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kern="0" dirty="0">
                <a:solidFill>
                  <a:srgbClr val="000000"/>
                </a:solidFill>
                <a:latin typeface="+mn-ea"/>
                <a:cs typeface="Times New Roman" panose="02020603050405020304" pitchFamily="18" charset="0"/>
              </a:rPr>
              <a:t>需要提高品牌的差异化和可识别性，在品牌塑造和商标建设中渗进天津的特色文化和市场价值</a:t>
            </a:r>
            <a:endParaRPr kumimoji="0" lang="zh-CN" altLang="en-US" sz="1200" b="0" i="0" u="none" strike="noStrike" kern="0" cap="none" spc="0" normalizeH="0" baseline="0" noProof="0" dirty="0">
              <a:ln>
                <a:noFill/>
              </a:ln>
              <a:solidFill>
                <a:srgbClr val="000000"/>
              </a:solidFill>
              <a:effectLst/>
              <a:uLnTx/>
              <a:uFillTx/>
              <a:latin typeface="+mn-ea"/>
              <a:cs typeface="Times New Roman" panose="02020603050405020304" pitchFamily="18" charset="0"/>
            </a:endParaRPr>
          </a:p>
        </p:txBody>
      </p:sp>
    </p:spTree>
    <p:extLst>
      <p:ext uri="{BB962C8B-B14F-4D97-AF65-F5344CB8AC3E}">
        <p14:creationId xmlns:p14="http://schemas.microsoft.com/office/powerpoint/2010/main" val="125674264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8"/>
                                        </p:tgtEl>
                                        <p:attrNameLst>
                                          <p:attrName>ppt_y</p:attrName>
                                        </p:attrNameLst>
                                      </p:cBhvr>
                                      <p:tavLst>
                                        <p:tav tm="0">
                                          <p:val>
                                            <p:strVal val="#ppt_y"/>
                                          </p:val>
                                        </p:tav>
                                        <p:tav tm="100000">
                                          <p:val>
                                            <p:strVal val="#ppt_y"/>
                                          </p:val>
                                        </p:tav>
                                      </p:tavLst>
                                    </p:anim>
                                    <p:anim calcmode="lin" valueType="num">
                                      <p:cBhvr>
                                        <p:cTn id="9"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8"/>
                                        </p:tgtEl>
                                      </p:cBhvr>
                                    </p:animEffect>
                                  </p:childTnLst>
                                </p:cTn>
                              </p:par>
                            </p:childTnLst>
                          </p:cTn>
                        </p:par>
                        <p:par>
                          <p:cTn id="12" fill="hold">
                            <p:stCondLst>
                              <p:cond delay="1300"/>
                            </p:stCondLst>
                            <p:childTnLst>
                              <p:par>
                                <p:cTn id="13" presetID="22" presetClass="entr" presetSubtype="8"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3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4.3</a:t>
            </a:r>
            <a:r>
              <a:rPr lang="zh-CN" altLang="en-US" sz="1700" b="1" dirty="0">
                <a:solidFill>
                  <a:srgbClr val="1B4367"/>
                </a:solidFill>
                <a:cs typeface="+mn-ea"/>
                <a:sym typeface="+mn-lt"/>
              </a:rPr>
              <a:t> 治理结构</a:t>
            </a:r>
          </a:p>
        </p:txBody>
      </p:sp>
      <p:cxnSp>
        <p:nvCxnSpPr>
          <p:cNvPr id="15" name="直接连接符 1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7" name="图片占位符 3">
            <a:extLst>
              <a:ext uri="{FF2B5EF4-FFF2-40B4-BE49-F238E27FC236}">
                <a16:creationId xmlns:a16="http://schemas.microsoft.com/office/drawing/2014/main" id="{21B705C8-AE3C-404F-8E06-5172C8521A93}"/>
              </a:ext>
            </a:extLst>
          </p:cNvPr>
          <p:cNvSpPr txBox="1">
            <a:spLocks/>
          </p:cNvSpPr>
          <p:nvPr/>
        </p:nvSpPr>
        <p:spPr>
          <a:xfrm>
            <a:off x="395536" y="981051"/>
            <a:ext cx="1127046" cy="1096618"/>
          </a:xfrm>
          <a:prstGeom prst="rect">
            <a:avLst/>
          </a:prstGeom>
          <a:noFill/>
        </p:spPr>
        <p:txBody>
          <a:bodyPr vert="horz" wrap="square" lIns="90000" tIns="72000" rIns="90000" bIns="45720" rtlCol="0" anchor="ctr" anchorCtr="0">
            <a:noAutofit/>
          </a:bodyPr>
          <a:lstStyle>
            <a:lvl1pPr marL="0" indent="0" algn="ctr" defTabSz="914400" rtl="0" eaLnBrk="1" latinLnBrk="0" hangingPunct="1">
              <a:spcBef>
                <a:spcPts val="300"/>
              </a:spcBef>
              <a:buClr>
                <a:srgbClr val="C00000"/>
              </a:buClr>
              <a:buSzPct val="80000"/>
              <a:buFontTx/>
              <a:buNone/>
              <a:defRPr lang="zh-CN" altLang="en-US" sz="1200" kern="1200">
                <a:solidFill>
                  <a:srgbClr val="000000"/>
                </a:solidFill>
                <a:latin typeface="Arial" pitchFamily="34" charset="0"/>
                <a:ea typeface="楷体_GB2312" pitchFamily="49" charset="-122"/>
                <a:cs typeface="Arial" pitchFamily="34" charset="0"/>
              </a:defRPr>
            </a:lvl1pPr>
            <a:lvl2pPr marL="447675" indent="-180975" algn="l" defTabSz="914400" rtl="0" eaLnBrk="1" latinLnBrk="0" hangingPunct="1">
              <a:spcBef>
                <a:spcPts val="300"/>
              </a:spcBef>
              <a:buClr>
                <a:srgbClr val="C00000"/>
              </a:buClr>
              <a:buFont typeface="Wingdings" pitchFamily="2" charset="2"/>
              <a:buChar char="Ø"/>
              <a:defRPr lang="zh-CN" altLang="en-US" sz="1200" kern="1200" dirty="0" smtClean="0">
                <a:solidFill>
                  <a:srgbClr val="000000"/>
                </a:solidFill>
                <a:latin typeface="Arial" pitchFamily="34" charset="0"/>
                <a:ea typeface="楷体_GB2312" pitchFamily="49" charset="-122"/>
                <a:cs typeface="Arial" pitchFamily="34" charset="0"/>
              </a:defRPr>
            </a:lvl2pPr>
            <a:lvl3pPr marL="809625" indent="-180975" algn="l" defTabSz="914400" rtl="0" eaLnBrk="1" latinLnBrk="0" hangingPunct="1">
              <a:spcBef>
                <a:spcPts val="300"/>
              </a:spcBef>
              <a:buClr>
                <a:srgbClr val="0E345B"/>
              </a:buClr>
              <a:buSzPct val="80000"/>
              <a:buFont typeface="Wingdings" pitchFamily="2" charset="2"/>
              <a:buChar char="l"/>
              <a:defRPr lang="zh-CN" altLang="en-US" sz="1200" kern="1200" dirty="0" smtClean="0">
                <a:solidFill>
                  <a:srgbClr val="000000"/>
                </a:solidFill>
                <a:latin typeface="Arial" pitchFamily="34" charset="0"/>
                <a:ea typeface="楷体_GB2312" pitchFamily="49" charset="-122"/>
                <a:cs typeface="Arial" pitchFamily="34" charset="0"/>
              </a:defRPr>
            </a:lvl3pPr>
            <a:lvl4pPr marL="1076325" indent="-180975" algn="l" defTabSz="914400" rtl="0" eaLnBrk="1" latinLnBrk="0" hangingPunct="1">
              <a:spcBef>
                <a:spcPts val="300"/>
              </a:spcBef>
              <a:buFont typeface="Wingdings" pitchFamily="2" charset="2"/>
              <a:buChar char="–"/>
              <a:defRPr lang="zh-CN" altLang="en-US" sz="1200" kern="1200" dirty="0" smtClean="0">
                <a:solidFill>
                  <a:srgbClr val="000000"/>
                </a:solidFill>
                <a:latin typeface="+mn-lt"/>
                <a:ea typeface="+mn-ea"/>
                <a:cs typeface="+mn-cs"/>
              </a:defRPr>
            </a:lvl4pPr>
            <a:lvl5pPr marL="1343025" indent="-180975" algn="l" defTabSz="914400" rtl="0" eaLnBrk="1" latinLnBrk="0" hangingPunct="1">
              <a:spcBef>
                <a:spcPts val="300"/>
              </a:spcBef>
              <a:buFont typeface="Wingdings" pitchFamily="2" charset="2"/>
              <a:buChar char="»"/>
              <a:defRPr lang="zh-CN" altLang="en-US" sz="1200" kern="1200" dirty="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300"/>
              </a:spcBef>
              <a:spcAft>
                <a:spcPts val="0"/>
              </a:spcAft>
              <a:buClr>
                <a:srgbClr val="C00000"/>
              </a:buClr>
              <a:buSzPct val="80000"/>
              <a:buFontTx/>
              <a:buNone/>
              <a:tabLst/>
              <a:defRPr/>
            </a:pPr>
            <a:r>
              <a:rPr kumimoji="0" lang="zh-CN" altLang="en-US" sz="12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图片</a:t>
            </a:r>
          </a:p>
        </p:txBody>
      </p:sp>
      <p:sp>
        <p:nvSpPr>
          <p:cNvPr id="18" name="文本占位符 7">
            <a:extLst>
              <a:ext uri="{FF2B5EF4-FFF2-40B4-BE49-F238E27FC236}">
                <a16:creationId xmlns:a16="http://schemas.microsoft.com/office/drawing/2014/main" id="{FC42A6E3-C024-5847-BC44-A1094D168C56}"/>
              </a:ext>
            </a:extLst>
          </p:cNvPr>
          <p:cNvSpPr txBox="1">
            <a:spLocks/>
          </p:cNvSpPr>
          <p:nvPr/>
        </p:nvSpPr>
        <p:spPr>
          <a:xfrm>
            <a:off x="1805273" y="1202160"/>
            <a:ext cx="6364854" cy="995917"/>
          </a:xfrm>
          <a:prstGeom prst="rect">
            <a:avLst/>
          </a:prstGeom>
          <a:solidFill>
            <a:srgbClr val="C9CACA"/>
          </a:solidFill>
        </p:spPr>
        <p:txBody>
          <a:bodyPr vert="horz" wrap="square" lIns="90000" tIns="72000" rIns="90000" bIns="45720" rtlCol="0">
            <a:noAutofit/>
          </a:bodyPr>
          <a:lstStyle>
            <a:lvl1pPr marL="0" indent="457200" algn="just" defTabSz="914400" rtl="0" eaLnBrk="1" latinLnBrk="0" hangingPunct="1">
              <a:spcBef>
                <a:spcPts val="400"/>
              </a:spcBef>
              <a:buClr>
                <a:srgbClr val="C00000"/>
              </a:buClr>
              <a:buSzPct val="80000"/>
              <a:buFontTx/>
              <a:buNone/>
              <a:defRPr lang="zh-CN" altLang="en-US" sz="1400" kern="1200" smtClean="0">
                <a:solidFill>
                  <a:srgbClr val="000000"/>
                </a:solidFill>
                <a:latin typeface="Arial" pitchFamily="34" charset="0"/>
                <a:ea typeface="楷体_GB2312" pitchFamily="49" charset="-122"/>
                <a:cs typeface="Arial" pitchFamily="34" charset="0"/>
              </a:defRPr>
            </a:lvl1pPr>
            <a:lvl2pPr marL="0" indent="457200" algn="l" defTabSz="914400" rtl="0" eaLnBrk="1" latinLnBrk="0" hangingPunct="1">
              <a:spcBef>
                <a:spcPts val="300"/>
              </a:spcBef>
              <a:buClr>
                <a:srgbClr val="C00000"/>
              </a:buClr>
              <a:buFontTx/>
              <a:buNone/>
              <a:defRPr lang="zh-CN" altLang="en-US" sz="1400" kern="1200" smtClean="0">
                <a:solidFill>
                  <a:srgbClr val="000000"/>
                </a:solidFill>
                <a:latin typeface="+mn-lt"/>
                <a:ea typeface="+mn-ea"/>
                <a:cs typeface="+mn-cs"/>
              </a:defRPr>
            </a:lvl2pPr>
            <a:lvl3pPr marL="0" indent="457200" algn="l" defTabSz="914400" rtl="0" eaLnBrk="1" latinLnBrk="0" hangingPunct="1">
              <a:spcBef>
                <a:spcPts val="300"/>
              </a:spcBef>
              <a:buClr>
                <a:srgbClr val="0E345B"/>
              </a:buClr>
              <a:buSzPct val="80000"/>
              <a:buFontTx/>
              <a:buNone/>
              <a:defRPr lang="zh-CN" altLang="en-US" sz="1400" kern="1200" smtClean="0">
                <a:solidFill>
                  <a:srgbClr val="000000"/>
                </a:solidFill>
                <a:latin typeface="+mn-lt"/>
                <a:ea typeface="+mn-ea"/>
                <a:cs typeface="+mn-cs"/>
              </a:defRPr>
            </a:lvl3pPr>
            <a:lvl4pPr marL="0" indent="457200" algn="l" defTabSz="914400" rtl="0" eaLnBrk="1" latinLnBrk="0" hangingPunct="1">
              <a:spcBef>
                <a:spcPts val="300"/>
              </a:spcBef>
              <a:buFontTx/>
              <a:buNone/>
              <a:defRPr lang="zh-CN" altLang="en-US" sz="1400" kern="1200" smtClean="0">
                <a:solidFill>
                  <a:srgbClr val="000000"/>
                </a:solidFill>
                <a:latin typeface="+mn-lt"/>
                <a:ea typeface="+mn-ea"/>
                <a:cs typeface="+mn-cs"/>
              </a:defRPr>
            </a:lvl4pPr>
            <a:lvl5pPr marL="0" indent="457200" algn="l" defTabSz="914400" rtl="0" eaLnBrk="1" latinLnBrk="0" hangingPunct="1">
              <a:spcBef>
                <a:spcPts val="300"/>
              </a:spcBef>
              <a:buFontTx/>
              <a:buNone/>
              <a:defRPr lang="zh-CN" altLang="en-US" sz="1400" kern="1200" dirty="0" smtClean="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Clr>
                <a:srgbClr val="1B4367"/>
              </a:buClr>
              <a:buFont typeface="Wingdings" pitchFamily="2" charset="2"/>
              <a:buChar char="Ø"/>
            </a:pPr>
            <a:r>
              <a:rPr lang="zh-CN" altLang="en-US" sz="1200" dirty="0">
                <a:latin typeface="Microsoft YaHei" panose="020B0503020204020204" pitchFamily="34" charset="-122"/>
                <a:ea typeface="Microsoft YaHei" panose="020B0503020204020204" pitchFamily="34" charset="-122"/>
              </a:rPr>
              <a:t>土地的集中利用或集约利用内在于市场的规模化和标准化需要，也与市场的个性化或异质性需求有关</a:t>
            </a:r>
          </a:p>
          <a:p>
            <a:pPr marL="285750" indent="-285750">
              <a:buClr>
                <a:srgbClr val="1B4367"/>
              </a:buClr>
              <a:buFont typeface="Wingdings" pitchFamily="2" charset="2"/>
              <a:buChar char="Ø"/>
            </a:pPr>
            <a:r>
              <a:rPr lang="zh-CN" altLang="en-US" sz="1200" dirty="0">
                <a:latin typeface="Microsoft YaHei" panose="020B0503020204020204" pitchFamily="34" charset="-122"/>
                <a:ea typeface="Microsoft YaHei" panose="020B0503020204020204" pitchFamily="34" charset="-122"/>
              </a:rPr>
              <a:t>市场主体包括农业公司、合作社、农户、涉农金融机构、农担公司、 农保公司或相关机构等，农业生产经营过程中 的治理结构是一个系统性的“集成”</a:t>
            </a:r>
          </a:p>
        </p:txBody>
      </p:sp>
      <p:sp>
        <p:nvSpPr>
          <p:cNvPr id="19" name="图片占位符 3">
            <a:extLst>
              <a:ext uri="{FF2B5EF4-FFF2-40B4-BE49-F238E27FC236}">
                <a16:creationId xmlns:a16="http://schemas.microsoft.com/office/drawing/2014/main" id="{7E9EE899-8B79-E443-B262-20E73F5F08B7}"/>
              </a:ext>
            </a:extLst>
          </p:cNvPr>
          <p:cNvSpPr txBox="1">
            <a:spLocks/>
          </p:cNvSpPr>
          <p:nvPr/>
        </p:nvSpPr>
        <p:spPr>
          <a:xfrm>
            <a:off x="395536" y="2939504"/>
            <a:ext cx="1127046" cy="1096618"/>
          </a:xfrm>
          <a:prstGeom prst="rect">
            <a:avLst/>
          </a:prstGeom>
          <a:noFill/>
        </p:spPr>
        <p:txBody>
          <a:bodyPr vert="horz" wrap="square" lIns="90000" tIns="72000" rIns="90000" bIns="45720" rtlCol="0" anchor="ctr" anchorCtr="0">
            <a:noAutofit/>
          </a:bodyPr>
          <a:lstStyle>
            <a:lvl1pPr marL="0" indent="0" algn="ctr" defTabSz="914400" rtl="0" eaLnBrk="1" latinLnBrk="0" hangingPunct="1">
              <a:spcBef>
                <a:spcPts val="300"/>
              </a:spcBef>
              <a:buClr>
                <a:srgbClr val="C00000"/>
              </a:buClr>
              <a:buSzPct val="80000"/>
              <a:buFontTx/>
              <a:buNone/>
              <a:defRPr lang="zh-CN" altLang="en-US" sz="1200" kern="1200">
                <a:solidFill>
                  <a:srgbClr val="000000"/>
                </a:solidFill>
                <a:latin typeface="Arial" pitchFamily="34" charset="0"/>
                <a:ea typeface="楷体_GB2312" pitchFamily="49" charset="-122"/>
                <a:cs typeface="Arial" pitchFamily="34" charset="0"/>
              </a:defRPr>
            </a:lvl1pPr>
            <a:lvl2pPr marL="447675" indent="-180975" algn="l" defTabSz="914400" rtl="0" eaLnBrk="1" latinLnBrk="0" hangingPunct="1">
              <a:spcBef>
                <a:spcPts val="300"/>
              </a:spcBef>
              <a:buClr>
                <a:srgbClr val="C00000"/>
              </a:buClr>
              <a:buFont typeface="Wingdings" pitchFamily="2" charset="2"/>
              <a:buChar char="Ø"/>
              <a:defRPr lang="zh-CN" altLang="en-US" sz="1200" kern="1200" dirty="0" smtClean="0">
                <a:solidFill>
                  <a:srgbClr val="000000"/>
                </a:solidFill>
                <a:latin typeface="Arial" pitchFamily="34" charset="0"/>
                <a:ea typeface="楷体_GB2312" pitchFamily="49" charset="-122"/>
                <a:cs typeface="Arial" pitchFamily="34" charset="0"/>
              </a:defRPr>
            </a:lvl2pPr>
            <a:lvl3pPr marL="809625" indent="-180975" algn="l" defTabSz="914400" rtl="0" eaLnBrk="1" latinLnBrk="0" hangingPunct="1">
              <a:spcBef>
                <a:spcPts val="300"/>
              </a:spcBef>
              <a:buClr>
                <a:srgbClr val="0E345B"/>
              </a:buClr>
              <a:buSzPct val="80000"/>
              <a:buFont typeface="Wingdings" pitchFamily="2" charset="2"/>
              <a:buChar char="l"/>
              <a:defRPr lang="zh-CN" altLang="en-US" sz="1200" kern="1200" dirty="0" smtClean="0">
                <a:solidFill>
                  <a:srgbClr val="000000"/>
                </a:solidFill>
                <a:latin typeface="Arial" pitchFamily="34" charset="0"/>
                <a:ea typeface="楷体_GB2312" pitchFamily="49" charset="-122"/>
                <a:cs typeface="Arial" pitchFamily="34" charset="0"/>
              </a:defRPr>
            </a:lvl3pPr>
            <a:lvl4pPr marL="1076325" indent="-180975" algn="l" defTabSz="914400" rtl="0" eaLnBrk="1" latinLnBrk="0" hangingPunct="1">
              <a:spcBef>
                <a:spcPts val="300"/>
              </a:spcBef>
              <a:buFont typeface="Wingdings" pitchFamily="2" charset="2"/>
              <a:buChar char="–"/>
              <a:defRPr lang="zh-CN" altLang="en-US" sz="1200" kern="1200" dirty="0" smtClean="0">
                <a:solidFill>
                  <a:srgbClr val="000000"/>
                </a:solidFill>
                <a:latin typeface="+mn-lt"/>
                <a:ea typeface="+mn-ea"/>
                <a:cs typeface="+mn-cs"/>
              </a:defRPr>
            </a:lvl4pPr>
            <a:lvl5pPr marL="1343025" indent="-180975" algn="l" defTabSz="914400" rtl="0" eaLnBrk="1" latinLnBrk="0" hangingPunct="1">
              <a:spcBef>
                <a:spcPts val="300"/>
              </a:spcBef>
              <a:buFont typeface="Wingdings" pitchFamily="2" charset="2"/>
              <a:buChar char="»"/>
              <a:defRPr lang="zh-CN" altLang="en-US" sz="1200" kern="1200" dirty="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300"/>
              </a:spcBef>
              <a:spcAft>
                <a:spcPts val="0"/>
              </a:spcAft>
              <a:buClr>
                <a:srgbClr val="C00000"/>
              </a:buClr>
              <a:buSzPct val="80000"/>
              <a:buFontTx/>
              <a:buNone/>
              <a:tabLst/>
              <a:defRPr/>
            </a:pPr>
            <a:r>
              <a:rPr kumimoji="0" lang="zh-CN" altLang="en-US" sz="12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图片</a:t>
            </a:r>
          </a:p>
        </p:txBody>
      </p:sp>
      <p:sp>
        <p:nvSpPr>
          <p:cNvPr id="10" name="圆角矩形 9">
            <a:extLst>
              <a:ext uri="{FF2B5EF4-FFF2-40B4-BE49-F238E27FC236}">
                <a16:creationId xmlns:a16="http://schemas.microsoft.com/office/drawing/2014/main" id="{5802474E-956B-394D-8733-39BA2307A4EF}"/>
              </a:ext>
            </a:extLst>
          </p:cNvPr>
          <p:cNvSpPr/>
          <p:nvPr/>
        </p:nvSpPr>
        <p:spPr>
          <a:xfrm>
            <a:off x="1805272" y="900734"/>
            <a:ext cx="6364853" cy="254880"/>
          </a:xfrm>
          <a:prstGeom prst="roundRect">
            <a:avLst>
              <a:gd name="adj" fmla="val 13059"/>
            </a:avLst>
          </a:prstGeom>
          <a:solidFill>
            <a:srgbClr val="1B4367"/>
          </a:solidFill>
          <a:ln w="19050">
            <a:solidFill>
              <a:srgbClr val="1B4367"/>
            </a:solidFill>
          </a:ln>
          <a:effectLst/>
        </p:spPr>
        <p:txBody>
          <a:bodyPr spcFirstLastPara="0" vert="horz" wrap="square" lIns="101520" tIns="0" rIns="101520" bIns="0" numCol="1" spcCol="1193" anchor="ctr" anchorCtr="0">
            <a:noAutofit/>
          </a:bodyPr>
          <a:lstStyle/>
          <a:p>
            <a:pPr marL="0" marR="0" lvl="0" indent="0" defTabSz="501153" eaLnBrk="1" fontAlgn="auto" latinLnBrk="0" hangingPunct="1">
              <a:lnSpc>
                <a:spcPct val="90000"/>
              </a:lnSpc>
              <a:spcBef>
                <a:spcPct val="0"/>
              </a:spcBef>
              <a:spcAft>
                <a:spcPct val="35000"/>
              </a:spcAft>
              <a:buClrTx/>
              <a:buSzTx/>
              <a:buFontTx/>
              <a:buNone/>
              <a:tabLst/>
              <a:defRPr/>
            </a:pPr>
            <a:r>
              <a:rPr lang="zh-CN" altLang="en-US" b="1" kern="0" dirty="0">
                <a:solidFill>
                  <a:srgbClr val="FFFFFF"/>
                </a:solidFill>
                <a:latin typeface="+mn-ea"/>
              </a:rPr>
              <a:t>体制机制性的矛盾</a:t>
            </a:r>
            <a:endParaRPr kumimoji="0" lang="zh-CN" altLang="en-US" sz="1400" b="1" i="0" u="none" strike="noStrike" kern="0" cap="none" spc="0" normalizeH="0" baseline="0" noProof="0" dirty="0">
              <a:ln>
                <a:noFill/>
              </a:ln>
              <a:solidFill>
                <a:srgbClr val="FFFFFF"/>
              </a:solidFill>
              <a:effectLst/>
              <a:uLnTx/>
              <a:uFillTx/>
              <a:latin typeface="+mn-ea"/>
              <a:cs typeface="+mn-cs"/>
            </a:endParaRPr>
          </a:p>
        </p:txBody>
      </p:sp>
      <p:sp>
        <p:nvSpPr>
          <p:cNvPr id="11" name="圆角矩形 10">
            <a:extLst>
              <a:ext uri="{FF2B5EF4-FFF2-40B4-BE49-F238E27FC236}">
                <a16:creationId xmlns:a16="http://schemas.microsoft.com/office/drawing/2014/main" id="{75BDE5EB-119C-DB44-96D0-9B0936C021E9}"/>
              </a:ext>
            </a:extLst>
          </p:cNvPr>
          <p:cNvSpPr/>
          <p:nvPr/>
        </p:nvSpPr>
        <p:spPr>
          <a:xfrm>
            <a:off x="1805271" y="2291086"/>
            <a:ext cx="6364853" cy="254880"/>
          </a:xfrm>
          <a:prstGeom prst="roundRect">
            <a:avLst>
              <a:gd name="adj" fmla="val 13059"/>
            </a:avLst>
          </a:prstGeom>
          <a:solidFill>
            <a:srgbClr val="1B4367"/>
          </a:solidFill>
          <a:ln w="19050">
            <a:solidFill>
              <a:srgbClr val="1B4367"/>
            </a:solidFill>
          </a:ln>
          <a:effectLst/>
        </p:spPr>
        <p:txBody>
          <a:bodyPr spcFirstLastPara="0" vert="horz" wrap="square" lIns="101520" tIns="0" rIns="101520" bIns="0" numCol="1" spcCol="1193" anchor="ctr" anchorCtr="0">
            <a:noAutofit/>
          </a:bodyPr>
          <a:lstStyle/>
          <a:p>
            <a:pPr marL="0" marR="0" lvl="0" indent="0" defTabSz="501153" eaLnBrk="1" fontAlgn="auto" latinLnBrk="0" hangingPunct="1">
              <a:lnSpc>
                <a:spcPct val="90000"/>
              </a:lnSpc>
              <a:spcBef>
                <a:spcPct val="0"/>
              </a:spcBef>
              <a:spcAft>
                <a:spcPct val="35000"/>
              </a:spcAft>
              <a:buClrTx/>
              <a:buSzTx/>
              <a:buFontTx/>
              <a:buNone/>
              <a:tabLst/>
              <a:defRPr/>
            </a:pPr>
            <a:r>
              <a:rPr kumimoji="0" lang="zh-CN" altLang="en-US" sz="1400" b="1" i="0" u="none" strike="noStrike" kern="0" cap="none" spc="0" normalizeH="0" baseline="0" noProof="0" dirty="0">
                <a:ln>
                  <a:noFill/>
                </a:ln>
                <a:solidFill>
                  <a:srgbClr val="FFFFFF"/>
                </a:solidFill>
                <a:effectLst/>
                <a:uLnTx/>
                <a:uFillTx/>
                <a:latin typeface="+mn-ea"/>
                <a:cs typeface="+mn-cs"/>
              </a:rPr>
              <a:t>治理结构的设计</a:t>
            </a:r>
          </a:p>
        </p:txBody>
      </p:sp>
      <p:sp>
        <p:nvSpPr>
          <p:cNvPr id="13" name="文本占位符 7">
            <a:extLst>
              <a:ext uri="{FF2B5EF4-FFF2-40B4-BE49-F238E27FC236}">
                <a16:creationId xmlns:a16="http://schemas.microsoft.com/office/drawing/2014/main" id="{06F1A130-F4AB-6946-B96B-80BBF0CDD948}"/>
              </a:ext>
            </a:extLst>
          </p:cNvPr>
          <p:cNvSpPr txBox="1">
            <a:spLocks/>
          </p:cNvSpPr>
          <p:nvPr/>
        </p:nvSpPr>
        <p:spPr>
          <a:xfrm>
            <a:off x="1798997" y="2596174"/>
            <a:ext cx="6364854" cy="1879111"/>
          </a:xfrm>
          <a:prstGeom prst="rect">
            <a:avLst/>
          </a:prstGeom>
          <a:solidFill>
            <a:srgbClr val="C9CACA"/>
          </a:solidFill>
        </p:spPr>
        <p:txBody>
          <a:bodyPr vert="horz" wrap="square" lIns="90000" tIns="72000" rIns="90000" bIns="45720" rtlCol="0">
            <a:noAutofit/>
          </a:bodyPr>
          <a:lstStyle>
            <a:lvl1pPr marL="0" indent="457200" algn="just" defTabSz="914400" rtl="0" eaLnBrk="1" latinLnBrk="0" hangingPunct="1">
              <a:spcBef>
                <a:spcPts val="400"/>
              </a:spcBef>
              <a:buClr>
                <a:srgbClr val="C00000"/>
              </a:buClr>
              <a:buSzPct val="80000"/>
              <a:buFontTx/>
              <a:buNone/>
              <a:defRPr lang="zh-CN" altLang="en-US" sz="1400" kern="1200" smtClean="0">
                <a:solidFill>
                  <a:srgbClr val="000000"/>
                </a:solidFill>
                <a:latin typeface="Arial" pitchFamily="34" charset="0"/>
                <a:ea typeface="楷体_GB2312" pitchFamily="49" charset="-122"/>
                <a:cs typeface="Arial" pitchFamily="34" charset="0"/>
              </a:defRPr>
            </a:lvl1pPr>
            <a:lvl2pPr marL="0" indent="457200" algn="l" defTabSz="914400" rtl="0" eaLnBrk="1" latinLnBrk="0" hangingPunct="1">
              <a:spcBef>
                <a:spcPts val="300"/>
              </a:spcBef>
              <a:buClr>
                <a:srgbClr val="C00000"/>
              </a:buClr>
              <a:buFontTx/>
              <a:buNone/>
              <a:defRPr lang="zh-CN" altLang="en-US" sz="1400" kern="1200" smtClean="0">
                <a:solidFill>
                  <a:srgbClr val="000000"/>
                </a:solidFill>
                <a:latin typeface="+mn-lt"/>
                <a:ea typeface="+mn-ea"/>
                <a:cs typeface="+mn-cs"/>
              </a:defRPr>
            </a:lvl2pPr>
            <a:lvl3pPr marL="0" indent="457200" algn="l" defTabSz="914400" rtl="0" eaLnBrk="1" latinLnBrk="0" hangingPunct="1">
              <a:spcBef>
                <a:spcPts val="300"/>
              </a:spcBef>
              <a:buClr>
                <a:srgbClr val="0E345B"/>
              </a:buClr>
              <a:buSzPct val="80000"/>
              <a:buFontTx/>
              <a:buNone/>
              <a:defRPr lang="zh-CN" altLang="en-US" sz="1400" kern="1200" smtClean="0">
                <a:solidFill>
                  <a:srgbClr val="000000"/>
                </a:solidFill>
                <a:latin typeface="+mn-lt"/>
                <a:ea typeface="+mn-ea"/>
                <a:cs typeface="+mn-cs"/>
              </a:defRPr>
            </a:lvl3pPr>
            <a:lvl4pPr marL="0" indent="457200" algn="l" defTabSz="914400" rtl="0" eaLnBrk="1" latinLnBrk="0" hangingPunct="1">
              <a:spcBef>
                <a:spcPts val="300"/>
              </a:spcBef>
              <a:buFontTx/>
              <a:buNone/>
              <a:defRPr lang="zh-CN" altLang="en-US" sz="1400" kern="1200" smtClean="0">
                <a:solidFill>
                  <a:srgbClr val="000000"/>
                </a:solidFill>
                <a:latin typeface="+mn-lt"/>
                <a:ea typeface="+mn-ea"/>
                <a:cs typeface="+mn-cs"/>
              </a:defRPr>
            </a:lvl4pPr>
            <a:lvl5pPr marL="0" indent="457200" algn="l" defTabSz="914400" rtl="0" eaLnBrk="1" latinLnBrk="0" hangingPunct="1">
              <a:spcBef>
                <a:spcPts val="300"/>
              </a:spcBef>
              <a:buFontTx/>
              <a:buNone/>
              <a:defRPr lang="zh-CN" altLang="en-US" sz="1400" kern="1200" dirty="0" smtClean="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Clr>
                <a:srgbClr val="1B4367"/>
              </a:buClr>
              <a:buFont typeface="Wingdings" pitchFamily="2" charset="2"/>
              <a:buChar char="Ø"/>
            </a:pPr>
            <a:r>
              <a:rPr lang="zh-CN" altLang="en-US" sz="1200" dirty="0">
                <a:latin typeface="Microsoft YaHei" panose="020B0503020204020204" pitchFamily="34" charset="-122"/>
                <a:ea typeface="Microsoft YaHei" panose="020B0503020204020204" pitchFamily="34" charset="-122"/>
                <a:cs typeface="Times New Roman" panose="02020603050405020304" pitchFamily="18" charset="0"/>
              </a:rPr>
              <a:t>满足都市不同阶层、不同市场的需要</a:t>
            </a:r>
          </a:p>
          <a:p>
            <a:pPr marL="285750" indent="-285750">
              <a:buClr>
                <a:srgbClr val="1B4367"/>
              </a:buClr>
              <a:buFont typeface="Wingdings" pitchFamily="2" charset="2"/>
              <a:buChar char="Ø"/>
            </a:pPr>
            <a:r>
              <a:rPr lang="zh-CN" altLang="en-US" sz="1200" dirty="0">
                <a:latin typeface="Microsoft YaHei" panose="020B0503020204020204" pitchFamily="34" charset="-122"/>
                <a:ea typeface="Microsoft YaHei" panose="020B0503020204020204" pitchFamily="34" charset="-122"/>
                <a:cs typeface="Times New Roman" panose="02020603050405020304" pitchFamily="18" charset="0"/>
              </a:rPr>
              <a:t>以经济活跃和具有盈利潜力的农业经营主体为财政和融资支持重点</a:t>
            </a:r>
          </a:p>
          <a:p>
            <a:pPr marL="285750" indent="-285750">
              <a:buClr>
                <a:srgbClr val="1B4367"/>
              </a:buClr>
              <a:buFont typeface="Wingdings" pitchFamily="2" charset="2"/>
              <a:buChar char="Ø"/>
            </a:pPr>
            <a:r>
              <a:rPr lang="zh-CN" altLang="en-US" sz="1200" dirty="0">
                <a:latin typeface="Microsoft YaHei" panose="020B0503020204020204" pitchFamily="34" charset="-122"/>
                <a:ea typeface="Microsoft YaHei" panose="020B0503020204020204" pitchFamily="34" charset="-122"/>
                <a:cs typeface="Times New Roman" panose="02020603050405020304" pitchFamily="18" charset="0"/>
              </a:rPr>
              <a:t>以合作社发展为重点</a:t>
            </a:r>
            <a:endParaRPr lang="en-US" altLang="zh-CN" sz="1200" dirty="0">
              <a:latin typeface="Microsoft YaHei" panose="020B0503020204020204" pitchFamily="34" charset="-122"/>
              <a:ea typeface="Microsoft YaHei" panose="020B0503020204020204" pitchFamily="34" charset="-122"/>
              <a:cs typeface="Times New Roman" panose="02020603050405020304" pitchFamily="18" charset="0"/>
            </a:endParaRPr>
          </a:p>
          <a:p>
            <a:pPr marL="285750" indent="-285750">
              <a:buClr>
                <a:srgbClr val="1B4367"/>
              </a:buClr>
              <a:buFont typeface="Wingdings" pitchFamily="2" charset="2"/>
              <a:buChar char="Ø"/>
            </a:pPr>
            <a:r>
              <a:rPr lang="zh-CN" altLang="en-US" sz="1200" dirty="0">
                <a:latin typeface="Microsoft YaHei" panose="020B0503020204020204" pitchFamily="34" charset="-122"/>
                <a:ea typeface="Microsoft YaHei" panose="020B0503020204020204" pitchFamily="34" charset="-122"/>
                <a:cs typeface="Times New Roman" panose="02020603050405020304" pitchFamily="18" charset="0"/>
              </a:rPr>
              <a:t>采用市场驱动</a:t>
            </a:r>
            <a:r>
              <a:rPr lang="en-US" altLang="zh-CN" sz="1200" dirty="0">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sz="1200" dirty="0">
                <a:latin typeface="Microsoft YaHei" panose="020B0503020204020204" pitchFamily="34" charset="-122"/>
                <a:ea typeface="Microsoft YaHei" panose="020B0503020204020204" pitchFamily="34" charset="-122"/>
                <a:cs typeface="Times New Roman" panose="02020603050405020304" pitchFamily="18" charset="0"/>
              </a:rPr>
              <a:t>农业经营</a:t>
            </a:r>
            <a:r>
              <a:rPr lang="en-US" altLang="zh-CN" sz="1200" dirty="0">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sz="1200" dirty="0">
                <a:latin typeface="Microsoft YaHei" panose="020B0503020204020204" pitchFamily="34" charset="-122"/>
                <a:ea typeface="Microsoft YaHei" panose="020B0503020204020204" pitchFamily="34" charset="-122"/>
                <a:cs typeface="Times New Roman" panose="02020603050405020304" pitchFamily="18" charset="0"/>
              </a:rPr>
              <a:t>模式</a:t>
            </a:r>
          </a:p>
          <a:p>
            <a:pPr marL="285750" indent="-285750">
              <a:buClr>
                <a:srgbClr val="1B4367"/>
              </a:buClr>
              <a:buFont typeface="Wingdings" pitchFamily="2" charset="2"/>
              <a:buChar char="Ø"/>
            </a:pPr>
            <a:r>
              <a:rPr lang="zh-CN" altLang="en-US" sz="1200" dirty="0">
                <a:latin typeface="Microsoft YaHei" panose="020B0503020204020204" pitchFamily="34" charset="-122"/>
                <a:ea typeface="Microsoft YaHei" panose="020B0503020204020204" pitchFamily="34" charset="-122"/>
                <a:cs typeface="Times New Roman" panose="02020603050405020304" pitchFamily="18" charset="0"/>
              </a:rPr>
              <a:t>治理平台需注重农业经营中价值链及其结构</a:t>
            </a:r>
          </a:p>
          <a:p>
            <a:pPr marL="285750" indent="-285750">
              <a:buClr>
                <a:srgbClr val="1B4367"/>
              </a:buClr>
              <a:buFont typeface="Wingdings" pitchFamily="2" charset="2"/>
              <a:buChar char="Ø"/>
            </a:pPr>
            <a:r>
              <a:rPr lang="zh-CN" altLang="en-US" sz="1200" dirty="0">
                <a:latin typeface="Microsoft YaHei" panose="020B0503020204020204" pitchFamily="34" charset="-122"/>
                <a:ea typeface="Microsoft YaHei" panose="020B0503020204020204" pitchFamily="34" charset="-122"/>
                <a:cs typeface="Times New Roman" panose="02020603050405020304" pitchFamily="18" charset="0"/>
              </a:rPr>
              <a:t>治理平台需鼓励并推进经营模式的创新</a:t>
            </a:r>
          </a:p>
          <a:p>
            <a:pPr marL="285750" indent="-285750">
              <a:buClr>
                <a:srgbClr val="1B4367"/>
              </a:buClr>
              <a:buFont typeface="Wingdings" pitchFamily="2" charset="2"/>
              <a:buChar char="Ø"/>
            </a:pPr>
            <a:r>
              <a:rPr lang="zh-CN" altLang="en-US" sz="1200" dirty="0">
                <a:latin typeface="Microsoft YaHei" panose="020B0503020204020204" pitchFamily="34" charset="-122"/>
                <a:ea typeface="Microsoft YaHei" panose="020B0503020204020204" pitchFamily="34" charset="-122"/>
                <a:cs typeface="Times New Roman" panose="02020603050405020304" pitchFamily="18" charset="0"/>
              </a:rPr>
              <a:t>在治理结构中纳入农业创新模式的“环保和气候智慧”</a:t>
            </a:r>
          </a:p>
          <a:p>
            <a:pPr marL="285750" indent="-285750">
              <a:buClr>
                <a:srgbClr val="1B4367"/>
              </a:buClr>
              <a:buFont typeface="Wingdings" pitchFamily="2" charset="2"/>
              <a:buChar char="Ø"/>
            </a:pPr>
            <a:endParaRPr lang="zh-CN" altLang="en-US" sz="12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5834315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645032" y="975702"/>
            <a:ext cx="2644041"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选题背景与文献综述</a:t>
            </a:r>
          </a:p>
        </p:txBody>
      </p:sp>
      <p:grpSp>
        <p:nvGrpSpPr>
          <p:cNvPr id="2" name="组合 1"/>
          <p:cNvGrpSpPr/>
          <p:nvPr/>
        </p:nvGrpSpPr>
        <p:grpSpPr>
          <a:xfrm>
            <a:off x="5135755" y="955888"/>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Times New Roman" panose="02020603050405020304" pitchFamily="18" charset="0"/>
                <a:cs typeface="Times New Roman" panose="02020603050405020304" pitchFamily="18" charset="0"/>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latin typeface="Times New Roman" panose="02020603050405020304" pitchFamily="18" charset="0"/>
                  <a:cs typeface="Times New Roman" panose="02020603050405020304" pitchFamily="18" charset="0"/>
                  <a:sym typeface="+mn-lt"/>
                </a:rPr>
                <a:t>01</a:t>
              </a: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cs typeface="+mn-ea"/>
                <a:sym typeface="+mn-lt"/>
              </a:rPr>
              <a:t>目 录</a:t>
            </a: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p>
        </p:txBody>
      </p:sp>
      <p:sp>
        <p:nvSpPr>
          <p:cNvPr id="79" name="文本框 10"/>
          <p:cNvSpPr txBox="1"/>
          <p:nvPr/>
        </p:nvSpPr>
        <p:spPr>
          <a:xfrm>
            <a:off x="5645032" y="1522264"/>
            <a:ext cx="2644041"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农业产业化的理论问题</a:t>
            </a:r>
          </a:p>
        </p:txBody>
      </p:sp>
      <p:grpSp>
        <p:nvGrpSpPr>
          <p:cNvPr id="80" name="组合 79"/>
          <p:cNvGrpSpPr/>
          <p:nvPr/>
        </p:nvGrpSpPr>
        <p:grpSpPr>
          <a:xfrm>
            <a:off x="5135755" y="1502450"/>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Times New Roman" panose="02020603050405020304" pitchFamily="18" charset="0"/>
                <a:cs typeface="Times New Roman" panose="02020603050405020304" pitchFamily="18" charset="0"/>
                <a:sym typeface="+mn-lt"/>
              </a:endParaRPr>
            </a:p>
          </p:txBody>
        </p:sp>
        <p:sp>
          <p:nvSpPr>
            <p:cNvPr id="82"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latin typeface="Times New Roman" panose="02020603050405020304" pitchFamily="18" charset="0"/>
                  <a:cs typeface="Times New Roman" panose="02020603050405020304" pitchFamily="18" charset="0"/>
                  <a:sym typeface="+mn-lt"/>
                </a:rPr>
                <a:t>02</a:t>
              </a:r>
            </a:p>
          </p:txBody>
        </p:sp>
      </p:grpSp>
      <p:sp>
        <p:nvSpPr>
          <p:cNvPr id="83" name="文本框 10"/>
          <p:cNvSpPr txBox="1"/>
          <p:nvPr/>
        </p:nvSpPr>
        <p:spPr>
          <a:xfrm>
            <a:off x="5645032" y="2061392"/>
            <a:ext cx="2644041"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天津市都市农业发展现状</a:t>
            </a:r>
          </a:p>
        </p:txBody>
      </p:sp>
      <p:grpSp>
        <p:nvGrpSpPr>
          <p:cNvPr id="84" name="组合 83"/>
          <p:cNvGrpSpPr/>
          <p:nvPr/>
        </p:nvGrpSpPr>
        <p:grpSpPr>
          <a:xfrm>
            <a:off x="5135755" y="2041578"/>
            <a:ext cx="478533" cy="39357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Times New Roman" panose="02020603050405020304" pitchFamily="18" charset="0"/>
                <a:cs typeface="Times New Roman" panose="02020603050405020304" pitchFamily="18" charset="0"/>
                <a:sym typeface="+mn-lt"/>
              </a:endParaRPr>
            </a:p>
          </p:txBody>
        </p:sp>
        <p:sp>
          <p:nvSpPr>
            <p:cNvPr id="8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latin typeface="Times New Roman" panose="02020603050405020304" pitchFamily="18" charset="0"/>
                  <a:cs typeface="Times New Roman" panose="02020603050405020304" pitchFamily="18" charset="0"/>
                  <a:sym typeface="+mn-lt"/>
                </a:rPr>
                <a:t>03</a:t>
              </a:r>
            </a:p>
          </p:txBody>
        </p:sp>
      </p:grpSp>
      <p:sp>
        <p:nvSpPr>
          <p:cNvPr id="87" name="文本框 10"/>
          <p:cNvSpPr txBox="1"/>
          <p:nvPr/>
        </p:nvSpPr>
        <p:spPr>
          <a:xfrm>
            <a:off x="5656184" y="2616121"/>
            <a:ext cx="2632889" cy="510778"/>
          </a:xfrm>
          <a:prstGeom prst="roundRect">
            <a:avLst/>
          </a:prstGeom>
          <a:solidFill>
            <a:srgbClr val="1B4367"/>
          </a:solidFill>
        </p:spPr>
        <p:txBody>
          <a:bodyPr wrap="square" rtlCol="0">
            <a:spAutoFit/>
          </a:bodyPr>
          <a:lstStyle/>
          <a:p>
            <a:r>
              <a:rPr lang="zh-CN" altLang="en-US" sz="1200" dirty="0">
                <a:solidFill>
                  <a:schemeClr val="bg1"/>
                </a:solidFill>
                <a:cs typeface="+mn-ea"/>
                <a:sym typeface="+mn-lt"/>
              </a:rPr>
              <a:t>天津市都市农业生产经营模式中的五个重要因素</a:t>
            </a:r>
          </a:p>
        </p:txBody>
      </p:sp>
      <p:grpSp>
        <p:nvGrpSpPr>
          <p:cNvPr id="88" name="组合 87"/>
          <p:cNvGrpSpPr/>
          <p:nvPr/>
        </p:nvGrpSpPr>
        <p:grpSpPr>
          <a:xfrm>
            <a:off x="5135755" y="2677348"/>
            <a:ext cx="478533" cy="393570"/>
            <a:chOff x="5640108" y="966369"/>
            <a:chExt cx="476097" cy="391567"/>
          </a:xfrm>
        </p:grpSpPr>
        <p:sp>
          <p:nvSpPr>
            <p:cNvPr id="89" name="椭圆 88"/>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Times New Roman" panose="02020603050405020304" pitchFamily="18" charset="0"/>
                <a:cs typeface="Times New Roman" panose="02020603050405020304" pitchFamily="18" charset="0"/>
                <a:sym typeface="+mn-lt"/>
              </a:endParaRPr>
            </a:p>
          </p:txBody>
        </p:sp>
        <p:sp>
          <p:nvSpPr>
            <p:cNvPr id="90"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latin typeface="Times New Roman" panose="02020603050405020304" pitchFamily="18" charset="0"/>
                  <a:cs typeface="Times New Roman" panose="02020603050405020304" pitchFamily="18" charset="0"/>
                  <a:sym typeface="+mn-lt"/>
                </a:rPr>
                <a:t>04</a:t>
              </a:r>
            </a:p>
          </p:txBody>
        </p:sp>
      </p:gr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10">
            <a:extLst>
              <a:ext uri="{FF2B5EF4-FFF2-40B4-BE49-F238E27FC236}">
                <a16:creationId xmlns:a16="http://schemas.microsoft.com/office/drawing/2014/main" id="{90B116EC-942C-C24A-B379-921E8B7FB8DD}"/>
              </a:ext>
            </a:extLst>
          </p:cNvPr>
          <p:cNvSpPr txBox="1"/>
          <p:nvPr/>
        </p:nvSpPr>
        <p:spPr>
          <a:xfrm>
            <a:off x="5656186" y="3284307"/>
            <a:ext cx="2632887"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比较案例分析</a:t>
            </a:r>
          </a:p>
        </p:txBody>
      </p:sp>
      <p:grpSp>
        <p:nvGrpSpPr>
          <p:cNvPr id="22" name="组合 21">
            <a:extLst>
              <a:ext uri="{FF2B5EF4-FFF2-40B4-BE49-F238E27FC236}">
                <a16:creationId xmlns:a16="http://schemas.microsoft.com/office/drawing/2014/main" id="{7777E363-6716-F849-B74F-A4377E080C33}"/>
              </a:ext>
            </a:extLst>
          </p:cNvPr>
          <p:cNvGrpSpPr/>
          <p:nvPr/>
        </p:nvGrpSpPr>
        <p:grpSpPr>
          <a:xfrm>
            <a:off x="5146909" y="3264493"/>
            <a:ext cx="478533" cy="393570"/>
            <a:chOff x="5640108" y="966369"/>
            <a:chExt cx="476097" cy="391567"/>
          </a:xfrm>
        </p:grpSpPr>
        <p:sp>
          <p:nvSpPr>
            <p:cNvPr id="23" name="椭圆 22">
              <a:extLst>
                <a:ext uri="{FF2B5EF4-FFF2-40B4-BE49-F238E27FC236}">
                  <a16:creationId xmlns:a16="http://schemas.microsoft.com/office/drawing/2014/main" id="{A08D4136-9A9C-EF41-A8EC-BF36B8258AC9}"/>
                </a:ext>
              </a:extLst>
            </p:cNvPr>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Times New Roman" panose="02020603050405020304" pitchFamily="18" charset="0"/>
                <a:cs typeface="Times New Roman" panose="02020603050405020304" pitchFamily="18" charset="0"/>
                <a:sym typeface="+mn-lt"/>
              </a:endParaRPr>
            </a:p>
          </p:txBody>
        </p:sp>
        <p:sp>
          <p:nvSpPr>
            <p:cNvPr id="24" name="文本框 17">
              <a:extLst>
                <a:ext uri="{FF2B5EF4-FFF2-40B4-BE49-F238E27FC236}">
                  <a16:creationId xmlns:a16="http://schemas.microsoft.com/office/drawing/2014/main" id="{83AB8617-5524-C642-BEBC-66F777297715}"/>
                </a:ext>
              </a:extLst>
            </p:cNvPr>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latin typeface="Times New Roman" panose="02020603050405020304" pitchFamily="18" charset="0"/>
                  <a:cs typeface="Times New Roman" panose="02020603050405020304" pitchFamily="18" charset="0"/>
                  <a:sym typeface="+mn-lt"/>
                </a:rPr>
                <a:t>05</a:t>
              </a:r>
            </a:p>
          </p:txBody>
        </p:sp>
      </p:grpSp>
      <p:sp>
        <p:nvSpPr>
          <p:cNvPr id="27" name="文本框 10">
            <a:extLst>
              <a:ext uri="{FF2B5EF4-FFF2-40B4-BE49-F238E27FC236}">
                <a16:creationId xmlns:a16="http://schemas.microsoft.com/office/drawing/2014/main" id="{434BA11F-B022-F649-BB25-689618E67D8C}"/>
              </a:ext>
            </a:extLst>
          </p:cNvPr>
          <p:cNvSpPr txBox="1"/>
          <p:nvPr/>
        </p:nvSpPr>
        <p:spPr>
          <a:xfrm>
            <a:off x="5656186" y="3853167"/>
            <a:ext cx="2632888"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相关建议与总结</a:t>
            </a:r>
          </a:p>
        </p:txBody>
      </p:sp>
      <p:grpSp>
        <p:nvGrpSpPr>
          <p:cNvPr id="28" name="组合 27">
            <a:extLst>
              <a:ext uri="{FF2B5EF4-FFF2-40B4-BE49-F238E27FC236}">
                <a16:creationId xmlns:a16="http://schemas.microsoft.com/office/drawing/2014/main" id="{1607250E-457B-FF40-9920-92F125D78083}"/>
              </a:ext>
            </a:extLst>
          </p:cNvPr>
          <p:cNvGrpSpPr/>
          <p:nvPr/>
        </p:nvGrpSpPr>
        <p:grpSpPr>
          <a:xfrm>
            <a:off x="5146909" y="3833353"/>
            <a:ext cx="478533" cy="393570"/>
            <a:chOff x="5640108" y="966369"/>
            <a:chExt cx="476097" cy="391567"/>
          </a:xfrm>
        </p:grpSpPr>
        <p:sp>
          <p:nvSpPr>
            <p:cNvPr id="29" name="椭圆 28">
              <a:extLst>
                <a:ext uri="{FF2B5EF4-FFF2-40B4-BE49-F238E27FC236}">
                  <a16:creationId xmlns:a16="http://schemas.microsoft.com/office/drawing/2014/main" id="{5760687D-28C1-8043-8DA1-D62D625BB680}"/>
                </a:ext>
              </a:extLst>
            </p:cNvPr>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Times New Roman" panose="02020603050405020304" pitchFamily="18" charset="0"/>
                <a:cs typeface="Times New Roman" panose="02020603050405020304" pitchFamily="18" charset="0"/>
                <a:sym typeface="+mn-lt"/>
              </a:endParaRPr>
            </a:p>
          </p:txBody>
        </p:sp>
        <p:sp>
          <p:nvSpPr>
            <p:cNvPr id="30" name="文本框 17">
              <a:extLst>
                <a:ext uri="{FF2B5EF4-FFF2-40B4-BE49-F238E27FC236}">
                  <a16:creationId xmlns:a16="http://schemas.microsoft.com/office/drawing/2014/main" id="{C13FC763-B623-8941-BC01-A4FFF0F76B19}"/>
                </a:ext>
              </a:extLst>
            </p:cNvPr>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latin typeface="Times New Roman" panose="02020603050405020304" pitchFamily="18" charset="0"/>
                  <a:cs typeface="Times New Roman" panose="02020603050405020304" pitchFamily="18" charset="0"/>
                  <a:sym typeface="+mn-lt"/>
                </a:rPr>
                <a:t>06</a:t>
              </a:r>
            </a:p>
          </p:txBody>
        </p:sp>
      </p:gr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ppt_x</p:attrName>
                                        </p:attrNameLst>
                                      </p:cBhvr>
                                      <p:tavLst>
                                        <p:tav tm="0">
                                          <p:val>
                                            <p:strVal val="#ppt_x-#ppt_w*1.125000"/>
                                          </p:val>
                                        </p:tav>
                                        <p:tav tm="100000">
                                          <p:val>
                                            <p:strVal val="#ppt_x"/>
                                          </p:val>
                                        </p:tav>
                                      </p:tavLst>
                                    </p:anim>
                                    <p:animEffect transition="in" filter="wipe(right)">
                                      <p:cBhvr>
                                        <p:cTn id="8" dur="500"/>
                                        <p:tgtEl>
                                          <p:spTgt spid="33"/>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right)">
                                      <p:cBhvr>
                                        <p:cTn id="13" dur="500"/>
                                        <p:tgtEl>
                                          <p:spTgt spid="3"/>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ppt_x</p:attrName>
                                        </p:attrNameLst>
                                      </p:cBhvr>
                                      <p:tavLst>
                                        <p:tav tm="0">
                                          <p:val>
                                            <p:strVal val="#ppt_x-#ppt_w*1.125000"/>
                                          </p:val>
                                        </p:tav>
                                        <p:tav tm="100000">
                                          <p:val>
                                            <p:strVal val="#ppt_x"/>
                                          </p:val>
                                        </p:tav>
                                      </p:tavLst>
                                    </p:anim>
                                    <p:animEffect transition="in" filter="wipe(right)">
                                      <p:cBhvr>
                                        <p:cTn id="18" dur="500"/>
                                        <p:tgtEl>
                                          <p:spTgt spid="4"/>
                                        </p:tgtEl>
                                      </p:cBhvr>
                                    </p:animEffect>
                                  </p:childTnLst>
                                </p:cTn>
                              </p:par>
                            </p:childTnLst>
                          </p:cTn>
                        </p:par>
                        <p:par>
                          <p:cTn id="19" fill="hold">
                            <p:stCondLst>
                              <p:cond delay="1500"/>
                            </p:stCondLst>
                            <p:childTnLst>
                              <p:par>
                                <p:cTn id="20" presetID="53" presetClass="entr" presetSubtype="528"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anim calcmode="lin" valueType="num">
                                      <p:cBhvr>
                                        <p:cTn id="25" dur="500" fill="hold"/>
                                        <p:tgtEl>
                                          <p:spTgt spid="2"/>
                                        </p:tgtEl>
                                        <p:attrNameLst>
                                          <p:attrName>ppt_x</p:attrName>
                                        </p:attrNameLst>
                                      </p:cBhvr>
                                      <p:tavLst>
                                        <p:tav tm="0">
                                          <p:val>
                                            <p:fltVal val="0.5"/>
                                          </p:val>
                                        </p:tav>
                                        <p:tav tm="100000">
                                          <p:val>
                                            <p:strVal val="#ppt_x"/>
                                          </p:val>
                                        </p:tav>
                                      </p:tavLst>
                                    </p:anim>
                                    <p:anim calcmode="lin" valueType="num">
                                      <p:cBhvr>
                                        <p:cTn id="26" dur="500" fill="hold"/>
                                        <p:tgtEl>
                                          <p:spTgt spid="2"/>
                                        </p:tgtEl>
                                        <p:attrNameLst>
                                          <p:attrName>ppt_y</p:attrName>
                                        </p:attrNameLst>
                                      </p:cBhvr>
                                      <p:tavLst>
                                        <p:tav tm="0">
                                          <p:val>
                                            <p:fltVal val="0.5"/>
                                          </p:val>
                                        </p:tav>
                                        <p:tav tm="100000">
                                          <p:val>
                                            <p:strVal val="#ppt_y"/>
                                          </p:val>
                                        </p:tav>
                                      </p:tavLst>
                                    </p:anim>
                                  </p:childTnLst>
                                </p:cTn>
                              </p:par>
                            </p:childTnLst>
                          </p:cTn>
                        </p:par>
                        <p:par>
                          <p:cTn id="27" fill="hold">
                            <p:stCondLst>
                              <p:cond delay="2000"/>
                            </p:stCondLst>
                            <p:childTnLst>
                              <p:par>
                                <p:cTn id="28" presetID="2" presetClass="entr" presetSubtype="2"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1+#ppt_w/2"/>
                                          </p:val>
                                        </p:tav>
                                        <p:tav tm="100000">
                                          <p:val>
                                            <p:strVal val="#ppt_x"/>
                                          </p:val>
                                        </p:tav>
                                      </p:tavLst>
                                    </p:anim>
                                    <p:anim calcmode="lin" valueType="num">
                                      <p:cBhvr additive="base">
                                        <p:cTn id="31" dur="500" fill="hold"/>
                                        <p:tgtEl>
                                          <p:spTgt spid="11"/>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53" presetClass="entr" presetSubtype="528" fill="hold" nodeType="afterEffect">
                                  <p:stCondLst>
                                    <p:cond delay="0"/>
                                  </p:stCondLst>
                                  <p:childTnLst>
                                    <p:set>
                                      <p:cBhvr>
                                        <p:cTn id="34" dur="1" fill="hold">
                                          <p:stCondLst>
                                            <p:cond delay="0"/>
                                          </p:stCondLst>
                                        </p:cTn>
                                        <p:tgtEl>
                                          <p:spTgt spid="80"/>
                                        </p:tgtEl>
                                        <p:attrNameLst>
                                          <p:attrName>style.visibility</p:attrName>
                                        </p:attrNameLst>
                                      </p:cBhvr>
                                      <p:to>
                                        <p:strVal val="visible"/>
                                      </p:to>
                                    </p:set>
                                    <p:anim calcmode="lin" valueType="num">
                                      <p:cBhvr>
                                        <p:cTn id="35" dur="500" fill="hold"/>
                                        <p:tgtEl>
                                          <p:spTgt spid="80"/>
                                        </p:tgtEl>
                                        <p:attrNameLst>
                                          <p:attrName>ppt_w</p:attrName>
                                        </p:attrNameLst>
                                      </p:cBhvr>
                                      <p:tavLst>
                                        <p:tav tm="0">
                                          <p:val>
                                            <p:fltVal val="0"/>
                                          </p:val>
                                        </p:tav>
                                        <p:tav tm="100000">
                                          <p:val>
                                            <p:strVal val="#ppt_w"/>
                                          </p:val>
                                        </p:tav>
                                      </p:tavLst>
                                    </p:anim>
                                    <p:anim calcmode="lin" valueType="num">
                                      <p:cBhvr>
                                        <p:cTn id="36" dur="500" fill="hold"/>
                                        <p:tgtEl>
                                          <p:spTgt spid="80"/>
                                        </p:tgtEl>
                                        <p:attrNameLst>
                                          <p:attrName>ppt_h</p:attrName>
                                        </p:attrNameLst>
                                      </p:cBhvr>
                                      <p:tavLst>
                                        <p:tav tm="0">
                                          <p:val>
                                            <p:fltVal val="0"/>
                                          </p:val>
                                        </p:tav>
                                        <p:tav tm="100000">
                                          <p:val>
                                            <p:strVal val="#ppt_h"/>
                                          </p:val>
                                        </p:tav>
                                      </p:tavLst>
                                    </p:anim>
                                    <p:animEffect transition="in" filter="fade">
                                      <p:cBhvr>
                                        <p:cTn id="37" dur="500"/>
                                        <p:tgtEl>
                                          <p:spTgt spid="80"/>
                                        </p:tgtEl>
                                      </p:cBhvr>
                                    </p:animEffect>
                                    <p:anim calcmode="lin" valueType="num">
                                      <p:cBhvr>
                                        <p:cTn id="38" dur="500" fill="hold"/>
                                        <p:tgtEl>
                                          <p:spTgt spid="80"/>
                                        </p:tgtEl>
                                        <p:attrNameLst>
                                          <p:attrName>ppt_x</p:attrName>
                                        </p:attrNameLst>
                                      </p:cBhvr>
                                      <p:tavLst>
                                        <p:tav tm="0">
                                          <p:val>
                                            <p:fltVal val="0.5"/>
                                          </p:val>
                                        </p:tav>
                                        <p:tav tm="100000">
                                          <p:val>
                                            <p:strVal val="#ppt_x"/>
                                          </p:val>
                                        </p:tav>
                                      </p:tavLst>
                                    </p:anim>
                                    <p:anim calcmode="lin" valueType="num">
                                      <p:cBhvr>
                                        <p:cTn id="39" dur="500" fill="hold"/>
                                        <p:tgtEl>
                                          <p:spTgt spid="80"/>
                                        </p:tgtEl>
                                        <p:attrNameLst>
                                          <p:attrName>ppt_y</p:attrName>
                                        </p:attrNameLst>
                                      </p:cBhvr>
                                      <p:tavLst>
                                        <p:tav tm="0">
                                          <p:val>
                                            <p:fltVal val="0.5"/>
                                          </p:val>
                                        </p:tav>
                                        <p:tav tm="100000">
                                          <p:val>
                                            <p:strVal val="#ppt_y"/>
                                          </p:val>
                                        </p:tav>
                                      </p:tavLst>
                                    </p:anim>
                                  </p:childTnLst>
                                </p:cTn>
                              </p:par>
                            </p:childTnLst>
                          </p:cTn>
                        </p:par>
                        <p:par>
                          <p:cTn id="40" fill="hold">
                            <p:stCondLst>
                              <p:cond delay="3000"/>
                            </p:stCondLst>
                            <p:childTnLst>
                              <p:par>
                                <p:cTn id="41" presetID="2" presetClass="entr" presetSubtype="2" fill="hold" grpId="0" nodeType="afterEffect">
                                  <p:stCondLst>
                                    <p:cond delay="0"/>
                                  </p:stCondLst>
                                  <p:childTnLst>
                                    <p:set>
                                      <p:cBhvr>
                                        <p:cTn id="42" dur="1" fill="hold">
                                          <p:stCondLst>
                                            <p:cond delay="0"/>
                                          </p:stCondLst>
                                        </p:cTn>
                                        <p:tgtEl>
                                          <p:spTgt spid="79"/>
                                        </p:tgtEl>
                                        <p:attrNameLst>
                                          <p:attrName>style.visibility</p:attrName>
                                        </p:attrNameLst>
                                      </p:cBhvr>
                                      <p:to>
                                        <p:strVal val="visible"/>
                                      </p:to>
                                    </p:set>
                                    <p:anim calcmode="lin" valueType="num">
                                      <p:cBhvr additive="base">
                                        <p:cTn id="43" dur="500" fill="hold"/>
                                        <p:tgtEl>
                                          <p:spTgt spid="79"/>
                                        </p:tgtEl>
                                        <p:attrNameLst>
                                          <p:attrName>ppt_x</p:attrName>
                                        </p:attrNameLst>
                                      </p:cBhvr>
                                      <p:tavLst>
                                        <p:tav tm="0">
                                          <p:val>
                                            <p:strVal val="1+#ppt_w/2"/>
                                          </p:val>
                                        </p:tav>
                                        <p:tav tm="100000">
                                          <p:val>
                                            <p:strVal val="#ppt_x"/>
                                          </p:val>
                                        </p:tav>
                                      </p:tavLst>
                                    </p:anim>
                                    <p:anim calcmode="lin" valueType="num">
                                      <p:cBhvr additive="base">
                                        <p:cTn id="44" dur="500" fill="hold"/>
                                        <p:tgtEl>
                                          <p:spTgt spid="79"/>
                                        </p:tgtEl>
                                        <p:attrNameLst>
                                          <p:attrName>ppt_y</p:attrName>
                                        </p:attrNameLst>
                                      </p:cBhvr>
                                      <p:tavLst>
                                        <p:tav tm="0">
                                          <p:val>
                                            <p:strVal val="#ppt_y"/>
                                          </p:val>
                                        </p:tav>
                                        <p:tav tm="100000">
                                          <p:val>
                                            <p:strVal val="#ppt_y"/>
                                          </p:val>
                                        </p:tav>
                                      </p:tavLst>
                                    </p:anim>
                                  </p:childTnLst>
                                </p:cTn>
                              </p:par>
                            </p:childTnLst>
                          </p:cTn>
                        </p:par>
                        <p:par>
                          <p:cTn id="45" fill="hold">
                            <p:stCondLst>
                              <p:cond delay="3500"/>
                            </p:stCondLst>
                            <p:childTnLst>
                              <p:par>
                                <p:cTn id="46" presetID="53" presetClass="entr" presetSubtype="528" fill="hold" nodeType="afterEffect">
                                  <p:stCondLst>
                                    <p:cond delay="0"/>
                                  </p:stCondLst>
                                  <p:childTnLst>
                                    <p:set>
                                      <p:cBhvr>
                                        <p:cTn id="47" dur="1" fill="hold">
                                          <p:stCondLst>
                                            <p:cond delay="0"/>
                                          </p:stCondLst>
                                        </p:cTn>
                                        <p:tgtEl>
                                          <p:spTgt spid="84"/>
                                        </p:tgtEl>
                                        <p:attrNameLst>
                                          <p:attrName>style.visibility</p:attrName>
                                        </p:attrNameLst>
                                      </p:cBhvr>
                                      <p:to>
                                        <p:strVal val="visible"/>
                                      </p:to>
                                    </p:set>
                                    <p:anim calcmode="lin" valueType="num">
                                      <p:cBhvr>
                                        <p:cTn id="48" dur="500" fill="hold"/>
                                        <p:tgtEl>
                                          <p:spTgt spid="84"/>
                                        </p:tgtEl>
                                        <p:attrNameLst>
                                          <p:attrName>ppt_w</p:attrName>
                                        </p:attrNameLst>
                                      </p:cBhvr>
                                      <p:tavLst>
                                        <p:tav tm="0">
                                          <p:val>
                                            <p:fltVal val="0"/>
                                          </p:val>
                                        </p:tav>
                                        <p:tav tm="100000">
                                          <p:val>
                                            <p:strVal val="#ppt_w"/>
                                          </p:val>
                                        </p:tav>
                                      </p:tavLst>
                                    </p:anim>
                                    <p:anim calcmode="lin" valueType="num">
                                      <p:cBhvr>
                                        <p:cTn id="49" dur="500" fill="hold"/>
                                        <p:tgtEl>
                                          <p:spTgt spid="84"/>
                                        </p:tgtEl>
                                        <p:attrNameLst>
                                          <p:attrName>ppt_h</p:attrName>
                                        </p:attrNameLst>
                                      </p:cBhvr>
                                      <p:tavLst>
                                        <p:tav tm="0">
                                          <p:val>
                                            <p:fltVal val="0"/>
                                          </p:val>
                                        </p:tav>
                                        <p:tav tm="100000">
                                          <p:val>
                                            <p:strVal val="#ppt_h"/>
                                          </p:val>
                                        </p:tav>
                                      </p:tavLst>
                                    </p:anim>
                                    <p:animEffect transition="in" filter="fade">
                                      <p:cBhvr>
                                        <p:cTn id="50" dur="500"/>
                                        <p:tgtEl>
                                          <p:spTgt spid="84"/>
                                        </p:tgtEl>
                                      </p:cBhvr>
                                    </p:animEffect>
                                    <p:anim calcmode="lin" valueType="num">
                                      <p:cBhvr>
                                        <p:cTn id="51" dur="500" fill="hold"/>
                                        <p:tgtEl>
                                          <p:spTgt spid="84"/>
                                        </p:tgtEl>
                                        <p:attrNameLst>
                                          <p:attrName>ppt_x</p:attrName>
                                        </p:attrNameLst>
                                      </p:cBhvr>
                                      <p:tavLst>
                                        <p:tav tm="0">
                                          <p:val>
                                            <p:fltVal val="0.5"/>
                                          </p:val>
                                        </p:tav>
                                        <p:tav tm="100000">
                                          <p:val>
                                            <p:strVal val="#ppt_x"/>
                                          </p:val>
                                        </p:tav>
                                      </p:tavLst>
                                    </p:anim>
                                    <p:anim calcmode="lin" valueType="num">
                                      <p:cBhvr>
                                        <p:cTn id="52" dur="500" fill="hold"/>
                                        <p:tgtEl>
                                          <p:spTgt spid="84"/>
                                        </p:tgtEl>
                                        <p:attrNameLst>
                                          <p:attrName>ppt_y</p:attrName>
                                        </p:attrNameLst>
                                      </p:cBhvr>
                                      <p:tavLst>
                                        <p:tav tm="0">
                                          <p:val>
                                            <p:fltVal val="0.5"/>
                                          </p:val>
                                        </p:tav>
                                        <p:tav tm="100000">
                                          <p:val>
                                            <p:strVal val="#ppt_y"/>
                                          </p:val>
                                        </p:tav>
                                      </p:tavLst>
                                    </p:anim>
                                  </p:childTnLst>
                                </p:cTn>
                              </p:par>
                            </p:childTnLst>
                          </p:cTn>
                        </p:par>
                        <p:par>
                          <p:cTn id="53" fill="hold">
                            <p:stCondLst>
                              <p:cond delay="4000"/>
                            </p:stCondLst>
                            <p:childTnLst>
                              <p:par>
                                <p:cTn id="54" presetID="2" presetClass="entr" presetSubtype="2" fill="hold" grpId="0" nodeType="afterEffect">
                                  <p:stCondLst>
                                    <p:cond delay="0"/>
                                  </p:stCondLst>
                                  <p:childTnLst>
                                    <p:set>
                                      <p:cBhvr>
                                        <p:cTn id="55" dur="1" fill="hold">
                                          <p:stCondLst>
                                            <p:cond delay="0"/>
                                          </p:stCondLst>
                                        </p:cTn>
                                        <p:tgtEl>
                                          <p:spTgt spid="83"/>
                                        </p:tgtEl>
                                        <p:attrNameLst>
                                          <p:attrName>style.visibility</p:attrName>
                                        </p:attrNameLst>
                                      </p:cBhvr>
                                      <p:to>
                                        <p:strVal val="visible"/>
                                      </p:to>
                                    </p:set>
                                    <p:anim calcmode="lin" valueType="num">
                                      <p:cBhvr additive="base">
                                        <p:cTn id="56" dur="500" fill="hold"/>
                                        <p:tgtEl>
                                          <p:spTgt spid="83"/>
                                        </p:tgtEl>
                                        <p:attrNameLst>
                                          <p:attrName>ppt_x</p:attrName>
                                        </p:attrNameLst>
                                      </p:cBhvr>
                                      <p:tavLst>
                                        <p:tav tm="0">
                                          <p:val>
                                            <p:strVal val="1+#ppt_w/2"/>
                                          </p:val>
                                        </p:tav>
                                        <p:tav tm="100000">
                                          <p:val>
                                            <p:strVal val="#ppt_x"/>
                                          </p:val>
                                        </p:tav>
                                      </p:tavLst>
                                    </p:anim>
                                    <p:anim calcmode="lin" valueType="num">
                                      <p:cBhvr additive="base">
                                        <p:cTn id="57" dur="500" fill="hold"/>
                                        <p:tgtEl>
                                          <p:spTgt spid="83"/>
                                        </p:tgtEl>
                                        <p:attrNameLst>
                                          <p:attrName>ppt_y</p:attrName>
                                        </p:attrNameLst>
                                      </p:cBhvr>
                                      <p:tavLst>
                                        <p:tav tm="0">
                                          <p:val>
                                            <p:strVal val="#ppt_y"/>
                                          </p:val>
                                        </p:tav>
                                        <p:tav tm="100000">
                                          <p:val>
                                            <p:strVal val="#ppt_y"/>
                                          </p:val>
                                        </p:tav>
                                      </p:tavLst>
                                    </p:anim>
                                  </p:childTnLst>
                                </p:cTn>
                              </p:par>
                            </p:childTnLst>
                          </p:cTn>
                        </p:par>
                        <p:par>
                          <p:cTn id="58" fill="hold">
                            <p:stCondLst>
                              <p:cond delay="4500"/>
                            </p:stCondLst>
                            <p:childTnLst>
                              <p:par>
                                <p:cTn id="59" presetID="53" presetClass="entr" presetSubtype="528" fill="hold" nodeType="afterEffect">
                                  <p:stCondLst>
                                    <p:cond delay="0"/>
                                  </p:stCondLst>
                                  <p:childTnLst>
                                    <p:set>
                                      <p:cBhvr>
                                        <p:cTn id="60" dur="1" fill="hold">
                                          <p:stCondLst>
                                            <p:cond delay="0"/>
                                          </p:stCondLst>
                                        </p:cTn>
                                        <p:tgtEl>
                                          <p:spTgt spid="88"/>
                                        </p:tgtEl>
                                        <p:attrNameLst>
                                          <p:attrName>style.visibility</p:attrName>
                                        </p:attrNameLst>
                                      </p:cBhvr>
                                      <p:to>
                                        <p:strVal val="visible"/>
                                      </p:to>
                                    </p:set>
                                    <p:anim calcmode="lin" valueType="num">
                                      <p:cBhvr>
                                        <p:cTn id="61" dur="500" fill="hold"/>
                                        <p:tgtEl>
                                          <p:spTgt spid="88"/>
                                        </p:tgtEl>
                                        <p:attrNameLst>
                                          <p:attrName>ppt_w</p:attrName>
                                        </p:attrNameLst>
                                      </p:cBhvr>
                                      <p:tavLst>
                                        <p:tav tm="0">
                                          <p:val>
                                            <p:fltVal val="0"/>
                                          </p:val>
                                        </p:tav>
                                        <p:tav tm="100000">
                                          <p:val>
                                            <p:strVal val="#ppt_w"/>
                                          </p:val>
                                        </p:tav>
                                      </p:tavLst>
                                    </p:anim>
                                    <p:anim calcmode="lin" valueType="num">
                                      <p:cBhvr>
                                        <p:cTn id="62" dur="500" fill="hold"/>
                                        <p:tgtEl>
                                          <p:spTgt spid="88"/>
                                        </p:tgtEl>
                                        <p:attrNameLst>
                                          <p:attrName>ppt_h</p:attrName>
                                        </p:attrNameLst>
                                      </p:cBhvr>
                                      <p:tavLst>
                                        <p:tav tm="0">
                                          <p:val>
                                            <p:fltVal val="0"/>
                                          </p:val>
                                        </p:tav>
                                        <p:tav tm="100000">
                                          <p:val>
                                            <p:strVal val="#ppt_h"/>
                                          </p:val>
                                        </p:tav>
                                      </p:tavLst>
                                    </p:anim>
                                    <p:animEffect transition="in" filter="fade">
                                      <p:cBhvr>
                                        <p:cTn id="63" dur="500"/>
                                        <p:tgtEl>
                                          <p:spTgt spid="88"/>
                                        </p:tgtEl>
                                      </p:cBhvr>
                                    </p:animEffect>
                                    <p:anim calcmode="lin" valueType="num">
                                      <p:cBhvr>
                                        <p:cTn id="64" dur="500" fill="hold"/>
                                        <p:tgtEl>
                                          <p:spTgt spid="88"/>
                                        </p:tgtEl>
                                        <p:attrNameLst>
                                          <p:attrName>ppt_x</p:attrName>
                                        </p:attrNameLst>
                                      </p:cBhvr>
                                      <p:tavLst>
                                        <p:tav tm="0">
                                          <p:val>
                                            <p:fltVal val="0.5"/>
                                          </p:val>
                                        </p:tav>
                                        <p:tav tm="100000">
                                          <p:val>
                                            <p:strVal val="#ppt_x"/>
                                          </p:val>
                                        </p:tav>
                                      </p:tavLst>
                                    </p:anim>
                                    <p:anim calcmode="lin" valueType="num">
                                      <p:cBhvr>
                                        <p:cTn id="65" dur="500" fill="hold"/>
                                        <p:tgtEl>
                                          <p:spTgt spid="88"/>
                                        </p:tgtEl>
                                        <p:attrNameLst>
                                          <p:attrName>ppt_y</p:attrName>
                                        </p:attrNameLst>
                                      </p:cBhvr>
                                      <p:tavLst>
                                        <p:tav tm="0">
                                          <p:val>
                                            <p:fltVal val="0.5"/>
                                          </p:val>
                                        </p:tav>
                                        <p:tav tm="100000">
                                          <p:val>
                                            <p:strVal val="#ppt_y"/>
                                          </p:val>
                                        </p:tav>
                                      </p:tavLst>
                                    </p:anim>
                                  </p:childTnLst>
                                </p:cTn>
                              </p:par>
                            </p:childTnLst>
                          </p:cTn>
                        </p:par>
                        <p:par>
                          <p:cTn id="66" fill="hold">
                            <p:stCondLst>
                              <p:cond delay="5000"/>
                            </p:stCondLst>
                            <p:childTnLst>
                              <p:par>
                                <p:cTn id="67" presetID="2" presetClass="entr" presetSubtype="2" fill="hold" grpId="0" nodeType="afterEffect">
                                  <p:stCondLst>
                                    <p:cond delay="0"/>
                                  </p:stCondLst>
                                  <p:childTnLst>
                                    <p:set>
                                      <p:cBhvr>
                                        <p:cTn id="68" dur="1" fill="hold">
                                          <p:stCondLst>
                                            <p:cond delay="0"/>
                                          </p:stCondLst>
                                        </p:cTn>
                                        <p:tgtEl>
                                          <p:spTgt spid="87"/>
                                        </p:tgtEl>
                                        <p:attrNameLst>
                                          <p:attrName>style.visibility</p:attrName>
                                        </p:attrNameLst>
                                      </p:cBhvr>
                                      <p:to>
                                        <p:strVal val="visible"/>
                                      </p:to>
                                    </p:set>
                                    <p:anim calcmode="lin" valueType="num">
                                      <p:cBhvr additive="base">
                                        <p:cTn id="69" dur="500" fill="hold"/>
                                        <p:tgtEl>
                                          <p:spTgt spid="87"/>
                                        </p:tgtEl>
                                        <p:attrNameLst>
                                          <p:attrName>ppt_x</p:attrName>
                                        </p:attrNameLst>
                                      </p:cBhvr>
                                      <p:tavLst>
                                        <p:tav tm="0">
                                          <p:val>
                                            <p:strVal val="1+#ppt_w/2"/>
                                          </p:val>
                                        </p:tav>
                                        <p:tav tm="100000">
                                          <p:val>
                                            <p:strVal val="#ppt_x"/>
                                          </p:val>
                                        </p:tav>
                                      </p:tavLst>
                                    </p:anim>
                                    <p:anim calcmode="lin" valueType="num">
                                      <p:cBhvr additive="base">
                                        <p:cTn id="70" dur="500" fill="hold"/>
                                        <p:tgtEl>
                                          <p:spTgt spid="87"/>
                                        </p:tgtEl>
                                        <p:attrNameLst>
                                          <p:attrName>ppt_y</p:attrName>
                                        </p:attrNameLst>
                                      </p:cBhvr>
                                      <p:tavLst>
                                        <p:tav tm="0">
                                          <p:val>
                                            <p:strVal val="#ppt_y"/>
                                          </p:val>
                                        </p:tav>
                                        <p:tav tm="100000">
                                          <p:val>
                                            <p:strVal val="#ppt_y"/>
                                          </p:val>
                                        </p:tav>
                                      </p:tavLst>
                                    </p:anim>
                                  </p:childTnLst>
                                </p:cTn>
                              </p:par>
                            </p:childTnLst>
                          </p:cTn>
                        </p:par>
                        <p:par>
                          <p:cTn id="71" fill="hold">
                            <p:stCondLst>
                              <p:cond delay="5500"/>
                            </p:stCondLst>
                            <p:childTnLst>
                              <p:par>
                                <p:cTn id="72" presetID="53" presetClass="entr" presetSubtype="528" fill="hold" nodeType="afterEffect">
                                  <p:stCondLst>
                                    <p:cond delay="0"/>
                                  </p:stCondLst>
                                  <p:childTnLst>
                                    <p:set>
                                      <p:cBhvr>
                                        <p:cTn id="73" dur="1" fill="hold">
                                          <p:stCondLst>
                                            <p:cond delay="0"/>
                                          </p:stCondLst>
                                        </p:cTn>
                                        <p:tgtEl>
                                          <p:spTgt spid="22"/>
                                        </p:tgtEl>
                                        <p:attrNameLst>
                                          <p:attrName>style.visibility</p:attrName>
                                        </p:attrNameLst>
                                      </p:cBhvr>
                                      <p:to>
                                        <p:strVal val="visible"/>
                                      </p:to>
                                    </p:set>
                                    <p:anim calcmode="lin" valueType="num">
                                      <p:cBhvr>
                                        <p:cTn id="74" dur="500" fill="hold"/>
                                        <p:tgtEl>
                                          <p:spTgt spid="22"/>
                                        </p:tgtEl>
                                        <p:attrNameLst>
                                          <p:attrName>ppt_w</p:attrName>
                                        </p:attrNameLst>
                                      </p:cBhvr>
                                      <p:tavLst>
                                        <p:tav tm="0">
                                          <p:val>
                                            <p:fltVal val="0"/>
                                          </p:val>
                                        </p:tav>
                                        <p:tav tm="100000">
                                          <p:val>
                                            <p:strVal val="#ppt_w"/>
                                          </p:val>
                                        </p:tav>
                                      </p:tavLst>
                                    </p:anim>
                                    <p:anim calcmode="lin" valueType="num">
                                      <p:cBhvr>
                                        <p:cTn id="75" dur="500" fill="hold"/>
                                        <p:tgtEl>
                                          <p:spTgt spid="22"/>
                                        </p:tgtEl>
                                        <p:attrNameLst>
                                          <p:attrName>ppt_h</p:attrName>
                                        </p:attrNameLst>
                                      </p:cBhvr>
                                      <p:tavLst>
                                        <p:tav tm="0">
                                          <p:val>
                                            <p:fltVal val="0"/>
                                          </p:val>
                                        </p:tav>
                                        <p:tav tm="100000">
                                          <p:val>
                                            <p:strVal val="#ppt_h"/>
                                          </p:val>
                                        </p:tav>
                                      </p:tavLst>
                                    </p:anim>
                                    <p:animEffect transition="in" filter="fade">
                                      <p:cBhvr>
                                        <p:cTn id="76" dur="500"/>
                                        <p:tgtEl>
                                          <p:spTgt spid="22"/>
                                        </p:tgtEl>
                                      </p:cBhvr>
                                    </p:animEffect>
                                    <p:anim calcmode="lin" valueType="num">
                                      <p:cBhvr>
                                        <p:cTn id="77" dur="500" fill="hold"/>
                                        <p:tgtEl>
                                          <p:spTgt spid="22"/>
                                        </p:tgtEl>
                                        <p:attrNameLst>
                                          <p:attrName>ppt_x</p:attrName>
                                        </p:attrNameLst>
                                      </p:cBhvr>
                                      <p:tavLst>
                                        <p:tav tm="0">
                                          <p:val>
                                            <p:fltVal val="0.5"/>
                                          </p:val>
                                        </p:tav>
                                        <p:tav tm="100000">
                                          <p:val>
                                            <p:strVal val="#ppt_x"/>
                                          </p:val>
                                        </p:tav>
                                      </p:tavLst>
                                    </p:anim>
                                    <p:anim calcmode="lin" valueType="num">
                                      <p:cBhvr>
                                        <p:cTn id="78" dur="500" fill="hold"/>
                                        <p:tgtEl>
                                          <p:spTgt spid="22"/>
                                        </p:tgtEl>
                                        <p:attrNameLst>
                                          <p:attrName>ppt_y</p:attrName>
                                        </p:attrNameLst>
                                      </p:cBhvr>
                                      <p:tavLst>
                                        <p:tav tm="0">
                                          <p:val>
                                            <p:fltVal val="0.5"/>
                                          </p:val>
                                        </p:tav>
                                        <p:tav tm="100000">
                                          <p:val>
                                            <p:strVal val="#ppt_y"/>
                                          </p:val>
                                        </p:tav>
                                      </p:tavLst>
                                    </p:anim>
                                  </p:childTnLst>
                                </p:cTn>
                              </p:par>
                            </p:childTnLst>
                          </p:cTn>
                        </p:par>
                        <p:par>
                          <p:cTn id="79" fill="hold">
                            <p:stCondLst>
                              <p:cond delay="6000"/>
                            </p:stCondLst>
                            <p:childTnLst>
                              <p:par>
                                <p:cTn id="80" presetID="2" presetClass="entr" presetSubtype="2" fill="hold" grpId="0" nodeType="afterEffect">
                                  <p:stCondLst>
                                    <p:cond delay="0"/>
                                  </p:stCondLst>
                                  <p:childTnLst>
                                    <p:set>
                                      <p:cBhvr>
                                        <p:cTn id="81" dur="1" fill="hold">
                                          <p:stCondLst>
                                            <p:cond delay="0"/>
                                          </p:stCondLst>
                                        </p:cTn>
                                        <p:tgtEl>
                                          <p:spTgt spid="21"/>
                                        </p:tgtEl>
                                        <p:attrNameLst>
                                          <p:attrName>style.visibility</p:attrName>
                                        </p:attrNameLst>
                                      </p:cBhvr>
                                      <p:to>
                                        <p:strVal val="visible"/>
                                      </p:to>
                                    </p:set>
                                    <p:anim calcmode="lin" valueType="num">
                                      <p:cBhvr additive="base">
                                        <p:cTn id="82" dur="500" fill="hold"/>
                                        <p:tgtEl>
                                          <p:spTgt spid="21"/>
                                        </p:tgtEl>
                                        <p:attrNameLst>
                                          <p:attrName>ppt_x</p:attrName>
                                        </p:attrNameLst>
                                      </p:cBhvr>
                                      <p:tavLst>
                                        <p:tav tm="0">
                                          <p:val>
                                            <p:strVal val="1+#ppt_w/2"/>
                                          </p:val>
                                        </p:tav>
                                        <p:tav tm="100000">
                                          <p:val>
                                            <p:strVal val="#ppt_x"/>
                                          </p:val>
                                        </p:tav>
                                      </p:tavLst>
                                    </p:anim>
                                    <p:anim calcmode="lin" valueType="num">
                                      <p:cBhvr additive="base">
                                        <p:cTn id="83" dur="500" fill="hold"/>
                                        <p:tgtEl>
                                          <p:spTgt spid="21"/>
                                        </p:tgtEl>
                                        <p:attrNameLst>
                                          <p:attrName>ppt_y</p:attrName>
                                        </p:attrNameLst>
                                      </p:cBhvr>
                                      <p:tavLst>
                                        <p:tav tm="0">
                                          <p:val>
                                            <p:strVal val="#ppt_y"/>
                                          </p:val>
                                        </p:tav>
                                        <p:tav tm="100000">
                                          <p:val>
                                            <p:strVal val="#ppt_y"/>
                                          </p:val>
                                        </p:tav>
                                      </p:tavLst>
                                    </p:anim>
                                  </p:childTnLst>
                                </p:cTn>
                              </p:par>
                            </p:childTnLst>
                          </p:cTn>
                        </p:par>
                        <p:par>
                          <p:cTn id="84" fill="hold">
                            <p:stCondLst>
                              <p:cond delay="6500"/>
                            </p:stCondLst>
                            <p:childTnLst>
                              <p:par>
                                <p:cTn id="85" presetID="53" presetClass="entr" presetSubtype="528" fill="hold" nodeType="afterEffect">
                                  <p:stCondLst>
                                    <p:cond delay="0"/>
                                  </p:stCondLst>
                                  <p:childTnLst>
                                    <p:set>
                                      <p:cBhvr>
                                        <p:cTn id="86" dur="1" fill="hold">
                                          <p:stCondLst>
                                            <p:cond delay="0"/>
                                          </p:stCondLst>
                                        </p:cTn>
                                        <p:tgtEl>
                                          <p:spTgt spid="28"/>
                                        </p:tgtEl>
                                        <p:attrNameLst>
                                          <p:attrName>style.visibility</p:attrName>
                                        </p:attrNameLst>
                                      </p:cBhvr>
                                      <p:to>
                                        <p:strVal val="visible"/>
                                      </p:to>
                                    </p:set>
                                    <p:anim calcmode="lin" valueType="num">
                                      <p:cBhvr>
                                        <p:cTn id="87" dur="500" fill="hold"/>
                                        <p:tgtEl>
                                          <p:spTgt spid="28"/>
                                        </p:tgtEl>
                                        <p:attrNameLst>
                                          <p:attrName>ppt_w</p:attrName>
                                        </p:attrNameLst>
                                      </p:cBhvr>
                                      <p:tavLst>
                                        <p:tav tm="0">
                                          <p:val>
                                            <p:fltVal val="0"/>
                                          </p:val>
                                        </p:tav>
                                        <p:tav tm="100000">
                                          <p:val>
                                            <p:strVal val="#ppt_w"/>
                                          </p:val>
                                        </p:tav>
                                      </p:tavLst>
                                    </p:anim>
                                    <p:anim calcmode="lin" valueType="num">
                                      <p:cBhvr>
                                        <p:cTn id="88" dur="500" fill="hold"/>
                                        <p:tgtEl>
                                          <p:spTgt spid="28"/>
                                        </p:tgtEl>
                                        <p:attrNameLst>
                                          <p:attrName>ppt_h</p:attrName>
                                        </p:attrNameLst>
                                      </p:cBhvr>
                                      <p:tavLst>
                                        <p:tav tm="0">
                                          <p:val>
                                            <p:fltVal val="0"/>
                                          </p:val>
                                        </p:tav>
                                        <p:tav tm="100000">
                                          <p:val>
                                            <p:strVal val="#ppt_h"/>
                                          </p:val>
                                        </p:tav>
                                      </p:tavLst>
                                    </p:anim>
                                    <p:animEffect transition="in" filter="fade">
                                      <p:cBhvr>
                                        <p:cTn id="89" dur="500"/>
                                        <p:tgtEl>
                                          <p:spTgt spid="28"/>
                                        </p:tgtEl>
                                      </p:cBhvr>
                                    </p:animEffect>
                                    <p:anim calcmode="lin" valueType="num">
                                      <p:cBhvr>
                                        <p:cTn id="90" dur="500" fill="hold"/>
                                        <p:tgtEl>
                                          <p:spTgt spid="28"/>
                                        </p:tgtEl>
                                        <p:attrNameLst>
                                          <p:attrName>ppt_x</p:attrName>
                                        </p:attrNameLst>
                                      </p:cBhvr>
                                      <p:tavLst>
                                        <p:tav tm="0">
                                          <p:val>
                                            <p:fltVal val="0.5"/>
                                          </p:val>
                                        </p:tav>
                                        <p:tav tm="100000">
                                          <p:val>
                                            <p:strVal val="#ppt_x"/>
                                          </p:val>
                                        </p:tav>
                                      </p:tavLst>
                                    </p:anim>
                                    <p:anim calcmode="lin" valueType="num">
                                      <p:cBhvr>
                                        <p:cTn id="91" dur="500" fill="hold"/>
                                        <p:tgtEl>
                                          <p:spTgt spid="28"/>
                                        </p:tgtEl>
                                        <p:attrNameLst>
                                          <p:attrName>ppt_y</p:attrName>
                                        </p:attrNameLst>
                                      </p:cBhvr>
                                      <p:tavLst>
                                        <p:tav tm="0">
                                          <p:val>
                                            <p:fltVal val="0.5"/>
                                          </p:val>
                                        </p:tav>
                                        <p:tav tm="100000">
                                          <p:val>
                                            <p:strVal val="#ppt_y"/>
                                          </p:val>
                                        </p:tav>
                                      </p:tavLst>
                                    </p:anim>
                                  </p:childTnLst>
                                </p:cTn>
                              </p:par>
                            </p:childTnLst>
                          </p:cTn>
                        </p:par>
                        <p:par>
                          <p:cTn id="92" fill="hold">
                            <p:stCondLst>
                              <p:cond delay="7000"/>
                            </p:stCondLst>
                            <p:childTnLst>
                              <p:par>
                                <p:cTn id="93" presetID="2" presetClass="entr" presetSubtype="2" fill="hold" grpId="0" nodeType="afterEffect">
                                  <p:stCondLst>
                                    <p:cond delay="0"/>
                                  </p:stCondLst>
                                  <p:childTnLst>
                                    <p:set>
                                      <p:cBhvr>
                                        <p:cTn id="94" dur="1" fill="hold">
                                          <p:stCondLst>
                                            <p:cond delay="0"/>
                                          </p:stCondLst>
                                        </p:cTn>
                                        <p:tgtEl>
                                          <p:spTgt spid="27"/>
                                        </p:tgtEl>
                                        <p:attrNameLst>
                                          <p:attrName>style.visibility</p:attrName>
                                        </p:attrNameLst>
                                      </p:cBhvr>
                                      <p:to>
                                        <p:strVal val="visible"/>
                                      </p:to>
                                    </p:set>
                                    <p:anim calcmode="lin" valueType="num">
                                      <p:cBhvr additive="base">
                                        <p:cTn id="95" dur="500" fill="hold"/>
                                        <p:tgtEl>
                                          <p:spTgt spid="27"/>
                                        </p:tgtEl>
                                        <p:attrNameLst>
                                          <p:attrName>ppt_x</p:attrName>
                                        </p:attrNameLst>
                                      </p:cBhvr>
                                      <p:tavLst>
                                        <p:tav tm="0">
                                          <p:val>
                                            <p:strVal val="1+#ppt_w/2"/>
                                          </p:val>
                                        </p:tav>
                                        <p:tav tm="100000">
                                          <p:val>
                                            <p:strVal val="#ppt_x"/>
                                          </p:val>
                                        </p:tav>
                                      </p:tavLst>
                                    </p:anim>
                                    <p:anim calcmode="lin" valueType="num">
                                      <p:cBhvr additive="base">
                                        <p:cTn id="96"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3" grpId="0"/>
      <p:bldP spid="3" grpId="0"/>
      <p:bldP spid="79" grpId="0" animBg="1"/>
      <p:bldP spid="83" grpId="0" animBg="1"/>
      <p:bldP spid="87" grpId="0" animBg="1"/>
      <p:bldP spid="4" grpId="0" animBg="1"/>
      <p:bldP spid="21" grpId="0" animBg="1"/>
      <p:bldP spid="2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0" name="椭圆 99"/>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比较案例分析</a:t>
            </a:r>
          </a:p>
        </p:txBody>
      </p:sp>
      <p:sp>
        <p:nvSpPr>
          <p:cNvPr id="103"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05</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Tree>
    <p:extLst>
      <p:ext uri="{BB962C8B-B14F-4D97-AF65-F5344CB8AC3E}">
        <p14:creationId xmlns:p14="http://schemas.microsoft.com/office/powerpoint/2010/main" val="28670081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heel(1)">
                                      <p:cBhvr>
                                        <p:cTn id="7" dur="600"/>
                                        <p:tgtEl>
                                          <p:spTgt spid="100"/>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 calcmode="lin" valueType="num">
                                      <p:cBhvr>
                                        <p:cTn id="11" dur="500" fill="hold"/>
                                        <p:tgtEl>
                                          <p:spTgt spid="103"/>
                                        </p:tgtEl>
                                        <p:attrNameLst>
                                          <p:attrName>ppt_w</p:attrName>
                                        </p:attrNameLst>
                                      </p:cBhvr>
                                      <p:tavLst>
                                        <p:tav tm="0">
                                          <p:val>
                                            <p:fltVal val="0"/>
                                          </p:val>
                                        </p:tav>
                                        <p:tav tm="100000">
                                          <p:val>
                                            <p:strVal val="#ppt_w"/>
                                          </p:val>
                                        </p:tav>
                                      </p:tavLst>
                                    </p:anim>
                                    <p:anim calcmode="lin" valueType="num">
                                      <p:cBhvr>
                                        <p:cTn id="12" dur="500" fill="hold"/>
                                        <p:tgtEl>
                                          <p:spTgt spid="103"/>
                                        </p:tgtEl>
                                        <p:attrNameLst>
                                          <p:attrName>ppt_h</p:attrName>
                                        </p:attrNameLst>
                                      </p:cBhvr>
                                      <p:tavLst>
                                        <p:tav tm="0">
                                          <p:val>
                                            <p:fltVal val="0"/>
                                          </p:val>
                                        </p:tav>
                                        <p:tav tm="100000">
                                          <p:val>
                                            <p:strVal val="#ppt_h"/>
                                          </p:val>
                                        </p:tav>
                                      </p:tavLst>
                                    </p:anim>
                                    <p:animEffect transition="in" filter="fade">
                                      <p:cBhvr>
                                        <p:cTn id="13" dur="500"/>
                                        <p:tgtEl>
                                          <p:spTgt spid="103"/>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1"/>
                                        </p:tgtEl>
                                        <p:attrNameLst>
                                          <p:attrName>style.visibility</p:attrName>
                                        </p:attrNameLst>
                                      </p:cBhvr>
                                      <p:to>
                                        <p:strVal val="visible"/>
                                      </p:to>
                                    </p:set>
                                    <p:anim calcmode="lin" valueType="num">
                                      <p:cBhvr>
                                        <p:cTn id="17" dur="500" fill="hold"/>
                                        <p:tgtEl>
                                          <p:spTgt spid="101"/>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1"/>
                                        </p:tgtEl>
                                        <p:attrNameLst>
                                          <p:attrName>ppt_y</p:attrName>
                                        </p:attrNameLst>
                                      </p:cBhvr>
                                      <p:tavLst>
                                        <p:tav tm="0">
                                          <p:val>
                                            <p:strVal val="#ppt_y"/>
                                          </p:val>
                                        </p:tav>
                                        <p:tav tm="100000">
                                          <p:val>
                                            <p:strVal val="#ppt_y"/>
                                          </p:val>
                                        </p:tav>
                                      </p:tavLst>
                                    </p:anim>
                                    <p:anim calcmode="lin" valueType="num">
                                      <p:cBhvr>
                                        <p:cTn id="19" dur="500" fill="hold"/>
                                        <p:tgtEl>
                                          <p:spTgt spid="101"/>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1" grpId="0"/>
      <p:bldP spid="10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5.1</a:t>
            </a:r>
            <a:r>
              <a:rPr lang="zh-CN" altLang="en-US" sz="1700" b="1" dirty="0">
                <a:solidFill>
                  <a:srgbClr val="1B4367"/>
                </a:solidFill>
                <a:cs typeface="+mn-ea"/>
                <a:sym typeface="+mn-lt"/>
              </a:rPr>
              <a:t> 天津经验</a:t>
            </a:r>
          </a:p>
        </p:txBody>
      </p:sp>
      <p:cxnSp>
        <p:nvCxnSpPr>
          <p:cNvPr id="52" name="直接连接符 51"/>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3" name="圆角矩形 37">
            <a:extLst>
              <a:ext uri="{FF2B5EF4-FFF2-40B4-BE49-F238E27FC236}">
                <a16:creationId xmlns:a16="http://schemas.microsoft.com/office/drawing/2014/main" id="{84188EAD-1FA1-CA41-9BC0-14F5B6747D04}"/>
              </a:ext>
            </a:extLst>
          </p:cNvPr>
          <p:cNvSpPr/>
          <p:nvPr/>
        </p:nvSpPr>
        <p:spPr>
          <a:xfrm>
            <a:off x="685676" y="1105843"/>
            <a:ext cx="7799635" cy="3448569"/>
          </a:xfrm>
          <a:prstGeom prst="roundRect">
            <a:avLst>
              <a:gd name="adj" fmla="val 3290"/>
            </a:avLst>
          </a:prstGeom>
          <a:noFill/>
          <a:ln w="19050" cap="flat" cmpd="sng" algn="ctr">
            <a:solidFill>
              <a:srgbClr val="4C5663"/>
            </a:solidFill>
            <a:prstDash val="sysDot"/>
          </a:ln>
          <a:effectLst/>
        </p:spPr>
        <p:txBody>
          <a:bodyPr rot="0" spcFirstLastPara="0" vertOverflow="overflow" horzOverflow="overflow" vert="horz" wrap="square" lIns="85954" tIns="42977" rIns="85954" bIns="42977"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dirty="0" err="1">
              <a:ln>
                <a:noFill/>
              </a:ln>
              <a:solidFill>
                <a:srgbClr val="000000"/>
              </a:solidFill>
              <a:effectLst/>
              <a:uLnTx/>
              <a:uFillTx/>
              <a:latin typeface="+mn-ea"/>
              <a:cs typeface="Times New Roman" panose="02020603050405020304" pitchFamily="18" charset="0"/>
            </a:endParaRPr>
          </a:p>
        </p:txBody>
      </p:sp>
      <p:sp>
        <p:nvSpPr>
          <p:cNvPr id="54" name="矩形 53">
            <a:extLst>
              <a:ext uri="{FF2B5EF4-FFF2-40B4-BE49-F238E27FC236}">
                <a16:creationId xmlns:a16="http://schemas.microsoft.com/office/drawing/2014/main" id="{85650BBD-CA73-1F41-B2ED-6A776A627B40}"/>
              </a:ext>
            </a:extLst>
          </p:cNvPr>
          <p:cNvSpPr/>
          <p:nvPr/>
        </p:nvSpPr>
        <p:spPr>
          <a:xfrm>
            <a:off x="1836141" y="876930"/>
            <a:ext cx="5301960" cy="476373"/>
          </a:xfrm>
          <a:prstGeom prst="rect">
            <a:avLst/>
          </a:prstGeom>
          <a:solidFill>
            <a:srgbClr val="1B4367"/>
          </a:solidFill>
          <a:ln w="12700" cap="flat" cmpd="sng" algn="ctr">
            <a:solidFill>
              <a:srgbClr val="1B4367"/>
            </a:solidFill>
            <a:prstDash val="solid"/>
          </a:ln>
          <a:effectLst/>
        </p:spPr>
        <p:txBody>
          <a:bodyPr rot="0" spcFirstLastPara="0" vertOverflow="overflow" horzOverflow="overflow" vert="horz" wrap="square" lIns="85954" tIns="42977" rIns="85954" bIns="42977"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FFFFFF"/>
                </a:solidFill>
                <a:effectLst/>
                <a:uLnTx/>
                <a:uFillTx/>
                <a:latin typeface="+mn-ea"/>
                <a:cs typeface="Times New Roman" panose="02020603050405020304" pitchFamily="18" charset="0"/>
              </a:rPr>
              <a:t>比较案例分析：天津经验</a:t>
            </a:r>
          </a:p>
        </p:txBody>
      </p:sp>
      <p:sp>
        <p:nvSpPr>
          <p:cNvPr id="55" name="矩形 54">
            <a:extLst>
              <a:ext uri="{FF2B5EF4-FFF2-40B4-BE49-F238E27FC236}">
                <a16:creationId xmlns:a16="http://schemas.microsoft.com/office/drawing/2014/main" id="{6E69412B-D151-E747-B254-536245177E6B}"/>
              </a:ext>
            </a:extLst>
          </p:cNvPr>
          <p:cNvSpPr/>
          <p:nvPr/>
        </p:nvSpPr>
        <p:spPr>
          <a:xfrm>
            <a:off x="1016863" y="1522705"/>
            <a:ext cx="2262667" cy="381099"/>
          </a:xfrm>
          <a:prstGeom prst="rect">
            <a:avLst/>
          </a:prstGeom>
          <a:solidFill>
            <a:srgbClr val="4C5663"/>
          </a:solidFill>
          <a:ln w="12700" cap="flat" cmpd="sng" algn="ctr">
            <a:noFill/>
            <a:prstDash val="solid"/>
          </a:ln>
          <a:effectLst/>
        </p:spPr>
        <p:txBody>
          <a:bodyPr rot="0" spcFirstLastPara="0" vertOverflow="overflow" horzOverflow="overflow" vert="horz" wrap="square" lIns="85954" tIns="42977" rIns="85954" bIns="42977"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b="1" kern="0" dirty="0">
                <a:solidFill>
                  <a:srgbClr val="FFFFFF"/>
                </a:solidFill>
                <a:latin typeface="+mn-ea"/>
                <a:cs typeface="Times New Roman" panose="02020603050405020304" pitchFamily="18" charset="0"/>
              </a:rPr>
              <a:t>西青区的小站稻</a:t>
            </a:r>
            <a:endParaRPr kumimoji="0" lang="zh-CN" altLang="en-US" sz="1200" b="1" i="0" u="none" strike="noStrike" kern="0" cap="none" spc="0" normalizeH="0" baseline="0" noProof="0" dirty="0">
              <a:ln>
                <a:noFill/>
              </a:ln>
              <a:solidFill>
                <a:srgbClr val="FFFFFF"/>
              </a:solidFill>
              <a:effectLst/>
              <a:uLnTx/>
              <a:uFillTx/>
              <a:latin typeface="+mn-ea"/>
              <a:cs typeface="Times New Roman" panose="02020603050405020304" pitchFamily="18" charset="0"/>
            </a:endParaRPr>
          </a:p>
        </p:txBody>
      </p:sp>
      <p:sp>
        <p:nvSpPr>
          <p:cNvPr id="65" name="矩形 64">
            <a:extLst>
              <a:ext uri="{FF2B5EF4-FFF2-40B4-BE49-F238E27FC236}">
                <a16:creationId xmlns:a16="http://schemas.microsoft.com/office/drawing/2014/main" id="{0951CCE4-443D-D649-BFF0-369C16D0B5E0}"/>
              </a:ext>
            </a:extLst>
          </p:cNvPr>
          <p:cNvSpPr/>
          <p:nvPr/>
        </p:nvSpPr>
        <p:spPr>
          <a:xfrm>
            <a:off x="3548814" y="1522705"/>
            <a:ext cx="2126937" cy="381099"/>
          </a:xfrm>
          <a:prstGeom prst="rect">
            <a:avLst/>
          </a:prstGeom>
          <a:solidFill>
            <a:srgbClr val="4C5663"/>
          </a:solidFill>
          <a:ln w="12700" cap="flat" cmpd="sng" algn="ctr">
            <a:noFill/>
            <a:prstDash val="solid"/>
          </a:ln>
          <a:effectLst/>
        </p:spPr>
        <p:txBody>
          <a:bodyPr rot="0" spcFirstLastPara="0" vertOverflow="overflow" horzOverflow="overflow" vert="horz" wrap="square" lIns="85954" tIns="42977" rIns="85954" bIns="42977"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b="1" kern="0" dirty="0">
                <a:solidFill>
                  <a:srgbClr val="FFFFFF"/>
                </a:solidFill>
                <a:latin typeface="+mn-ea"/>
                <a:cs typeface="Times New Roman" panose="02020603050405020304" pitchFamily="18" charset="0"/>
              </a:rPr>
              <a:t>佳沃田园综合体</a:t>
            </a:r>
            <a:endParaRPr kumimoji="0" lang="zh-CN" altLang="en-US" sz="1200" b="1" i="0" u="none" strike="noStrike" kern="0" cap="none" spc="0" normalizeH="0" baseline="0" noProof="0" dirty="0">
              <a:ln>
                <a:noFill/>
              </a:ln>
              <a:solidFill>
                <a:srgbClr val="FFFFFF"/>
              </a:solidFill>
              <a:effectLst/>
              <a:uLnTx/>
              <a:uFillTx/>
              <a:latin typeface="+mn-ea"/>
              <a:cs typeface="Times New Roman" panose="02020603050405020304" pitchFamily="18" charset="0"/>
            </a:endParaRPr>
          </a:p>
        </p:txBody>
      </p:sp>
      <p:sp>
        <p:nvSpPr>
          <p:cNvPr id="66" name="矩形 65">
            <a:extLst>
              <a:ext uri="{FF2B5EF4-FFF2-40B4-BE49-F238E27FC236}">
                <a16:creationId xmlns:a16="http://schemas.microsoft.com/office/drawing/2014/main" id="{1F34BCBA-0113-184A-A6DF-14F11866B377}"/>
              </a:ext>
            </a:extLst>
          </p:cNvPr>
          <p:cNvSpPr/>
          <p:nvPr/>
        </p:nvSpPr>
        <p:spPr>
          <a:xfrm>
            <a:off x="5992845" y="1522705"/>
            <a:ext cx="2126937" cy="381099"/>
          </a:xfrm>
          <a:prstGeom prst="rect">
            <a:avLst/>
          </a:prstGeom>
          <a:solidFill>
            <a:srgbClr val="4C5663"/>
          </a:solidFill>
          <a:ln w="12700" cap="flat" cmpd="sng" algn="ctr">
            <a:noFill/>
            <a:prstDash val="solid"/>
          </a:ln>
          <a:effectLst/>
        </p:spPr>
        <p:txBody>
          <a:bodyPr rot="0" spcFirstLastPara="0" vertOverflow="overflow" horzOverflow="overflow" vert="horz" wrap="square" lIns="85954" tIns="42977" rIns="85954" bIns="42977"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b="1" kern="0" dirty="0">
                <a:solidFill>
                  <a:srgbClr val="FFFFFF"/>
                </a:solidFill>
                <a:latin typeface="+mn-ea"/>
                <a:cs typeface="Times New Roman" panose="02020603050405020304" pitchFamily="18" charset="0"/>
              </a:rPr>
              <a:t>多兴农庄</a:t>
            </a:r>
            <a:endParaRPr kumimoji="0" lang="zh-CN" altLang="en-US" sz="1200" b="1" i="0" u="none" strike="noStrike" kern="0" cap="none" spc="0" normalizeH="0" baseline="0" noProof="0" dirty="0">
              <a:ln>
                <a:noFill/>
              </a:ln>
              <a:solidFill>
                <a:srgbClr val="FFFFFF"/>
              </a:solidFill>
              <a:effectLst/>
              <a:uLnTx/>
              <a:uFillTx/>
              <a:latin typeface="+mn-ea"/>
              <a:cs typeface="Times New Roman" panose="02020603050405020304" pitchFamily="18" charset="0"/>
            </a:endParaRPr>
          </a:p>
        </p:txBody>
      </p:sp>
      <p:sp>
        <p:nvSpPr>
          <p:cNvPr id="67" name="矩形 66">
            <a:extLst>
              <a:ext uri="{FF2B5EF4-FFF2-40B4-BE49-F238E27FC236}">
                <a16:creationId xmlns:a16="http://schemas.microsoft.com/office/drawing/2014/main" id="{8A0C44A8-74D0-B243-812D-955BBED7A53F}"/>
              </a:ext>
            </a:extLst>
          </p:cNvPr>
          <p:cNvSpPr/>
          <p:nvPr/>
        </p:nvSpPr>
        <p:spPr>
          <a:xfrm>
            <a:off x="1016863" y="1976892"/>
            <a:ext cx="2262667" cy="2428054"/>
          </a:xfrm>
          <a:prstGeom prst="rect">
            <a:avLst/>
          </a:prstGeom>
          <a:solidFill>
            <a:srgbClr val="C9CACA"/>
          </a:solidFill>
          <a:ln w="12700" cap="flat" cmpd="sng" algn="ctr">
            <a:noFill/>
            <a:prstDash val="solid"/>
          </a:ln>
          <a:effectLst/>
        </p:spPr>
        <p:txBody>
          <a:bodyPr rot="0" spcFirstLastPara="0" vertOverflow="overflow" horzOverflow="overflow" vert="horz" wrap="square" lIns="85954" tIns="42977" rIns="85954" bIns="42977" numCol="1" spcCol="0" rtlCol="0" fromWordArt="0" anchor="t" anchorCtr="0" forceAA="0" compatLnSpc="1">
            <a:prstTxWarp prst="textNoShape">
              <a:avLst/>
            </a:prstTxWarp>
            <a:noAutofit/>
          </a:bodyPr>
          <a:lstStyle/>
          <a:p>
            <a:pPr marL="180975" lvl="0"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把土地流转给中化农业公司</a:t>
            </a:r>
          </a:p>
          <a:p>
            <a:pPr marL="180975" lvl="0"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“公司</a:t>
            </a:r>
            <a:r>
              <a:rPr lang="en-US" altLang="zh-CN"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农户</a:t>
            </a:r>
            <a:r>
              <a:rPr lang="en-US" altLang="zh-CN"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托管”的模式</a:t>
            </a:r>
          </a:p>
          <a:p>
            <a:pPr marL="180975" lvl="0"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选种小站稻优良品种“天隆优 </a:t>
            </a:r>
            <a:r>
              <a:rPr lang="en-US" altLang="zh-CN"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619”</a:t>
            </a:r>
          </a:p>
          <a:p>
            <a:pPr marL="180975" lvl="0"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产中使用无毒、低毒、低残留生物制剂</a:t>
            </a:r>
          </a:p>
          <a:p>
            <a:pPr marL="180975" lvl="0"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全程机械化自动化的插秧作业</a:t>
            </a:r>
          </a:p>
          <a:p>
            <a:pPr marL="180975" marR="0" lvl="0" indent="-180975" defTabSz="914400" eaLnBrk="1" fontAlgn="auto" latinLnBrk="0" hangingPunct="1">
              <a:lnSpc>
                <a:spcPct val="120000"/>
              </a:lnSpc>
              <a:spcBef>
                <a:spcPts val="300"/>
              </a:spcBef>
              <a:spcAft>
                <a:spcPts val="300"/>
              </a:spcAft>
              <a:buClr>
                <a:srgbClr val="1B4367"/>
              </a:buClr>
              <a:buSzPct val="80000"/>
              <a:buFont typeface="Wingdings" pitchFamily="2" charset="2"/>
              <a:buChar char="Ø"/>
              <a:tabLst/>
              <a:defRPr/>
            </a:pPr>
            <a:endParaRPr kumimoji="0" lang="zh-CN" altLang="en-US" sz="1200" b="0" i="0" u="none" strike="noStrike" kern="0" cap="none" spc="0" normalizeH="0" baseline="0" noProof="0" dirty="0">
              <a:ln>
                <a:noFill/>
              </a:ln>
              <a:solidFill>
                <a:srgbClr val="000000"/>
              </a:solidFill>
              <a:effectLst/>
              <a:uLnTx/>
              <a:uFillTx/>
              <a:latin typeface="+mn-ea"/>
              <a:cs typeface="Times New Roman" panose="02020603050405020304" pitchFamily="18" charset="0"/>
            </a:endParaRPr>
          </a:p>
        </p:txBody>
      </p:sp>
      <p:sp>
        <p:nvSpPr>
          <p:cNvPr id="68" name="矩形 67">
            <a:extLst>
              <a:ext uri="{FF2B5EF4-FFF2-40B4-BE49-F238E27FC236}">
                <a16:creationId xmlns:a16="http://schemas.microsoft.com/office/drawing/2014/main" id="{47A3F53A-6F07-2548-BD84-E77E19B7B94D}"/>
              </a:ext>
            </a:extLst>
          </p:cNvPr>
          <p:cNvSpPr/>
          <p:nvPr/>
        </p:nvSpPr>
        <p:spPr>
          <a:xfrm>
            <a:off x="3548814" y="1976396"/>
            <a:ext cx="2126937" cy="2428550"/>
          </a:xfrm>
          <a:prstGeom prst="rect">
            <a:avLst/>
          </a:prstGeom>
          <a:solidFill>
            <a:srgbClr val="C9CACA"/>
          </a:solidFill>
          <a:ln w="12700" cap="flat" cmpd="sng" algn="ctr">
            <a:noFill/>
            <a:prstDash val="solid"/>
          </a:ln>
          <a:effectLst/>
        </p:spPr>
        <p:txBody>
          <a:bodyPr rot="0" spcFirstLastPara="0" vertOverflow="overflow" horzOverflow="overflow" vert="horz" wrap="square" lIns="85954" tIns="42977" rIns="85954" bIns="42977" numCol="1" spcCol="0" rtlCol="0" fromWordArt="0" anchor="t" anchorCtr="0" forceAA="0" compatLnSpc="1">
            <a:prstTxWarp prst="textNoShape">
              <a:avLst/>
            </a:prstTxWarp>
            <a:noAutofit/>
          </a:bodyPr>
          <a:lstStyle/>
          <a:p>
            <a:pPr marL="180975"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dirty="0">
                <a:latin typeface="Times New Roman" panose="02020603050405020304" pitchFamily="18" charset="0"/>
                <a:ea typeface="Microsoft YaHei" panose="020B0503020204020204" pitchFamily="34" charset="-122"/>
                <a:cs typeface="Times New Roman" panose="02020603050405020304" pitchFamily="18" charset="0"/>
              </a:rPr>
              <a:t>天津田园综合体建设的典范</a:t>
            </a:r>
          </a:p>
          <a:p>
            <a:pPr marL="180975" lvl="0"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规划设计：核心产业示范区、 农旅示范区、现代农业种植示范区三大核心区及</a:t>
            </a:r>
            <a:r>
              <a:rPr lang="en-US" altLang="zh-CN"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17 </a:t>
            </a:r>
            <a:r>
              <a:rPr lang="zh-CN" altLang="en-US"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个子园区</a:t>
            </a:r>
          </a:p>
          <a:p>
            <a:pPr marL="180975" marR="0" lvl="0" indent="-180975" defTabSz="914400" eaLnBrk="1" fontAlgn="auto" latinLnBrk="0" hangingPunct="1">
              <a:lnSpc>
                <a:spcPct val="120000"/>
              </a:lnSpc>
              <a:spcBef>
                <a:spcPts val="300"/>
              </a:spcBef>
              <a:spcAft>
                <a:spcPts val="300"/>
              </a:spcAft>
              <a:buClr>
                <a:srgbClr val="1B4367"/>
              </a:buClr>
              <a:buSzPct val="80000"/>
              <a:buFont typeface="Wingdings" pitchFamily="2" charset="2"/>
              <a:buChar char="Ø"/>
              <a:tabLst/>
              <a:defRPr/>
            </a:pPr>
            <a:endParaRPr kumimoji="0" lang="en-US" altLang="zh-CN" sz="1200" b="0" i="0" u="none" strike="noStrike" kern="0" cap="none" spc="0" normalizeH="0" baseline="0" noProof="0" dirty="0">
              <a:ln>
                <a:noFill/>
              </a:ln>
              <a:solidFill>
                <a:srgbClr val="000000"/>
              </a:solidFill>
              <a:effectLst/>
              <a:uLnTx/>
              <a:uFillTx/>
              <a:latin typeface="+mn-ea"/>
              <a:cs typeface="Times New Roman" panose="02020603050405020304" pitchFamily="18" charset="0"/>
            </a:endParaRPr>
          </a:p>
          <a:p>
            <a:pPr marL="180975" marR="0" lvl="0" indent="-180975" defTabSz="914400" eaLnBrk="1" fontAlgn="auto" latinLnBrk="0" hangingPunct="1">
              <a:lnSpc>
                <a:spcPct val="120000"/>
              </a:lnSpc>
              <a:spcBef>
                <a:spcPts val="300"/>
              </a:spcBef>
              <a:spcAft>
                <a:spcPts val="300"/>
              </a:spcAft>
              <a:buClr>
                <a:srgbClr val="1B4367"/>
              </a:buClr>
              <a:buSzPct val="80000"/>
              <a:buFont typeface="Wingdings" pitchFamily="2" charset="2"/>
              <a:buChar char="Ø"/>
              <a:tabLst/>
              <a:defRPr/>
            </a:pPr>
            <a:endParaRPr kumimoji="0" lang="zh-CN" altLang="en-US" sz="1200" b="0" i="0" u="none" strike="noStrike" kern="0" cap="none" spc="0" normalizeH="0" baseline="0" noProof="0" dirty="0">
              <a:ln>
                <a:noFill/>
              </a:ln>
              <a:solidFill>
                <a:srgbClr val="000000"/>
              </a:solidFill>
              <a:effectLst/>
              <a:uLnTx/>
              <a:uFillTx/>
              <a:latin typeface="+mn-ea"/>
              <a:cs typeface="Times New Roman" panose="02020603050405020304" pitchFamily="18" charset="0"/>
            </a:endParaRPr>
          </a:p>
        </p:txBody>
      </p:sp>
      <p:sp>
        <p:nvSpPr>
          <p:cNvPr id="69" name="矩形 68">
            <a:extLst>
              <a:ext uri="{FF2B5EF4-FFF2-40B4-BE49-F238E27FC236}">
                <a16:creationId xmlns:a16="http://schemas.microsoft.com/office/drawing/2014/main" id="{D5E69460-C90E-5740-83F4-134D7FA5AECC}"/>
              </a:ext>
            </a:extLst>
          </p:cNvPr>
          <p:cNvSpPr/>
          <p:nvPr/>
        </p:nvSpPr>
        <p:spPr>
          <a:xfrm>
            <a:off x="5992845" y="1976396"/>
            <a:ext cx="2126937" cy="2428550"/>
          </a:xfrm>
          <a:prstGeom prst="rect">
            <a:avLst/>
          </a:prstGeom>
          <a:solidFill>
            <a:srgbClr val="C9CACA"/>
          </a:solidFill>
          <a:ln w="12700" cap="flat" cmpd="sng" algn="ctr">
            <a:noFill/>
            <a:prstDash val="solid"/>
          </a:ln>
          <a:effectLst/>
        </p:spPr>
        <p:txBody>
          <a:bodyPr rot="0" spcFirstLastPara="0" vertOverflow="overflow" horzOverflow="overflow" vert="horz" wrap="square" lIns="85954" tIns="42977" rIns="85954" bIns="42977" numCol="1" spcCol="0" rtlCol="0" fromWordArt="0" anchor="t" anchorCtr="0" forceAA="0" compatLnSpc="1">
            <a:prstTxWarp prst="textNoShape">
              <a:avLst/>
            </a:prstTxWarp>
            <a:noAutofit/>
          </a:bodyPr>
          <a:lstStyle/>
          <a:p>
            <a:pPr marL="180975" lvl="0"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“总部</a:t>
            </a:r>
            <a:r>
              <a:rPr lang="en-US" altLang="zh-CN"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基地</a:t>
            </a:r>
            <a:r>
              <a:rPr lang="en-US" altLang="zh-CN"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合作社”的生产经营体系</a:t>
            </a:r>
          </a:p>
          <a:p>
            <a:pPr marL="180975" lvl="0"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在外省建立了</a:t>
            </a:r>
            <a:r>
              <a:rPr lang="en-US" altLang="zh-CN"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9</a:t>
            </a:r>
            <a:r>
              <a:rPr lang="zh-CN" altLang="en-US"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个各具特色的农产品生产与出口基地</a:t>
            </a:r>
          </a:p>
          <a:p>
            <a:pPr marL="180975" lvl="0"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通过网络技术和大数据手段甄别出不同地区的异质性消费者</a:t>
            </a:r>
          </a:p>
          <a:p>
            <a:pPr marL="180975" lvl="0"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各个生产基地独立核算</a:t>
            </a:r>
          </a:p>
          <a:p>
            <a:pPr marL="180975" marR="0" lvl="0" indent="-180975" defTabSz="914400" eaLnBrk="1" fontAlgn="auto" latinLnBrk="0" hangingPunct="1">
              <a:lnSpc>
                <a:spcPct val="120000"/>
              </a:lnSpc>
              <a:spcBef>
                <a:spcPts val="300"/>
              </a:spcBef>
              <a:spcAft>
                <a:spcPts val="300"/>
              </a:spcAft>
              <a:buClr>
                <a:srgbClr val="1B4367"/>
              </a:buClr>
              <a:buSzPct val="80000"/>
              <a:buFont typeface="Wingdings" pitchFamily="2" charset="2"/>
              <a:buChar char="Ø"/>
              <a:tabLst/>
              <a:defRPr/>
            </a:pPr>
            <a:endParaRPr kumimoji="0" lang="zh-CN" altLang="en-US" sz="1200" b="0" i="0" u="none" strike="noStrike" kern="0" cap="none" spc="0" normalizeH="0" baseline="0" noProof="0" dirty="0">
              <a:ln>
                <a:noFill/>
              </a:ln>
              <a:solidFill>
                <a:srgbClr val="000000"/>
              </a:solidFill>
              <a:effectLst/>
              <a:uLnTx/>
              <a:uFillTx/>
              <a:latin typeface="+mn-ea"/>
              <a:cs typeface="Times New Roman" panose="02020603050405020304" pitchFamily="18" charset="0"/>
            </a:endParaRPr>
          </a:p>
        </p:txBody>
      </p:sp>
    </p:spTree>
    <p:extLst>
      <p:ext uri="{BB962C8B-B14F-4D97-AF65-F5344CB8AC3E}">
        <p14:creationId xmlns:p14="http://schemas.microsoft.com/office/powerpoint/2010/main" val="237064476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8"/>
                                        </p:tgtEl>
                                        <p:attrNameLst>
                                          <p:attrName>ppt_y</p:attrName>
                                        </p:attrNameLst>
                                      </p:cBhvr>
                                      <p:tavLst>
                                        <p:tav tm="0">
                                          <p:val>
                                            <p:strVal val="#ppt_y"/>
                                          </p:val>
                                        </p:tav>
                                        <p:tav tm="100000">
                                          <p:val>
                                            <p:strVal val="#ppt_y"/>
                                          </p:val>
                                        </p:tav>
                                      </p:tavLst>
                                    </p:anim>
                                    <p:anim calcmode="lin" valueType="num">
                                      <p:cBhvr>
                                        <p:cTn id="9"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8"/>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3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5"/>
          <p:cNvSpPr/>
          <p:nvPr/>
        </p:nvSpPr>
        <p:spPr bwMode="auto">
          <a:xfrm>
            <a:off x="4597480" y="1362762"/>
            <a:ext cx="1210866" cy="1210866"/>
          </a:xfrm>
          <a:custGeom>
            <a:avLst/>
            <a:gdLst>
              <a:gd name="T0" fmla="*/ 0 w 86"/>
              <a:gd name="T1" fmla="*/ 86 h 86"/>
              <a:gd name="T2" fmla="*/ 0 w 86"/>
              <a:gd name="T3" fmla="*/ 22 h 86"/>
              <a:gd name="T4" fmla="*/ 23 w 86"/>
              <a:gd name="T5" fmla="*/ 0 h 86"/>
              <a:gd name="T6" fmla="*/ 86 w 86"/>
              <a:gd name="T7" fmla="*/ 0 h 86"/>
              <a:gd name="T8" fmla="*/ 86 w 86"/>
              <a:gd name="T9" fmla="*/ 63 h 86"/>
              <a:gd name="T10" fmla="*/ 64 w 86"/>
              <a:gd name="T11" fmla="*/ 86 h 86"/>
              <a:gd name="T12" fmla="*/ 0 w 86"/>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86" h="86">
                <a:moveTo>
                  <a:pt x="0" y="86"/>
                </a:moveTo>
                <a:cubicBezTo>
                  <a:pt x="0" y="22"/>
                  <a:pt x="0" y="22"/>
                  <a:pt x="0" y="22"/>
                </a:cubicBezTo>
                <a:cubicBezTo>
                  <a:pt x="0" y="10"/>
                  <a:pt x="10" y="0"/>
                  <a:pt x="23" y="0"/>
                </a:cubicBezTo>
                <a:cubicBezTo>
                  <a:pt x="86" y="0"/>
                  <a:pt x="86" y="0"/>
                  <a:pt x="86" y="0"/>
                </a:cubicBezTo>
                <a:cubicBezTo>
                  <a:pt x="86" y="63"/>
                  <a:pt x="86" y="63"/>
                  <a:pt x="86" y="63"/>
                </a:cubicBezTo>
                <a:cubicBezTo>
                  <a:pt x="86" y="76"/>
                  <a:pt x="76" y="86"/>
                  <a:pt x="64" y="86"/>
                </a:cubicBezTo>
                <a:lnTo>
                  <a:pt x="0" y="86"/>
                </a:lnTo>
                <a:close/>
              </a:path>
            </a:pathLst>
          </a:custGeom>
          <a:blipFill dpi="0" rotWithShape="1">
            <a:blip r:embed="rId3" cstate="screen">
              <a:extLst>
                <a:ext uri="{28A0092B-C50C-407E-A947-70E740481C1C}">
                  <a14:useLocalDpi xmlns:a14="http://schemas.microsoft.com/office/drawing/2010/main"/>
                </a:ext>
              </a:extLst>
            </a:blip>
            <a:srcRec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0" name="Freeform 6"/>
          <p:cNvSpPr/>
          <p:nvPr/>
        </p:nvSpPr>
        <p:spPr bwMode="auto">
          <a:xfrm>
            <a:off x="3317558" y="1362762"/>
            <a:ext cx="1227535" cy="1210866"/>
          </a:xfrm>
          <a:custGeom>
            <a:avLst/>
            <a:gdLst>
              <a:gd name="T0" fmla="*/ 87 w 87"/>
              <a:gd name="T1" fmla="*/ 86 h 86"/>
              <a:gd name="T2" fmla="*/ 23 w 87"/>
              <a:gd name="T3" fmla="*/ 86 h 86"/>
              <a:gd name="T4" fmla="*/ 0 w 87"/>
              <a:gd name="T5" fmla="*/ 63 h 86"/>
              <a:gd name="T6" fmla="*/ 0 w 87"/>
              <a:gd name="T7" fmla="*/ 0 h 86"/>
              <a:gd name="T8" fmla="*/ 64 w 87"/>
              <a:gd name="T9" fmla="*/ 0 h 86"/>
              <a:gd name="T10" fmla="*/ 87 w 87"/>
              <a:gd name="T11" fmla="*/ 22 h 86"/>
              <a:gd name="T12" fmla="*/ 87 w 87"/>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87" h="86">
                <a:moveTo>
                  <a:pt x="87" y="86"/>
                </a:moveTo>
                <a:cubicBezTo>
                  <a:pt x="23" y="86"/>
                  <a:pt x="23" y="86"/>
                  <a:pt x="23" y="86"/>
                </a:cubicBezTo>
                <a:cubicBezTo>
                  <a:pt x="10" y="86"/>
                  <a:pt x="0" y="76"/>
                  <a:pt x="0" y="63"/>
                </a:cubicBezTo>
                <a:cubicBezTo>
                  <a:pt x="0" y="0"/>
                  <a:pt x="0" y="0"/>
                  <a:pt x="0" y="0"/>
                </a:cubicBezTo>
                <a:cubicBezTo>
                  <a:pt x="64" y="0"/>
                  <a:pt x="64" y="0"/>
                  <a:pt x="64" y="0"/>
                </a:cubicBezTo>
                <a:cubicBezTo>
                  <a:pt x="77" y="0"/>
                  <a:pt x="87" y="10"/>
                  <a:pt x="87" y="22"/>
                </a:cubicBezTo>
                <a:lnTo>
                  <a:pt x="87" y="86"/>
                </a:lnTo>
                <a:close/>
              </a:path>
            </a:pathLst>
          </a:custGeom>
          <a:blipFill dpi="0" rotWithShape="1">
            <a:blip r:embed="rId4" cstate="screen">
              <a:extLst>
                <a:ext uri="{28A0092B-C50C-407E-A947-70E740481C1C}">
                  <a14:useLocalDpi xmlns:a14="http://schemas.microsoft.com/office/drawing/2010/main"/>
                </a:ext>
              </a:extLst>
            </a:blip>
            <a:srcRec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1" name="Freeform 7"/>
          <p:cNvSpPr/>
          <p:nvPr/>
        </p:nvSpPr>
        <p:spPr bwMode="auto">
          <a:xfrm>
            <a:off x="4597480" y="2631969"/>
            <a:ext cx="1210866" cy="1221581"/>
          </a:xfrm>
          <a:custGeom>
            <a:avLst/>
            <a:gdLst>
              <a:gd name="T0" fmla="*/ 86 w 86"/>
              <a:gd name="T1" fmla="*/ 87 h 87"/>
              <a:gd name="T2" fmla="*/ 23 w 86"/>
              <a:gd name="T3" fmla="*/ 87 h 87"/>
              <a:gd name="T4" fmla="*/ 0 w 86"/>
              <a:gd name="T5" fmla="*/ 64 h 87"/>
              <a:gd name="T6" fmla="*/ 0 w 86"/>
              <a:gd name="T7" fmla="*/ 0 h 87"/>
              <a:gd name="T8" fmla="*/ 64 w 86"/>
              <a:gd name="T9" fmla="*/ 0 h 87"/>
              <a:gd name="T10" fmla="*/ 86 w 86"/>
              <a:gd name="T11" fmla="*/ 23 h 87"/>
              <a:gd name="T12" fmla="*/ 86 w 86"/>
              <a:gd name="T13" fmla="*/ 87 h 87"/>
            </a:gdLst>
            <a:ahLst/>
            <a:cxnLst>
              <a:cxn ang="0">
                <a:pos x="T0" y="T1"/>
              </a:cxn>
              <a:cxn ang="0">
                <a:pos x="T2" y="T3"/>
              </a:cxn>
              <a:cxn ang="0">
                <a:pos x="T4" y="T5"/>
              </a:cxn>
              <a:cxn ang="0">
                <a:pos x="T6" y="T7"/>
              </a:cxn>
              <a:cxn ang="0">
                <a:pos x="T8" y="T9"/>
              </a:cxn>
              <a:cxn ang="0">
                <a:pos x="T10" y="T11"/>
              </a:cxn>
              <a:cxn ang="0">
                <a:pos x="T12" y="T13"/>
              </a:cxn>
            </a:cxnLst>
            <a:rect l="0" t="0" r="r" b="b"/>
            <a:pathLst>
              <a:path w="86" h="87">
                <a:moveTo>
                  <a:pt x="86" y="87"/>
                </a:moveTo>
                <a:cubicBezTo>
                  <a:pt x="23" y="87"/>
                  <a:pt x="23" y="87"/>
                  <a:pt x="23" y="87"/>
                </a:cubicBezTo>
                <a:cubicBezTo>
                  <a:pt x="10" y="87"/>
                  <a:pt x="0" y="76"/>
                  <a:pt x="0" y="64"/>
                </a:cubicBezTo>
                <a:cubicBezTo>
                  <a:pt x="0" y="0"/>
                  <a:pt x="0" y="0"/>
                  <a:pt x="0" y="0"/>
                </a:cubicBezTo>
                <a:cubicBezTo>
                  <a:pt x="64" y="0"/>
                  <a:pt x="64" y="0"/>
                  <a:pt x="64" y="0"/>
                </a:cubicBezTo>
                <a:cubicBezTo>
                  <a:pt x="76" y="0"/>
                  <a:pt x="86" y="10"/>
                  <a:pt x="86" y="23"/>
                </a:cubicBezTo>
                <a:lnTo>
                  <a:pt x="86" y="87"/>
                </a:lnTo>
                <a:close/>
              </a:path>
            </a:pathLst>
          </a:custGeom>
          <a:blipFill dpi="0" rotWithShape="1">
            <a:blip r:embed="rId5" cstate="screen">
              <a:extLst>
                <a:ext uri="{28A0092B-C50C-407E-A947-70E740481C1C}">
                  <a14:useLocalDpi xmlns:a14="http://schemas.microsoft.com/office/drawing/2010/main"/>
                </a:ext>
              </a:extLst>
            </a:blip>
            <a:srcRec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2" name="Freeform 8"/>
          <p:cNvSpPr/>
          <p:nvPr/>
        </p:nvSpPr>
        <p:spPr bwMode="auto">
          <a:xfrm>
            <a:off x="3317558" y="2631969"/>
            <a:ext cx="1227535" cy="1221581"/>
          </a:xfrm>
          <a:custGeom>
            <a:avLst/>
            <a:gdLst>
              <a:gd name="T0" fmla="*/ 0 w 87"/>
              <a:gd name="T1" fmla="*/ 87 h 87"/>
              <a:gd name="T2" fmla="*/ 0 w 87"/>
              <a:gd name="T3" fmla="*/ 23 h 87"/>
              <a:gd name="T4" fmla="*/ 23 w 87"/>
              <a:gd name="T5" fmla="*/ 0 h 87"/>
              <a:gd name="T6" fmla="*/ 87 w 87"/>
              <a:gd name="T7" fmla="*/ 0 h 87"/>
              <a:gd name="T8" fmla="*/ 87 w 87"/>
              <a:gd name="T9" fmla="*/ 64 h 87"/>
              <a:gd name="T10" fmla="*/ 64 w 87"/>
              <a:gd name="T11" fmla="*/ 87 h 87"/>
              <a:gd name="T12" fmla="*/ 0 w 87"/>
              <a:gd name="T13" fmla="*/ 87 h 87"/>
            </a:gdLst>
            <a:ahLst/>
            <a:cxnLst>
              <a:cxn ang="0">
                <a:pos x="T0" y="T1"/>
              </a:cxn>
              <a:cxn ang="0">
                <a:pos x="T2" y="T3"/>
              </a:cxn>
              <a:cxn ang="0">
                <a:pos x="T4" y="T5"/>
              </a:cxn>
              <a:cxn ang="0">
                <a:pos x="T6" y="T7"/>
              </a:cxn>
              <a:cxn ang="0">
                <a:pos x="T8" y="T9"/>
              </a:cxn>
              <a:cxn ang="0">
                <a:pos x="T10" y="T11"/>
              </a:cxn>
              <a:cxn ang="0">
                <a:pos x="T12" y="T13"/>
              </a:cxn>
            </a:cxnLst>
            <a:rect l="0" t="0" r="r" b="b"/>
            <a:pathLst>
              <a:path w="87" h="87">
                <a:moveTo>
                  <a:pt x="0" y="87"/>
                </a:moveTo>
                <a:cubicBezTo>
                  <a:pt x="0" y="23"/>
                  <a:pt x="0" y="23"/>
                  <a:pt x="0" y="23"/>
                </a:cubicBezTo>
                <a:cubicBezTo>
                  <a:pt x="0" y="10"/>
                  <a:pt x="10" y="0"/>
                  <a:pt x="23" y="0"/>
                </a:cubicBezTo>
                <a:cubicBezTo>
                  <a:pt x="87" y="0"/>
                  <a:pt x="87" y="0"/>
                  <a:pt x="87" y="0"/>
                </a:cubicBezTo>
                <a:cubicBezTo>
                  <a:pt x="87" y="64"/>
                  <a:pt x="87" y="64"/>
                  <a:pt x="87" y="64"/>
                </a:cubicBezTo>
                <a:cubicBezTo>
                  <a:pt x="87" y="76"/>
                  <a:pt x="77" y="87"/>
                  <a:pt x="64" y="87"/>
                </a:cubicBezTo>
                <a:lnTo>
                  <a:pt x="0" y="87"/>
                </a:lnTo>
                <a:close/>
              </a:path>
            </a:pathLst>
          </a:custGeom>
          <a:blipFill dpi="0" rotWithShape="1">
            <a:blip r:embed="rId6" cstate="screen">
              <a:extLst>
                <a:ext uri="{28A0092B-C50C-407E-A947-70E740481C1C}">
                  <a14:useLocalDpi xmlns:a14="http://schemas.microsoft.com/office/drawing/2010/main"/>
                </a:ext>
              </a:extLst>
            </a:blip>
            <a:srcRec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grpSp>
        <p:nvGrpSpPr>
          <p:cNvPr id="10" name="组合 9"/>
          <p:cNvGrpSpPr/>
          <p:nvPr/>
        </p:nvGrpSpPr>
        <p:grpSpPr>
          <a:xfrm>
            <a:off x="4024789" y="2069994"/>
            <a:ext cx="1081088" cy="1070372"/>
            <a:chOff x="5175885" y="2926715"/>
            <a:chExt cx="1441450" cy="1427163"/>
          </a:xfrm>
        </p:grpSpPr>
        <p:sp>
          <p:nvSpPr>
            <p:cNvPr id="33" name="Oval 9"/>
            <p:cNvSpPr>
              <a:spLocks noChangeArrowheads="1"/>
            </p:cNvSpPr>
            <p:nvPr/>
          </p:nvSpPr>
          <p:spPr bwMode="auto">
            <a:xfrm>
              <a:off x="5175885" y="2926715"/>
              <a:ext cx="1441450" cy="1427163"/>
            </a:xfrm>
            <a:prstGeom prst="ellipse">
              <a:avLst/>
            </a:prstGeom>
            <a:solidFill>
              <a:srgbClr val="1B4367"/>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cs typeface="+mn-ea"/>
                <a:sym typeface="+mn-lt"/>
              </a:endParaRPr>
            </a:p>
          </p:txBody>
        </p:sp>
        <p:sp>
          <p:nvSpPr>
            <p:cNvPr id="44042" name="矩形 33"/>
            <p:cNvSpPr/>
            <p:nvPr/>
          </p:nvSpPr>
          <p:spPr>
            <a:xfrm>
              <a:off x="5412424" y="3093403"/>
              <a:ext cx="605293" cy="492443"/>
            </a:xfrm>
            <a:prstGeom prst="rect">
              <a:avLst/>
            </a:prstGeom>
            <a:noFill/>
            <a:ln w="9525">
              <a:noFill/>
              <a:miter/>
            </a:ln>
          </p:spPr>
          <p:txBody>
            <a:bodyPr wrap="none">
              <a:spAutoFit/>
            </a:bodyPr>
            <a:lstStyle/>
            <a:p>
              <a:pPr lvl="0" eaLnBrk="1" hangingPunct="1"/>
              <a:r>
                <a:rPr lang="en-US" altLang="zh-CN" sz="1800" dirty="0">
                  <a:solidFill>
                    <a:schemeClr val="bg1"/>
                  </a:solidFill>
                  <a:cs typeface="+mn-ea"/>
                  <a:sym typeface="+mn-lt"/>
                </a:rPr>
                <a:t>01</a:t>
              </a:r>
              <a:endParaRPr lang="zh-CN" altLang="en-US" sz="1800" dirty="0">
                <a:solidFill>
                  <a:schemeClr val="bg1"/>
                </a:solidFill>
                <a:cs typeface="+mn-ea"/>
                <a:sym typeface="+mn-lt"/>
              </a:endParaRPr>
            </a:p>
          </p:txBody>
        </p:sp>
        <p:sp>
          <p:nvSpPr>
            <p:cNvPr id="44043" name="矩形 34"/>
            <p:cNvSpPr/>
            <p:nvPr/>
          </p:nvSpPr>
          <p:spPr>
            <a:xfrm>
              <a:off x="5955349" y="3093403"/>
              <a:ext cx="605293" cy="492443"/>
            </a:xfrm>
            <a:prstGeom prst="rect">
              <a:avLst/>
            </a:prstGeom>
            <a:noFill/>
            <a:ln w="9525">
              <a:noFill/>
              <a:miter/>
            </a:ln>
          </p:spPr>
          <p:txBody>
            <a:bodyPr wrap="none">
              <a:spAutoFit/>
            </a:bodyPr>
            <a:lstStyle/>
            <a:p>
              <a:pPr lvl="0" eaLnBrk="1" hangingPunct="1"/>
              <a:r>
                <a:rPr lang="en-US" altLang="zh-CN" sz="1800" dirty="0">
                  <a:solidFill>
                    <a:schemeClr val="bg1"/>
                  </a:solidFill>
                  <a:cs typeface="+mn-ea"/>
                  <a:sym typeface="+mn-lt"/>
                </a:rPr>
                <a:t>02</a:t>
              </a:r>
              <a:endParaRPr lang="zh-CN" altLang="en-US" sz="1800" dirty="0">
                <a:solidFill>
                  <a:schemeClr val="bg1"/>
                </a:solidFill>
                <a:cs typeface="+mn-ea"/>
                <a:sym typeface="+mn-lt"/>
              </a:endParaRPr>
            </a:p>
          </p:txBody>
        </p:sp>
        <p:sp>
          <p:nvSpPr>
            <p:cNvPr id="44044" name="矩形 35"/>
            <p:cNvSpPr/>
            <p:nvPr/>
          </p:nvSpPr>
          <p:spPr>
            <a:xfrm>
              <a:off x="5391785" y="3704590"/>
              <a:ext cx="605293" cy="492443"/>
            </a:xfrm>
            <a:prstGeom prst="rect">
              <a:avLst/>
            </a:prstGeom>
            <a:noFill/>
            <a:ln w="9525">
              <a:noFill/>
              <a:miter/>
            </a:ln>
          </p:spPr>
          <p:txBody>
            <a:bodyPr wrap="none">
              <a:spAutoFit/>
            </a:bodyPr>
            <a:lstStyle/>
            <a:p>
              <a:pPr lvl="0" eaLnBrk="1" hangingPunct="1"/>
              <a:r>
                <a:rPr lang="en-US" altLang="zh-CN" sz="1800" dirty="0">
                  <a:solidFill>
                    <a:schemeClr val="bg1"/>
                  </a:solidFill>
                  <a:cs typeface="+mn-ea"/>
                  <a:sym typeface="+mn-lt"/>
                </a:rPr>
                <a:t>04</a:t>
              </a:r>
              <a:endParaRPr lang="zh-CN" altLang="en-US" sz="1800" dirty="0">
                <a:solidFill>
                  <a:schemeClr val="bg1"/>
                </a:solidFill>
                <a:cs typeface="+mn-ea"/>
                <a:sym typeface="+mn-lt"/>
              </a:endParaRPr>
            </a:p>
          </p:txBody>
        </p:sp>
        <p:sp>
          <p:nvSpPr>
            <p:cNvPr id="44045" name="矩形 36"/>
            <p:cNvSpPr/>
            <p:nvPr/>
          </p:nvSpPr>
          <p:spPr>
            <a:xfrm>
              <a:off x="5917249" y="3695065"/>
              <a:ext cx="605293" cy="492443"/>
            </a:xfrm>
            <a:prstGeom prst="rect">
              <a:avLst/>
            </a:prstGeom>
            <a:noFill/>
            <a:ln w="9525">
              <a:noFill/>
              <a:miter/>
            </a:ln>
          </p:spPr>
          <p:txBody>
            <a:bodyPr wrap="none">
              <a:spAutoFit/>
            </a:bodyPr>
            <a:lstStyle/>
            <a:p>
              <a:pPr lvl="0" eaLnBrk="1" hangingPunct="1"/>
              <a:r>
                <a:rPr lang="en-US" altLang="zh-CN" sz="1800" dirty="0">
                  <a:solidFill>
                    <a:schemeClr val="bg1"/>
                  </a:solidFill>
                  <a:cs typeface="+mn-ea"/>
                  <a:sym typeface="+mn-lt"/>
                </a:rPr>
                <a:t>03</a:t>
              </a:r>
              <a:endParaRPr lang="zh-CN" altLang="en-US" sz="1800" dirty="0">
                <a:solidFill>
                  <a:schemeClr val="bg1"/>
                </a:solidFill>
                <a:cs typeface="+mn-ea"/>
                <a:sym typeface="+mn-lt"/>
              </a:endParaRPr>
            </a:p>
          </p:txBody>
        </p:sp>
      </p:grpSp>
      <p:sp>
        <p:nvSpPr>
          <p:cNvPr id="25" name="TextBox 1210"/>
          <p:cNvSpPr/>
          <p:nvPr/>
        </p:nvSpPr>
        <p:spPr>
          <a:xfrm>
            <a:off x="5982691" y="1054198"/>
            <a:ext cx="1215717"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山东省沂源县</a:t>
            </a:r>
          </a:p>
        </p:txBody>
      </p:sp>
      <p:sp>
        <p:nvSpPr>
          <p:cNvPr id="12" name="文本框 11"/>
          <p:cNvSpPr txBox="1"/>
          <p:nvPr/>
        </p:nvSpPr>
        <p:spPr>
          <a:xfrm>
            <a:off x="5982691" y="1362762"/>
            <a:ext cx="2906332" cy="1398203"/>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marL="171450" indent="-171450">
              <a:lnSpc>
                <a:spcPts val="1500"/>
              </a:lnSpc>
              <a:buFont typeface="Wingdings" pitchFamily="2" charset="2"/>
              <a:buChar char="Ø"/>
            </a:pPr>
            <a:r>
              <a:rPr lang="zh-CN" altLang="en-US" sz="1000" dirty="0">
                <a:solidFill>
                  <a:schemeClr val="tx1">
                    <a:lumMod val="75000"/>
                    <a:lumOff val="25000"/>
                  </a:schemeClr>
                </a:solidFill>
                <a:cs typeface="+mn-ea"/>
                <a:sym typeface="+mn-lt"/>
              </a:rPr>
              <a:t>引进脱毒苗木，两年结果， 三年丰产，生产周期短，提高了资金周转率</a:t>
            </a:r>
          </a:p>
          <a:p>
            <a:pPr marL="171450" indent="-171450">
              <a:lnSpc>
                <a:spcPts val="1500"/>
              </a:lnSpc>
              <a:buFont typeface="Wingdings" pitchFamily="2" charset="2"/>
              <a:buChar char="Ø"/>
            </a:pPr>
            <a:r>
              <a:rPr lang="zh-CN" altLang="en-US" sz="1000" dirty="0">
                <a:solidFill>
                  <a:schemeClr val="tx1">
                    <a:lumMod val="75000"/>
                    <a:lumOff val="25000"/>
                  </a:schemeClr>
                </a:solidFill>
                <a:cs typeface="+mn-ea"/>
                <a:sym typeface="+mn-lt"/>
              </a:rPr>
              <a:t>引进西班牙和以色列水肥一体化和自动滴灌技术，实现了生产经营的机械化和自动化</a:t>
            </a:r>
          </a:p>
          <a:p>
            <a:pPr marL="171450" indent="-171450">
              <a:lnSpc>
                <a:spcPts val="1500"/>
              </a:lnSpc>
              <a:buFont typeface="Wingdings" pitchFamily="2" charset="2"/>
              <a:buChar char="Ø"/>
            </a:pPr>
            <a:r>
              <a:rPr lang="zh-CN" altLang="en-US" sz="1000" dirty="0">
                <a:solidFill>
                  <a:schemeClr val="tx1">
                    <a:lumMod val="75000"/>
                    <a:lumOff val="25000"/>
                  </a:schemeClr>
                </a:solidFill>
                <a:cs typeface="+mn-ea"/>
                <a:sym typeface="+mn-lt"/>
              </a:rPr>
              <a:t>设立大田生产区，大棚生产区和温控生产区</a:t>
            </a:r>
          </a:p>
          <a:p>
            <a:pPr marL="171450" indent="-171450">
              <a:lnSpc>
                <a:spcPts val="1500"/>
              </a:lnSpc>
              <a:buFont typeface="Wingdings" pitchFamily="2" charset="2"/>
              <a:buChar char="Ø"/>
            </a:pPr>
            <a:r>
              <a:rPr lang="zh-CN" altLang="en-US" sz="1000" dirty="0">
                <a:solidFill>
                  <a:schemeClr val="tx1">
                    <a:lumMod val="75000"/>
                    <a:lumOff val="25000"/>
                  </a:schemeClr>
                </a:solidFill>
                <a:cs typeface="+mn-ea"/>
                <a:sym typeface="+mn-lt"/>
              </a:rPr>
              <a:t>实行“共享果园制”，构建新的“公司</a:t>
            </a:r>
            <a:r>
              <a:rPr lang="en-US" altLang="zh-CN" sz="1000" dirty="0">
                <a:solidFill>
                  <a:schemeClr val="tx1">
                    <a:lumMod val="75000"/>
                    <a:lumOff val="25000"/>
                  </a:schemeClr>
                </a:solidFill>
                <a:cs typeface="+mn-ea"/>
                <a:sym typeface="+mn-lt"/>
              </a:rPr>
              <a:t>+</a:t>
            </a:r>
            <a:r>
              <a:rPr lang="zh-CN" altLang="en-US" sz="1000" dirty="0">
                <a:solidFill>
                  <a:schemeClr val="tx1">
                    <a:lumMod val="75000"/>
                    <a:lumOff val="25000"/>
                  </a:schemeClr>
                </a:solidFill>
                <a:cs typeface="+mn-ea"/>
                <a:sym typeface="+mn-lt"/>
              </a:rPr>
              <a:t>农户”生产联合体</a:t>
            </a:r>
          </a:p>
        </p:txBody>
      </p:sp>
      <p:sp>
        <p:nvSpPr>
          <p:cNvPr id="3" name="TextBox 1210"/>
          <p:cNvSpPr/>
          <p:nvPr/>
        </p:nvSpPr>
        <p:spPr>
          <a:xfrm>
            <a:off x="6012220" y="3905232"/>
            <a:ext cx="1215717"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成都市郫都区</a:t>
            </a:r>
          </a:p>
        </p:txBody>
      </p:sp>
      <p:sp>
        <p:nvSpPr>
          <p:cNvPr id="5" name="文本框 4"/>
          <p:cNvSpPr txBox="1"/>
          <p:nvPr/>
        </p:nvSpPr>
        <p:spPr>
          <a:xfrm>
            <a:off x="6012220" y="2935593"/>
            <a:ext cx="2874899" cy="82112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marL="171450" indent="-171450">
              <a:lnSpc>
                <a:spcPts val="1500"/>
              </a:lnSpc>
              <a:buFont typeface="Wingdings" pitchFamily="2" charset="2"/>
              <a:buChar char="Ø"/>
            </a:pPr>
            <a:r>
              <a:rPr lang="zh-CN" altLang="en-US" sz="1000" dirty="0">
                <a:solidFill>
                  <a:schemeClr val="tx1">
                    <a:lumMod val="75000"/>
                    <a:lumOff val="25000"/>
                  </a:schemeClr>
                </a:solidFill>
                <a:cs typeface="+mn-ea"/>
                <a:sym typeface="+mn-lt"/>
              </a:rPr>
              <a:t>农村集体经营性建设用地获得了和国有土地同样的入市资格</a:t>
            </a:r>
          </a:p>
          <a:p>
            <a:pPr marL="171450" indent="-171450">
              <a:lnSpc>
                <a:spcPts val="1500"/>
              </a:lnSpc>
              <a:buFont typeface="Wingdings" pitchFamily="2" charset="2"/>
              <a:buChar char="Ø"/>
            </a:pPr>
            <a:r>
              <a:rPr lang="zh-CN" altLang="en-US" sz="1000" dirty="0">
                <a:solidFill>
                  <a:schemeClr val="tx1">
                    <a:lumMod val="75000"/>
                    <a:lumOff val="25000"/>
                  </a:schemeClr>
                </a:solidFill>
                <a:cs typeface="+mn-ea"/>
                <a:sym typeface="+mn-lt"/>
              </a:rPr>
              <a:t>由村集体成立资产管理公司，用以全面统筹安排村集体的建设用地入市事宜</a:t>
            </a:r>
          </a:p>
        </p:txBody>
      </p:sp>
      <p:sp>
        <p:nvSpPr>
          <p:cNvPr id="6" name="TextBox 1210"/>
          <p:cNvSpPr/>
          <p:nvPr/>
        </p:nvSpPr>
        <p:spPr>
          <a:xfrm>
            <a:off x="1556992" y="3905232"/>
            <a:ext cx="1574790"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zh-CN" altLang="en-US" b="1" dirty="0">
                <a:solidFill>
                  <a:srgbClr val="1B4367"/>
                </a:solidFill>
                <a:cs typeface="+mn-ea"/>
                <a:sym typeface="+mn-lt"/>
              </a:rPr>
              <a:t>重庆市的地票制度</a:t>
            </a:r>
          </a:p>
        </p:txBody>
      </p:sp>
      <p:sp>
        <p:nvSpPr>
          <p:cNvPr id="7" name="文本框 6"/>
          <p:cNvSpPr txBox="1"/>
          <p:nvPr/>
        </p:nvSpPr>
        <p:spPr>
          <a:xfrm>
            <a:off x="398939" y="2743232"/>
            <a:ext cx="2746853" cy="1013483"/>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marL="171450" indent="-171450">
              <a:lnSpc>
                <a:spcPts val="1500"/>
              </a:lnSpc>
              <a:buFont typeface="Wingdings" pitchFamily="2" charset="2"/>
              <a:buChar char="Ø"/>
            </a:pPr>
            <a:r>
              <a:rPr lang="zh-CN" altLang="en-US" sz="1000" dirty="0">
                <a:solidFill>
                  <a:schemeClr val="tx1">
                    <a:lumMod val="75000"/>
                    <a:lumOff val="25000"/>
                  </a:schemeClr>
                </a:solidFill>
                <a:cs typeface="+mn-ea"/>
                <a:sym typeface="+mn-lt"/>
              </a:rPr>
              <a:t>重庆市的“地票”交易是一种农村集体经营性建设用地入市模式</a:t>
            </a:r>
          </a:p>
          <a:p>
            <a:pPr marL="171450" indent="-171450">
              <a:lnSpc>
                <a:spcPts val="1500"/>
              </a:lnSpc>
              <a:buFont typeface="Wingdings" pitchFamily="2" charset="2"/>
              <a:buChar char="Ø"/>
            </a:pPr>
            <a:r>
              <a:rPr lang="zh-CN" altLang="en-US" sz="1000" dirty="0">
                <a:solidFill>
                  <a:schemeClr val="tx1">
                    <a:lumMod val="75000"/>
                    <a:lumOff val="25000"/>
                  </a:schemeClr>
                </a:solidFill>
                <a:cs typeface="+mn-ea"/>
                <a:sym typeface="+mn-lt"/>
              </a:rPr>
              <a:t>依靠“地票”在供地主体和用地主体间</a:t>
            </a:r>
            <a:r>
              <a:rPr lang="en-US" altLang="zh-CN" sz="1000" dirty="0">
                <a:solidFill>
                  <a:schemeClr val="tx1">
                    <a:lumMod val="75000"/>
                    <a:lumOff val="25000"/>
                  </a:schemeClr>
                </a:solidFill>
                <a:cs typeface="+mn-ea"/>
                <a:sym typeface="+mn-lt"/>
              </a:rPr>
              <a:t>(</a:t>
            </a:r>
            <a:r>
              <a:rPr lang="zh-CN" altLang="en-US" sz="1000" dirty="0">
                <a:solidFill>
                  <a:schemeClr val="tx1">
                    <a:lumMod val="75000"/>
                    <a:lumOff val="25000"/>
                  </a:schemeClr>
                </a:solidFill>
                <a:cs typeface="+mn-ea"/>
                <a:sym typeface="+mn-lt"/>
              </a:rPr>
              <a:t>通过土地交易所</a:t>
            </a:r>
            <a:r>
              <a:rPr lang="en-US" altLang="zh-CN" sz="1000" dirty="0">
                <a:solidFill>
                  <a:schemeClr val="tx1">
                    <a:lumMod val="75000"/>
                    <a:lumOff val="25000"/>
                  </a:schemeClr>
                </a:solidFill>
                <a:cs typeface="+mn-ea"/>
                <a:sym typeface="+mn-lt"/>
              </a:rPr>
              <a:t>)</a:t>
            </a:r>
            <a:r>
              <a:rPr lang="zh-CN" altLang="en-US" sz="1000" dirty="0">
                <a:solidFill>
                  <a:schemeClr val="tx1">
                    <a:lumMod val="75000"/>
                    <a:lumOff val="25000"/>
                  </a:schemeClr>
                </a:solidFill>
                <a:cs typeface="+mn-ea"/>
                <a:sym typeface="+mn-lt"/>
              </a:rPr>
              <a:t>的市场交易实现了资金由城市向农村的流入</a:t>
            </a:r>
          </a:p>
        </p:txBody>
      </p:sp>
      <p:sp>
        <p:nvSpPr>
          <p:cNvPr id="8" name="TextBox 1210"/>
          <p:cNvSpPr/>
          <p:nvPr/>
        </p:nvSpPr>
        <p:spPr>
          <a:xfrm>
            <a:off x="1556992" y="1037958"/>
            <a:ext cx="1574790"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zh-CN" altLang="en-US" b="1" dirty="0">
                <a:solidFill>
                  <a:srgbClr val="1B4367"/>
                </a:solidFill>
                <a:cs typeface="+mn-ea"/>
                <a:sym typeface="+mn-lt"/>
              </a:rPr>
              <a:t>山西太谷的联合社</a:t>
            </a:r>
          </a:p>
        </p:txBody>
      </p:sp>
      <p:sp>
        <p:nvSpPr>
          <p:cNvPr id="9" name="文本框 8"/>
          <p:cNvSpPr txBox="1"/>
          <p:nvPr/>
        </p:nvSpPr>
        <p:spPr>
          <a:xfrm>
            <a:off x="398939" y="1322651"/>
            <a:ext cx="2815258" cy="1205843"/>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marL="171450" indent="-171450">
              <a:lnSpc>
                <a:spcPts val="1500"/>
              </a:lnSpc>
              <a:buFont typeface="Wingdings" pitchFamily="2" charset="2"/>
              <a:buChar char="Ø"/>
            </a:pPr>
            <a:r>
              <a:rPr lang="zh-CN" altLang="en-US" sz="1000" dirty="0">
                <a:solidFill>
                  <a:schemeClr val="tx1">
                    <a:lumMod val="75000"/>
                    <a:lumOff val="25000"/>
                  </a:schemeClr>
                </a:solidFill>
                <a:cs typeface="+mn-ea"/>
                <a:sym typeface="+mn-lt"/>
              </a:rPr>
              <a:t>引进新品种进行驯化、 改良，培育出了 </a:t>
            </a:r>
            <a:r>
              <a:rPr lang="en-US" altLang="zh-CN" sz="1000" dirty="0">
                <a:solidFill>
                  <a:schemeClr val="tx1">
                    <a:lumMod val="75000"/>
                    <a:lumOff val="25000"/>
                  </a:schemeClr>
                </a:solidFill>
                <a:cs typeface="+mn-ea"/>
                <a:sym typeface="+mn-lt"/>
              </a:rPr>
              <a:t>150 </a:t>
            </a:r>
            <a:r>
              <a:rPr lang="zh-CN" altLang="en-US" sz="1000" dirty="0">
                <a:solidFill>
                  <a:schemeClr val="tx1">
                    <a:lumMod val="75000"/>
                    <a:lumOff val="25000"/>
                  </a:schemeClr>
                </a:solidFill>
                <a:cs typeface="+mn-ea"/>
                <a:sym typeface="+mn-lt"/>
              </a:rPr>
              <a:t>余种新、特、奇、美的苗木花卉品种</a:t>
            </a:r>
          </a:p>
          <a:p>
            <a:pPr marL="171450" indent="-171450">
              <a:lnSpc>
                <a:spcPts val="1500"/>
              </a:lnSpc>
              <a:buFont typeface="Wingdings" pitchFamily="2" charset="2"/>
              <a:buChar char="Ø"/>
            </a:pPr>
            <a:r>
              <a:rPr lang="zh-CN" altLang="en-US" sz="1000" dirty="0">
                <a:solidFill>
                  <a:schemeClr val="tx1">
                    <a:lumMod val="75000"/>
                    <a:lumOff val="25000"/>
                  </a:schemeClr>
                </a:solidFill>
                <a:cs typeface="+mn-ea"/>
                <a:sym typeface="+mn-lt"/>
              </a:rPr>
              <a:t>根据苗木的属性细分出更加专门化的“合作分社”</a:t>
            </a:r>
          </a:p>
          <a:p>
            <a:pPr marL="171450" indent="-171450">
              <a:lnSpc>
                <a:spcPts val="1500"/>
              </a:lnSpc>
              <a:buFont typeface="Wingdings" pitchFamily="2" charset="2"/>
              <a:buChar char="Ø"/>
            </a:pPr>
            <a:r>
              <a:rPr lang="zh-CN" altLang="en-US" sz="1000" dirty="0">
                <a:solidFill>
                  <a:schemeClr val="tx1">
                    <a:lumMod val="75000"/>
                    <a:lumOff val="25000"/>
                  </a:schemeClr>
                </a:solidFill>
                <a:cs typeface="+mn-ea"/>
                <a:sym typeface="+mn-lt"/>
              </a:rPr>
              <a:t>“龙头企业</a:t>
            </a:r>
            <a:r>
              <a:rPr lang="en-US" altLang="zh-CN" sz="1000" dirty="0">
                <a:solidFill>
                  <a:schemeClr val="tx1">
                    <a:lumMod val="75000"/>
                    <a:lumOff val="25000"/>
                  </a:schemeClr>
                </a:solidFill>
                <a:cs typeface="+mn-ea"/>
                <a:sym typeface="+mn-lt"/>
              </a:rPr>
              <a:t>+</a:t>
            </a:r>
            <a:r>
              <a:rPr lang="zh-CN" altLang="en-US" sz="1000" dirty="0">
                <a:solidFill>
                  <a:schemeClr val="tx1">
                    <a:lumMod val="75000"/>
                    <a:lumOff val="25000"/>
                  </a:schemeClr>
                </a:solidFill>
                <a:cs typeface="+mn-ea"/>
                <a:sym typeface="+mn-lt"/>
              </a:rPr>
              <a:t>合作联社</a:t>
            </a:r>
            <a:r>
              <a:rPr lang="en-US" altLang="zh-CN" sz="1000" dirty="0">
                <a:solidFill>
                  <a:schemeClr val="tx1">
                    <a:lumMod val="75000"/>
                    <a:lumOff val="25000"/>
                  </a:schemeClr>
                </a:solidFill>
                <a:cs typeface="+mn-ea"/>
                <a:sym typeface="+mn-lt"/>
              </a:rPr>
              <a:t>+</a:t>
            </a:r>
            <a:r>
              <a:rPr lang="zh-CN" altLang="en-US" sz="1000" dirty="0">
                <a:solidFill>
                  <a:schemeClr val="tx1">
                    <a:lumMod val="75000"/>
                    <a:lumOff val="25000"/>
                  </a:schemeClr>
                </a:solidFill>
                <a:cs typeface="+mn-ea"/>
                <a:sym typeface="+mn-lt"/>
              </a:rPr>
              <a:t>合作社</a:t>
            </a:r>
            <a:r>
              <a:rPr lang="en-US" altLang="zh-CN" sz="1000" dirty="0">
                <a:solidFill>
                  <a:schemeClr val="tx1">
                    <a:lumMod val="75000"/>
                    <a:lumOff val="25000"/>
                  </a:schemeClr>
                </a:solidFill>
                <a:cs typeface="+mn-ea"/>
                <a:sym typeface="+mn-lt"/>
              </a:rPr>
              <a:t>+</a:t>
            </a:r>
            <a:r>
              <a:rPr lang="zh-CN" altLang="en-US" sz="1000" dirty="0">
                <a:solidFill>
                  <a:schemeClr val="tx1">
                    <a:lumMod val="75000"/>
                    <a:lumOff val="25000"/>
                  </a:schemeClr>
                </a:solidFill>
                <a:cs typeface="+mn-ea"/>
                <a:sym typeface="+mn-lt"/>
              </a:rPr>
              <a:t>农户”的缔约结构</a:t>
            </a:r>
          </a:p>
        </p:txBody>
      </p:sp>
      <p:sp>
        <p:nvSpPr>
          <p:cNvPr id="68"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5.2 </a:t>
            </a:r>
            <a:r>
              <a:rPr lang="zh-CN" altLang="en-US" sz="1700" b="1" dirty="0">
                <a:solidFill>
                  <a:srgbClr val="1B4367"/>
                </a:solidFill>
                <a:cs typeface="+mn-ea"/>
                <a:sym typeface="+mn-lt"/>
              </a:rPr>
              <a:t>省外经验</a:t>
            </a:r>
          </a:p>
        </p:txBody>
      </p:sp>
      <p:cxnSp>
        <p:nvCxnSpPr>
          <p:cNvPr id="69" name="直接连接符 6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8"/>
                                        </p:tgtEl>
                                        <p:attrNameLst>
                                          <p:attrName>ppt_y</p:attrName>
                                        </p:attrNameLst>
                                      </p:cBhvr>
                                      <p:tavLst>
                                        <p:tav tm="0">
                                          <p:val>
                                            <p:strVal val="#ppt_y"/>
                                          </p:val>
                                        </p:tav>
                                        <p:tav tm="100000">
                                          <p:val>
                                            <p:strVal val="#ppt_y"/>
                                          </p:val>
                                        </p:tav>
                                      </p:tavLst>
                                    </p:anim>
                                    <p:anim calcmode="lin" valueType="num">
                                      <p:cBhvr>
                                        <p:cTn id="9" dur="500" fill="hold"/>
                                        <p:tgtEl>
                                          <p:spTgt spid="6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8"/>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left)">
                                      <p:cBhvr>
                                        <p:cTn id="15" dur="300"/>
                                        <p:tgtEl>
                                          <p:spTgt spid="69"/>
                                        </p:tgtEl>
                                      </p:cBhvr>
                                    </p:animEffect>
                                  </p:childTnLst>
                                </p:cTn>
                              </p:par>
                            </p:childTnLst>
                          </p:cTn>
                        </p:par>
                        <p:par>
                          <p:cTn id="16" fill="hold">
                            <p:stCondLst>
                              <p:cond delay="1100"/>
                            </p:stCondLst>
                            <p:childTnLst>
                              <p:par>
                                <p:cTn id="17" presetID="53" presetClass="entr" presetSubtype="528"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p:cTn id="19" dur="500" fill="hold"/>
                                        <p:tgtEl>
                                          <p:spTgt spid="30"/>
                                        </p:tgtEl>
                                        <p:attrNameLst>
                                          <p:attrName>ppt_w</p:attrName>
                                        </p:attrNameLst>
                                      </p:cBhvr>
                                      <p:tavLst>
                                        <p:tav tm="0">
                                          <p:val>
                                            <p:fltVal val="0"/>
                                          </p:val>
                                        </p:tav>
                                        <p:tav tm="100000">
                                          <p:val>
                                            <p:strVal val="#ppt_w"/>
                                          </p:val>
                                        </p:tav>
                                      </p:tavLst>
                                    </p:anim>
                                    <p:anim calcmode="lin" valueType="num">
                                      <p:cBhvr>
                                        <p:cTn id="20" dur="500" fill="hold"/>
                                        <p:tgtEl>
                                          <p:spTgt spid="30"/>
                                        </p:tgtEl>
                                        <p:attrNameLst>
                                          <p:attrName>ppt_h</p:attrName>
                                        </p:attrNameLst>
                                      </p:cBhvr>
                                      <p:tavLst>
                                        <p:tav tm="0">
                                          <p:val>
                                            <p:fltVal val="0"/>
                                          </p:val>
                                        </p:tav>
                                        <p:tav tm="100000">
                                          <p:val>
                                            <p:strVal val="#ppt_h"/>
                                          </p:val>
                                        </p:tav>
                                      </p:tavLst>
                                    </p:anim>
                                    <p:animEffect transition="in" filter="fade">
                                      <p:cBhvr>
                                        <p:cTn id="21" dur="500"/>
                                        <p:tgtEl>
                                          <p:spTgt spid="30"/>
                                        </p:tgtEl>
                                      </p:cBhvr>
                                    </p:animEffect>
                                    <p:anim calcmode="lin" valueType="num">
                                      <p:cBhvr>
                                        <p:cTn id="22" dur="500" fill="hold"/>
                                        <p:tgtEl>
                                          <p:spTgt spid="30"/>
                                        </p:tgtEl>
                                        <p:attrNameLst>
                                          <p:attrName>ppt_x</p:attrName>
                                        </p:attrNameLst>
                                      </p:cBhvr>
                                      <p:tavLst>
                                        <p:tav tm="0">
                                          <p:val>
                                            <p:fltVal val="0.5"/>
                                          </p:val>
                                        </p:tav>
                                        <p:tav tm="100000">
                                          <p:val>
                                            <p:strVal val="#ppt_x"/>
                                          </p:val>
                                        </p:tav>
                                      </p:tavLst>
                                    </p:anim>
                                    <p:anim calcmode="lin" valueType="num">
                                      <p:cBhvr>
                                        <p:cTn id="23" dur="500" fill="hold"/>
                                        <p:tgtEl>
                                          <p:spTgt spid="30"/>
                                        </p:tgtEl>
                                        <p:attrNameLst>
                                          <p:attrName>ppt_y</p:attrName>
                                        </p:attrNameLst>
                                      </p:cBhvr>
                                      <p:tavLst>
                                        <p:tav tm="0">
                                          <p:val>
                                            <p:fltVal val="0.5"/>
                                          </p:val>
                                        </p:tav>
                                        <p:tav tm="100000">
                                          <p:val>
                                            <p:strVal val="#ppt_y"/>
                                          </p:val>
                                        </p:tav>
                                      </p:tavLst>
                                    </p:anim>
                                  </p:childTnLst>
                                </p:cTn>
                              </p:par>
                              <p:par>
                                <p:cTn id="24" presetID="53" presetClass="entr" presetSubtype="528"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 calcmode="lin" valueType="num">
                                      <p:cBhvr>
                                        <p:cTn id="26" dur="500" fill="hold"/>
                                        <p:tgtEl>
                                          <p:spTgt spid="29"/>
                                        </p:tgtEl>
                                        <p:attrNameLst>
                                          <p:attrName>ppt_w</p:attrName>
                                        </p:attrNameLst>
                                      </p:cBhvr>
                                      <p:tavLst>
                                        <p:tav tm="0">
                                          <p:val>
                                            <p:fltVal val="0"/>
                                          </p:val>
                                        </p:tav>
                                        <p:tav tm="100000">
                                          <p:val>
                                            <p:strVal val="#ppt_w"/>
                                          </p:val>
                                        </p:tav>
                                      </p:tavLst>
                                    </p:anim>
                                    <p:anim calcmode="lin" valueType="num">
                                      <p:cBhvr>
                                        <p:cTn id="27" dur="500" fill="hold"/>
                                        <p:tgtEl>
                                          <p:spTgt spid="29"/>
                                        </p:tgtEl>
                                        <p:attrNameLst>
                                          <p:attrName>ppt_h</p:attrName>
                                        </p:attrNameLst>
                                      </p:cBhvr>
                                      <p:tavLst>
                                        <p:tav tm="0">
                                          <p:val>
                                            <p:fltVal val="0"/>
                                          </p:val>
                                        </p:tav>
                                        <p:tav tm="100000">
                                          <p:val>
                                            <p:strVal val="#ppt_h"/>
                                          </p:val>
                                        </p:tav>
                                      </p:tavLst>
                                    </p:anim>
                                    <p:animEffect transition="in" filter="fade">
                                      <p:cBhvr>
                                        <p:cTn id="28" dur="500"/>
                                        <p:tgtEl>
                                          <p:spTgt spid="29"/>
                                        </p:tgtEl>
                                      </p:cBhvr>
                                    </p:animEffect>
                                    <p:anim calcmode="lin" valueType="num">
                                      <p:cBhvr>
                                        <p:cTn id="29" dur="500" fill="hold"/>
                                        <p:tgtEl>
                                          <p:spTgt spid="29"/>
                                        </p:tgtEl>
                                        <p:attrNameLst>
                                          <p:attrName>ppt_x</p:attrName>
                                        </p:attrNameLst>
                                      </p:cBhvr>
                                      <p:tavLst>
                                        <p:tav tm="0">
                                          <p:val>
                                            <p:fltVal val="0.5"/>
                                          </p:val>
                                        </p:tav>
                                        <p:tav tm="100000">
                                          <p:val>
                                            <p:strVal val="#ppt_x"/>
                                          </p:val>
                                        </p:tav>
                                      </p:tavLst>
                                    </p:anim>
                                    <p:anim calcmode="lin" valueType="num">
                                      <p:cBhvr>
                                        <p:cTn id="30" dur="500" fill="hold"/>
                                        <p:tgtEl>
                                          <p:spTgt spid="29"/>
                                        </p:tgtEl>
                                        <p:attrNameLst>
                                          <p:attrName>ppt_y</p:attrName>
                                        </p:attrNameLst>
                                      </p:cBhvr>
                                      <p:tavLst>
                                        <p:tav tm="0">
                                          <p:val>
                                            <p:fltVal val="0.5"/>
                                          </p:val>
                                        </p:tav>
                                        <p:tav tm="100000">
                                          <p:val>
                                            <p:strVal val="#ppt_y"/>
                                          </p:val>
                                        </p:tav>
                                      </p:tavLst>
                                    </p:anim>
                                  </p:childTnLst>
                                </p:cTn>
                              </p:par>
                              <p:par>
                                <p:cTn id="31" presetID="53" presetClass="entr" presetSubtype="528"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p:cTn id="33" dur="500" fill="hold"/>
                                        <p:tgtEl>
                                          <p:spTgt spid="31"/>
                                        </p:tgtEl>
                                        <p:attrNameLst>
                                          <p:attrName>ppt_w</p:attrName>
                                        </p:attrNameLst>
                                      </p:cBhvr>
                                      <p:tavLst>
                                        <p:tav tm="0">
                                          <p:val>
                                            <p:fltVal val="0"/>
                                          </p:val>
                                        </p:tav>
                                        <p:tav tm="100000">
                                          <p:val>
                                            <p:strVal val="#ppt_w"/>
                                          </p:val>
                                        </p:tav>
                                      </p:tavLst>
                                    </p:anim>
                                    <p:anim calcmode="lin" valueType="num">
                                      <p:cBhvr>
                                        <p:cTn id="34" dur="500" fill="hold"/>
                                        <p:tgtEl>
                                          <p:spTgt spid="31"/>
                                        </p:tgtEl>
                                        <p:attrNameLst>
                                          <p:attrName>ppt_h</p:attrName>
                                        </p:attrNameLst>
                                      </p:cBhvr>
                                      <p:tavLst>
                                        <p:tav tm="0">
                                          <p:val>
                                            <p:fltVal val="0"/>
                                          </p:val>
                                        </p:tav>
                                        <p:tav tm="100000">
                                          <p:val>
                                            <p:strVal val="#ppt_h"/>
                                          </p:val>
                                        </p:tav>
                                      </p:tavLst>
                                    </p:anim>
                                    <p:animEffect transition="in" filter="fade">
                                      <p:cBhvr>
                                        <p:cTn id="35" dur="500"/>
                                        <p:tgtEl>
                                          <p:spTgt spid="31"/>
                                        </p:tgtEl>
                                      </p:cBhvr>
                                    </p:animEffect>
                                    <p:anim calcmode="lin" valueType="num">
                                      <p:cBhvr>
                                        <p:cTn id="36" dur="500" fill="hold"/>
                                        <p:tgtEl>
                                          <p:spTgt spid="31"/>
                                        </p:tgtEl>
                                        <p:attrNameLst>
                                          <p:attrName>ppt_x</p:attrName>
                                        </p:attrNameLst>
                                      </p:cBhvr>
                                      <p:tavLst>
                                        <p:tav tm="0">
                                          <p:val>
                                            <p:fltVal val="0.5"/>
                                          </p:val>
                                        </p:tav>
                                        <p:tav tm="100000">
                                          <p:val>
                                            <p:strVal val="#ppt_x"/>
                                          </p:val>
                                        </p:tav>
                                      </p:tavLst>
                                    </p:anim>
                                    <p:anim calcmode="lin" valueType="num">
                                      <p:cBhvr>
                                        <p:cTn id="37" dur="500" fill="hold"/>
                                        <p:tgtEl>
                                          <p:spTgt spid="31"/>
                                        </p:tgtEl>
                                        <p:attrNameLst>
                                          <p:attrName>ppt_y</p:attrName>
                                        </p:attrNameLst>
                                      </p:cBhvr>
                                      <p:tavLst>
                                        <p:tav tm="0">
                                          <p:val>
                                            <p:fltVal val="0.5"/>
                                          </p:val>
                                        </p:tav>
                                        <p:tav tm="100000">
                                          <p:val>
                                            <p:strVal val="#ppt_y"/>
                                          </p:val>
                                        </p:tav>
                                      </p:tavLst>
                                    </p:anim>
                                  </p:childTnLst>
                                </p:cTn>
                              </p:par>
                              <p:par>
                                <p:cTn id="38" presetID="53" presetClass="entr" presetSubtype="528"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 calcmode="lin" valueType="num">
                                      <p:cBhvr>
                                        <p:cTn id="40" dur="500" fill="hold"/>
                                        <p:tgtEl>
                                          <p:spTgt spid="32"/>
                                        </p:tgtEl>
                                        <p:attrNameLst>
                                          <p:attrName>ppt_w</p:attrName>
                                        </p:attrNameLst>
                                      </p:cBhvr>
                                      <p:tavLst>
                                        <p:tav tm="0">
                                          <p:val>
                                            <p:fltVal val="0"/>
                                          </p:val>
                                        </p:tav>
                                        <p:tav tm="100000">
                                          <p:val>
                                            <p:strVal val="#ppt_w"/>
                                          </p:val>
                                        </p:tav>
                                      </p:tavLst>
                                    </p:anim>
                                    <p:anim calcmode="lin" valueType="num">
                                      <p:cBhvr>
                                        <p:cTn id="41" dur="500" fill="hold"/>
                                        <p:tgtEl>
                                          <p:spTgt spid="32"/>
                                        </p:tgtEl>
                                        <p:attrNameLst>
                                          <p:attrName>ppt_h</p:attrName>
                                        </p:attrNameLst>
                                      </p:cBhvr>
                                      <p:tavLst>
                                        <p:tav tm="0">
                                          <p:val>
                                            <p:fltVal val="0"/>
                                          </p:val>
                                        </p:tav>
                                        <p:tav tm="100000">
                                          <p:val>
                                            <p:strVal val="#ppt_h"/>
                                          </p:val>
                                        </p:tav>
                                      </p:tavLst>
                                    </p:anim>
                                    <p:animEffect transition="in" filter="fade">
                                      <p:cBhvr>
                                        <p:cTn id="42" dur="500"/>
                                        <p:tgtEl>
                                          <p:spTgt spid="32"/>
                                        </p:tgtEl>
                                      </p:cBhvr>
                                    </p:animEffect>
                                    <p:anim calcmode="lin" valueType="num">
                                      <p:cBhvr>
                                        <p:cTn id="43" dur="500" fill="hold"/>
                                        <p:tgtEl>
                                          <p:spTgt spid="32"/>
                                        </p:tgtEl>
                                        <p:attrNameLst>
                                          <p:attrName>ppt_x</p:attrName>
                                        </p:attrNameLst>
                                      </p:cBhvr>
                                      <p:tavLst>
                                        <p:tav tm="0">
                                          <p:val>
                                            <p:fltVal val="0.5"/>
                                          </p:val>
                                        </p:tav>
                                        <p:tav tm="100000">
                                          <p:val>
                                            <p:strVal val="#ppt_x"/>
                                          </p:val>
                                        </p:tav>
                                      </p:tavLst>
                                    </p:anim>
                                    <p:anim calcmode="lin" valueType="num">
                                      <p:cBhvr>
                                        <p:cTn id="44" dur="500" fill="hold"/>
                                        <p:tgtEl>
                                          <p:spTgt spid="32"/>
                                        </p:tgtEl>
                                        <p:attrNameLst>
                                          <p:attrName>ppt_y</p:attrName>
                                        </p:attrNameLst>
                                      </p:cBhvr>
                                      <p:tavLst>
                                        <p:tav tm="0">
                                          <p:val>
                                            <p:fltVal val="0.5"/>
                                          </p:val>
                                        </p:tav>
                                        <p:tav tm="100000">
                                          <p:val>
                                            <p:strVal val="#ppt_y"/>
                                          </p:val>
                                        </p:tav>
                                      </p:tavLst>
                                    </p:anim>
                                  </p:childTnLst>
                                </p:cTn>
                              </p:par>
                            </p:childTnLst>
                          </p:cTn>
                        </p:par>
                        <p:par>
                          <p:cTn id="45" fill="hold">
                            <p:stCondLst>
                              <p:cond delay="1600"/>
                            </p:stCondLst>
                            <p:childTnLst>
                              <p:par>
                                <p:cTn id="46" presetID="53" presetClass="entr" presetSubtype="16" fill="hold" nodeType="after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p:cTn id="48" dur="500" fill="hold"/>
                                        <p:tgtEl>
                                          <p:spTgt spid="10"/>
                                        </p:tgtEl>
                                        <p:attrNameLst>
                                          <p:attrName>ppt_w</p:attrName>
                                        </p:attrNameLst>
                                      </p:cBhvr>
                                      <p:tavLst>
                                        <p:tav tm="0">
                                          <p:val>
                                            <p:fltVal val="0"/>
                                          </p:val>
                                        </p:tav>
                                        <p:tav tm="100000">
                                          <p:val>
                                            <p:strVal val="#ppt_w"/>
                                          </p:val>
                                        </p:tav>
                                      </p:tavLst>
                                    </p:anim>
                                    <p:anim calcmode="lin" valueType="num">
                                      <p:cBhvr>
                                        <p:cTn id="49" dur="500" fill="hold"/>
                                        <p:tgtEl>
                                          <p:spTgt spid="10"/>
                                        </p:tgtEl>
                                        <p:attrNameLst>
                                          <p:attrName>ppt_h</p:attrName>
                                        </p:attrNameLst>
                                      </p:cBhvr>
                                      <p:tavLst>
                                        <p:tav tm="0">
                                          <p:val>
                                            <p:fltVal val="0"/>
                                          </p:val>
                                        </p:tav>
                                        <p:tav tm="100000">
                                          <p:val>
                                            <p:strVal val="#ppt_h"/>
                                          </p:val>
                                        </p:tav>
                                      </p:tavLst>
                                    </p:anim>
                                    <p:animEffect transition="in" filter="fade">
                                      <p:cBhvr>
                                        <p:cTn id="50" dur="500"/>
                                        <p:tgtEl>
                                          <p:spTgt spid="10"/>
                                        </p:tgtEl>
                                      </p:cBhvr>
                                    </p:animEffect>
                                  </p:childTnLst>
                                </p:cTn>
                              </p:par>
                            </p:childTnLst>
                          </p:cTn>
                        </p:par>
                        <p:par>
                          <p:cTn id="51" fill="hold">
                            <p:stCondLst>
                              <p:cond delay="2100"/>
                            </p:stCondLst>
                            <p:childTnLst>
                              <p:par>
                                <p:cTn id="52" presetID="2" presetClass="entr" presetSubtype="8" fill="hold" grpId="0" nodeType="afterEffect">
                                  <p:stCondLst>
                                    <p:cond delay="0"/>
                                  </p:stCondLst>
                                  <p:childTnLst>
                                    <p:set>
                                      <p:cBhvr>
                                        <p:cTn id="53" dur="1" fill="hold">
                                          <p:stCondLst>
                                            <p:cond delay="0"/>
                                          </p:stCondLst>
                                        </p:cTn>
                                        <p:tgtEl>
                                          <p:spTgt spid="8"/>
                                        </p:tgtEl>
                                        <p:attrNameLst>
                                          <p:attrName>style.visibility</p:attrName>
                                        </p:attrNameLst>
                                      </p:cBhvr>
                                      <p:to>
                                        <p:strVal val="visible"/>
                                      </p:to>
                                    </p:set>
                                    <p:anim calcmode="lin" valueType="num">
                                      <p:cBhvr additive="base">
                                        <p:cTn id="54" dur="500" fill="hold"/>
                                        <p:tgtEl>
                                          <p:spTgt spid="8"/>
                                        </p:tgtEl>
                                        <p:attrNameLst>
                                          <p:attrName>ppt_x</p:attrName>
                                        </p:attrNameLst>
                                      </p:cBhvr>
                                      <p:tavLst>
                                        <p:tav tm="0">
                                          <p:val>
                                            <p:strVal val="0-#ppt_w/2"/>
                                          </p:val>
                                        </p:tav>
                                        <p:tav tm="100000">
                                          <p:val>
                                            <p:strVal val="#ppt_x"/>
                                          </p:val>
                                        </p:tav>
                                      </p:tavLst>
                                    </p:anim>
                                    <p:anim calcmode="lin" valueType="num">
                                      <p:cBhvr additive="base">
                                        <p:cTn id="55" dur="500" fill="hold"/>
                                        <p:tgtEl>
                                          <p:spTgt spid="8"/>
                                        </p:tgtEl>
                                        <p:attrNameLst>
                                          <p:attrName>ppt_y</p:attrName>
                                        </p:attrNameLst>
                                      </p:cBhvr>
                                      <p:tavLst>
                                        <p:tav tm="0">
                                          <p:val>
                                            <p:strVal val="#ppt_y"/>
                                          </p:val>
                                        </p:tav>
                                        <p:tav tm="100000">
                                          <p:val>
                                            <p:strVal val="#ppt_y"/>
                                          </p:val>
                                        </p:tav>
                                      </p:tavLst>
                                    </p:anim>
                                  </p:childTnLst>
                                </p:cTn>
                              </p:par>
                              <p:par>
                                <p:cTn id="56" presetID="2" presetClass="entr" presetSubtype="8" fill="hold" grpId="0" nodeType="withEffect">
                                  <p:stCondLst>
                                    <p:cond delay="0"/>
                                  </p:stCondLst>
                                  <p:childTnLst>
                                    <p:set>
                                      <p:cBhvr>
                                        <p:cTn id="57" dur="1" fill="hold">
                                          <p:stCondLst>
                                            <p:cond delay="0"/>
                                          </p:stCondLst>
                                        </p:cTn>
                                        <p:tgtEl>
                                          <p:spTgt spid="9"/>
                                        </p:tgtEl>
                                        <p:attrNameLst>
                                          <p:attrName>style.visibility</p:attrName>
                                        </p:attrNameLst>
                                      </p:cBhvr>
                                      <p:to>
                                        <p:strVal val="visible"/>
                                      </p:to>
                                    </p:set>
                                    <p:anim calcmode="lin" valueType="num">
                                      <p:cBhvr additive="base">
                                        <p:cTn id="58" dur="500" fill="hold"/>
                                        <p:tgtEl>
                                          <p:spTgt spid="9"/>
                                        </p:tgtEl>
                                        <p:attrNameLst>
                                          <p:attrName>ppt_x</p:attrName>
                                        </p:attrNameLst>
                                      </p:cBhvr>
                                      <p:tavLst>
                                        <p:tav tm="0">
                                          <p:val>
                                            <p:strVal val="0-#ppt_w/2"/>
                                          </p:val>
                                        </p:tav>
                                        <p:tav tm="100000">
                                          <p:val>
                                            <p:strVal val="#ppt_x"/>
                                          </p:val>
                                        </p:tav>
                                      </p:tavLst>
                                    </p:anim>
                                    <p:anim calcmode="lin" valueType="num">
                                      <p:cBhvr additive="base">
                                        <p:cTn id="59" dur="500" fill="hold"/>
                                        <p:tgtEl>
                                          <p:spTgt spid="9"/>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6"/>
                                        </p:tgtEl>
                                        <p:attrNameLst>
                                          <p:attrName>style.visibility</p:attrName>
                                        </p:attrNameLst>
                                      </p:cBhvr>
                                      <p:to>
                                        <p:strVal val="visible"/>
                                      </p:to>
                                    </p:set>
                                    <p:anim calcmode="lin" valueType="num">
                                      <p:cBhvr additive="base">
                                        <p:cTn id="62" dur="500" fill="hold"/>
                                        <p:tgtEl>
                                          <p:spTgt spid="6"/>
                                        </p:tgtEl>
                                        <p:attrNameLst>
                                          <p:attrName>ppt_x</p:attrName>
                                        </p:attrNameLst>
                                      </p:cBhvr>
                                      <p:tavLst>
                                        <p:tav tm="0">
                                          <p:val>
                                            <p:strVal val="0-#ppt_w/2"/>
                                          </p:val>
                                        </p:tav>
                                        <p:tav tm="100000">
                                          <p:val>
                                            <p:strVal val="#ppt_x"/>
                                          </p:val>
                                        </p:tav>
                                      </p:tavLst>
                                    </p:anim>
                                    <p:anim calcmode="lin" valueType="num">
                                      <p:cBhvr additive="base">
                                        <p:cTn id="63" dur="500" fill="hold"/>
                                        <p:tgtEl>
                                          <p:spTgt spid="6"/>
                                        </p:tgtEl>
                                        <p:attrNameLst>
                                          <p:attrName>ppt_y</p:attrName>
                                        </p:attrNameLst>
                                      </p:cBhvr>
                                      <p:tavLst>
                                        <p:tav tm="0">
                                          <p:val>
                                            <p:strVal val="#ppt_y"/>
                                          </p:val>
                                        </p:tav>
                                        <p:tav tm="100000">
                                          <p:val>
                                            <p:strVal val="#ppt_y"/>
                                          </p:val>
                                        </p:tav>
                                      </p:tavLst>
                                    </p:anim>
                                  </p:childTnLst>
                                </p:cTn>
                              </p:par>
                              <p:par>
                                <p:cTn id="64" presetID="2" presetClass="entr" presetSubtype="8" fill="hold" grpId="0" nodeType="withEffect">
                                  <p:stCondLst>
                                    <p:cond delay="0"/>
                                  </p:stCondLst>
                                  <p:childTnLst>
                                    <p:set>
                                      <p:cBhvr>
                                        <p:cTn id="65" dur="1" fill="hold">
                                          <p:stCondLst>
                                            <p:cond delay="0"/>
                                          </p:stCondLst>
                                        </p:cTn>
                                        <p:tgtEl>
                                          <p:spTgt spid="7"/>
                                        </p:tgtEl>
                                        <p:attrNameLst>
                                          <p:attrName>style.visibility</p:attrName>
                                        </p:attrNameLst>
                                      </p:cBhvr>
                                      <p:to>
                                        <p:strVal val="visible"/>
                                      </p:to>
                                    </p:set>
                                    <p:anim calcmode="lin" valueType="num">
                                      <p:cBhvr additive="base">
                                        <p:cTn id="66" dur="500" fill="hold"/>
                                        <p:tgtEl>
                                          <p:spTgt spid="7"/>
                                        </p:tgtEl>
                                        <p:attrNameLst>
                                          <p:attrName>ppt_x</p:attrName>
                                        </p:attrNameLst>
                                      </p:cBhvr>
                                      <p:tavLst>
                                        <p:tav tm="0">
                                          <p:val>
                                            <p:strVal val="0-#ppt_w/2"/>
                                          </p:val>
                                        </p:tav>
                                        <p:tav tm="100000">
                                          <p:val>
                                            <p:strVal val="#ppt_x"/>
                                          </p:val>
                                        </p:tav>
                                      </p:tavLst>
                                    </p:anim>
                                    <p:anim calcmode="lin" valueType="num">
                                      <p:cBhvr additive="base">
                                        <p:cTn id="67" dur="500" fill="hold"/>
                                        <p:tgtEl>
                                          <p:spTgt spid="7"/>
                                        </p:tgtEl>
                                        <p:attrNameLst>
                                          <p:attrName>ppt_y</p:attrName>
                                        </p:attrNameLst>
                                      </p:cBhvr>
                                      <p:tavLst>
                                        <p:tav tm="0">
                                          <p:val>
                                            <p:strVal val="#ppt_y"/>
                                          </p:val>
                                        </p:tav>
                                        <p:tav tm="100000">
                                          <p:val>
                                            <p:strVal val="#ppt_y"/>
                                          </p:val>
                                        </p:tav>
                                      </p:tavLst>
                                    </p:anim>
                                  </p:childTnLst>
                                </p:cTn>
                              </p:par>
                              <p:par>
                                <p:cTn id="68" presetID="2" presetClass="entr" presetSubtype="2"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 calcmode="lin" valueType="num">
                                      <p:cBhvr additive="base">
                                        <p:cTn id="70" dur="500" fill="hold"/>
                                        <p:tgtEl>
                                          <p:spTgt spid="25"/>
                                        </p:tgtEl>
                                        <p:attrNameLst>
                                          <p:attrName>ppt_x</p:attrName>
                                        </p:attrNameLst>
                                      </p:cBhvr>
                                      <p:tavLst>
                                        <p:tav tm="0">
                                          <p:val>
                                            <p:strVal val="1+#ppt_w/2"/>
                                          </p:val>
                                        </p:tav>
                                        <p:tav tm="100000">
                                          <p:val>
                                            <p:strVal val="#ppt_x"/>
                                          </p:val>
                                        </p:tav>
                                      </p:tavLst>
                                    </p:anim>
                                    <p:anim calcmode="lin" valueType="num">
                                      <p:cBhvr additive="base">
                                        <p:cTn id="71" dur="500" fill="hold"/>
                                        <p:tgtEl>
                                          <p:spTgt spid="25"/>
                                        </p:tgtEl>
                                        <p:attrNameLst>
                                          <p:attrName>ppt_y</p:attrName>
                                        </p:attrNameLst>
                                      </p:cBhvr>
                                      <p:tavLst>
                                        <p:tav tm="0">
                                          <p:val>
                                            <p:strVal val="#ppt_y"/>
                                          </p:val>
                                        </p:tav>
                                        <p:tav tm="100000">
                                          <p:val>
                                            <p:strVal val="#ppt_y"/>
                                          </p:val>
                                        </p:tav>
                                      </p:tavLst>
                                    </p:anim>
                                  </p:childTnLst>
                                </p:cTn>
                              </p:par>
                              <p:par>
                                <p:cTn id="72" presetID="2" presetClass="entr" presetSubtype="2" fill="hold" grpId="0" nodeType="withEffect">
                                  <p:stCondLst>
                                    <p:cond delay="0"/>
                                  </p:stCondLst>
                                  <p:childTnLst>
                                    <p:set>
                                      <p:cBhvr>
                                        <p:cTn id="73" dur="1" fill="hold">
                                          <p:stCondLst>
                                            <p:cond delay="0"/>
                                          </p:stCondLst>
                                        </p:cTn>
                                        <p:tgtEl>
                                          <p:spTgt spid="12"/>
                                        </p:tgtEl>
                                        <p:attrNameLst>
                                          <p:attrName>style.visibility</p:attrName>
                                        </p:attrNameLst>
                                      </p:cBhvr>
                                      <p:to>
                                        <p:strVal val="visible"/>
                                      </p:to>
                                    </p:set>
                                    <p:anim calcmode="lin" valueType="num">
                                      <p:cBhvr additive="base">
                                        <p:cTn id="74" dur="500" fill="hold"/>
                                        <p:tgtEl>
                                          <p:spTgt spid="12"/>
                                        </p:tgtEl>
                                        <p:attrNameLst>
                                          <p:attrName>ppt_x</p:attrName>
                                        </p:attrNameLst>
                                      </p:cBhvr>
                                      <p:tavLst>
                                        <p:tav tm="0">
                                          <p:val>
                                            <p:strVal val="1+#ppt_w/2"/>
                                          </p:val>
                                        </p:tav>
                                        <p:tav tm="100000">
                                          <p:val>
                                            <p:strVal val="#ppt_x"/>
                                          </p:val>
                                        </p:tav>
                                      </p:tavLst>
                                    </p:anim>
                                    <p:anim calcmode="lin" valueType="num">
                                      <p:cBhvr additive="base">
                                        <p:cTn id="75" dur="500" fill="hold"/>
                                        <p:tgtEl>
                                          <p:spTgt spid="12"/>
                                        </p:tgtEl>
                                        <p:attrNameLst>
                                          <p:attrName>ppt_y</p:attrName>
                                        </p:attrNameLst>
                                      </p:cBhvr>
                                      <p:tavLst>
                                        <p:tav tm="0">
                                          <p:val>
                                            <p:strVal val="#ppt_y"/>
                                          </p:val>
                                        </p:tav>
                                        <p:tav tm="100000">
                                          <p:val>
                                            <p:strVal val="#ppt_y"/>
                                          </p:val>
                                        </p:tav>
                                      </p:tavLst>
                                    </p:anim>
                                  </p:childTnLst>
                                </p:cTn>
                              </p:par>
                              <p:par>
                                <p:cTn id="76" presetID="2" presetClass="entr" presetSubtype="2" fill="hold" grpId="0" nodeType="withEffect">
                                  <p:stCondLst>
                                    <p:cond delay="0"/>
                                  </p:stCondLst>
                                  <p:childTnLst>
                                    <p:set>
                                      <p:cBhvr>
                                        <p:cTn id="77" dur="1" fill="hold">
                                          <p:stCondLst>
                                            <p:cond delay="0"/>
                                          </p:stCondLst>
                                        </p:cTn>
                                        <p:tgtEl>
                                          <p:spTgt spid="3"/>
                                        </p:tgtEl>
                                        <p:attrNameLst>
                                          <p:attrName>style.visibility</p:attrName>
                                        </p:attrNameLst>
                                      </p:cBhvr>
                                      <p:to>
                                        <p:strVal val="visible"/>
                                      </p:to>
                                    </p:set>
                                    <p:anim calcmode="lin" valueType="num">
                                      <p:cBhvr additive="base">
                                        <p:cTn id="78" dur="500" fill="hold"/>
                                        <p:tgtEl>
                                          <p:spTgt spid="3"/>
                                        </p:tgtEl>
                                        <p:attrNameLst>
                                          <p:attrName>ppt_x</p:attrName>
                                        </p:attrNameLst>
                                      </p:cBhvr>
                                      <p:tavLst>
                                        <p:tav tm="0">
                                          <p:val>
                                            <p:strVal val="1+#ppt_w/2"/>
                                          </p:val>
                                        </p:tav>
                                        <p:tav tm="100000">
                                          <p:val>
                                            <p:strVal val="#ppt_x"/>
                                          </p:val>
                                        </p:tav>
                                      </p:tavLst>
                                    </p:anim>
                                    <p:anim calcmode="lin" valueType="num">
                                      <p:cBhvr additive="base">
                                        <p:cTn id="79" dur="500" fill="hold"/>
                                        <p:tgtEl>
                                          <p:spTgt spid="3"/>
                                        </p:tgtEl>
                                        <p:attrNameLst>
                                          <p:attrName>ppt_y</p:attrName>
                                        </p:attrNameLst>
                                      </p:cBhvr>
                                      <p:tavLst>
                                        <p:tav tm="0">
                                          <p:val>
                                            <p:strVal val="#ppt_y"/>
                                          </p:val>
                                        </p:tav>
                                        <p:tav tm="100000">
                                          <p:val>
                                            <p:strVal val="#ppt_y"/>
                                          </p:val>
                                        </p:tav>
                                      </p:tavLst>
                                    </p:anim>
                                  </p:childTnLst>
                                </p:cTn>
                              </p:par>
                              <p:par>
                                <p:cTn id="80" presetID="2" presetClass="entr" presetSubtype="2" fill="hold" grpId="0" nodeType="withEffect">
                                  <p:stCondLst>
                                    <p:cond delay="0"/>
                                  </p:stCondLst>
                                  <p:childTnLst>
                                    <p:set>
                                      <p:cBhvr>
                                        <p:cTn id="81" dur="1" fill="hold">
                                          <p:stCondLst>
                                            <p:cond delay="0"/>
                                          </p:stCondLst>
                                        </p:cTn>
                                        <p:tgtEl>
                                          <p:spTgt spid="5"/>
                                        </p:tgtEl>
                                        <p:attrNameLst>
                                          <p:attrName>style.visibility</p:attrName>
                                        </p:attrNameLst>
                                      </p:cBhvr>
                                      <p:to>
                                        <p:strVal val="visible"/>
                                      </p:to>
                                    </p:set>
                                    <p:anim calcmode="lin" valueType="num">
                                      <p:cBhvr additive="base">
                                        <p:cTn id="82" dur="500" fill="hold"/>
                                        <p:tgtEl>
                                          <p:spTgt spid="5"/>
                                        </p:tgtEl>
                                        <p:attrNameLst>
                                          <p:attrName>ppt_x</p:attrName>
                                        </p:attrNameLst>
                                      </p:cBhvr>
                                      <p:tavLst>
                                        <p:tav tm="0">
                                          <p:val>
                                            <p:strVal val="1+#ppt_w/2"/>
                                          </p:val>
                                        </p:tav>
                                        <p:tav tm="100000">
                                          <p:val>
                                            <p:strVal val="#ppt_x"/>
                                          </p:val>
                                        </p:tav>
                                      </p:tavLst>
                                    </p:anim>
                                    <p:anim calcmode="lin" valueType="num">
                                      <p:cBhvr additive="base">
                                        <p:cTn id="8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25" grpId="0"/>
      <p:bldP spid="12" grpId="0"/>
      <p:bldP spid="3" grpId="0"/>
      <p:bldP spid="5" grpId="0"/>
      <p:bldP spid="6" grpId="0"/>
      <p:bldP spid="7" grpId="0"/>
      <p:bldP spid="8" grpId="0"/>
      <p:bldP spid="9" grpId="0"/>
      <p:bldP spid="6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5.3</a:t>
            </a:r>
            <a:r>
              <a:rPr lang="zh-CN" altLang="en-US" sz="1700" b="1" dirty="0">
                <a:solidFill>
                  <a:srgbClr val="1B4367"/>
                </a:solidFill>
                <a:cs typeface="+mn-ea"/>
                <a:sym typeface="+mn-lt"/>
              </a:rPr>
              <a:t> 日本经验</a:t>
            </a:r>
          </a:p>
        </p:txBody>
      </p:sp>
      <p:cxnSp>
        <p:nvCxnSpPr>
          <p:cNvPr id="45" name="直接连接符 4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cxnSp>
        <p:nvCxnSpPr>
          <p:cNvPr id="36" name="直接连接符 1">
            <a:extLst>
              <a:ext uri="{FF2B5EF4-FFF2-40B4-BE49-F238E27FC236}">
                <a16:creationId xmlns:a16="http://schemas.microsoft.com/office/drawing/2014/main" id="{5202214A-155A-8A40-AE9D-9B54F804BF8B}"/>
              </a:ext>
            </a:extLst>
          </p:cNvPr>
          <p:cNvCxnSpPr>
            <a:cxnSpLocks/>
          </p:cNvCxnSpPr>
          <p:nvPr/>
        </p:nvCxnSpPr>
        <p:spPr>
          <a:xfrm>
            <a:off x="4379777" y="843327"/>
            <a:ext cx="23468" cy="3698390"/>
          </a:xfrm>
          <a:prstGeom prst="line">
            <a:avLst/>
          </a:prstGeom>
          <a:ln w="9525">
            <a:solidFill>
              <a:srgbClr val="0E345B"/>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46" name="图片 45">
            <a:extLst>
              <a:ext uri="{FF2B5EF4-FFF2-40B4-BE49-F238E27FC236}">
                <a16:creationId xmlns:a16="http://schemas.microsoft.com/office/drawing/2014/main" id="{A9FDD08E-6535-6241-8B45-428845EB4B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8926" y="3760517"/>
            <a:ext cx="2680840" cy="781200"/>
          </a:xfrm>
          <a:prstGeom prst="rect">
            <a:avLst/>
          </a:prstGeom>
        </p:spPr>
      </p:pic>
      <p:pic>
        <p:nvPicPr>
          <p:cNvPr id="48" name="图片 47">
            <a:extLst>
              <a:ext uri="{FF2B5EF4-FFF2-40B4-BE49-F238E27FC236}">
                <a16:creationId xmlns:a16="http://schemas.microsoft.com/office/drawing/2014/main" id="{9D72C3CC-9587-A340-9E94-3BDC72B796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8926" y="2408744"/>
            <a:ext cx="2680840" cy="781200"/>
          </a:xfrm>
          <a:prstGeom prst="rect">
            <a:avLst/>
          </a:prstGeom>
        </p:spPr>
      </p:pic>
      <p:pic>
        <p:nvPicPr>
          <p:cNvPr id="49" name="图片 48">
            <a:extLst>
              <a:ext uri="{FF2B5EF4-FFF2-40B4-BE49-F238E27FC236}">
                <a16:creationId xmlns:a16="http://schemas.microsoft.com/office/drawing/2014/main" id="{AEB7AA3C-6692-F84A-9925-6213A89FD5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8926" y="1000113"/>
            <a:ext cx="2680840" cy="781200"/>
          </a:xfrm>
          <a:prstGeom prst="rect">
            <a:avLst/>
          </a:prstGeom>
        </p:spPr>
      </p:pic>
      <p:pic>
        <p:nvPicPr>
          <p:cNvPr id="50" name="图片 49">
            <a:extLst>
              <a:ext uri="{FF2B5EF4-FFF2-40B4-BE49-F238E27FC236}">
                <a16:creationId xmlns:a16="http://schemas.microsoft.com/office/drawing/2014/main" id="{EE0FEE75-7867-E44A-8AAC-8FE403CFBD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2044" y="3067845"/>
            <a:ext cx="2891201" cy="782677"/>
          </a:xfrm>
          <a:prstGeom prst="rect">
            <a:avLst/>
          </a:prstGeom>
        </p:spPr>
      </p:pic>
      <p:pic>
        <p:nvPicPr>
          <p:cNvPr id="51" name="图片 50">
            <a:extLst>
              <a:ext uri="{FF2B5EF4-FFF2-40B4-BE49-F238E27FC236}">
                <a16:creationId xmlns:a16="http://schemas.microsoft.com/office/drawing/2014/main" id="{CF070273-7A06-DC42-93FE-C9A8949B15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2044" y="1716218"/>
            <a:ext cx="2891201" cy="782677"/>
          </a:xfrm>
          <a:prstGeom prst="rect">
            <a:avLst/>
          </a:prstGeom>
        </p:spPr>
      </p:pic>
      <p:grpSp>
        <p:nvGrpSpPr>
          <p:cNvPr id="52" name="组合 51">
            <a:extLst>
              <a:ext uri="{FF2B5EF4-FFF2-40B4-BE49-F238E27FC236}">
                <a16:creationId xmlns:a16="http://schemas.microsoft.com/office/drawing/2014/main" id="{F0A0359B-A1F7-CF46-B9EE-DCE367251313}"/>
              </a:ext>
            </a:extLst>
          </p:cNvPr>
          <p:cNvGrpSpPr/>
          <p:nvPr/>
        </p:nvGrpSpPr>
        <p:grpSpPr>
          <a:xfrm>
            <a:off x="4018973" y="1016865"/>
            <a:ext cx="3268158" cy="558112"/>
            <a:chOff x="8060880" y="760883"/>
            <a:chExt cx="3167018" cy="540840"/>
          </a:xfrm>
        </p:grpSpPr>
        <p:sp>
          <p:nvSpPr>
            <p:cNvPr id="53" name="Freeform 56">
              <a:extLst>
                <a:ext uri="{FF2B5EF4-FFF2-40B4-BE49-F238E27FC236}">
                  <a16:creationId xmlns:a16="http://schemas.microsoft.com/office/drawing/2014/main" id="{C35D5272-9806-B442-9EF4-72E6B59C221D}"/>
                </a:ext>
              </a:extLst>
            </p:cNvPr>
            <p:cNvSpPr>
              <a:spLocks/>
            </p:cNvSpPr>
            <p:nvPr/>
          </p:nvSpPr>
          <p:spPr bwMode="auto">
            <a:xfrm>
              <a:off x="8805644" y="760883"/>
              <a:ext cx="2422254" cy="430899"/>
            </a:xfrm>
            <a:custGeom>
              <a:avLst/>
              <a:gdLst>
                <a:gd name="T0" fmla="*/ 2353 w 2385"/>
                <a:gd name="T1" fmla="*/ 0 h 425"/>
                <a:gd name="T2" fmla="*/ 0 w 2385"/>
                <a:gd name="T3" fmla="*/ 0 h 425"/>
                <a:gd name="T4" fmla="*/ 0 w 2385"/>
                <a:gd name="T5" fmla="*/ 425 h 425"/>
                <a:gd name="T6" fmla="*/ 2353 w 2385"/>
                <a:gd name="T7" fmla="*/ 425 h 425"/>
                <a:gd name="T8" fmla="*/ 2385 w 2385"/>
                <a:gd name="T9" fmla="*/ 393 h 425"/>
                <a:gd name="T10" fmla="*/ 2385 w 2385"/>
                <a:gd name="T11" fmla="*/ 32 h 425"/>
                <a:gd name="T12" fmla="*/ 2353 w 2385"/>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2385" h="425">
                  <a:moveTo>
                    <a:pt x="2353" y="0"/>
                  </a:moveTo>
                  <a:cubicBezTo>
                    <a:pt x="0" y="0"/>
                    <a:pt x="0" y="0"/>
                    <a:pt x="0" y="0"/>
                  </a:cubicBezTo>
                  <a:cubicBezTo>
                    <a:pt x="0" y="425"/>
                    <a:pt x="0" y="425"/>
                    <a:pt x="0" y="425"/>
                  </a:cubicBezTo>
                  <a:cubicBezTo>
                    <a:pt x="2353" y="425"/>
                    <a:pt x="2353" y="425"/>
                    <a:pt x="2353" y="425"/>
                  </a:cubicBezTo>
                  <a:cubicBezTo>
                    <a:pt x="2370" y="425"/>
                    <a:pt x="2385" y="411"/>
                    <a:pt x="2385" y="393"/>
                  </a:cubicBezTo>
                  <a:cubicBezTo>
                    <a:pt x="2385" y="32"/>
                    <a:pt x="2385" y="32"/>
                    <a:pt x="2385" y="32"/>
                  </a:cubicBezTo>
                  <a:cubicBezTo>
                    <a:pt x="2385" y="15"/>
                    <a:pt x="2370" y="0"/>
                    <a:pt x="2353" y="0"/>
                  </a:cubicBezTo>
                  <a:close/>
                </a:path>
              </a:pathLst>
            </a:custGeom>
            <a:solidFill>
              <a:schemeClr val="bg1">
                <a:lumMod val="75000"/>
              </a:schemeClr>
            </a:solidFill>
            <a:ln w="952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Times New Roman" panose="02020603050405020304" pitchFamily="18" charset="0"/>
                <a:cs typeface="Times New Roman" panose="02020603050405020304" pitchFamily="18" charset="0"/>
              </a:endParaRPr>
            </a:p>
          </p:txBody>
        </p:sp>
        <p:sp>
          <p:nvSpPr>
            <p:cNvPr id="54" name="Freeform 57">
              <a:extLst>
                <a:ext uri="{FF2B5EF4-FFF2-40B4-BE49-F238E27FC236}">
                  <a16:creationId xmlns:a16="http://schemas.microsoft.com/office/drawing/2014/main" id="{D0065731-4B5C-9F42-8F14-B4640DE575A1}"/>
                </a:ext>
              </a:extLst>
            </p:cNvPr>
            <p:cNvSpPr>
              <a:spLocks/>
            </p:cNvSpPr>
            <p:nvPr/>
          </p:nvSpPr>
          <p:spPr bwMode="auto">
            <a:xfrm>
              <a:off x="8060880" y="760883"/>
              <a:ext cx="744763" cy="430899"/>
            </a:xfrm>
            <a:custGeom>
              <a:avLst/>
              <a:gdLst>
                <a:gd name="T0" fmla="*/ 32 w 734"/>
                <a:gd name="T1" fmla="*/ 0 h 425"/>
                <a:gd name="T2" fmla="*/ 0 w 734"/>
                <a:gd name="T3" fmla="*/ 32 h 425"/>
                <a:gd name="T4" fmla="*/ 0 w 734"/>
                <a:gd name="T5" fmla="*/ 393 h 425"/>
                <a:gd name="T6" fmla="*/ 32 w 734"/>
                <a:gd name="T7" fmla="*/ 425 h 425"/>
                <a:gd name="T8" fmla="*/ 734 w 734"/>
                <a:gd name="T9" fmla="*/ 425 h 425"/>
                <a:gd name="T10" fmla="*/ 734 w 734"/>
                <a:gd name="T11" fmla="*/ 0 h 425"/>
                <a:gd name="T12" fmla="*/ 32 w 734"/>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734" h="425">
                  <a:moveTo>
                    <a:pt x="32" y="0"/>
                  </a:moveTo>
                  <a:cubicBezTo>
                    <a:pt x="14" y="0"/>
                    <a:pt x="0" y="15"/>
                    <a:pt x="0" y="32"/>
                  </a:cubicBezTo>
                  <a:cubicBezTo>
                    <a:pt x="0" y="393"/>
                    <a:pt x="0" y="393"/>
                    <a:pt x="0" y="393"/>
                  </a:cubicBezTo>
                  <a:cubicBezTo>
                    <a:pt x="0" y="411"/>
                    <a:pt x="14" y="425"/>
                    <a:pt x="32" y="425"/>
                  </a:cubicBezTo>
                  <a:cubicBezTo>
                    <a:pt x="734" y="425"/>
                    <a:pt x="734" y="425"/>
                    <a:pt x="734" y="425"/>
                  </a:cubicBezTo>
                  <a:cubicBezTo>
                    <a:pt x="734" y="0"/>
                    <a:pt x="734" y="0"/>
                    <a:pt x="734" y="0"/>
                  </a:cubicBezTo>
                  <a:lnTo>
                    <a:pt x="32" y="0"/>
                  </a:lnTo>
                  <a:close/>
                </a:path>
              </a:pathLst>
            </a:custGeom>
            <a:solidFill>
              <a:srgbClr val="1B436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Times New Roman" panose="02020603050405020304" pitchFamily="18" charset="0"/>
                <a:cs typeface="Times New Roman" panose="02020603050405020304" pitchFamily="18" charset="0"/>
              </a:endParaRPr>
            </a:p>
          </p:txBody>
        </p:sp>
        <p:sp>
          <p:nvSpPr>
            <p:cNvPr id="55" name="Freeform 58">
              <a:extLst>
                <a:ext uri="{FF2B5EF4-FFF2-40B4-BE49-F238E27FC236}">
                  <a16:creationId xmlns:a16="http://schemas.microsoft.com/office/drawing/2014/main" id="{78C95BB3-C4B9-EB46-9620-58D47979277F}"/>
                </a:ext>
              </a:extLst>
            </p:cNvPr>
            <p:cNvSpPr>
              <a:spLocks/>
            </p:cNvSpPr>
            <p:nvPr/>
          </p:nvSpPr>
          <p:spPr bwMode="auto">
            <a:xfrm>
              <a:off x="8305588" y="1044602"/>
              <a:ext cx="255347" cy="257121"/>
            </a:xfrm>
            <a:custGeom>
              <a:avLst/>
              <a:gdLst>
                <a:gd name="T0" fmla="*/ 72 w 144"/>
                <a:gd name="T1" fmla="*/ 145 h 145"/>
                <a:gd name="T2" fmla="*/ 0 w 144"/>
                <a:gd name="T3" fmla="*/ 73 h 145"/>
                <a:gd name="T4" fmla="*/ 72 w 144"/>
                <a:gd name="T5" fmla="*/ 0 h 145"/>
                <a:gd name="T6" fmla="*/ 144 w 144"/>
                <a:gd name="T7" fmla="*/ 73 h 145"/>
                <a:gd name="T8" fmla="*/ 72 w 144"/>
                <a:gd name="T9" fmla="*/ 145 h 145"/>
              </a:gdLst>
              <a:ahLst/>
              <a:cxnLst>
                <a:cxn ang="0">
                  <a:pos x="T0" y="T1"/>
                </a:cxn>
                <a:cxn ang="0">
                  <a:pos x="T2" y="T3"/>
                </a:cxn>
                <a:cxn ang="0">
                  <a:pos x="T4" y="T5"/>
                </a:cxn>
                <a:cxn ang="0">
                  <a:pos x="T6" y="T7"/>
                </a:cxn>
                <a:cxn ang="0">
                  <a:pos x="T8" y="T9"/>
                </a:cxn>
              </a:cxnLst>
              <a:rect l="0" t="0" r="r" b="b"/>
              <a:pathLst>
                <a:path w="144" h="145">
                  <a:moveTo>
                    <a:pt x="72" y="145"/>
                  </a:moveTo>
                  <a:lnTo>
                    <a:pt x="0" y="73"/>
                  </a:lnTo>
                  <a:lnTo>
                    <a:pt x="72" y="0"/>
                  </a:lnTo>
                  <a:lnTo>
                    <a:pt x="144" y="73"/>
                  </a:lnTo>
                  <a:lnTo>
                    <a:pt x="72" y="145"/>
                  </a:lnTo>
                  <a:close/>
                </a:path>
              </a:pathLst>
            </a:custGeom>
            <a:solidFill>
              <a:srgbClr val="1B436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Times New Roman" panose="02020603050405020304" pitchFamily="18" charset="0"/>
                <a:cs typeface="Times New Roman" panose="02020603050405020304" pitchFamily="18" charset="0"/>
              </a:endParaRPr>
            </a:p>
          </p:txBody>
        </p:sp>
      </p:grpSp>
      <p:grpSp>
        <p:nvGrpSpPr>
          <p:cNvPr id="56" name="组合 55">
            <a:extLst>
              <a:ext uri="{FF2B5EF4-FFF2-40B4-BE49-F238E27FC236}">
                <a16:creationId xmlns:a16="http://schemas.microsoft.com/office/drawing/2014/main" id="{7345B394-2A70-FB49-9155-5F0B5CCE7C16}"/>
              </a:ext>
            </a:extLst>
          </p:cNvPr>
          <p:cNvGrpSpPr/>
          <p:nvPr/>
        </p:nvGrpSpPr>
        <p:grpSpPr>
          <a:xfrm>
            <a:off x="4013483" y="2386571"/>
            <a:ext cx="3266328" cy="558113"/>
            <a:chOff x="8055560" y="3027091"/>
            <a:chExt cx="3165245" cy="540841"/>
          </a:xfrm>
        </p:grpSpPr>
        <p:sp>
          <p:nvSpPr>
            <p:cNvPr id="57" name="Freeform 59">
              <a:extLst>
                <a:ext uri="{FF2B5EF4-FFF2-40B4-BE49-F238E27FC236}">
                  <a16:creationId xmlns:a16="http://schemas.microsoft.com/office/drawing/2014/main" id="{BC66A1CC-B1DF-A346-A949-8FAFFF7970C3}"/>
                </a:ext>
              </a:extLst>
            </p:cNvPr>
            <p:cNvSpPr>
              <a:spLocks/>
            </p:cNvSpPr>
            <p:nvPr/>
          </p:nvSpPr>
          <p:spPr bwMode="auto">
            <a:xfrm>
              <a:off x="8798551" y="3027091"/>
              <a:ext cx="2422254" cy="430899"/>
            </a:xfrm>
            <a:custGeom>
              <a:avLst/>
              <a:gdLst>
                <a:gd name="T0" fmla="*/ 2353 w 2385"/>
                <a:gd name="T1" fmla="*/ 0 h 425"/>
                <a:gd name="T2" fmla="*/ 0 w 2385"/>
                <a:gd name="T3" fmla="*/ 0 h 425"/>
                <a:gd name="T4" fmla="*/ 0 w 2385"/>
                <a:gd name="T5" fmla="*/ 425 h 425"/>
                <a:gd name="T6" fmla="*/ 2353 w 2385"/>
                <a:gd name="T7" fmla="*/ 425 h 425"/>
                <a:gd name="T8" fmla="*/ 2385 w 2385"/>
                <a:gd name="T9" fmla="*/ 393 h 425"/>
                <a:gd name="T10" fmla="*/ 2385 w 2385"/>
                <a:gd name="T11" fmla="*/ 32 h 425"/>
                <a:gd name="T12" fmla="*/ 2353 w 2385"/>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2385" h="425">
                  <a:moveTo>
                    <a:pt x="2353" y="0"/>
                  </a:moveTo>
                  <a:cubicBezTo>
                    <a:pt x="0" y="0"/>
                    <a:pt x="0" y="0"/>
                    <a:pt x="0" y="0"/>
                  </a:cubicBezTo>
                  <a:cubicBezTo>
                    <a:pt x="0" y="425"/>
                    <a:pt x="0" y="425"/>
                    <a:pt x="0" y="425"/>
                  </a:cubicBezTo>
                  <a:cubicBezTo>
                    <a:pt x="2353" y="425"/>
                    <a:pt x="2353" y="425"/>
                    <a:pt x="2353" y="425"/>
                  </a:cubicBezTo>
                  <a:cubicBezTo>
                    <a:pt x="2371" y="425"/>
                    <a:pt x="2385" y="411"/>
                    <a:pt x="2385" y="393"/>
                  </a:cubicBezTo>
                  <a:cubicBezTo>
                    <a:pt x="2385" y="32"/>
                    <a:pt x="2385" y="32"/>
                    <a:pt x="2385" y="32"/>
                  </a:cubicBezTo>
                  <a:cubicBezTo>
                    <a:pt x="2385" y="15"/>
                    <a:pt x="2371" y="0"/>
                    <a:pt x="2353"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Times New Roman" panose="02020603050405020304" pitchFamily="18" charset="0"/>
                <a:cs typeface="Times New Roman" panose="02020603050405020304" pitchFamily="18" charset="0"/>
              </a:endParaRPr>
            </a:p>
          </p:txBody>
        </p:sp>
        <p:sp>
          <p:nvSpPr>
            <p:cNvPr id="59" name="Freeform 60">
              <a:extLst>
                <a:ext uri="{FF2B5EF4-FFF2-40B4-BE49-F238E27FC236}">
                  <a16:creationId xmlns:a16="http://schemas.microsoft.com/office/drawing/2014/main" id="{1E301381-2437-8347-8B80-E063EA865825}"/>
                </a:ext>
              </a:extLst>
            </p:cNvPr>
            <p:cNvSpPr>
              <a:spLocks/>
            </p:cNvSpPr>
            <p:nvPr/>
          </p:nvSpPr>
          <p:spPr bwMode="auto">
            <a:xfrm>
              <a:off x="8055560" y="3027091"/>
              <a:ext cx="742991" cy="430899"/>
            </a:xfrm>
            <a:custGeom>
              <a:avLst/>
              <a:gdLst>
                <a:gd name="T0" fmla="*/ 32 w 733"/>
                <a:gd name="T1" fmla="*/ 0 h 425"/>
                <a:gd name="T2" fmla="*/ 0 w 733"/>
                <a:gd name="T3" fmla="*/ 32 h 425"/>
                <a:gd name="T4" fmla="*/ 0 w 733"/>
                <a:gd name="T5" fmla="*/ 393 h 425"/>
                <a:gd name="T6" fmla="*/ 32 w 733"/>
                <a:gd name="T7" fmla="*/ 425 h 425"/>
                <a:gd name="T8" fmla="*/ 733 w 733"/>
                <a:gd name="T9" fmla="*/ 425 h 425"/>
                <a:gd name="T10" fmla="*/ 733 w 733"/>
                <a:gd name="T11" fmla="*/ 0 h 425"/>
                <a:gd name="T12" fmla="*/ 32 w 733"/>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733" h="425">
                  <a:moveTo>
                    <a:pt x="32" y="0"/>
                  </a:moveTo>
                  <a:cubicBezTo>
                    <a:pt x="14" y="0"/>
                    <a:pt x="0" y="15"/>
                    <a:pt x="0" y="32"/>
                  </a:cubicBezTo>
                  <a:cubicBezTo>
                    <a:pt x="0" y="393"/>
                    <a:pt x="0" y="393"/>
                    <a:pt x="0" y="393"/>
                  </a:cubicBezTo>
                  <a:cubicBezTo>
                    <a:pt x="0" y="411"/>
                    <a:pt x="14" y="425"/>
                    <a:pt x="32" y="425"/>
                  </a:cubicBezTo>
                  <a:cubicBezTo>
                    <a:pt x="733" y="425"/>
                    <a:pt x="733" y="425"/>
                    <a:pt x="733" y="425"/>
                  </a:cubicBezTo>
                  <a:cubicBezTo>
                    <a:pt x="733" y="0"/>
                    <a:pt x="733" y="0"/>
                    <a:pt x="733" y="0"/>
                  </a:cubicBezTo>
                  <a:lnTo>
                    <a:pt x="32" y="0"/>
                  </a:lnTo>
                  <a:close/>
                </a:path>
              </a:pathLst>
            </a:custGeom>
            <a:solidFill>
              <a:srgbClr val="1B436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Times New Roman" panose="02020603050405020304" pitchFamily="18" charset="0"/>
                <a:cs typeface="Times New Roman" panose="02020603050405020304" pitchFamily="18" charset="0"/>
              </a:endParaRPr>
            </a:p>
          </p:txBody>
        </p:sp>
        <p:sp>
          <p:nvSpPr>
            <p:cNvPr id="62" name="Freeform 61">
              <a:extLst>
                <a:ext uri="{FF2B5EF4-FFF2-40B4-BE49-F238E27FC236}">
                  <a16:creationId xmlns:a16="http://schemas.microsoft.com/office/drawing/2014/main" id="{0C7AE514-8E1D-3448-A71C-173611AF1CFA}"/>
                </a:ext>
              </a:extLst>
            </p:cNvPr>
            <p:cNvSpPr>
              <a:spLocks/>
            </p:cNvSpPr>
            <p:nvPr/>
          </p:nvSpPr>
          <p:spPr bwMode="auto">
            <a:xfrm>
              <a:off x="8298495" y="3310811"/>
              <a:ext cx="255347" cy="257121"/>
            </a:xfrm>
            <a:custGeom>
              <a:avLst/>
              <a:gdLst>
                <a:gd name="T0" fmla="*/ 72 w 144"/>
                <a:gd name="T1" fmla="*/ 145 h 145"/>
                <a:gd name="T2" fmla="*/ 0 w 144"/>
                <a:gd name="T3" fmla="*/ 73 h 145"/>
                <a:gd name="T4" fmla="*/ 72 w 144"/>
                <a:gd name="T5" fmla="*/ 0 h 145"/>
                <a:gd name="T6" fmla="*/ 144 w 144"/>
                <a:gd name="T7" fmla="*/ 73 h 145"/>
                <a:gd name="T8" fmla="*/ 72 w 144"/>
                <a:gd name="T9" fmla="*/ 145 h 145"/>
              </a:gdLst>
              <a:ahLst/>
              <a:cxnLst>
                <a:cxn ang="0">
                  <a:pos x="T0" y="T1"/>
                </a:cxn>
                <a:cxn ang="0">
                  <a:pos x="T2" y="T3"/>
                </a:cxn>
                <a:cxn ang="0">
                  <a:pos x="T4" y="T5"/>
                </a:cxn>
                <a:cxn ang="0">
                  <a:pos x="T6" y="T7"/>
                </a:cxn>
                <a:cxn ang="0">
                  <a:pos x="T8" y="T9"/>
                </a:cxn>
              </a:cxnLst>
              <a:rect l="0" t="0" r="r" b="b"/>
              <a:pathLst>
                <a:path w="144" h="145">
                  <a:moveTo>
                    <a:pt x="72" y="145"/>
                  </a:moveTo>
                  <a:lnTo>
                    <a:pt x="0" y="73"/>
                  </a:lnTo>
                  <a:lnTo>
                    <a:pt x="72" y="0"/>
                  </a:lnTo>
                  <a:lnTo>
                    <a:pt x="144" y="73"/>
                  </a:lnTo>
                  <a:lnTo>
                    <a:pt x="72" y="145"/>
                  </a:lnTo>
                  <a:close/>
                </a:path>
              </a:pathLst>
            </a:custGeom>
            <a:solidFill>
              <a:srgbClr val="1B436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Times New Roman" panose="02020603050405020304" pitchFamily="18" charset="0"/>
                <a:cs typeface="Times New Roman" panose="02020603050405020304" pitchFamily="18" charset="0"/>
              </a:endParaRPr>
            </a:p>
          </p:txBody>
        </p:sp>
      </p:grpSp>
      <p:grpSp>
        <p:nvGrpSpPr>
          <p:cNvPr id="63" name="组合 62">
            <a:extLst>
              <a:ext uri="{FF2B5EF4-FFF2-40B4-BE49-F238E27FC236}">
                <a16:creationId xmlns:a16="http://schemas.microsoft.com/office/drawing/2014/main" id="{D2EDADB0-2722-FD43-B755-3F453EB2EB28}"/>
              </a:ext>
            </a:extLst>
          </p:cNvPr>
          <p:cNvGrpSpPr/>
          <p:nvPr/>
        </p:nvGrpSpPr>
        <p:grpSpPr>
          <a:xfrm>
            <a:off x="4013483" y="3737192"/>
            <a:ext cx="3266328" cy="558112"/>
            <a:chOff x="8055560" y="5639709"/>
            <a:chExt cx="3165245" cy="540840"/>
          </a:xfrm>
        </p:grpSpPr>
        <p:sp>
          <p:nvSpPr>
            <p:cNvPr id="64" name="Freeform 62">
              <a:extLst>
                <a:ext uri="{FF2B5EF4-FFF2-40B4-BE49-F238E27FC236}">
                  <a16:creationId xmlns:a16="http://schemas.microsoft.com/office/drawing/2014/main" id="{E71A1683-0048-E243-A0E0-1B9B46844069}"/>
                </a:ext>
              </a:extLst>
            </p:cNvPr>
            <p:cNvSpPr>
              <a:spLocks/>
            </p:cNvSpPr>
            <p:nvPr/>
          </p:nvSpPr>
          <p:spPr bwMode="auto">
            <a:xfrm>
              <a:off x="8798551" y="5639709"/>
              <a:ext cx="2422254" cy="430899"/>
            </a:xfrm>
            <a:custGeom>
              <a:avLst/>
              <a:gdLst>
                <a:gd name="T0" fmla="*/ 2353 w 2385"/>
                <a:gd name="T1" fmla="*/ 0 h 425"/>
                <a:gd name="T2" fmla="*/ 0 w 2385"/>
                <a:gd name="T3" fmla="*/ 0 h 425"/>
                <a:gd name="T4" fmla="*/ 0 w 2385"/>
                <a:gd name="T5" fmla="*/ 425 h 425"/>
                <a:gd name="T6" fmla="*/ 2353 w 2385"/>
                <a:gd name="T7" fmla="*/ 425 h 425"/>
                <a:gd name="T8" fmla="*/ 2385 w 2385"/>
                <a:gd name="T9" fmla="*/ 393 h 425"/>
                <a:gd name="T10" fmla="*/ 2385 w 2385"/>
                <a:gd name="T11" fmla="*/ 32 h 425"/>
                <a:gd name="T12" fmla="*/ 2353 w 2385"/>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2385" h="425">
                  <a:moveTo>
                    <a:pt x="2353" y="0"/>
                  </a:moveTo>
                  <a:cubicBezTo>
                    <a:pt x="0" y="0"/>
                    <a:pt x="0" y="0"/>
                    <a:pt x="0" y="0"/>
                  </a:cubicBezTo>
                  <a:cubicBezTo>
                    <a:pt x="0" y="425"/>
                    <a:pt x="0" y="425"/>
                    <a:pt x="0" y="425"/>
                  </a:cubicBezTo>
                  <a:cubicBezTo>
                    <a:pt x="2353" y="425"/>
                    <a:pt x="2353" y="425"/>
                    <a:pt x="2353" y="425"/>
                  </a:cubicBezTo>
                  <a:cubicBezTo>
                    <a:pt x="2371" y="425"/>
                    <a:pt x="2385" y="410"/>
                    <a:pt x="2385" y="393"/>
                  </a:cubicBezTo>
                  <a:cubicBezTo>
                    <a:pt x="2385" y="32"/>
                    <a:pt x="2385" y="32"/>
                    <a:pt x="2385" y="32"/>
                  </a:cubicBezTo>
                  <a:cubicBezTo>
                    <a:pt x="2385" y="14"/>
                    <a:pt x="2371" y="0"/>
                    <a:pt x="2353"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Times New Roman" panose="02020603050405020304" pitchFamily="18" charset="0"/>
                <a:cs typeface="Times New Roman" panose="02020603050405020304" pitchFamily="18" charset="0"/>
              </a:endParaRPr>
            </a:p>
          </p:txBody>
        </p:sp>
        <p:sp>
          <p:nvSpPr>
            <p:cNvPr id="66" name="Freeform 63">
              <a:extLst>
                <a:ext uri="{FF2B5EF4-FFF2-40B4-BE49-F238E27FC236}">
                  <a16:creationId xmlns:a16="http://schemas.microsoft.com/office/drawing/2014/main" id="{1C005AF2-A555-C440-B0ED-CD6EAB7D6D02}"/>
                </a:ext>
              </a:extLst>
            </p:cNvPr>
            <p:cNvSpPr>
              <a:spLocks/>
            </p:cNvSpPr>
            <p:nvPr/>
          </p:nvSpPr>
          <p:spPr bwMode="auto">
            <a:xfrm>
              <a:off x="8055560" y="5639709"/>
              <a:ext cx="742991" cy="430899"/>
            </a:xfrm>
            <a:custGeom>
              <a:avLst/>
              <a:gdLst>
                <a:gd name="T0" fmla="*/ 32 w 733"/>
                <a:gd name="T1" fmla="*/ 0 h 425"/>
                <a:gd name="T2" fmla="*/ 0 w 733"/>
                <a:gd name="T3" fmla="*/ 32 h 425"/>
                <a:gd name="T4" fmla="*/ 0 w 733"/>
                <a:gd name="T5" fmla="*/ 393 h 425"/>
                <a:gd name="T6" fmla="*/ 32 w 733"/>
                <a:gd name="T7" fmla="*/ 425 h 425"/>
                <a:gd name="T8" fmla="*/ 733 w 733"/>
                <a:gd name="T9" fmla="*/ 425 h 425"/>
                <a:gd name="T10" fmla="*/ 733 w 733"/>
                <a:gd name="T11" fmla="*/ 0 h 425"/>
                <a:gd name="T12" fmla="*/ 32 w 733"/>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733" h="425">
                  <a:moveTo>
                    <a:pt x="32" y="0"/>
                  </a:moveTo>
                  <a:cubicBezTo>
                    <a:pt x="14" y="0"/>
                    <a:pt x="0" y="14"/>
                    <a:pt x="0" y="32"/>
                  </a:cubicBezTo>
                  <a:cubicBezTo>
                    <a:pt x="0" y="393"/>
                    <a:pt x="0" y="393"/>
                    <a:pt x="0" y="393"/>
                  </a:cubicBezTo>
                  <a:cubicBezTo>
                    <a:pt x="0" y="410"/>
                    <a:pt x="14" y="425"/>
                    <a:pt x="32" y="425"/>
                  </a:cubicBezTo>
                  <a:cubicBezTo>
                    <a:pt x="733" y="425"/>
                    <a:pt x="733" y="425"/>
                    <a:pt x="733" y="425"/>
                  </a:cubicBezTo>
                  <a:cubicBezTo>
                    <a:pt x="733" y="0"/>
                    <a:pt x="733" y="0"/>
                    <a:pt x="733" y="0"/>
                  </a:cubicBezTo>
                  <a:lnTo>
                    <a:pt x="32" y="0"/>
                  </a:lnTo>
                  <a:close/>
                </a:path>
              </a:pathLst>
            </a:custGeom>
            <a:solidFill>
              <a:srgbClr val="1B436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68" name="Freeform 64">
              <a:extLst>
                <a:ext uri="{FF2B5EF4-FFF2-40B4-BE49-F238E27FC236}">
                  <a16:creationId xmlns:a16="http://schemas.microsoft.com/office/drawing/2014/main" id="{807877E7-34DA-2A4B-B181-8602C4A29687}"/>
                </a:ext>
              </a:extLst>
            </p:cNvPr>
            <p:cNvSpPr>
              <a:spLocks/>
            </p:cNvSpPr>
            <p:nvPr/>
          </p:nvSpPr>
          <p:spPr bwMode="auto">
            <a:xfrm>
              <a:off x="8298495" y="5925202"/>
              <a:ext cx="255347" cy="255347"/>
            </a:xfrm>
            <a:custGeom>
              <a:avLst/>
              <a:gdLst>
                <a:gd name="T0" fmla="*/ 72 w 144"/>
                <a:gd name="T1" fmla="*/ 144 h 144"/>
                <a:gd name="T2" fmla="*/ 0 w 144"/>
                <a:gd name="T3" fmla="*/ 72 h 144"/>
                <a:gd name="T4" fmla="*/ 72 w 144"/>
                <a:gd name="T5" fmla="*/ 0 h 144"/>
                <a:gd name="T6" fmla="*/ 144 w 144"/>
                <a:gd name="T7" fmla="*/ 72 h 144"/>
                <a:gd name="T8" fmla="*/ 72 w 144"/>
                <a:gd name="T9" fmla="*/ 144 h 144"/>
              </a:gdLst>
              <a:ahLst/>
              <a:cxnLst>
                <a:cxn ang="0">
                  <a:pos x="T0" y="T1"/>
                </a:cxn>
                <a:cxn ang="0">
                  <a:pos x="T2" y="T3"/>
                </a:cxn>
                <a:cxn ang="0">
                  <a:pos x="T4" y="T5"/>
                </a:cxn>
                <a:cxn ang="0">
                  <a:pos x="T6" y="T7"/>
                </a:cxn>
                <a:cxn ang="0">
                  <a:pos x="T8" y="T9"/>
                </a:cxn>
              </a:cxnLst>
              <a:rect l="0" t="0" r="r" b="b"/>
              <a:pathLst>
                <a:path w="144" h="144">
                  <a:moveTo>
                    <a:pt x="72" y="144"/>
                  </a:moveTo>
                  <a:lnTo>
                    <a:pt x="0" y="72"/>
                  </a:lnTo>
                  <a:lnTo>
                    <a:pt x="72" y="0"/>
                  </a:lnTo>
                  <a:lnTo>
                    <a:pt x="144" y="72"/>
                  </a:lnTo>
                  <a:lnTo>
                    <a:pt x="72" y="144"/>
                  </a:lnTo>
                  <a:close/>
                </a:path>
              </a:pathLst>
            </a:custGeom>
            <a:solidFill>
              <a:srgbClr val="1B436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Times New Roman" panose="02020603050405020304" pitchFamily="18" charset="0"/>
                <a:cs typeface="Times New Roman" panose="02020603050405020304" pitchFamily="18" charset="0"/>
              </a:endParaRPr>
            </a:p>
          </p:txBody>
        </p:sp>
      </p:grpSp>
      <p:grpSp>
        <p:nvGrpSpPr>
          <p:cNvPr id="70" name="组合 69">
            <a:extLst>
              <a:ext uri="{FF2B5EF4-FFF2-40B4-BE49-F238E27FC236}">
                <a16:creationId xmlns:a16="http://schemas.microsoft.com/office/drawing/2014/main" id="{5812859E-4D1D-D742-8A27-4400A891D403}"/>
              </a:ext>
            </a:extLst>
          </p:cNvPr>
          <p:cNvGrpSpPr/>
          <p:nvPr/>
        </p:nvGrpSpPr>
        <p:grpSpPr>
          <a:xfrm>
            <a:off x="1512044" y="1714660"/>
            <a:ext cx="3266327" cy="558112"/>
            <a:chOff x="5631533" y="1961370"/>
            <a:chExt cx="3165244" cy="540840"/>
          </a:xfrm>
        </p:grpSpPr>
        <p:sp>
          <p:nvSpPr>
            <p:cNvPr id="71" name="Freeform 65">
              <a:extLst>
                <a:ext uri="{FF2B5EF4-FFF2-40B4-BE49-F238E27FC236}">
                  <a16:creationId xmlns:a16="http://schemas.microsoft.com/office/drawing/2014/main" id="{46225631-59BC-A54B-AE18-102C16F223B8}"/>
                </a:ext>
              </a:extLst>
            </p:cNvPr>
            <p:cNvSpPr>
              <a:spLocks/>
            </p:cNvSpPr>
            <p:nvPr/>
          </p:nvSpPr>
          <p:spPr bwMode="auto">
            <a:xfrm>
              <a:off x="5631533" y="1961370"/>
              <a:ext cx="2420481" cy="430899"/>
            </a:xfrm>
            <a:custGeom>
              <a:avLst/>
              <a:gdLst>
                <a:gd name="T0" fmla="*/ 32 w 2385"/>
                <a:gd name="T1" fmla="*/ 0 h 425"/>
                <a:gd name="T2" fmla="*/ 2385 w 2385"/>
                <a:gd name="T3" fmla="*/ 0 h 425"/>
                <a:gd name="T4" fmla="*/ 2385 w 2385"/>
                <a:gd name="T5" fmla="*/ 425 h 425"/>
                <a:gd name="T6" fmla="*/ 32 w 2385"/>
                <a:gd name="T7" fmla="*/ 425 h 425"/>
                <a:gd name="T8" fmla="*/ 0 w 2385"/>
                <a:gd name="T9" fmla="*/ 393 h 425"/>
                <a:gd name="T10" fmla="*/ 0 w 2385"/>
                <a:gd name="T11" fmla="*/ 32 h 425"/>
                <a:gd name="T12" fmla="*/ 32 w 2385"/>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2385" h="425">
                  <a:moveTo>
                    <a:pt x="32" y="0"/>
                  </a:moveTo>
                  <a:cubicBezTo>
                    <a:pt x="2385" y="0"/>
                    <a:pt x="2385" y="0"/>
                    <a:pt x="2385" y="0"/>
                  </a:cubicBezTo>
                  <a:cubicBezTo>
                    <a:pt x="2385" y="425"/>
                    <a:pt x="2385" y="425"/>
                    <a:pt x="2385" y="425"/>
                  </a:cubicBezTo>
                  <a:cubicBezTo>
                    <a:pt x="32" y="425"/>
                    <a:pt x="32" y="425"/>
                    <a:pt x="32" y="425"/>
                  </a:cubicBezTo>
                  <a:cubicBezTo>
                    <a:pt x="15" y="425"/>
                    <a:pt x="0" y="410"/>
                    <a:pt x="0" y="393"/>
                  </a:cubicBezTo>
                  <a:cubicBezTo>
                    <a:pt x="0" y="32"/>
                    <a:pt x="0" y="32"/>
                    <a:pt x="0" y="32"/>
                  </a:cubicBezTo>
                  <a:cubicBezTo>
                    <a:pt x="0" y="15"/>
                    <a:pt x="15" y="0"/>
                    <a:pt x="32"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Times New Roman" panose="02020603050405020304" pitchFamily="18" charset="0"/>
                <a:cs typeface="Times New Roman" panose="02020603050405020304" pitchFamily="18" charset="0"/>
              </a:endParaRPr>
            </a:p>
          </p:txBody>
        </p:sp>
        <p:sp>
          <p:nvSpPr>
            <p:cNvPr id="72" name="Freeform 66">
              <a:extLst>
                <a:ext uri="{FF2B5EF4-FFF2-40B4-BE49-F238E27FC236}">
                  <a16:creationId xmlns:a16="http://schemas.microsoft.com/office/drawing/2014/main" id="{2C8218CE-550C-9845-8401-FDBE41AF3377}"/>
                </a:ext>
              </a:extLst>
            </p:cNvPr>
            <p:cNvSpPr>
              <a:spLocks/>
            </p:cNvSpPr>
            <p:nvPr/>
          </p:nvSpPr>
          <p:spPr bwMode="auto">
            <a:xfrm>
              <a:off x="8052014" y="1961370"/>
              <a:ext cx="744763" cy="430899"/>
            </a:xfrm>
            <a:custGeom>
              <a:avLst/>
              <a:gdLst>
                <a:gd name="T0" fmla="*/ 702 w 734"/>
                <a:gd name="T1" fmla="*/ 0 h 425"/>
                <a:gd name="T2" fmla="*/ 734 w 734"/>
                <a:gd name="T3" fmla="*/ 32 h 425"/>
                <a:gd name="T4" fmla="*/ 734 w 734"/>
                <a:gd name="T5" fmla="*/ 393 h 425"/>
                <a:gd name="T6" fmla="*/ 702 w 734"/>
                <a:gd name="T7" fmla="*/ 425 h 425"/>
                <a:gd name="T8" fmla="*/ 0 w 734"/>
                <a:gd name="T9" fmla="*/ 425 h 425"/>
                <a:gd name="T10" fmla="*/ 0 w 734"/>
                <a:gd name="T11" fmla="*/ 0 h 425"/>
                <a:gd name="T12" fmla="*/ 702 w 734"/>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734" h="425">
                  <a:moveTo>
                    <a:pt x="702" y="0"/>
                  </a:moveTo>
                  <a:cubicBezTo>
                    <a:pt x="720" y="0"/>
                    <a:pt x="734" y="15"/>
                    <a:pt x="734" y="32"/>
                  </a:cubicBezTo>
                  <a:cubicBezTo>
                    <a:pt x="734" y="393"/>
                    <a:pt x="734" y="393"/>
                    <a:pt x="734" y="393"/>
                  </a:cubicBezTo>
                  <a:cubicBezTo>
                    <a:pt x="734" y="410"/>
                    <a:pt x="720" y="425"/>
                    <a:pt x="702" y="425"/>
                  </a:cubicBezTo>
                  <a:cubicBezTo>
                    <a:pt x="0" y="425"/>
                    <a:pt x="0" y="425"/>
                    <a:pt x="0" y="425"/>
                  </a:cubicBezTo>
                  <a:cubicBezTo>
                    <a:pt x="0" y="0"/>
                    <a:pt x="0" y="0"/>
                    <a:pt x="0" y="0"/>
                  </a:cubicBezTo>
                  <a:lnTo>
                    <a:pt x="702" y="0"/>
                  </a:lnTo>
                  <a:close/>
                </a:path>
              </a:pathLst>
            </a:custGeom>
            <a:solidFill>
              <a:srgbClr val="1B436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Times New Roman" panose="02020603050405020304" pitchFamily="18" charset="0"/>
                <a:cs typeface="Times New Roman" panose="02020603050405020304" pitchFamily="18" charset="0"/>
              </a:endParaRPr>
            </a:p>
          </p:txBody>
        </p:sp>
        <p:sp>
          <p:nvSpPr>
            <p:cNvPr id="73" name="Freeform 67">
              <a:extLst>
                <a:ext uri="{FF2B5EF4-FFF2-40B4-BE49-F238E27FC236}">
                  <a16:creationId xmlns:a16="http://schemas.microsoft.com/office/drawing/2014/main" id="{238EBABB-D9EA-D142-9857-9D6B3AD982F0}"/>
                </a:ext>
              </a:extLst>
            </p:cNvPr>
            <p:cNvSpPr>
              <a:spLocks/>
            </p:cNvSpPr>
            <p:nvPr/>
          </p:nvSpPr>
          <p:spPr bwMode="auto">
            <a:xfrm>
              <a:off x="8296721" y="2246863"/>
              <a:ext cx="255347" cy="255347"/>
            </a:xfrm>
            <a:custGeom>
              <a:avLst/>
              <a:gdLst>
                <a:gd name="T0" fmla="*/ 72 w 144"/>
                <a:gd name="T1" fmla="*/ 144 h 144"/>
                <a:gd name="T2" fmla="*/ 144 w 144"/>
                <a:gd name="T3" fmla="*/ 72 h 144"/>
                <a:gd name="T4" fmla="*/ 72 w 144"/>
                <a:gd name="T5" fmla="*/ 0 h 144"/>
                <a:gd name="T6" fmla="*/ 0 w 144"/>
                <a:gd name="T7" fmla="*/ 72 h 144"/>
                <a:gd name="T8" fmla="*/ 72 w 144"/>
                <a:gd name="T9" fmla="*/ 144 h 144"/>
              </a:gdLst>
              <a:ahLst/>
              <a:cxnLst>
                <a:cxn ang="0">
                  <a:pos x="T0" y="T1"/>
                </a:cxn>
                <a:cxn ang="0">
                  <a:pos x="T2" y="T3"/>
                </a:cxn>
                <a:cxn ang="0">
                  <a:pos x="T4" y="T5"/>
                </a:cxn>
                <a:cxn ang="0">
                  <a:pos x="T6" y="T7"/>
                </a:cxn>
                <a:cxn ang="0">
                  <a:pos x="T8" y="T9"/>
                </a:cxn>
              </a:cxnLst>
              <a:rect l="0" t="0" r="r" b="b"/>
              <a:pathLst>
                <a:path w="144" h="144">
                  <a:moveTo>
                    <a:pt x="72" y="144"/>
                  </a:moveTo>
                  <a:lnTo>
                    <a:pt x="144" y="72"/>
                  </a:lnTo>
                  <a:lnTo>
                    <a:pt x="72" y="0"/>
                  </a:lnTo>
                  <a:lnTo>
                    <a:pt x="0" y="72"/>
                  </a:lnTo>
                  <a:lnTo>
                    <a:pt x="72" y="144"/>
                  </a:lnTo>
                  <a:close/>
                </a:path>
              </a:pathLst>
            </a:custGeom>
            <a:solidFill>
              <a:srgbClr val="1B436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Times New Roman" panose="02020603050405020304" pitchFamily="18" charset="0"/>
                <a:cs typeface="Times New Roman" panose="02020603050405020304" pitchFamily="18" charset="0"/>
              </a:endParaRPr>
            </a:p>
          </p:txBody>
        </p:sp>
      </p:grpSp>
      <p:grpSp>
        <p:nvGrpSpPr>
          <p:cNvPr id="74" name="组合 73">
            <a:extLst>
              <a:ext uri="{FF2B5EF4-FFF2-40B4-BE49-F238E27FC236}">
                <a16:creationId xmlns:a16="http://schemas.microsoft.com/office/drawing/2014/main" id="{CD8FFA73-4519-2E4C-8238-90D87F2B5F0F}"/>
              </a:ext>
            </a:extLst>
          </p:cNvPr>
          <p:cNvGrpSpPr/>
          <p:nvPr/>
        </p:nvGrpSpPr>
        <p:grpSpPr>
          <a:xfrm>
            <a:off x="1512044" y="3041230"/>
            <a:ext cx="3266327" cy="556281"/>
            <a:chOff x="5631533" y="4300282"/>
            <a:chExt cx="3165244" cy="539066"/>
          </a:xfrm>
        </p:grpSpPr>
        <p:sp>
          <p:nvSpPr>
            <p:cNvPr id="75" name="Freeform 68">
              <a:extLst>
                <a:ext uri="{FF2B5EF4-FFF2-40B4-BE49-F238E27FC236}">
                  <a16:creationId xmlns:a16="http://schemas.microsoft.com/office/drawing/2014/main" id="{91FF1450-1CE8-3B49-A6BD-FA039C225810}"/>
                </a:ext>
              </a:extLst>
            </p:cNvPr>
            <p:cNvSpPr>
              <a:spLocks/>
            </p:cNvSpPr>
            <p:nvPr/>
          </p:nvSpPr>
          <p:spPr bwMode="auto">
            <a:xfrm>
              <a:off x="5631533" y="4300282"/>
              <a:ext cx="2420481" cy="430899"/>
            </a:xfrm>
            <a:custGeom>
              <a:avLst/>
              <a:gdLst>
                <a:gd name="T0" fmla="*/ 32 w 2385"/>
                <a:gd name="T1" fmla="*/ 0 h 424"/>
                <a:gd name="T2" fmla="*/ 2385 w 2385"/>
                <a:gd name="T3" fmla="*/ 0 h 424"/>
                <a:gd name="T4" fmla="*/ 2385 w 2385"/>
                <a:gd name="T5" fmla="*/ 424 h 424"/>
                <a:gd name="T6" fmla="*/ 32 w 2385"/>
                <a:gd name="T7" fmla="*/ 424 h 424"/>
                <a:gd name="T8" fmla="*/ 0 w 2385"/>
                <a:gd name="T9" fmla="*/ 392 h 424"/>
                <a:gd name="T10" fmla="*/ 0 w 2385"/>
                <a:gd name="T11" fmla="*/ 32 h 424"/>
                <a:gd name="T12" fmla="*/ 32 w 2385"/>
                <a:gd name="T13" fmla="*/ 0 h 424"/>
              </a:gdLst>
              <a:ahLst/>
              <a:cxnLst>
                <a:cxn ang="0">
                  <a:pos x="T0" y="T1"/>
                </a:cxn>
                <a:cxn ang="0">
                  <a:pos x="T2" y="T3"/>
                </a:cxn>
                <a:cxn ang="0">
                  <a:pos x="T4" y="T5"/>
                </a:cxn>
                <a:cxn ang="0">
                  <a:pos x="T6" y="T7"/>
                </a:cxn>
                <a:cxn ang="0">
                  <a:pos x="T8" y="T9"/>
                </a:cxn>
                <a:cxn ang="0">
                  <a:pos x="T10" y="T11"/>
                </a:cxn>
                <a:cxn ang="0">
                  <a:pos x="T12" y="T13"/>
                </a:cxn>
              </a:cxnLst>
              <a:rect l="0" t="0" r="r" b="b"/>
              <a:pathLst>
                <a:path w="2385" h="424">
                  <a:moveTo>
                    <a:pt x="32" y="0"/>
                  </a:moveTo>
                  <a:cubicBezTo>
                    <a:pt x="2385" y="0"/>
                    <a:pt x="2385" y="0"/>
                    <a:pt x="2385" y="0"/>
                  </a:cubicBezTo>
                  <a:cubicBezTo>
                    <a:pt x="2385" y="424"/>
                    <a:pt x="2385" y="424"/>
                    <a:pt x="2385" y="424"/>
                  </a:cubicBezTo>
                  <a:cubicBezTo>
                    <a:pt x="32" y="424"/>
                    <a:pt x="32" y="424"/>
                    <a:pt x="32" y="424"/>
                  </a:cubicBezTo>
                  <a:cubicBezTo>
                    <a:pt x="15" y="424"/>
                    <a:pt x="0" y="410"/>
                    <a:pt x="0" y="392"/>
                  </a:cubicBezTo>
                  <a:cubicBezTo>
                    <a:pt x="0" y="32"/>
                    <a:pt x="0" y="32"/>
                    <a:pt x="0" y="32"/>
                  </a:cubicBezTo>
                  <a:cubicBezTo>
                    <a:pt x="0" y="14"/>
                    <a:pt x="15" y="0"/>
                    <a:pt x="32"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Times New Roman" panose="02020603050405020304" pitchFamily="18" charset="0"/>
                <a:cs typeface="Times New Roman" panose="02020603050405020304" pitchFamily="18" charset="0"/>
              </a:endParaRPr>
            </a:p>
          </p:txBody>
        </p:sp>
        <p:sp>
          <p:nvSpPr>
            <p:cNvPr id="76" name="Freeform 69">
              <a:extLst>
                <a:ext uri="{FF2B5EF4-FFF2-40B4-BE49-F238E27FC236}">
                  <a16:creationId xmlns:a16="http://schemas.microsoft.com/office/drawing/2014/main" id="{CD94DFBC-1890-384F-988B-CCB72C804961}"/>
                </a:ext>
              </a:extLst>
            </p:cNvPr>
            <p:cNvSpPr>
              <a:spLocks/>
            </p:cNvSpPr>
            <p:nvPr/>
          </p:nvSpPr>
          <p:spPr bwMode="auto">
            <a:xfrm>
              <a:off x="8052014" y="4300282"/>
              <a:ext cx="744763" cy="430899"/>
            </a:xfrm>
            <a:custGeom>
              <a:avLst/>
              <a:gdLst>
                <a:gd name="T0" fmla="*/ 702 w 734"/>
                <a:gd name="T1" fmla="*/ 0 h 424"/>
                <a:gd name="T2" fmla="*/ 734 w 734"/>
                <a:gd name="T3" fmla="*/ 32 h 424"/>
                <a:gd name="T4" fmla="*/ 734 w 734"/>
                <a:gd name="T5" fmla="*/ 392 h 424"/>
                <a:gd name="T6" fmla="*/ 702 w 734"/>
                <a:gd name="T7" fmla="*/ 424 h 424"/>
                <a:gd name="T8" fmla="*/ 0 w 734"/>
                <a:gd name="T9" fmla="*/ 424 h 424"/>
                <a:gd name="T10" fmla="*/ 0 w 734"/>
                <a:gd name="T11" fmla="*/ 0 h 424"/>
                <a:gd name="T12" fmla="*/ 702 w 734"/>
                <a:gd name="T13" fmla="*/ 0 h 424"/>
              </a:gdLst>
              <a:ahLst/>
              <a:cxnLst>
                <a:cxn ang="0">
                  <a:pos x="T0" y="T1"/>
                </a:cxn>
                <a:cxn ang="0">
                  <a:pos x="T2" y="T3"/>
                </a:cxn>
                <a:cxn ang="0">
                  <a:pos x="T4" y="T5"/>
                </a:cxn>
                <a:cxn ang="0">
                  <a:pos x="T6" y="T7"/>
                </a:cxn>
                <a:cxn ang="0">
                  <a:pos x="T8" y="T9"/>
                </a:cxn>
                <a:cxn ang="0">
                  <a:pos x="T10" y="T11"/>
                </a:cxn>
                <a:cxn ang="0">
                  <a:pos x="T12" y="T13"/>
                </a:cxn>
              </a:cxnLst>
              <a:rect l="0" t="0" r="r" b="b"/>
              <a:pathLst>
                <a:path w="734" h="424">
                  <a:moveTo>
                    <a:pt x="702" y="0"/>
                  </a:moveTo>
                  <a:cubicBezTo>
                    <a:pt x="720" y="0"/>
                    <a:pt x="734" y="14"/>
                    <a:pt x="734" y="32"/>
                  </a:cubicBezTo>
                  <a:cubicBezTo>
                    <a:pt x="734" y="392"/>
                    <a:pt x="734" y="392"/>
                    <a:pt x="734" y="392"/>
                  </a:cubicBezTo>
                  <a:cubicBezTo>
                    <a:pt x="734" y="410"/>
                    <a:pt x="720" y="424"/>
                    <a:pt x="702" y="424"/>
                  </a:cubicBezTo>
                  <a:cubicBezTo>
                    <a:pt x="0" y="424"/>
                    <a:pt x="0" y="424"/>
                    <a:pt x="0" y="424"/>
                  </a:cubicBezTo>
                  <a:cubicBezTo>
                    <a:pt x="0" y="0"/>
                    <a:pt x="0" y="0"/>
                    <a:pt x="0" y="0"/>
                  </a:cubicBezTo>
                  <a:lnTo>
                    <a:pt x="702" y="0"/>
                  </a:lnTo>
                  <a:close/>
                </a:path>
              </a:pathLst>
            </a:custGeom>
            <a:solidFill>
              <a:srgbClr val="1B436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Times New Roman" panose="02020603050405020304" pitchFamily="18" charset="0"/>
                <a:cs typeface="Times New Roman" panose="02020603050405020304" pitchFamily="18" charset="0"/>
              </a:endParaRPr>
            </a:p>
          </p:txBody>
        </p:sp>
        <p:sp>
          <p:nvSpPr>
            <p:cNvPr id="77" name="Freeform 70">
              <a:extLst>
                <a:ext uri="{FF2B5EF4-FFF2-40B4-BE49-F238E27FC236}">
                  <a16:creationId xmlns:a16="http://schemas.microsoft.com/office/drawing/2014/main" id="{0849F031-3353-8B4B-893D-8D8EF59FC74F}"/>
                </a:ext>
              </a:extLst>
            </p:cNvPr>
            <p:cNvSpPr>
              <a:spLocks/>
            </p:cNvSpPr>
            <p:nvPr/>
          </p:nvSpPr>
          <p:spPr bwMode="auto">
            <a:xfrm>
              <a:off x="8296721" y="4584001"/>
              <a:ext cx="255347" cy="255347"/>
            </a:xfrm>
            <a:custGeom>
              <a:avLst/>
              <a:gdLst>
                <a:gd name="T0" fmla="*/ 72 w 144"/>
                <a:gd name="T1" fmla="*/ 144 h 144"/>
                <a:gd name="T2" fmla="*/ 144 w 144"/>
                <a:gd name="T3" fmla="*/ 72 h 144"/>
                <a:gd name="T4" fmla="*/ 72 w 144"/>
                <a:gd name="T5" fmla="*/ 0 h 144"/>
                <a:gd name="T6" fmla="*/ 0 w 144"/>
                <a:gd name="T7" fmla="*/ 72 h 144"/>
                <a:gd name="T8" fmla="*/ 72 w 144"/>
                <a:gd name="T9" fmla="*/ 144 h 144"/>
              </a:gdLst>
              <a:ahLst/>
              <a:cxnLst>
                <a:cxn ang="0">
                  <a:pos x="T0" y="T1"/>
                </a:cxn>
                <a:cxn ang="0">
                  <a:pos x="T2" y="T3"/>
                </a:cxn>
                <a:cxn ang="0">
                  <a:pos x="T4" y="T5"/>
                </a:cxn>
                <a:cxn ang="0">
                  <a:pos x="T6" y="T7"/>
                </a:cxn>
                <a:cxn ang="0">
                  <a:pos x="T8" y="T9"/>
                </a:cxn>
              </a:cxnLst>
              <a:rect l="0" t="0" r="r" b="b"/>
              <a:pathLst>
                <a:path w="144" h="144">
                  <a:moveTo>
                    <a:pt x="72" y="144"/>
                  </a:moveTo>
                  <a:lnTo>
                    <a:pt x="144" y="72"/>
                  </a:lnTo>
                  <a:lnTo>
                    <a:pt x="72" y="0"/>
                  </a:lnTo>
                  <a:lnTo>
                    <a:pt x="0" y="72"/>
                  </a:lnTo>
                  <a:lnTo>
                    <a:pt x="72" y="144"/>
                  </a:lnTo>
                  <a:close/>
                </a:path>
              </a:pathLst>
            </a:custGeom>
            <a:solidFill>
              <a:srgbClr val="1B436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Times New Roman" panose="02020603050405020304" pitchFamily="18" charset="0"/>
                <a:cs typeface="Times New Roman" panose="02020603050405020304" pitchFamily="18" charset="0"/>
              </a:endParaRPr>
            </a:p>
          </p:txBody>
        </p:sp>
      </p:grpSp>
      <p:sp>
        <p:nvSpPr>
          <p:cNvPr id="78" name="文本框 17">
            <a:extLst>
              <a:ext uri="{FF2B5EF4-FFF2-40B4-BE49-F238E27FC236}">
                <a16:creationId xmlns:a16="http://schemas.microsoft.com/office/drawing/2014/main" id="{9C52EAD8-E340-C547-922C-07B4D1EED46B}"/>
              </a:ext>
            </a:extLst>
          </p:cNvPr>
          <p:cNvSpPr txBox="1"/>
          <p:nvPr/>
        </p:nvSpPr>
        <p:spPr>
          <a:xfrm>
            <a:off x="4922216" y="1105354"/>
            <a:ext cx="2265287" cy="307777"/>
          </a:xfrm>
          <a:prstGeom prst="rect">
            <a:avLst/>
          </a:prstGeom>
          <a:noFill/>
        </p:spPr>
        <p:txBody>
          <a:bodyPr wrap="square" rtlCol="0">
            <a:spAutoFit/>
          </a:bodyPr>
          <a:lstStyle/>
          <a:p>
            <a:r>
              <a:rPr lang="zh-CN" altLang="en-US" b="1" dirty="0">
                <a:solidFill>
                  <a:srgbClr val="000000"/>
                </a:solidFill>
                <a:latin typeface="Times New Roman" panose="02020603050405020304" pitchFamily="18" charset="0"/>
                <a:cs typeface="Times New Roman" panose="02020603050405020304" pitchFamily="18" charset="0"/>
              </a:rPr>
              <a:t>种植各色水稻</a:t>
            </a:r>
            <a:endParaRPr lang="zh-CN" altLang="en-US" sz="1400" b="1" dirty="0">
              <a:solidFill>
                <a:srgbClr val="000000"/>
              </a:solidFill>
              <a:latin typeface="Times New Roman" panose="02020603050405020304" pitchFamily="18" charset="0"/>
              <a:cs typeface="Times New Roman" panose="02020603050405020304" pitchFamily="18" charset="0"/>
            </a:endParaRPr>
          </a:p>
        </p:txBody>
      </p:sp>
      <p:sp>
        <p:nvSpPr>
          <p:cNvPr id="79" name="文本框 56">
            <a:extLst>
              <a:ext uri="{FF2B5EF4-FFF2-40B4-BE49-F238E27FC236}">
                <a16:creationId xmlns:a16="http://schemas.microsoft.com/office/drawing/2014/main" id="{1DC473A5-D779-F642-B994-67D3B81DF6E6}"/>
              </a:ext>
            </a:extLst>
          </p:cNvPr>
          <p:cNvSpPr txBox="1"/>
          <p:nvPr/>
        </p:nvSpPr>
        <p:spPr>
          <a:xfrm>
            <a:off x="4922216" y="2468479"/>
            <a:ext cx="2400074" cy="246221"/>
          </a:xfrm>
          <a:prstGeom prst="rect">
            <a:avLst/>
          </a:prstGeom>
          <a:noFill/>
        </p:spPr>
        <p:txBody>
          <a:bodyPr wrap="square" rtlCol="0">
            <a:spAutoFit/>
          </a:bodyPr>
          <a:lstStyle/>
          <a:p>
            <a:r>
              <a:rPr lang="zh-CN" altLang="en-US" sz="1000" b="1" dirty="0">
                <a:solidFill>
                  <a:srgbClr val="000000"/>
                </a:solidFill>
                <a:latin typeface="Times New Roman" panose="02020603050405020304" pitchFamily="18" charset="0"/>
                <a:cs typeface="Times New Roman" panose="02020603050405020304" pitchFamily="18" charset="0"/>
              </a:rPr>
              <a:t>地权为抵押品的内生性的货币金融体系</a:t>
            </a:r>
          </a:p>
        </p:txBody>
      </p:sp>
      <p:sp>
        <p:nvSpPr>
          <p:cNvPr id="80" name="文本框 57">
            <a:extLst>
              <a:ext uri="{FF2B5EF4-FFF2-40B4-BE49-F238E27FC236}">
                <a16:creationId xmlns:a16="http://schemas.microsoft.com/office/drawing/2014/main" id="{3778A8CF-B48D-A44E-8F98-6F9FACC4E73F}"/>
              </a:ext>
            </a:extLst>
          </p:cNvPr>
          <p:cNvSpPr txBox="1"/>
          <p:nvPr/>
        </p:nvSpPr>
        <p:spPr>
          <a:xfrm>
            <a:off x="4922216" y="3817892"/>
            <a:ext cx="2400074" cy="307777"/>
          </a:xfrm>
          <a:prstGeom prst="rect">
            <a:avLst/>
          </a:prstGeom>
          <a:noFill/>
        </p:spPr>
        <p:txBody>
          <a:bodyPr wrap="square" rtlCol="0">
            <a:spAutoFit/>
          </a:bodyPr>
          <a:lstStyle/>
          <a:p>
            <a:r>
              <a:rPr lang="zh-CN" altLang="en-US" b="1" dirty="0">
                <a:solidFill>
                  <a:srgbClr val="000000"/>
                </a:solidFill>
                <a:latin typeface="Times New Roman" panose="02020603050405020304" pitchFamily="18" charset="0"/>
                <a:cs typeface="Times New Roman" panose="02020603050405020304" pitchFamily="18" charset="0"/>
              </a:rPr>
              <a:t>日本农协在功能上非常全面</a:t>
            </a:r>
          </a:p>
        </p:txBody>
      </p:sp>
      <p:sp>
        <p:nvSpPr>
          <p:cNvPr id="81" name="文本框 58">
            <a:extLst>
              <a:ext uri="{FF2B5EF4-FFF2-40B4-BE49-F238E27FC236}">
                <a16:creationId xmlns:a16="http://schemas.microsoft.com/office/drawing/2014/main" id="{E56A85D2-DE18-D348-8B4B-2BF09E7ACCD9}"/>
              </a:ext>
            </a:extLst>
          </p:cNvPr>
          <p:cNvSpPr txBox="1"/>
          <p:nvPr/>
        </p:nvSpPr>
        <p:spPr>
          <a:xfrm>
            <a:off x="1655766" y="1785959"/>
            <a:ext cx="2265287" cy="307777"/>
          </a:xfrm>
          <a:prstGeom prst="rect">
            <a:avLst/>
          </a:prstGeom>
          <a:noFill/>
        </p:spPr>
        <p:txBody>
          <a:bodyPr wrap="square" rtlCol="0">
            <a:spAutoFit/>
          </a:bodyPr>
          <a:lstStyle/>
          <a:p>
            <a:r>
              <a:rPr lang="zh-CN" altLang="en-US" b="1" dirty="0">
                <a:solidFill>
                  <a:srgbClr val="000000"/>
                </a:solidFill>
                <a:latin typeface="Times New Roman" panose="02020603050405020304" pitchFamily="18" charset="0"/>
                <a:cs typeface="Times New Roman" panose="02020603050405020304" pitchFamily="18" charset="0"/>
              </a:rPr>
              <a:t>建立“稻田艺术”会场</a:t>
            </a:r>
            <a:endParaRPr lang="zh-CN" altLang="en-US" sz="1400" b="1" dirty="0">
              <a:solidFill>
                <a:srgbClr val="000000"/>
              </a:solidFill>
              <a:latin typeface="Times New Roman" panose="02020603050405020304" pitchFamily="18" charset="0"/>
              <a:cs typeface="Times New Roman" panose="02020603050405020304" pitchFamily="18" charset="0"/>
            </a:endParaRPr>
          </a:p>
        </p:txBody>
      </p:sp>
      <p:sp>
        <p:nvSpPr>
          <p:cNvPr id="82" name="文本框 59">
            <a:extLst>
              <a:ext uri="{FF2B5EF4-FFF2-40B4-BE49-F238E27FC236}">
                <a16:creationId xmlns:a16="http://schemas.microsoft.com/office/drawing/2014/main" id="{F51ED546-A8F3-2C44-BF78-F4AFC131CE68}"/>
              </a:ext>
            </a:extLst>
          </p:cNvPr>
          <p:cNvSpPr txBox="1"/>
          <p:nvPr/>
        </p:nvSpPr>
        <p:spPr>
          <a:xfrm>
            <a:off x="1655766" y="3113827"/>
            <a:ext cx="2265287" cy="307777"/>
          </a:xfrm>
          <a:prstGeom prst="rect">
            <a:avLst/>
          </a:prstGeom>
          <a:noFill/>
        </p:spPr>
        <p:txBody>
          <a:bodyPr wrap="square" rtlCol="0">
            <a:spAutoFit/>
          </a:bodyPr>
          <a:lstStyle/>
          <a:p>
            <a:r>
              <a:rPr lang="zh-CN" altLang="en-US" b="1" dirty="0">
                <a:solidFill>
                  <a:srgbClr val="000000"/>
                </a:solidFill>
                <a:latin typeface="Times New Roman" panose="02020603050405020304" pitchFamily="18" charset="0"/>
                <a:cs typeface="Times New Roman" panose="02020603050405020304" pitchFamily="18" charset="0"/>
              </a:rPr>
              <a:t>协会内部的农业信贷部门</a:t>
            </a:r>
          </a:p>
        </p:txBody>
      </p:sp>
      <p:sp>
        <p:nvSpPr>
          <p:cNvPr id="83" name="文本框 46">
            <a:extLst>
              <a:ext uri="{FF2B5EF4-FFF2-40B4-BE49-F238E27FC236}">
                <a16:creationId xmlns:a16="http://schemas.microsoft.com/office/drawing/2014/main" id="{B276CB1F-CF74-974D-AC85-7276F05F106C}"/>
              </a:ext>
            </a:extLst>
          </p:cNvPr>
          <p:cNvSpPr txBox="1"/>
          <p:nvPr/>
        </p:nvSpPr>
        <p:spPr>
          <a:xfrm>
            <a:off x="4236148" y="1079447"/>
            <a:ext cx="287258" cy="338554"/>
          </a:xfrm>
          <a:prstGeom prst="rect">
            <a:avLst/>
          </a:prstGeom>
          <a:noFill/>
        </p:spPr>
        <p:txBody>
          <a:bodyPr wrap="none" rtlCol="0">
            <a:spAutoFit/>
          </a:bodyPr>
          <a:lstStyle/>
          <a:p>
            <a:r>
              <a:rPr lang="en-US" altLang="zh-CN" sz="1600" b="1" dirty="0">
                <a:solidFill>
                  <a:srgbClr val="FFFFFF"/>
                </a:solidFill>
                <a:latin typeface="Times New Roman" panose="02020603050405020304" pitchFamily="18" charset="0"/>
                <a:cs typeface="Times New Roman" panose="02020603050405020304" pitchFamily="18" charset="0"/>
              </a:rPr>
              <a:t>1</a:t>
            </a:r>
            <a:endParaRPr lang="zh-CN" altLang="en-US" sz="1600" b="1" dirty="0">
              <a:solidFill>
                <a:srgbClr val="FFFFFF"/>
              </a:solidFill>
              <a:latin typeface="Times New Roman" panose="02020603050405020304" pitchFamily="18" charset="0"/>
              <a:cs typeface="Times New Roman" panose="02020603050405020304" pitchFamily="18" charset="0"/>
            </a:endParaRPr>
          </a:p>
        </p:txBody>
      </p:sp>
      <p:sp>
        <p:nvSpPr>
          <p:cNvPr id="84" name="文本框 61">
            <a:extLst>
              <a:ext uri="{FF2B5EF4-FFF2-40B4-BE49-F238E27FC236}">
                <a16:creationId xmlns:a16="http://schemas.microsoft.com/office/drawing/2014/main" id="{2B584196-1F10-B24A-9A95-DCB15744DF9A}"/>
              </a:ext>
            </a:extLst>
          </p:cNvPr>
          <p:cNvSpPr txBox="1"/>
          <p:nvPr/>
        </p:nvSpPr>
        <p:spPr>
          <a:xfrm>
            <a:off x="4245297" y="1743447"/>
            <a:ext cx="287258" cy="338554"/>
          </a:xfrm>
          <a:prstGeom prst="rect">
            <a:avLst/>
          </a:prstGeom>
          <a:noFill/>
        </p:spPr>
        <p:txBody>
          <a:bodyPr wrap="none" rtlCol="0">
            <a:spAutoFit/>
          </a:bodyPr>
          <a:lstStyle/>
          <a:p>
            <a:r>
              <a:rPr lang="en-US" altLang="zh-CN" sz="1600" b="1" dirty="0">
                <a:solidFill>
                  <a:srgbClr val="FFFFFF"/>
                </a:solidFill>
                <a:latin typeface="Times New Roman" panose="02020603050405020304" pitchFamily="18" charset="0"/>
                <a:cs typeface="Times New Roman" panose="02020603050405020304" pitchFamily="18" charset="0"/>
              </a:rPr>
              <a:t>2</a:t>
            </a:r>
            <a:endParaRPr lang="zh-CN" altLang="en-US" sz="1600" b="1" dirty="0">
              <a:solidFill>
                <a:srgbClr val="FFFFFF"/>
              </a:solidFill>
              <a:latin typeface="Times New Roman" panose="02020603050405020304" pitchFamily="18" charset="0"/>
              <a:cs typeface="Times New Roman" panose="02020603050405020304" pitchFamily="18" charset="0"/>
            </a:endParaRPr>
          </a:p>
        </p:txBody>
      </p:sp>
      <p:sp>
        <p:nvSpPr>
          <p:cNvPr id="85" name="文本框 62">
            <a:extLst>
              <a:ext uri="{FF2B5EF4-FFF2-40B4-BE49-F238E27FC236}">
                <a16:creationId xmlns:a16="http://schemas.microsoft.com/office/drawing/2014/main" id="{C2103242-E333-AA4E-A477-83DF6DDA08BE}"/>
              </a:ext>
            </a:extLst>
          </p:cNvPr>
          <p:cNvSpPr txBox="1"/>
          <p:nvPr/>
        </p:nvSpPr>
        <p:spPr>
          <a:xfrm>
            <a:off x="4278308" y="2425909"/>
            <a:ext cx="287258" cy="338554"/>
          </a:xfrm>
          <a:prstGeom prst="rect">
            <a:avLst/>
          </a:prstGeom>
          <a:noFill/>
        </p:spPr>
        <p:txBody>
          <a:bodyPr wrap="none" rtlCol="0">
            <a:spAutoFit/>
          </a:bodyPr>
          <a:lstStyle/>
          <a:p>
            <a:r>
              <a:rPr lang="en-US" altLang="zh-CN" sz="1600" b="1" dirty="0">
                <a:solidFill>
                  <a:srgbClr val="FFFFFF"/>
                </a:solidFill>
                <a:latin typeface="Times New Roman" panose="02020603050405020304" pitchFamily="18" charset="0"/>
                <a:cs typeface="Times New Roman" panose="02020603050405020304" pitchFamily="18" charset="0"/>
              </a:rPr>
              <a:t>3</a:t>
            </a:r>
            <a:endParaRPr lang="zh-CN" altLang="en-US" sz="1600" b="1" dirty="0">
              <a:solidFill>
                <a:srgbClr val="FFFFFF"/>
              </a:solidFill>
              <a:latin typeface="Times New Roman" panose="02020603050405020304" pitchFamily="18" charset="0"/>
              <a:cs typeface="Times New Roman" panose="02020603050405020304" pitchFamily="18" charset="0"/>
            </a:endParaRPr>
          </a:p>
        </p:txBody>
      </p:sp>
      <p:sp>
        <p:nvSpPr>
          <p:cNvPr id="86" name="文本框 63">
            <a:extLst>
              <a:ext uri="{FF2B5EF4-FFF2-40B4-BE49-F238E27FC236}">
                <a16:creationId xmlns:a16="http://schemas.microsoft.com/office/drawing/2014/main" id="{2981A6AF-F364-5A44-B13C-967FDE966BE6}"/>
              </a:ext>
            </a:extLst>
          </p:cNvPr>
          <p:cNvSpPr txBox="1"/>
          <p:nvPr/>
        </p:nvSpPr>
        <p:spPr>
          <a:xfrm>
            <a:off x="4268765" y="3097935"/>
            <a:ext cx="287258" cy="338554"/>
          </a:xfrm>
          <a:prstGeom prst="rect">
            <a:avLst/>
          </a:prstGeom>
          <a:noFill/>
        </p:spPr>
        <p:txBody>
          <a:bodyPr wrap="none" rtlCol="0">
            <a:spAutoFit/>
          </a:bodyPr>
          <a:lstStyle/>
          <a:p>
            <a:r>
              <a:rPr lang="en-US" altLang="zh-CN" sz="1600" b="1" dirty="0">
                <a:solidFill>
                  <a:srgbClr val="FFFFFF"/>
                </a:solidFill>
                <a:latin typeface="Times New Roman" panose="02020603050405020304" pitchFamily="18" charset="0"/>
                <a:cs typeface="Times New Roman" panose="02020603050405020304" pitchFamily="18" charset="0"/>
              </a:rPr>
              <a:t>4</a:t>
            </a:r>
            <a:endParaRPr lang="zh-CN" altLang="en-US" sz="1600" b="1" dirty="0">
              <a:solidFill>
                <a:srgbClr val="FFFFFF"/>
              </a:solidFill>
              <a:latin typeface="Times New Roman" panose="02020603050405020304" pitchFamily="18" charset="0"/>
              <a:cs typeface="Times New Roman" panose="02020603050405020304" pitchFamily="18" charset="0"/>
            </a:endParaRPr>
          </a:p>
        </p:txBody>
      </p:sp>
      <p:sp>
        <p:nvSpPr>
          <p:cNvPr id="87" name="文本框 64">
            <a:extLst>
              <a:ext uri="{FF2B5EF4-FFF2-40B4-BE49-F238E27FC236}">
                <a16:creationId xmlns:a16="http://schemas.microsoft.com/office/drawing/2014/main" id="{8F573BCC-6A31-1C4D-A394-DCC49761A51B}"/>
              </a:ext>
            </a:extLst>
          </p:cNvPr>
          <p:cNvSpPr txBox="1"/>
          <p:nvPr/>
        </p:nvSpPr>
        <p:spPr>
          <a:xfrm>
            <a:off x="4268765" y="3767546"/>
            <a:ext cx="287258" cy="338554"/>
          </a:xfrm>
          <a:prstGeom prst="rect">
            <a:avLst/>
          </a:prstGeom>
          <a:noFill/>
        </p:spPr>
        <p:txBody>
          <a:bodyPr wrap="none" rtlCol="0">
            <a:spAutoFit/>
          </a:bodyPr>
          <a:lstStyle/>
          <a:p>
            <a:r>
              <a:rPr lang="en-US" altLang="zh-CN" sz="1600" b="1" dirty="0">
                <a:solidFill>
                  <a:srgbClr val="FFFFFF"/>
                </a:solidFill>
                <a:latin typeface="Times New Roman" panose="02020603050405020304" pitchFamily="18" charset="0"/>
                <a:cs typeface="Times New Roman" panose="02020603050405020304" pitchFamily="18" charset="0"/>
              </a:rPr>
              <a:t>5</a:t>
            </a:r>
            <a:endParaRPr lang="zh-CN" altLang="en-US" sz="1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7265162"/>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16"/>
                                        </p:tgtEl>
                                        <p:attrNameLst>
                                          <p:attrName>style.visibility</p:attrName>
                                        </p:attrNameLst>
                                      </p:cBhvr>
                                      <p:to>
                                        <p:strVal val="visible"/>
                                      </p:to>
                                    </p:set>
                                    <p:anim calcmode="lin" valueType="num">
                                      <p:cBhvr>
                                        <p:cTn id="7" dur="500" fill="hold"/>
                                        <p:tgtEl>
                                          <p:spTgt spid="1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6"/>
                                        </p:tgtEl>
                                        <p:attrNameLst>
                                          <p:attrName>ppt_y</p:attrName>
                                        </p:attrNameLst>
                                      </p:cBhvr>
                                      <p:tavLst>
                                        <p:tav tm="0">
                                          <p:val>
                                            <p:strVal val="#ppt_y"/>
                                          </p:val>
                                        </p:tav>
                                        <p:tav tm="100000">
                                          <p:val>
                                            <p:strVal val="#ppt_y"/>
                                          </p:val>
                                        </p:tav>
                                      </p:tavLst>
                                    </p:anim>
                                    <p:anim calcmode="lin" valueType="num">
                                      <p:cBhvr>
                                        <p:cTn id="9" dur="500" fill="hold"/>
                                        <p:tgtEl>
                                          <p:spTgt spid="1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6"/>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3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0" name="椭圆 99"/>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相关建议与总结</a:t>
            </a:r>
          </a:p>
        </p:txBody>
      </p:sp>
      <p:sp>
        <p:nvSpPr>
          <p:cNvPr id="103"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06</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Tree>
    <p:extLst>
      <p:ext uri="{BB962C8B-B14F-4D97-AF65-F5344CB8AC3E}">
        <p14:creationId xmlns:p14="http://schemas.microsoft.com/office/powerpoint/2010/main" val="33099185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heel(1)">
                                      <p:cBhvr>
                                        <p:cTn id="7" dur="600"/>
                                        <p:tgtEl>
                                          <p:spTgt spid="100"/>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 calcmode="lin" valueType="num">
                                      <p:cBhvr>
                                        <p:cTn id="11" dur="500" fill="hold"/>
                                        <p:tgtEl>
                                          <p:spTgt spid="103"/>
                                        </p:tgtEl>
                                        <p:attrNameLst>
                                          <p:attrName>ppt_w</p:attrName>
                                        </p:attrNameLst>
                                      </p:cBhvr>
                                      <p:tavLst>
                                        <p:tav tm="0">
                                          <p:val>
                                            <p:fltVal val="0"/>
                                          </p:val>
                                        </p:tav>
                                        <p:tav tm="100000">
                                          <p:val>
                                            <p:strVal val="#ppt_w"/>
                                          </p:val>
                                        </p:tav>
                                      </p:tavLst>
                                    </p:anim>
                                    <p:anim calcmode="lin" valueType="num">
                                      <p:cBhvr>
                                        <p:cTn id="12" dur="500" fill="hold"/>
                                        <p:tgtEl>
                                          <p:spTgt spid="103"/>
                                        </p:tgtEl>
                                        <p:attrNameLst>
                                          <p:attrName>ppt_h</p:attrName>
                                        </p:attrNameLst>
                                      </p:cBhvr>
                                      <p:tavLst>
                                        <p:tav tm="0">
                                          <p:val>
                                            <p:fltVal val="0"/>
                                          </p:val>
                                        </p:tav>
                                        <p:tav tm="100000">
                                          <p:val>
                                            <p:strVal val="#ppt_h"/>
                                          </p:val>
                                        </p:tav>
                                      </p:tavLst>
                                    </p:anim>
                                    <p:animEffect transition="in" filter="fade">
                                      <p:cBhvr>
                                        <p:cTn id="13" dur="500"/>
                                        <p:tgtEl>
                                          <p:spTgt spid="103"/>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1"/>
                                        </p:tgtEl>
                                        <p:attrNameLst>
                                          <p:attrName>style.visibility</p:attrName>
                                        </p:attrNameLst>
                                      </p:cBhvr>
                                      <p:to>
                                        <p:strVal val="visible"/>
                                      </p:to>
                                    </p:set>
                                    <p:anim calcmode="lin" valueType="num">
                                      <p:cBhvr>
                                        <p:cTn id="17" dur="500" fill="hold"/>
                                        <p:tgtEl>
                                          <p:spTgt spid="101"/>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1"/>
                                        </p:tgtEl>
                                        <p:attrNameLst>
                                          <p:attrName>ppt_y</p:attrName>
                                        </p:attrNameLst>
                                      </p:cBhvr>
                                      <p:tavLst>
                                        <p:tav tm="0">
                                          <p:val>
                                            <p:strVal val="#ppt_y"/>
                                          </p:val>
                                        </p:tav>
                                        <p:tav tm="100000">
                                          <p:val>
                                            <p:strVal val="#ppt_y"/>
                                          </p:val>
                                        </p:tav>
                                      </p:tavLst>
                                    </p:anim>
                                    <p:anim calcmode="lin" valueType="num">
                                      <p:cBhvr>
                                        <p:cTn id="19" dur="500" fill="hold"/>
                                        <p:tgtEl>
                                          <p:spTgt spid="101"/>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1" grpId="0"/>
      <p:bldP spid="10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000140" y="2575548"/>
            <a:ext cx="502444" cy="502444"/>
            <a:chOff x="6443245" y="4780605"/>
            <a:chExt cx="751188" cy="751188"/>
          </a:xfrm>
          <a:solidFill>
            <a:schemeClr val="bg1"/>
          </a:solidFill>
        </p:grpSpPr>
        <p:sp>
          <p:nvSpPr>
            <p:cNvPr id="47" name="椭圆 46"/>
            <p:cNvSpPr/>
            <p:nvPr/>
          </p:nvSpPr>
          <p:spPr>
            <a:xfrm>
              <a:off x="6443245" y="4780605"/>
              <a:ext cx="751188" cy="751188"/>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cs typeface="+mn-ea"/>
                <a:sym typeface="+mn-lt"/>
              </a:endParaRPr>
            </a:p>
          </p:txBody>
        </p:sp>
        <p:grpSp>
          <p:nvGrpSpPr>
            <p:cNvPr id="48" name="组合 47"/>
            <p:cNvGrpSpPr/>
            <p:nvPr/>
          </p:nvGrpSpPr>
          <p:grpSpPr>
            <a:xfrm>
              <a:off x="6600772" y="4925106"/>
              <a:ext cx="482922" cy="481856"/>
              <a:chOff x="3175" y="4763"/>
              <a:chExt cx="717550" cy="715963"/>
            </a:xfrm>
            <a:grpFill/>
          </p:grpSpPr>
          <p:sp>
            <p:nvSpPr>
              <p:cNvPr id="49" name="Freeform 9"/>
              <p:cNvSpPr/>
              <p:nvPr/>
            </p:nvSpPr>
            <p:spPr bwMode="auto">
              <a:xfrm>
                <a:off x="434975" y="439738"/>
                <a:ext cx="285750" cy="280988"/>
              </a:xfrm>
              <a:custGeom>
                <a:avLst/>
                <a:gdLst>
                  <a:gd name="T0" fmla="*/ 68 w 75"/>
                  <a:gd name="T1" fmla="*/ 42 h 74"/>
                  <a:gd name="T2" fmla="*/ 25 w 75"/>
                  <a:gd name="T3" fmla="*/ 0 h 74"/>
                  <a:gd name="T4" fmla="*/ 0 w 75"/>
                  <a:gd name="T5" fmla="*/ 24 h 74"/>
                  <a:gd name="T6" fmla="*/ 43 w 75"/>
                  <a:gd name="T7" fmla="*/ 67 h 74"/>
                  <a:gd name="T8" fmla="*/ 68 w 75"/>
                  <a:gd name="T9" fmla="*/ 67 h 74"/>
                  <a:gd name="T10" fmla="*/ 68 w 75"/>
                  <a:gd name="T11" fmla="*/ 42 h 74"/>
                </a:gdLst>
                <a:ahLst/>
                <a:cxnLst>
                  <a:cxn ang="0">
                    <a:pos x="T0" y="T1"/>
                  </a:cxn>
                  <a:cxn ang="0">
                    <a:pos x="T2" y="T3"/>
                  </a:cxn>
                  <a:cxn ang="0">
                    <a:pos x="T4" y="T5"/>
                  </a:cxn>
                  <a:cxn ang="0">
                    <a:pos x="T6" y="T7"/>
                  </a:cxn>
                  <a:cxn ang="0">
                    <a:pos x="T8" y="T9"/>
                  </a:cxn>
                  <a:cxn ang="0">
                    <a:pos x="T10" y="T11"/>
                  </a:cxn>
                </a:cxnLst>
                <a:rect l="0" t="0" r="r" b="b"/>
                <a:pathLst>
                  <a:path w="75" h="74">
                    <a:moveTo>
                      <a:pt x="68" y="42"/>
                    </a:moveTo>
                    <a:cubicBezTo>
                      <a:pt x="25" y="0"/>
                      <a:pt x="25" y="0"/>
                      <a:pt x="25" y="0"/>
                    </a:cubicBezTo>
                    <a:cubicBezTo>
                      <a:pt x="19" y="10"/>
                      <a:pt x="10" y="18"/>
                      <a:pt x="0" y="24"/>
                    </a:cubicBezTo>
                    <a:cubicBezTo>
                      <a:pt x="43" y="67"/>
                      <a:pt x="43" y="67"/>
                      <a:pt x="43" y="67"/>
                    </a:cubicBezTo>
                    <a:cubicBezTo>
                      <a:pt x="50" y="74"/>
                      <a:pt x="61" y="74"/>
                      <a:pt x="68" y="67"/>
                    </a:cubicBezTo>
                    <a:cubicBezTo>
                      <a:pt x="75" y="60"/>
                      <a:pt x="75" y="49"/>
                      <a:pt x="68" y="42"/>
                    </a:cubicBezTo>
                    <a:close/>
                  </a:path>
                </a:pathLst>
              </a:custGeom>
              <a:grp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sp>
            <p:nvSpPr>
              <p:cNvPr id="50" name="Freeform 10"/>
              <p:cNvSpPr>
                <a:spLocks noEditPoints="1"/>
              </p:cNvSpPr>
              <p:nvPr/>
            </p:nvSpPr>
            <p:spPr bwMode="auto">
              <a:xfrm>
                <a:off x="3175" y="4763"/>
                <a:ext cx="530225" cy="533400"/>
              </a:xfrm>
              <a:custGeom>
                <a:avLst/>
                <a:gdLst>
                  <a:gd name="T0" fmla="*/ 139 w 139"/>
                  <a:gd name="T1" fmla="*/ 70 h 140"/>
                  <a:gd name="T2" fmla="*/ 70 w 139"/>
                  <a:gd name="T3" fmla="*/ 0 h 140"/>
                  <a:gd name="T4" fmla="*/ 0 w 139"/>
                  <a:gd name="T5" fmla="*/ 70 h 140"/>
                  <a:gd name="T6" fmla="*/ 70 w 139"/>
                  <a:gd name="T7" fmla="*/ 140 h 140"/>
                  <a:gd name="T8" fmla="*/ 139 w 139"/>
                  <a:gd name="T9" fmla="*/ 70 h 140"/>
                  <a:gd name="T10" fmla="*/ 70 w 139"/>
                  <a:gd name="T11" fmla="*/ 122 h 140"/>
                  <a:gd name="T12" fmla="*/ 17 w 139"/>
                  <a:gd name="T13" fmla="*/ 70 h 140"/>
                  <a:gd name="T14" fmla="*/ 70 w 139"/>
                  <a:gd name="T15" fmla="*/ 17 h 140"/>
                  <a:gd name="T16" fmla="*/ 122 w 139"/>
                  <a:gd name="T17" fmla="*/ 70 h 140"/>
                  <a:gd name="T18" fmla="*/ 70 w 139"/>
                  <a:gd name="T19" fmla="*/ 1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39" y="70"/>
                    </a:moveTo>
                    <a:cubicBezTo>
                      <a:pt x="139" y="31"/>
                      <a:pt x="108" y="0"/>
                      <a:pt x="70" y="0"/>
                    </a:cubicBezTo>
                    <a:cubicBezTo>
                      <a:pt x="31" y="0"/>
                      <a:pt x="0" y="31"/>
                      <a:pt x="0" y="70"/>
                    </a:cubicBezTo>
                    <a:cubicBezTo>
                      <a:pt x="0" y="108"/>
                      <a:pt x="31" y="140"/>
                      <a:pt x="70" y="140"/>
                    </a:cubicBezTo>
                    <a:cubicBezTo>
                      <a:pt x="108" y="140"/>
                      <a:pt x="139" y="108"/>
                      <a:pt x="139" y="70"/>
                    </a:cubicBezTo>
                    <a:close/>
                    <a:moveTo>
                      <a:pt x="70" y="122"/>
                    </a:moveTo>
                    <a:cubicBezTo>
                      <a:pt x="41" y="122"/>
                      <a:pt x="17" y="99"/>
                      <a:pt x="17" y="70"/>
                    </a:cubicBezTo>
                    <a:cubicBezTo>
                      <a:pt x="17" y="41"/>
                      <a:pt x="41" y="17"/>
                      <a:pt x="70" y="17"/>
                    </a:cubicBezTo>
                    <a:cubicBezTo>
                      <a:pt x="98" y="17"/>
                      <a:pt x="122" y="41"/>
                      <a:pt x="122" y="70"/>
                    </a:cubicBezTo>
                    <a:cubicBezTo>
                      <a:pt x="122" y="99"/>
                      <a:pt x="98" y="122"/>
                      <a:pt x="70" y="122"/>
                    </a:cubicBezTo>
                    <a:close/>
                  </a:path>
                </a:pathLst>
              </a:custGeom>
              <a:grp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sp>
            <p:nvSpPr>
              <p:cNvPr id="51" name="Freeform 11"/>
              <p:cNvSpPr/>
              <p:nvPr/>
            </p:nvSpPr>
            <p:spPr bwMode="auto">
              <a:xfrm>
                <a:off x="114300" y="115888"/>
                <a:ext cx="157163" cy="155575"/>
              </a:xfrm>
              <a:custGeom>
                <a:avLst/>
                <a:gdLst>
                  <a:gd name="T0" fmla="*/ 0 w 41"/>
                  <a:gd name="T1" fmla="*/ 41 h 41"/>
                  <a:gd name="T2" fmla="*/ 12 w 41"/>
                  <a:gd name="T3" fmla="*/ 41 h 41"/>
                  <a:gd name="T4" fmla="*/ 41 w 41"/>
                  <a:gd name="T5" fmla="*/ 12 h 41"/>
                  <a:gd name="T6" fmla="*/ 41 w 41"/>
                  <a:gd name="T7" fmla="*/ 0 h 41"/>
                  <a:gd name="T8" fmla="*/ 0 w 41"/>
                  <a:gd name="T9" fmla="*/ 41 h 41"/>
                </a:gdLst>
                <a:ahLst/>
                <a:cxnLst>
                  <a:cxn ang="0">
                    <a:pos x="T0" y="T1"/>
                  </a:cxn>
                  <a:cxn ang="0">
                    <a:pos x="T2" y="T3"/>
                  </a:cxn>
                  <a:cxn ang="0">
                    <a:pos x="T4" y="T5"/>
                  </a:cxn>
                  <a:cxn ang="0">
                    <a:pos x="T6" y="T7"/>
                  </a:cxn>
                  <a:cxn ang="0">
                    <a:pos x="T8" y="T9"/>
                  </a:cxn>
                </a:cxnLst>
                <a:rect l="0" t="0" r="r" b="b"/>
                <a:pathLst>
                  <a:path w="41" h="41">
                    <a:moveTo>
                      <a:pt x="0" y="41"/>
                    </a:moveTo>
                    <a:cubicBezTo>
                      <a:pt x="12" y="41"/>
                      <a:pt x="12" y="41"/>
                      <a:pt x="12" y="41"/>
                    </a:cubicBezTo>
                    <a:cubicBezTo>
                      <a:pt x="12" y="25"/>
                      <a:pt x="25" y="12"/>
                      <a:pt x="41" y="12"/>
                    </a:cubicBezTo>
                    <a:cubicBezTo>
                      <a:pt x="41" y="0"/>
                      <a:pt x="41" y="0"/>
                      <a:pt x="41" y="0"/>
                    </a:cubicBezTo>
                    <a:cubicBezTo>
                      <a:pt x="18" y="0"/>
                      <a:pt x="0" y="18"/>
                      <a:pt x="0" y="41"/>
                    </a:cubicBezTo>
                    <a:close/>
                  </a:path>
                </a:pathLst>
              </a:custGeom>
              <a:grp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grpSp>
      </p:grpSp>
      <p:grpSp>
        <p:nvGrpSpPr>
          <p:cNvPr id="2" name="组合 1"/>
          <p:cNvGrpSpPr/>
          <p:nvPr/>
        </p:nvGrpSpPr>
        <p:grpSpPr>
          <a:xfrm>
            <a:off x="5000140" y="1212350"/>
            <a:ext cx="502444" cy="502444"/>
            <a:chOff x="6443245" y="1611109"/>
            <a:chExt cx="751188" cy="751188"/>
          </a:xfrm>
          <a:solidFill>
            <a:schemeClr val="bg1"/>
          </a:solidFill>
        </p:grpSpPr>
        <p:sp>
          <p:nvSpPr>
            <p:cNvPr id="45" name="椭圆 44"/>
            <p:cNvSpPr/>
            <p:nvPr/>
          </p:nvSpPr>
          <p:spPr>
            <a:xfrm>
              <a:off x="6443245" y="1611109"/>
              <a:ext cx="751188" cy="751188"/>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cs typeface="+mn-ea"/>
                <a:sym typeface="+mn-lt"/>
              </a:endParaRPr>
            </a:p>
          </p:txBody>
        </p:sp>
        <p:sp>
          <p:nvSpPr>
            <p:cNvPr id="46" name="Freeform 21"/>
            <p:cNvSpPr>
              <a:spLocks noEditPoints="1"/>
            </p:cNvSpPr>
            <p:nvPr/>
          </p:nvSpPr>
          <p:spPr bwMode="auto">
            <a:xfrm>
              <a:off x="6602953" y="1780982"/>
              <a:ext cx="425755" cy="418061"/>
            </a:xfrm>
            <a:custGeom>
              <a:avLst/>
              <a:gdLst>
                <a:gd name="T0" fmla="*/ 179 w 208"/>
                <a:gd name="T1" fmla="*/ 79 h 204"/>
                <a:gd name="T2" fmla="*/ 174 w 208"/>
                <a:gd name="T3" fmla="*/ 66 h 204"/>
                <a:gd name="T4" fmla="*/ 185 w 208"/>
                <a:gd name="T5" fmla="*/ 38 h 204"/>
                <a:gd name="T6" fmla="*/ 169 w 208"/>
                <a:gd name="T7" fmla="*/ 22 h 204"/>
                <a:gd name="T8" fmla="*/ 140 w 208"/>
                <a:gd name="T9" fmla="*/ 33 h 204"/>
                <a:gd name="T10" fmla="*/ 128 w 208"/>
                <a:gd name="T11" fmla="*/ 28 h 204"/>
                <a:gd name="T12" fmla="*/ 115 w 208"/>
                <a:gd name="T13" fmla="*/ 0 h 204"/>
                <a:gd name="T14" fmla="*/ 92 w 208"/>
                <a:gd name="T15" fmla="*/ 0 h 204"/>
                <a:gd name="T16" fmla="*/ 80 w 208"/>
                <a:gd name="T17" fmla="*/ 28 h 204"/>
                <a:gd name="T18" fmla="*/ 67 w 208"/>
                <a:gd name="T19" fmla="*/ 33 h 204"/>
                <a:gd name="T20" fmla="*/ 38 w 208"/>
                <a:gd name="T21" fmla="*/ 22 h 204"/>
                <a:gd name="T22" fmla="*/ 22 w 208"/>
                <a:gd name="T23" fmla="*/ 38 h 204"/>
                <a:gd name="T24" fmla="*/ 34 w 208"/>
                <a:gd name="T25" fmla="*/ 66 h 204"/>
                <a:gd name="T26" fmla="*/ 28 w 208"/>
                <a:gd name="T27" fmla="*/ 79 h 204"/>
                <a:gd name="T28" fmla="*/ 0 w 208"/>
                <a:gd name="T29" fmla="*/ 91 h 204"/>
                <a:gd name="T30" fmla="*/ 0 w 208"/>
                <a:gd name="T31" fmla="*/ 114 h 204"/>
                <a:gd name="T32" fmla="*/ 28 w 208"/>
                <a:gd name="T33" fmla="*/ 126 h 204"/>
                <a:gd name="T34" fmla="*/ 34 w 208"/>
                <a:gd name="T35" fmla="*/ 138 h 204"/>
                <a:gd name="T36" fmla="*/ 23 w 208"/>
                <a:gd name="T37" fmla="*/ 167 h 204"/>
                <a:gd name="T38" fmla="*/ 39 w 208"/>
                <a:gd name="T39" fmla="*/ 182 h 204"/>
                <a:gd name="T40" fmla="*/ 67 w 208"/>
                <a:gd name="T41" fmla="*/ 171 h 204"/>
                <a:gd name="T42" fmla="*/ 80 w 208"/>
                <a:gd name="T43" fmla="*/ 176 h 204"/>
                <a:gd name="T44" fmla="*/ 93 w 208"/>
                <a:gd name="T45" fmla="*/ 204 h 204"/>
                <a:gd name="T46" fmla="*/ 116 w 208"/>
                <a:gd name="T47" fmla="*/ 204 h 204"/>
                <a:gd name="T48" fmla="*/ 128 w 208"/>
                <a:gd name="T49" fmla="*/ 176 h 204"/>
                <a:gd name="T50" fmla="*/ 141 w 208"/>
                <a:gd name="T51" fmla="*/ 171 h 204"/>
                <a:gd name="T52" fmla="*/ 170 w 208"/>
                <a:gd name="T53" fmla="*/ 182 h 204"/>
                <a:gd name="T54" fmla="*/ 186 w 208"/>
                <a:gd name="T55" fmla="*/ 166 h 204"/>
                <a:gd name="T56" fmla="*/ 174 w 208"/>
                <a:gd name="T57" fmla="*/ 138 h 204"/>
                <a:gd name="T58" fmla="*/ 179 w 208"/>
                <a:gd name="T59" fmla="*/ 125 h 204"/>
                <a:gd name="T60" fmla="*/ 208 w 208"/>
                <a:gd name="T61" fmla="*/ 113 h 204"/>
                <a:gd name="T62" fmla="*/ 208 w 208"/>
                <a:gd name="T63" fmla="*/ 90 h 204"/>
                <a:gd name="T64" fmla="*/ 179 w 208"/>
                <a:gd name="T65" fmla="*/ 79 h 204"/>
                <a:gd name="T66" fmla="*/ 137 w 208"/>
                <a:gd name="T67" fmla="*/ 102 h 204"/>
                <a:gd name="T68" fmla="*/ 104 w 208"/>
                <a:gd name="T69" fmla="*/ 135 h 204"/>
                <a:gd name="T70" fmla="*/ 71 w 208"/>
                <a:gd name="T71" fmla="*/ 102 h 204"/>
                <a:gd name="T72" fmla="*/ 104 w 208"/>
                <a:gd name="T73" fmla="*/ 69 h 204"/>
                <a:gd name="T74" fmla="*/ 137 w 208"/>
                <a:gd name="T75" fmla="*/ 1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8" h="204">
                  <a:moveTo>
                    <a:pt x="179" y="79"/>
                  </a:moveTo>
                  <a:cubicBezTo>
                    <a:pt x="174" y="66"/>
                    <a:pt x="174" y="66"/>
                    <a:pt x="174" y="66"/>
                  </a:cubicBezTo>
                  <a:cubicBezTo>
                    <a:pt x="174" y="66"/>
                    <a:pt x="186" y="39"/>
                    <a:pt x="185" y="38"/>
                  </a:cubicBezTo>
                  <a:cubicBezTo>
                    <a:pt x="169" y="22"/>
                    <a:pt x="169" y="22"/>
                    <a:pt x="169" y="22"/>
                  </a:cubicBezTo>
                  <a:cubicBezTo>
                    <a:pt x="168" y="21"/>
                    <a:pt x="140" y="33"/>
                    <a:pt x="140" y="33"/>
                  </a:cubicBezTo>
                  <a:cubicBezTo>
                    <a:pt x="128" y="28"/>
                    <a:pt x="128" y="28"/>
                    <a:pt x="128" y="28"/>
                  </a:cubicBezTo>
                  <a:cubicBezTo>
                    <a:pt x="128" y="28"/>
                    <a:pt x="116" y="0"/>
                    <a:pt x="115" y="0"/>
                  </a:cubicBezTo>
                  <a:cubicBezTo>
                    <a:pt x="92" y="0"/>
                    <a:pt x="92" y="0"/>
                    <a:pt x="92" y="0"/>
                  </a:cubicBezTo>
                  <a:cubicBezTo>
                    <a:pt x="90" y="0"/>
                    <a:pt x="80" y="28"/>
                    <a:pt x="80" y="28"/>
                  </a:cubicBezTo>
                  <a:cubicBezTo>
                    <a:pt x="67" y="33"/>
                    <a:pt x="67" y="33"/>
                    <a:pt x="67" y="33"/>
                  </a:cubicBezTo>
                  <a:cubicBezTo>
                    <a:pt x="67" y="33"/>
                    <a:pt x="39" y="21"/>
                    <a:pt x="38" y="22"/>
                  </a:cubicBezTo>
                  <a:cubicBezTo>
                    <a:pt x="22" y="38"/>
                    <a:pt x="22" y="38"/>
                    <a:pt x="22" y="38"/>
                  </a:cubicBezTo>
                  <a:cubicBezTo>
                    <a:pt x="21" y="39"/>
                    <a:pt x="34" y="66"/>
                    <a:pt x="34" y="66"/>
                  </a:cubicBezTo>
                  <a:cubicBezTo>
                    <a:pt x="28" y="79"/>
                    <a:pt x="28" y="79"/>
                    <a:pt x="28" y="79"/>
                  </a:cubicBezTo>
                  <a:cubicBezTo>
                    <a:pt x="28" y="79"/>
                    <a:pt x="0" y="90"/>
                    <a:pt x="0" y="91"/>
                  </a:cubicBezTo>
                  <a:cubicBezTo>
                    <a:pt x="0" y="114"/>
                    <a:pt x="0" y="114"/>
                    <a:pt x="0" y="114"/>
                  </a:cubicBezTo>
                  <a:cubicBezTo>
                    <a:pt x="0" y="115"/>
                    <a:pt x="28" y="126"/>
                    <a:pt x="28" y="126"/>
                  </a:cubicBezTo>
                  <a:cubicBezTo>
                    <a:pt x="34" y="138"/>
                    <a:pt x="34" y="138"/>
                    <a:pt x="34" y="138"/>
                  </a:cubicBezTo>
                  <a:cubicBezTo>
                    <a:pt x="34" y="138"/>
                    <a:pt x="21" y="166"/>
                    <a:pt x="23" y="167"/>
                  </a:cubicBezTo>
                  <a:cubicBezTo>
                    <a:pt x="39" y="182"/>
                    <a:pt x="39" y="182"/>
                    <a:pt x="39" y="182"/>
                  </a:cubicBezTo>
                  <a:cubicBezTo>
                    <a:pt x="40" y="184"/>
                    <a:pt x="67" y="171"/>
                    <a:pt x="67" y="171"/>
                  </a:cubicBezTo>
                  <a:cubicBezTo>
                    <a:pt x="80" y="176"/>
                    <a:pt x="80" y="176"/>
                    <a:pt x="80" y="176"/>
                  </a:cubicBezTo>
                  <a:cubicBezTo>
                    <a:pt x="80" y="176"/>
                    <a:pt x="91" y="204"/>
                    <a:pt x="93" y="204"/>
                  </a:cubicBezTo>
                  <a:cubicBezTo>
                    <a:pt x="116" y="204"/>
                    <a:pt x="116" y="204"/>
                    <a:pt x="116" y="204"/>
                  </a:cubicBezTo>
                  <a:cubicBezTo>
                    <a:pt x="117" y="204"/>
                    <a:pt x="128" y="176"/>
                    <a:pt x="128" y="176"/>
                  </a:cubicBezTo>
                  <a:cubicBezTo>
                    <a:pt x="141" y="171"/>
                    <a:pt x="141" y="171"/>
                    <a:pt x="141" y="171"/>
                  </a:cubicBezTo>
                  <a:cubicBezTo>
                    <a:pt x="141" y="171"/>
                    <a:pt x="169" y="183"/>
                    <a:pt x="170" y="182"/>
                  </a:cubicBezTo>
                  <a:cubicBezTo>
                    <a:pt x="186" y="166"/>
                    <a:pt x="186" y="166"/>
                    <a:pt x="186" y="166"/>
                  </a:cubicBezTo>
                  <a:cubicBezTo>
                    <a:pt x="187" y="165"/>
                    <a:pt x="174" y="138"/>
                    <a:pt x="174" y="138"/>
                  </a:cubicBezTo>
                  <a:cubicBezTo>
                    <a:pt x="179" y="125"/>
                    <a:pt x="179" y="125"/>
                    <a:pt x="179" y="125"/>
                  </a:cubicBezTo>
                  <a:cubicBezTo>
                    <a:pt x="179" y="125"/>
                    <a:pt x="208" y="114"/>
                    <a:pt x="208" y="113"/>
                  </a:cubicBezTo>
                  <a:cubicBezTo>
                    <a:pt x="208" y="90"/>
                    <a:pt x="208" y="90"/>
                    <a:pt x="208" y="90"/>
                  </a:cubicBezTo>
                  <a:cubicBezTo>
                    <a:pt x="208" y="89"/>
                    <a:pt x="179" y="79"/>
                    <a:pt x="179" y="79"/>
                  </a:cubicBezTo>
                  <a:close/>
                  <a:moveTo>
                    <a:pt x="137" y="102"/>
                  </a:moveTo>
                  <a:cubicBezTo>
                    <a:pt x="137" y="120"/>
                    <a:pt x="122" y="135"/>
                    <a:pt x="104" y="135"/>
                  </a:cubicBezTo>
                  <a:cubicBezTo>
                    <a:pt x="86" y="135"/>
                    <a:pt x="71" y="120"/>
                    <a:pt x="71" y="102"/>
                  </a:cubicBezTo>
                  <a:cubicBezTo>
                    <a:pt x="71" y="84"/>
                    <a:pt x="86" y="69"/>
                    <a:pt x="104" y="69"/>
                  </a:cubicBezTo>
                  <a:cubicBezTo>
                    <a:pt x="122" y="69"/>
                    <a:pt x="137" y="84"/>
                    <a:pt x="137" y="102"/>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grpSp>
      <p:grpSp>
        <p:nvGrpSpPr>
          <p:cNvPr id="13" name="组合 12"/>
          <p:cNvGrpSpPr/>
          <p:nvPr/>
        </p:nvGrpSpPr>
        <p:grpSpPr>
          <a:xfrm>
            <a:off x="5000140" y="1924197"/>
            <a:ext cx="502444" cy="502444"/>
            <a:chOff x="6443245" y="3204483"/>
            <a:chExt cx="751188" cy="751188"/>
          </a:xfrm>
          <a:solidFill>
            <a:schemeClr val="bg1"/>
          </a:solidFill>
        </p:grpSpPr>
        <p:sp>
          <p:nvSpPr>
            <p:cNvPr id="43" name="椭圆 42"/>
            <p:cNvSpPr/>
            <p:nvPr/>
          </p:nvSpPr>
          <p:spPr>
            <a:xfrm>
              <a:off x="6443245" y="3204483"/>
              <a:ext cx="751188" cy="751188"/>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cs typeface="+mn-ea"/>
                <a:sym typeface="+mn-lt"/>
              </a:endParaRPr>
            </a:p>
          </p:txBody>
        </p:sp>
        <p:sp>
          <p:nvSpPr>
            <p:cNvPr id="44" name="Freeform 33"/>
            <p:cNvSpPr>
              <a:spLocks noEditPoints="1"/>
            </p:cNvSpPr>
            <p:nvPr/>
          </p:nvSpPr>
          <p:spPr bwMode="auto">
            <a:xfrm>
              <a:off x="6534210" y="3329085"/>
              <a:ext cx="554928" cy="455936"/>
            </a:xfrm>
            <a:custGeom>
              <a:avLst/>
              <a:gdLst>
                <a:gd name="T0" fmla="*/ 221 w 244"/>
                <a:gd name="T1" fmla="*/ 66 h 200"/>
                <a:gd name="T2" fmla="*/ 207 w 244"/>
                <a:gd name="T3" fmla="*/ 80 h 200"/>
                <a:gd name="T4" fmla="*/ 221 w 244"/>
                <a:gd name="T5" fmla="*/ 93 h 200"/>
                <a:gd name="T6" fmla="*/ 235 w 244"/>
                <a:gd name="T7" fmla="*/ 80 h 200"/>
                <a:gd name="T8" fmla="*/ 221 w 244"/>
                <a:gd name="T9" fmla="*/ 66 h 200"/>
                <a:gd name="T10" fmla="*/ 23 w 244"/>
                <a:gd name="T11" fmla="*/ 66 h 200"/>
                <a:gd name="T12" fmla="*/ 9 w 244"/>
                <a:gd name="T13" fmla="*/ 80 h 200"/>
                <a:gd name="T14" fmla="*/ 23 w 244"/>
                <a:gd name="T15" fmla="*/ 93 h 200"/>
                <a:gd name="T16" fmla="*/ 37 w 244"/>
                <a:gd name="T17" fmla="*/ 80 h 200"/>
                <a:gd name="T18" fmla="*/ 23 w 244"/>
                <a:gd name="T19" fmla="*/ 66 h 200"/>
                <a:gd name="T20" fmla="*/ 180 w 244"/>
                <a:gd name="T21" fmla="*/ 41 h 200"/>
                <a:gd name="T22" fmla="*/ 160 w 244"/>
                <a:gd name="T23" fmla="*/ 61 h 200"/>
                <a:gd name="T24" fmla="*/ 180 w 244"/>
                <a:gd name="T25" fmla="*/ 82 h 200"/>
                <a:gd name="T26" fmla="*/ 201 w 244"/>
                <a:gd name="T27" fmla="*/ 61 h 200"/>
                <a:gd name="T28" fmla="*/ 180 w 244"/>
                <a:gd name="T29" fmla="*/ 41 h 200"/>
                <a:gd name="T30" fmla="*/ 244 w 244"/>
                <a:gd name="T31" fmla="*/ 166 h 200"/>
                <a:gd name="T32" fmla="*/ 220 w 244"/>
                <a:gd name="T33" fmla="*/ 166 h 200"/>
                <a:gd name="T34" fmla="*/ 220 w 244"/>
                <a:gd name="T35" fmla="*/ 123 h 200"/>
                <a:gd name="T36" fmla="*/ 215 w 244"/>
                <a:gd name="T37" fmla="*/ 102 h 200"/>
                <a:gd name="T38" fmla="*/ 221 w 244"/>
                <a:gd name="T39" fmla="*/ 101 h 200"/>
                <a:gd name="T40" fmla="*/ 244 w 244"/>
                <a:gd name="T41" fmla="*/ 124 h 200"/>
                <a:gd name="T42" fmla="*/ 244 w 244"/>
                <a:gd name="T43" fmla="*/ 166 h 200"/>
                <a:gd name="T44" fmla="*/ 64 w 244"/>
                <a:gd name="T45" fmla="*/ 41 h 200"/>
                <a:gd name="T46" fmla="*/ 43 w 244"/>
                <a:gd name="T47" fmla="*/ 61 h 200"/>
                <a:gd name="T48" fmla="*/ 64 w 244"/>
                <a:gd name="T49" fmla="*/ 82 h 200"/>
                <a:gd name="T50" fmla="*/ 84 w 244"/>
                <a:gd name="T51" fmla="*/ 61 h 200"/>
                <a:gd name="T52" fmla="*/ 64 w 244"/>
                <a:gd name="T53" fmla="*/ 41 h 200"/>
                <a:gd name="T54" fmla="*/ 23 w 244"/>
                <a:gd name="T55" fmla="*/ 101 h 200"/>
                <a:gd name="T56" fmla="*/ 29 w 244"/>
                <a:gd name="T57" fmla="*/ 102 h 200"/>
                <a:gd name="T58" fmla="*/ 24 w 244"/>
                <a:gd name="T59" fmla="*/ 123 h 200"/>
                <a:gd name="T60" fmla="*/ 24 w 244"/>
                <a:gd name="T61" fmla="*/ 166 h 200"/>
                <a:gd name="T62" fmla="*/ 0 w 244"/>
                <a:gd name="T63" fmla="*/ 166 h 200"/>
                <a:gd name="T64" fmla="*/ 0 w 244"/>
                <a:gd name="T65" fmla="*/ 124 h 200"/>
                <a:gd name="T66" fmla="*/ 23 w 244"/>
                <a:gd name="T67" fmla="*/ 101 h 200"/>
                <a:gd name="T68" fmla="*/ 122 w 244"/>
                <a:gd name="T69" fmla="*/ 0 h 200"/>
                <a:gd name="T70" fmla="*/ 92 w 244"/>
                <a:gd name="T71" fmla="*/ 30 h 200"/>
                <a:gd name="T72" fmla="*/ 122 w 244"/>
                <a:gd name="T73" fmla="*/ 60 h 200"/>
                <a:gd name="T74" fmla="*/ 152 w 244"/>
                <a:gd name="T75" fmla="*/ 30 h 200"/>
                <a:gd name="T76" fmla="*/ 122 w 244"/>
                <a:gd name="T77" fmla="*/ 0 h 200"/>
                <a:gd name="T78" fmla="*/ 213 w 244"/>
                <a:gd name="T79" fmla="*/ 182 h 200"/>
                <a:gd name="T80" fmla="*/ 177 w 244"/>
                <a:gd name="T81" fmla="*/ 182 h 200"/>
                <a:gd name="T82" fmla="*/ 177 w 244"/>
                <a:gd name="T83" fmla="*/ 116 h 200"/>
                <a:gd name="T84" fmla="*/ 171 w 244"/>
                <a:gd name="T85" fmla="*/ 91 h 200"/>
                <a:gd name="T86" fmla="*/ 180 w 244"/>
                <a:gd name="T87" fmla="*/ 90 h 200"/>
                <a:gd name="T88" fmla="*/ 213 w 244"/>
                <a:gd name="T89" fmla="*/ 123 h 200"/>
                <a:gd name="T90" fmla="*/ 213 w 244"/>
                <a:gd name="T91" fmla="*/ 182 h 200"/>
                <a:gd name="T92" fmla="*/ 67 w 244"/>
                <a:gd name="T93" fmla="*/ 116 h 200"/>
                <a:gd name="T94" fmla="*/ 67 w 244"/>
                <a:gd name="T95" fmla="*/ 182 h 200"/>
                <a:gd name="T96" fmla="*/ 31 w 244"/>
                <a:gd name="T97" fmla="*/ 182 h 200"/>
                <a:gd name="T98" fmla="*/ 31 w 244"/>
                <a:gd name="T99" fmla="*/ 123 h 200"/>
                <a:gd name="T100" fmla="*/ 64 w 244"/>
                <a:gd name="T101" fmla="*/ 90 h 200"/>
                <a:gd name="T102" fmla="*/ 73 w 244"/>
                <a:gd name="T103" fmla="*/ 91 h 200"/>
                <a:gd name="T104" fmla="*/ 67 w 244"/>
                <a:gd name="T105" fmla="*/ 116 h 200"/>
                <a:gd name="T106" fmla="*/ 74 w 244"/>
                <a:gd name="T107" fmla="*/ 200 h 200"/>
                <a:gd name="T108" fmla="*/ 170 w 244"/>
                <a:gd name="T109" fmla="*/ 200 h 200"/>
                <a:gd name="T110" fmla="*/ 170 w 244"/>
                <a:gd name="T111" fmla="*/ 116 h 200"/>
                <a:gd name="T112" fmla="*/ 122 w 244"/>
                <a:gd name="T113" fmla="*/ 69 h 200"/>
                <a:gd name="T114" fmla="*/ 74 w 244"/>
                <a:gd name="T115" fmla="*/ 116 h 200"/>
                <a:gd name="T116" fmla="*/ 74 w 244"/>
                <a:gd name="T117"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4" h="200">
                  <a:moveTo>
                    <a:pt x="221" y="66"/>
                  </a:moveTo>
                  <a:cubicBezTo>
                    <a:pt x="214" y="66"/>
                    <a:pt x="207" y="72"/>
                    <a:pt x="207" y="80"/>
                  </a:cubicBezTo>
                  <a:cubicBezTo>
                    <a:pt x="207" y="87"/>
                    <a:pt x="214" y="93"/>
                    <a:pt x="221" y="93"/>
                  </a:cubicBezTo>
                  <a:cubicBezTo>
                    <a:pt x="229" y="93"/>
                    <a:pt x="235" y="87"/>
                    <a:pt x="235" y="80"/>
                  </a:cubicBezTo>
                  <a:cubicBezTo>
                    <a:pt x="235" y="72"/>
                    <a:pt x="229" y="66"/>
                    <a:pt x="221" y="66"/>
                  </a:cubicBezTo>
                  <a:close/>
                  <a:moveTo>
                    <a:pt x="23" y="66"/>
                  </a:moveTo>
                  <a:cubicBezTo>
                    <a:pt x="15" y="66"/>
                    <a:pt x="9" y="72"/>
                    <a:pt x="9" y="80"/>
                  </a:cubicBezTo>
                  <a:cubicBezTo>
                    <a:pt x="9" y="87"/>
                    <a:pt x="15" y="93"/>
                    <a:pt x="23" y="93"/>
                  </a:cubicBezTo>
                  <a:cubicBezTo>
                    <a:pt x="31" y="93"/>
                    <a:pt x="37" y="87"/>
                    <a:pt x="37" y="80"/>
                  </a:cubicBezTo>
                  <a:cubicBezTo>
                    <a:pt x="37" y="72"/>
                    <a:pt x="31" y="66"/>
                    <a:pt x="23" y="66"/>
                  </a:cubicBezTo>
                  <a:close/>
                  <a:moveTo>
                    <a:pt x="180" y="41"/>
                  </a:moveTo>
                  <a:cubicBezTo>
                    <a:pt x="169" y="41"/>
                    <a:pt x="160" y="50"/>
                    <a:pt x="160" y="61"/>
                  </a:cubicBezTo>
                  <a:cubicBezTo>
                    <a:pt x="160" y="73"/>
                    <a:pt x="169" y="82"/>
                    <a:pt x="180" y="82"/>
                  </a:cubicBezTo>
                  <a:cubicBezTo>
                    <a:pt x="191" y="82"/>
                    <a:pt x="201" y="73"/>
                    <a:pt x="201" y="61"/>
                  </a:cubicBezTo>
                  <a:cubicBezTo>
                    <a:pt x="201" y="50"/>
                    <a:pt x="191" y="41"/>
                    <a:pt x="180" y="41"/>
                  </a:cubicBezTo>
                  <a:close/>
                  <a:moveTo>
                    <a:pt x="244" y="166"/>
                  </a:moveTo>
                  <a:cubicBezTo>
                    <a:pt x="220" y="166"/>
                    <a:pt x="220" y="166"/>
                    <a:pt x="220" y="166"/>
                  </a:cubicBezTo>
                  <a:cubicBezTo>
                    <a:pt x="220" y="123"/>
                    <a:pt x="220" y="123"/>
                    <a:pt x="220" y="123"/>
                  </a:cubicBezTo>
                  <a:cubicBezTo>
                    <a:pt x="220" y="115"/>
                    <a:pt x="218" y="108"/>
                    <a:pt x="215" y="102"/>
                  </a:cubicBezTo>
                  <a:cubicBezTo>
                    <a:pt x="217" y="102"/>
                    <a:pt x="219" y="101"/>
                    <a:pt x="221" y="101"/>
                  </a:cubicBezTo>
                  <a:cubicBezTo>
                    <a:pt x="234" y="101"/>
                    <a:pt x="244" y="111"/>
                    <a:pt x="244" y="124"/>
                  </a:cubicBezTo>
                  <a:lnTo>
                    <a:pt x="244" y="166"/>
                  </a:lnTo>
                  <a:close/>
                  <a:moveTo>
                    <a:pt x="64" y="41"/>
                  </a:moveTo>
                  <a:cubicBezTo>
                    <a:pt x="53" y="41"/>
                    <a:pt x="43" y="50"/>
                    <a:pt x="43" y="61"/>
                  </a:cubicBezTo>
                  <a:cubicBezTo>
                    <a:pt x="43" y="73"/>
                    <a:pt x="53" y="82"/>
                    <a:pt x="64" y="82"/>
                  </a:cubicBezTo>
                  <a:cubicBezTo>
                    <a:pt x="75" y="82"/>
                    <a:pt x="84" y="73"/>
                    <a:pt x="84" y="61"/>
                  </a:cubicBezTo>
                  <a:cubicBezTo>
                    <a:pt x="84" y="50"/>
                    <a:pt x="75" y="41"/>
                    <a:pt x="64" y="41"/>
                  </a:cubicBezTo>
                  <a:close/>
                  <a:moveTo>
                    <a:pt x="23" y="101"/>
                  </a:moveTo>
                  <a:cubicBezTo>
                    <a:pt x="25" y="101"/>
                    <a:pt x="27" y="102"/>
                    <a:pt x="29" y="102"/>
                  </a:cubicBezTo>
                  <a:cubicBezTo>
                    <a:pt x="26" y="108"/>
                    <a:pt x="24" y="115"/>
                    <a:pt x="24" y="123"/>
                  </a:cubicBezTo>
                  <a:cubicBezTo>
                    <a:pt x="24" y="166"/>
                    <a:pt x="24" y="166"/>
                    <a:pt x="24" y="166"/>
                  </a:cubicBezTo>
                  <a:cubicBezTo>
                    <a:pt x="0" y="166"/>
                    <a:pt x="0" y="166"/>
                    <a:pt x="0" y="166"/>
                  </a:cubicBezTo>
                  <a:cubicBezTo>
                    <a:pt x="0" y="124"/>
                    <a:pt x="0" y="124"/>
                    <a:pt x="0" y="124"/>
                  </a:cubicBezTo>
                  <a:cubicBezTo>
                    <a:pt x="0" y="111"/>
                    <a:pt x="11" y="101"/>
                    <a:pt x="23" y="101"/>
                  </a:cubicBezTo>
                  <a:close/>
                  <a:moveTo>
                    <a:pt x="122" y="0"/>
                  </a:moveTo>
                  <a:cubicBezTo>
                    <a:pt x="105" y="0"/>
                    <a:pt x="92" y="13"/>
                    <a:pt x="92" y="30"/>
                  </a:cubicBezTo>
                  <a:cubicBezTo>
                    <a:pt x="92" y="47"/>
                    <a:pt x="105" y="60"/>
                    <a:pt x="122" y="60"/>
                  </a:cubicBezTo>
                  <a:cubicBezTo>
                    <a:pt x="139" y="60"/>
                    <a:pt x="152" y="47"/>
                    <a:pt x="152" y="30"/>
                  </a:cubicBezTo>
                  <a:cubicBezTo>
                    <a:pt x="152" y="13"/>
                    <a:pt x="139" y="0"/>
                    <a:pt x="122" y="0"/>
                  </a:cubicBezTo>
                  <a:close/>
                  <a:moveTo>
                    <a:pt x="213" y="182"/>
                  </a:moveTo>
                  <a:cubicBezTo>
                    <a:pt x="177" y="182"/>
                    <a:pt x="177" y="182"/>
                    <a:pt x="177" y="182"/>
                  </a:cubicBezTo>
                  <a:cubicBezTo>
                    <a:pt x="177" y="116"/>
                    <a:pt x="177" y="116"/>
                    <a:pt x="177" y="116"/>
                  </a:cubicBezTo>
                  <a:cubicBezTo>
                    <a:pt x="177" y="107"/>
                    <a:pt x="175" y="99"/>
                    <a:pt x="171" y="91"/>
                  </a:cubicBezTo>
                  <a:cubicBezTo>
                    <a:pt x="174" y="90"/>
                    <a:pt x="177" y="90"/>
                    <a:pt x="180" y="90"/>
                  </a:cubicBezTo>
                  <a:cubicBezTo>
                    <a:pt x="198" y="90"/>
                    <a:pt x="213" y="104"/>
                    <a:pt x="213" y="123"/>
                  </a:cubicBezTo>
                  <a:lnTo>
                    <a:pt x="213" y="182"/>
                  </a:lnTo>
                  <a:close/>
                  <a:moveTo>
                    <a:pt x="67" y="116"/>
                  </a:moveTo>
                  <a:cubicBezTo>
                    <a:pt x="67" y="182"/>
                    <a:pt x="67" y="182"/>
                    <a:pt x="67" y="182"/>
                  </a:cubicBezTo>
                  <a:cubicBezTo>
                    <a:pt x="31" y="182"/>
                    <a:pt x="31" y="182"/>
                    <a:pt x="31" y="182"/>
                  </a:cubicBezTo>
                  <a:cubicBezTo>
                    <a:pt x="31" y="123"/>
                    <a:pt x="31" y="123"/>
                    <a:pt x="31" y="123"/>
                  </a:cubicBezTo>
                  <a:cubicBezTo>
                    <a:pt x="31" y="104"/>
                    <a:pt x="46" y="90"/>
                    <a:pt x="64" y="90"/>
                  </a:cubicBezTo>
                  <a:cubicBezTo>
                    <a:pt x="67" y="90"/>
                    <a:pt x="70" y="90"/>
                    <a:pt x="73" y="91"/>
                  </a:cubicBezTo>
                  <a:cubicBezTo>
                    <a:pt x="69" y="99"/>
                    <a:pt x="67" y="107"/>
                    <a:pt x="67" y="116"/>
                  </a:cubicBezTo>
                  <a:close/>
                  <a:moveTo>
                    <a:pt x="74" y="200"/>
                  </a:moveTo>
                  <a:cubicBezTo>
                    <a:pt x="170" y="200"/>
                    <a:pt x="170" y="200"/>
                    <a:pt x="170" y="200"/>
                  </a:cubicBezTo>
                  <a:cubicBezTo>
                    <a:pt x="170" y="116"/>
                    <a:pt x="170" y="116"/>
                    <a:pt x="170" y="116"/>
                  </a:cubicBezTo>
                  <a:cubicBezTo>
                    <a:pt x="170" y="90"/>
                    <a:pt x="148" y="69"/>
                    <a:pt x="122" y="69"/>
                  </a:cubicBezTo>
                  <a:cubicBezTo>
                    <a:pt x="96" y="69"/>
                    <a:pt x="74" y="90"/>
                    <a:pt x="74" y="116"/>
                  </a:cubicBezTo>
                  <a:lnTo>
                    <a:pt x="74" y="200"/>
                  </a:ln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grpSp>
      <p:grpSp>
        <p:nvGrpSpPr>
          <p:cNvPr id="14" name="组合 13"/>
          <p:cNvGrpSpPr/>
          <p:nvPr/>
        </p:nvGrpSpPr>
        <p:grpSpPr>
          <a:xfrm>
            <a:off x="1076995" y="2573643"/>
            <a:ext cx="507683" cy="507683"/>
            <a:chOff x="816774" y="4776910"/>
            <a:chExt cx="759650" cy="759649"/>
          </a:xfrm>
          <a:solidFill>
            <a:schemeClr val="bg1"/>
          </a:solidFill>
        </p:grpSpPr>
        <p:sp>
          <p:nvSpPr>
            <p:cNvPr id="28" name="椭圆 27"/>
            <p:cNvSpPr/>
            <p:nvPr/>
          </p:nvSpPr>
          <p:spPr>
            <a:xfrm>
              <a:off x="816774" y="4776910"/>
              <a:ext cx="759650" cy="759649"/>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cs typeface="+mn-ea"/>
                <a:sym typeface="+mn-lt"/>
              </a:endParaRPr>
            </a:p>
          </p:txBody>
        </p:sp>
        <p:grpSp>
          <p:nvGrpSpPr>
            <p:cNvPr id="29" name="组合 28"/>
            <p:cNvGrpSpPr/>
            <p:nvPr/>
          </p:nvGrpSpPr>
          <p:grpSpPr>
            <a:xfrm>
              <a:off x="927948" y="4902209"/>
              <a:ext cx="469371" cy="442728"/>
              <a:chOff x="244475" y="2743200"/>
              <a:chExt cx="727075" cy="685800"/>
            </a:xfrm>
            <a:grpFill/>
          </p:grpSpPr>
          <p:sp>
            <p:nvSpPr>
              <p:cNvPr id="30" name="Freeform 15"/>
              <p:cNvSpPr>
                <a:spLocks noEditPoints="1"/>
              </p:cNvSpPr>
              <p:nvPr/>
            </p:nvSpPr>
            <p:spPr bwMode="auto">
              <a:xfrm>
                <a:off x="244475" y="3013075"/>
                <a:ext cx="204788" cy="415925"/>
              </a:xfrm>
              <a:custGeom>
                <a:avLst/>
                <a:gdLst>
                  <a:gd name="T0" fmla="*/ 41 w 54"/>
                  <a:gd name="T1" fmla="*/ 13 h 109"/>
                  <a:gd name="T2" fmla="*/ 41 w 54"/>
                  <a:gd name="T3" fmla="*/ 47 h 109"/>
                  <a:gd name="T4" fmla="*/ 13 w 54"/>
                  <a:gd name="T5" fmla="*/ 47 h 109"/>
                  <a:gd name="T6" fmla="*/ 13 w 54"/>
                  <a:gd name="T7" fmla="*/ 13 h 109"/>
                  <a:gd name="T8" fmla="*/ 41 w 54"/>
                  <a:gd name="T9" fmla="*/ 13 h 109"/>
                  <a:gd name="T10" fmla="*/ 50 w 54"/>
                  <a:gd name="T11" fmla="*/ 0 h 109"/>
                  <a:gd name="T12" fmla="*/ 4 w 54"/>
                  <a:gd name="T13" fmla="*/ 0 h 109"/>
                  <a:gd name="T14" fmla="*/ 0 w 54"/>
                  <a:gd name="T15" fmla="*/ 5 h 109"/>
                  <a:gd name="T16" fmla="*/ 0 w 54"/>
                  <a:gd name="T17" fmla="*/ 105 h 109"/>
                  <a:gd name="T18" fmla="*/ 4 w 54"/>
                  <a:gd name="T19" fmla="*/ 109 h 109"/>
                  <a:gd name="T20" fmla="*/ 50 w 54"/>
                  <a:gd name="T21" fmla="*/ 109 h 109"/>
                  <a:gd name="T22" fmla="*/ 54 w 54"/>
                  <a:gd name="T23" fmla="*/ 105 h 109"/>
                  <a:gd name="T24" fmla="*/ 54 w 54"/>
                  <a:gd name="T25" fmla="*/ 5 h 109"/>
                  <a:gd name="T26" fmla="*/ 50 w 54"/>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109">
                    <a:moveTo>
                      <a:pt x="41" y="13"/>
                    </a:moveTo>
                    <a:cubicBezTo>
                      <a:pt x="41" y="47"/>
                      <a:pt x="41" y="47"/>
                      <a:pt x="41" y="47"/>
                    </a:cubicBezTo>
                    <a:cubicBezTo>
                      <a:pt x="13" y="47"/>
                      <a:pt x="13" y="47"/>
                      <a:pt x="13" y="47"/>
                    </a:cubicBezTo>
                    <a:cubicBezTo>
                      <a:pt x="13" y="13"/>
                      <a:pt x="13" y="13"/>
                      <a:pt x="13" y="13"/>
                    </a:cubicBezTo>
                    <a:cubicBezTo>
                      <a:pt x="41" y="13"/>
                      <a:pt x="41" y="13"/>
                      <a:pt x="41" y="13"/>
                    </a:cubicBezTo>
                    <a:moveTo>
                      <a:pt x="50" y="0"/>
                    </a:moveTo>
                    <a:cubicBezTo>
                      <a:pt x="4" y="0"/>
                      <a:pt x="4" y="0"/>
                      <a:pt x="4" y="0"/>
                    </a:cubicBezTo>
                    <a:cubicBezTo>
                      <a:pt x="2" y="0"/>
                      <a:pt x="0" y="2"/>
                      <a:pt x="0" y="5"/>
                    </a:cubicBezTo>
                    <a:cubicBezTo>
                      <a:pt x="0" y="105"/>
                      <a:pt x="0" y="105"/>
                      <a:pt x="0" y="105"/>
                    </a:cubicBezTo>
                    <a:cubicBezTo>
                      <a:pt x="0" y="107"/>
                      <a:pt x="2" y="109"/>
                      <a:pt x="4" y="109"/>
                    </a:cubicBezTo>
                    <a:cubicBezTo>
                      <a:pt x="50" y="109"/>
                      <a:pt x="50" y="109"/>
                      <a:pt x="50" y="109"/>
                    </a:cubicBezTo>
                    <a:cubicBezTo>
                      <a:pt x="52" y="109"/>
                      <a:pt x="54" y="107"/>
                      <a:pt x="54" y="105"/>
                    </a:cubicBezTo>
                    <a:cubicBezTo>
                      <a:pt x="54" y="5"/>
                      <a:pt x="54" y="5"/>
                      <a:pt x="54" y="5"/>
                    </a:cubicBezTo>
                    <a:cubicBezTo>
                      <a:pt x="54" y="2"/>
                      <a:pt x="52" y="0"/>
                      <a:pt x="50"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sp>
            <p:nvSpPr>
              <p:cNvPr id="31" name="Freeform 16"/>
              <p:cNvSpPr>
                <a:spLocks noEditPoints="1"/>
              </p:cNvSpPr>
              <p:nvPr/>
            </p:nvSpPr>
            <p:spPr bwMode="auto">
              <a:xfrm>
                <a:off x="500063" y="2914650"/>
                <a:ext cx="207963" cy="514350"/>
              </a:xfrm>
              <a:custGeom>
                <a:avLst/>
                <a:gdLst>
                  <a:gd name="T0" fmla="*/ 42 w 55"/>
                  <a:gd name="T1" fmla="*/ 13 h 135"/>
                  <a:gd name="T2" fmla="*/ 42 w 55"/>
                  <a:gd name="T3" fmla="*/ 81 h 135"/>
                  <a:gd name="T4" fmla="*/ 13 w 55"/>
                  <a:gd name="T5" fmla="*/ 81 h 135"/>
                  <a:gd name="T6" fmla="*/ 13 w 55"/>
                  <a:gd name="T7" fmla="*/ 13 h 135"/>
                  <a:gd name="T8" fmla="*/ 42 w 55"/>
                  <a:gd name="T9" fmla="*/ 13 h 135"/>
                  <a:gd name="T10" fmla="*/ 51 w 55"/>
                  <a:gd name="T11" fmla="*/ 0 h 135"/>
                  <a:gd name="T12" fmla="*/ 5 w 55"/>
                  <a:gd name="T13" fmla="*/ 0 h 135"/>
                  <a:gd name="T14" fmla="*/ 0 w 55"/>
                  <a:gd name="T15" fmla="*/ 5 h 135"/>
                  <a:gd name="T16" fmla="*/ 0 w 55"/>
                  <a:gd name="T17" fmla="*/ 131 h 135"/>
                  <a:gd name="T18" fmla="*/ 5 w 55"/>
                  <a:gd name="T19" fmla="*/ 135 h 135"/>
                  <a:gd name="T20" fmla="*/ 51 w 55"/>
                  <a:gd name="T21" fmla="*/ 135 h 135"/>
                  <a:gd name="T22" fmla="*/ 55 w 55"/>
                  <a:gd name="T23" fmla="*/ 131 h 135"/>
                  <a:gd name="T24" fmla="*/ 55 w 55"/>
                  <a:gd name="T25" fmla="*/ 5 h 135"/>
                  <a:gd name="T26" fmla="*/ 51 w 55"/>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35">
                    <a:moveTo>
                      <a:pt x="42" y="13"/>
                    </a:moveTo>
                    <a:cubicBezTo>
                      <a:pt x="42" y="81"/>
                      <a:pt x="42" y="81"/>
                      <a:pt x="42" y="81"/>
                    </a:cubicBezTo>
                    <a:cubicBezTo>
                      <a:pt x="13" y="81"/>
                      <a:pt x="13" y="81"/>
                      <a:pt x="13" y="81"/>
                    </a:cubicBezTo>
                    <a:cubicBezTo>
                      <a:pt x="13" y="13"/>
                      <a:pt x="13" y="13"/>
                      <a:pt x="13" y="13"/>
                    </a:cubicBezTo>
                    <a:cubicBezTo>
                      <a:pt x="42" y="13"/>
                      <a:pt x="42" y="13"/>
                      <a:pt x="42" y="13"/>
                    </a:cubicBezTo>
                    <a:moveTo>
                      <a:pt x="51" y="0"/>
                    </a:moveTo>
                    <a:cubicBezTo>
                      <a:pt x="5" y="0"/>
                      <a:pt x="5" y="0"/>
                      <a:pt x="5" y="0"/>
                    </a:cubicBezTo>
                    <a:cubicBezTo>
                      <a:pt x="2" y="0"/>
                      <a:pt x="0" y="2"/>
                      <a:pt x="0" y="5"/>
                    </a:cubicBezTo>
                    <a:cubicBezTo>
                      <a:pt x="0" y="131"/>
                      <a:pt x="0" y="131"/>
                      <a:pt x="0" y="131"/>
                    </a:cubicBezTo>
                    <a:cubicBezTo>
                      <a:pt x="0" y="133"/>
                      <a:pt x="2" y="135"/>
                      <a:pt x="5" y="135"/>
                    </a:cubicBezTo>
                    <a:cubicBezTo>
                      <a:pt x="51" y="135"/>
                      <a:pt x="51" y="135"/>
                      <a:pt x="51" y="135"/>
                    </a:cubicBezTo>
                    <a:cubicBezTo>
                      <a:pt x="53" y="135"/>
                      <a:pt x="55" y="133"/>
                      <a:pt x="55" y="131"/>
                    </a:cubicBezTo>
                    <a:cubicBezTo>
                      <a:pt x="55" y="5"/>
                      <a:pt x="55" y="5"/>
                      <a:pt x="55" y="5"/>
                    </a:cubicBezTo>
                    <a:cubicBezTo>
                      <a:pt x="55" y="2"/>
                      <a:pt x="53" y="0"/>
                      <a:pt x="51"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sp>
            <p:nvSpPr>
              <p:cNvPr id="32" name="Freeform 17"/>
              <p:cNvSpPr>
                <a:spLocks noEditPoints="1"/>
              </p:cNvSpPr>
              <p:nvPr/>
            </p:nvSpPr>
            <p:spPr bwMode="auto">
              <a:xfrm>
                <a:off x="762000" y="2743200"/>
                <a:ext cx="209550" cy="685800"/>
              </a:xfrm>
              <a:custGeom>
                <a:avLst/>
                <a:gdLst>
                  <a:gd name="T0" fmla="*/ 42 w 55"/>
                  <a:gd name="T1" fmla="*/ 13 h 180"/>
                  <a:gd name="T2" fmla="*/ 42 w 55"/>
                  <a:gd name="T3" fmla="*/ 96 h 180"/>
                  <a:gd name="T4" fmla="*/ 13 w 55"/>
                  <a:gd name="T5" fmla="*/ 96 h 180"/>
                  <a:gd name="T6" fmla="*/ 13 w 55"/>
                  <a:gd name="T7" fmla="*/ 13 h 180"/>
                  <a:gd name="T8" fmla="*/ 42 w 55"/>
                  <a:gd name="T9" fmla="*/ 13 h 180"/>
                  <a:gd name="T10" fmla="*/ 50 w 55"/>
                  <a:gd name="T11" fmla="*/ 0 h 180"/>
                  <a:gd name="T12" fmla="*/ 4 w 55"/>
                  <a:gd name="T13" fmla="*/ 0 h 180"/>
                  <a:gd name="T14" fmla="*/ 0 w 55"/>
                  <a:gd name="T15" fmla="*/ 4 h 180"/>
                  <a:gd name="T16" fmla="*/ 0 w 55"/>
                  <a:gd name="T17" fmla="*/ 176 h 180"/>
                  <a:gd name="T18" fmla="*/ 4 w 55"/>
                  <a:gd name="T19" fmla="*/ 180 h 180"/>
                  <a:gd name="T20" fmla="*/ 50 w 55"/>
                  <a:gd name="T21" fmla="*/ 180 h 180"/>
                  <a:gd name="T22" fmla="*/ 55 w 55"/>
                  <a:gd name="T23" fmla="*/ 176 h 180"/>
                  <a:gd name="T24" fmla="*/ 55 w 55"/>
                  <a:gd name="T25" fmla="*/ 4 h 180"/>
                  <a:gd name="T26" fmla="*/ 50 w 55"/>
                  <a:gd name="T2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80">
                    <a:moveTo>
                      <a:pt x="42" y="13"/>
                    </a:moveTo>
                    <a:cubicBezTo>
                      <a:pt x="42" y="96"/>
                      <a:pt x="42" y="96"/>
                      <a:pt x="42" y="96"/>
                    </a:cubicBezTo>
                    <a:cubicBezTo>
                      <a:pt x="13" y="96"/>
                      <a:pt x="13" y="96"/>
                      <a:pt x="13" y="96"/>
                    </a:cubicBezTo>
                    <a:cubicBezTo>
                      <a:pt x="13" y="13"/>
                      <a:pt x="13" y="13"/>
                      <a:pt x="13" y="13"/>
                    </a:cubicBezTo>
                    <a:cubicBezTo>
                      <a:pt x="42" y="13"/>
                      <a:pt x="42" y="13"/>
                      <a:pt x="42" y="13"/>
                    </a:cubicBezTo>
                    <a:moveTo>
                      <a:pt x="50" y="0"/>
                    </a:moveTo>
                    <a:cubicBezTo>
                      <a:pt x="4" y="0"/>
                      <a:pt x="4" y="0"/>
                      <a:pt x="4" y="0"/>
                    </a:cubicBezTo>
                    <a:cubicBezTo>
                      <a:pt x="2" y="0"/>
                      <a:pt x="0" y="2"/>
                      <a:pt x="0" y="4"/>
                    </a:cubicBezTo>
                    <a:cubicBezTo>
                      <a:pt x="0" y="176"/>
                      <a:pt x="0" y="176"/>
                      <a:pt x="0" y="176"/>
                    </a:cubicBezTo>
                    <a:cubicBezTo>
                      <a:pt x="0" y="178"/>
                      <a:pt x="2" y="180"/>
                      <a:pt x="4" y="180"/>
                    </a:cubicBezTo>
                    <a:cubicBezTo>
                      <a:pt x="50" y="180"/>
                      <a:pt x="50" y="180"/>
                      <a:pt x="50" y="180"/>
                    </a:cubicBezTo>
                    <a:cubicBezTo>
                      <a:pt x="53" y="180"/>
                      <a:pt x="55" y="178"/>
                      <a:pt x="55" y="176"/>
                    </a:cubicBezTo>
                    <a:cubicBezTo>
                      <a:pt x="55" y="4"/>
                      <a:pt x="55" y="4"/>
                      <a:pt x="55" y="4"/>
                    </a:cubicBezTo>
                    <a:cubicBezTo>
                      <a:pt x="55" y="2"/>
                      <a:pt x="53" y="0"/>
                      <a:pt x="50"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grpSp>
      </p:grpSp>
      <p:grpSp>
        <p:nvGrpSpPr>
          <p:cNvPr id="5" name="组合 4"/>
          <p:cNvGrpSpPr/>
          <p:nvPr/>
        </p:nvGrpSpPr>
        <p:grpSpPr>
          <a:xfrm>
            <a:off x="1096045" y="1925149"/>
            <a:ext cx="507683" cy="507683"/>
            <a:chOff x="3424768" y="2961096"/>
            <a:chExt cx="759650" cy="759649"/>
          </a:xfrm>
          <a:solidFill>
            <a:schemeClr val="bg1"/>
          </a:solidFill>
        </p:grpSpPr>
        <p:sp>
          <p:nvSpPr>
            <p:cNvPr id="21" name="椭圆 20"/>
            <p:cNvSpPr/>
            <p:nvPr/>
          </p:nvSpPr>
          <p:spPr>
            <a:xfrm>
              <a:off x="3424768" y="2961096"/>
              <a:ext cx="759650" cy="759649"/>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cs typeface="+mn-ea"/>
                <a:sym typeface="+mn-lt"/>
              </a:endParaRPr>
            </a:p>
          </p:txBody>
        </p:sp>
        <p:grpSp>
          <p:nvGrpSpPr>
            <p:cNvPr id="22" name="组合 21"/>
            <p:cNvGrpSpPr/>
            <p:nvPr/>
          </p:nvGrpSpPr>
          <p:grpSpPr>
            <a:xfrm>
              <a:off x="3602043" y="3071238"/>
              <a:ext cx="405347" cy="482677"/>
              <a:chOff x="10787673" y="2508217"/>
              <a:chExt cx="478426" cy="569698"/>
            </a:xfrm>
            <a:grpFill/>
          </p:grpSpPr>
          <p:sp>
            <p:nvSpPr>
              <p:cNvPr id="23" name="Freeform 25"/>
              <p:cNvSpPr>
                <a:spLocks noEditPoints="1"/>
              </p:cNvSpPr>
              <p:nvPr/>
            </p:nvSpPr>
            <p:spPr bwMode="auto">
              <a:xfrm>
                <a:off x="10787673" y="2508217"/>
                <a:ext cx="478426" cy="569698"/>
              </a:xfrm>
              <a:custGeom>
                <a:avLst/>
                <a:gdLst>
                  <a:gd name="T0" fmla="*/ 145 w 156"/>
                  <a:gd name="T1" fmla="*/ 22 h 178"/>
                  <a:gd name="T2" fmla="*/ 134 w 156"/>
                  <a:gd name="T3" fmla="*/ 22 h 178"/>
                  <a:gd name="T4" fmla="*/ 134 w 156"/>
                  <a:gd name="T5" fmla="*/ 11 h 178"/>
                  <a:gd name="T6" fmla="*/ 123 w 156"/>
                  <a:gd name="T7" fmla="*/ 0 h 178"/>
                  <a:gd name="T8" fmla="*/ 11 w 156"/>
                  <a:gd name="T9" fmla="*/ 0 h 178"/>
                  <a:gd name="T10" fmla="*/ 0 w 156"/>
                  <a:gd name="T11" fmla="*/ 11 h 178"/>
                  <a:gd name="T12" fmla="*/ 0 w 156"/>
                  <a:gd name="T13" fmla="*/ 145 h 178"/>
                  <a:gd name="T14" fmla="*/ 11 w 156"/>
                  <a:gd name="T15" fmla="*/ 156 h 178"/>
                  <a:gd name="T16" fmla="*/ 22 w 156"/>
                  <a:gd name="T17" fmla="*/ 156 h 178"/>
                  <a:gd name="T18" fmla="*/ 22 w 156"/>
                  <a:gd name="T19" fmla="*/ 167 h 178"/>
                  <a:gd name="T20" fmla="*/ 33 w 156"/>
                  <a:gd name="T21" fmla="*/ 178 h 178"/>
                  <a:gd name="T22" fmla="*/ 145 w 156"/>
                  <a:gd name="T23" fmla="*/ 178 h 178"/>
                  <a:gd name="T24" fmla="*/ 156 w 156"/>
                  <a:gd name="T25" fmla="*/ 167 h 178"/>
                  <a:gd name="T26" fmla="*/ 156 w 156"/>
                  <a:gd name="T27" fmla="*/ 33 h 178"/>
                  <a:gd name="T28" fmla="*/ 145 w 156"/>
                  <a:gd name="T29" fmla="*/ 22 h 178"/>
                  <a:gd name="T30" fmla="*/ 11 w 156"/>
                  <a:gd name="T31" fmla="*/ 145 h 178"/>
                  <a:gd name="T32" fmla="*/ 11 w 156"/>
                  <a:gd name="T33" fmla="*/ 11 h 178"/>
                  <a:gd name="T34" fmla="*/ 123 w 156"/>
                  <a:gd name="T35" fmla="*/ 11 h 178"/>
                  <a:gd name="T36" fmla="*/ 123 w 156"/>
                  <a:gd name="T37" fmla="*/ 145 h 178"/>
                  <a:gd name="T38" fmla="*/ 11 w 156"/>
                  <a:gd name="T39" fmla="*/ 145 h 178"/>
                  <a:gd name="T40" fmla="*/ 145 w 156"/>
                  <a:gd name="T41" fmla="*/ 167 h 178"/>
                  <a:gd name="T42" fmla="*/ 33 w 156"/>
                  <a:gd name="T43" fmla="*/ 167 h 178"/>
                  <a:gd name="T44" fmla="*/ 33 w 156"/>
                  <a:gd name="T45" fmla="*/ 156 h 178"/>
                  <a:gd name="T46" fmla="*/ 123 w 156"/>
                  <a:gd name="T47" fmla="*/ 156 h 178"/>
                  <a:gd name="T48" fmla="*/ 134 w 156"/>
                  <a:gd name="T49" fmla="*/ 145 h 178"/>
                  <a:gd name="T50" fmla="*/ 134 w 156"/>
                  <a:gd name="T51" fmla="*/ 33 h 178"/>
                  <a:gd name="T52" fmla="*/ 145 w 156"/>
                  <a:gd name="T53" fmla="*/ 33 h 178"/>
                  <a:gd name="T54" fmla="*/ 145 w 156"/>
                  <a:gd name="T55" fmla="*/ 16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6" h="178">
                    <a:moveTo>
                      <a:pt x="145" y="22"/>
                    </a:moveTo>
                    <a:cubicBezTo>
                      <a:pt x="134" y="22"/>
                      <a:pt x="134" y="22"/>
                      <a:pt x="134" y="22"/>
                    </a:cubicBezTo>
                    <a:cubicBezTo>
                      <a:pt x="134" y="11"/>
                      <a:pt x="134" y="11"/>
                      <a:pt x="134" y="11"/>
                    </a:cubicBezTo>
                    <a:cubicBezTo>
                      <a:pt x="134" y="5"/>
                      <a:pt x="129" y="0"/>
                      <a:pt x="123" y="0"/>
                    </a:cubicBezTo>
                    <a:cubicBezTo>
                      <a:pt x="11" y="0"/>
                      <a:pt x="11" y="0"/>
                      <a:pt x="11" y="0"/>
                    </a:cubicBezTo>
                    <a:cubicBezTo>
                      <a:pt x="5" y="0"/>
                      <a:pt x="0" y="5"/>
                      <a:pt x="0" y="11"/>
                    </a:cubicBezTo>
                    <a:cubicBezTo>
                      <a:pt x="0" y="145"/>
                      <a:pt x="0" y="145"/>
                      <a:pt x="0" y="145"/>
                    </a:cubicBezTo>
                    <a:cubicBezTo>
                      <a:pt x="0" y="151"/>
                      <a:pt x="5" y="156"/>
                      <a:pt x="11" y="156"/>
                    </a:cubicBezTo>
                    <a:cubicBezTo>
                      <a:pt x="22" y="156"/>
                      <a:pt x="22" y="156"/>
                      <a:pt x="22" y="156"/>
                    </a:cubicBezTo>
                    <a:cubicBezTo>
                      <a:pt x="22" y="167"/>
                      <a:pt x="22" y="167"/>
                      <a:pt x="22" y="167"/>
                    </a:cubicBezTo>
                    <a:cubicBezTo>
                      <a:pt x="22" y="173"/>
                      <a:pt x="27" y="178"/>
                      <a:pt x="33" y="178"/>
                    </a:cubicBezTo>
                    <a:cubicBezTo>
                      <a:pt x="145" y="178"/>
                      <a:pt x="145" y="178"/>
                      <a:pt x="145" y="178"/>
                    </a:cubicBezTo>
                    <a:cubicBezTo>
                      <a:pt x="151" y="178"/>
                      <a:pt x="156" y="173"/>
                      <a:pt x="156" y="167"/>
                    </a:cubicBezTo>
                    <a:cubicBezTo>
                      <a:pt x="156" y="33"/>
                      <a:pt x="156" y="33"/>
                      <a:pt x="156" y="33"/>
                    </a:cubicBezTo>
                    <a:cubicBezTo>
                      <a:pt x="156" y="27"/>
                      <a:pt x="151" y="22"/>
                      <a:pt x="145" y="22"/>
                    </a:cubicBezTo>
                    <a:close/>
                    <a:moveTo>
                      <a:pt x="11" y="145"/>
                    </a:moveTo>
                    <a:cubicBezTo>
                      <a:pt x="11" y="11"/>
                      <a:pt x="11" y="11"/>
                      <a:pt x="11" y="11"/>
                    </a:cubicBezTo>
                    <a:cubicBezTo>
                      <a:pt x="123" y="11"/>
                      <a:pt x="123" y="11"/>
                      <a:pt x="123" y="11"/>
                    </a:cubicBezTo>
                    <a:cubicBezTo>
                      <a:pt x="123" y="145"/>
                      <a:pt x="123" y="145"/>
                      <a:pt x="123" y="145"/>
                    </a:cubicBezTo>
                    <a:lnTo>
                      <a:pt x="11" y="145"/>
                    </a:lnTo>
                    <a:close/>
                    <a:moveTo>
                      <a:pt x="145" y="167"/>
                    </a:moveTo>
                    <a:cubicBezTo>
                      <a:pt x="33" y="167"/>
                      <a:pt x="33" y="167"/>
                      <a:pt x="33" y="167"/>
                    </a:cubicBezTo>
                    <a:cubicBezTo>
                      <a:pt x="33" y="156"/>
                      <a:pt x="33" y="156"/>
                      <a:pt x="33" y="156"/>
                    </a:cubicBezTo>
                    <a:cubicBezTo>
                      <a:pt x="123" y="156"/>
                      <a:pt x="123" y="156"/>
                      <a:pt x="123" y="156"/>
                    </a:cubicBezTo>
                    <a:cubicBezTo>
                      <a:pt x="129" y="156"/>
                      <a:pt x="134" y="151"/>
                      <a:pt x="134" y="145"/>
                    </a:cubicBezTo>
                    <a:cubicBezTo>
                      <a:pt x="134" y="33"/>
                      <a:pt x="134" y="33"/>
                      <a:pt x="134" y="33"/>
                    </a:cubicBezTo>
                    <a:cubicBezTo>
                      <a:pt x="145" y="33"/>
                      <a:pt x="145" y="33"/>
                      <a:pt x="145" y="33"/>
                    </a:cubicBezTo>
                    <a:lnTo>
                      <a:pt x="145" y="167"/>
                    </a:ln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sp>
            <p:nvSpPr>
              <p:cNvPr id="24" name="Freeform 26"/>
              <p:cNvSpPr/>
              <p:nvPr/>
            </p:nvSpPr>
            <p:spPr bwMode="auto">
              <a:xfrm>
                <a:off x="10925460" y="2614454"/>
                <a:ext cx="205404" cy="34527"/>
              </a:xfrm>
              <a:custGeom>
                <a:avLst/>
                <a:gdLst>
                  <a:gd name="T0" fmla="*/ 61 w 67"/>
                  <a:gd name="T1" fmla="*/ 0 h 11"/>
                  <a:gd name="T2" fmla="*/ 5 w 67"/>
                  <a:gd name="T3" fmla="*/ 0 h 11"/>
                  <a:gd name="T4" fmla="*/ 0 w 67"/>
                  <a:gd name="T5" fmla="*/ 6 h 11"/>
                  <a:gd name="T6" fmla="*/ 5 w 67"/>
                  <a:gd name="T7" fmla="*/ 11 h 11"/>
                  <a:gd name="T8" fmla="*/ 61 w 67"/>
                  <a:gd name="T9" fmla="*/ 11 h 11"/>
                  <a:gd name="T10" fmla="*/ 67 w 67"/>
                  <a:gd name="T11" fmla="*/ 6 h 11"/>
                  <a:gd name="T12" fmla="*/ 61 w 67"/>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7" h="11">
                    <a:moveTo>
                      <a:pt x="61" y="0"/>
                    </a:moveTo>
                    <a:cubicBezTo>
                      <a:pt x="5" y="0"/>
                      <a:pt x="5" y="0"/>
                      <a:pt x="5" y="0"/>
                    </a:cubicBezTo>
                    <a:cubicBezTo>
                      <a:pt x="2" y="0"/>
                      <a:pt x="0" y="3"/>
                      <a:pt x="0" y="6"/>
                    </a:cubicBezTo>
                    <a:cubicBezTo>
                      <a:pt x="0" y="9"/>
                      <a:pt x="2" y="11"/>
                      <a:pt x="5" y="11"/>
                    </a:cubicBezTo>
                    <a:cubicBezTo>
                      <a:pt x="61" y="11"/>
                      <a:pt x="61" y="11"/>
                      <a:pt x="61" y="11"/>
                    </a:cubicBezTo>
                    <a:cubicBezTo>
                      <a:pt x="64" y="11"/>
                      <a:pt x="67" y="9"/>
                      <a:pt x="67" y="6"/>
                    </a:cubicBezTo>
                    <a:cubicBezTo>
                      <a:pt x="67" y="3"/>
                      <a:pt x="64" y="0"/>
                      <a:pt x="61"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sp>
            <p:nvSpPr>
              <p:cNvPr id="25" name="Freeform 27"/>
              <p:cNvSpPr/>
              <p:nvPr/>
            </p:nvSpPr>
            <p:spPr bwMode="auto">
              <a:xfrm>
                <a:off x="10854015" y="2723348"/>
                <a:ext cx="276849" cy="34527"/>
              </a:xfrm>
              <a:custGeom>
                <a:avLst/>
                <a:gdLst>
                  <a:gd name="T0" fmla="*/ 84 w 90"/>
                  <a:gd name="T1" fmla="*/ 0 h 11"/>
                  <a:gd name="T2" fmla="*/ 6 w 90"/>
                  <a:gd name="T3" fmla="*/ 0 h 11"/>
                  <a:gd name="T4" fmla="*/ 0 w 90"/>
                  <a:gd name="T5" fmla="*/ 5 h 11"/>
                  <a:gd name="T6" fmla="*/ 6 w 90"/>
                  <a:gd name="T7" fmla="*/ 11 h 11"/>
                  <a:gd name="T8" fmla="*/ 84 w 90"/>
                  <a:gd name="T9" fmla="*/ 11 h 11"/>
                  <a:gd name="T10" fmla="*/ 90 w 90"/>
                  <a:gd name="T11" fmla="*/ 5 h 11"/>
                  <a:gd name="T12" fmla="*/ 84 w 9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0" h="11">
                    <a:moveTo>
                      <a:pt x="84" y="0"/>
                    </a:moveTo>
                    <a:cubicBezTo>
                      <a:pt x="6" y="0"/>
                      <a:pt x="6" y="0"/>
                      <a:pt x="6" y="0"/>
                    </a:cubicBezTo>
                    <a:cubicBezTo>
                      <a:pt x="3" y="0"/>
                      <a:pt x="0" y="2"/>
                      <a:pt x="0" y="5"/>
                    </a:cubicBezTo>
                    <a:cubicBezTo>
                      <a:pt x="0" y="8"/>
                      <a:pt x="3" y="11"/>
                      <a:pt x="6" y="11"/>
                    </a:cubicBezTo>
                    <a:cubicBezTo>
                      <a:pt x="84" y="11"/>
                      <a:pt x="84" y="11"/>
                      <a:pt x="84" y="11"/>
                    </a:cubicBezTo>
                    <a:cubicBezTo>
                      <a:pt x="87" y="11"/>
                      <a:pt x="90" y="8"/>
                      <a:pt x="90" y="5"/>
                    </a:cubicBezTo>
                    <a:cubicBezTo>
                      <a:pt x="90" y="2"/>
                      <a:pt x="87" y="0"/>
                      <a:pt x="84"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sp>
            <p:nvSpPr>
              <p:cNvPr id="26" name="Freeform 28"/>
              <p:cNvSpPr/>
              <p:nvPr/>
            </p:nvSpPr>
            <p:spPr bwMode="auto">
              <a:xfrm>
                <a:off x="10854015" y="2793730"/>
                <a:ext cx="276849" cy="34527"/>
              </a:xfrm>
              <a:custGeom>
                <a:avLst/>
                <a:gdLst>
                  <a:gd name="T0" fmla="*/ 84 w 90"/>
                  <a:gd name="T1" fmla="*/ 0 h 11"/>
                  <a:gd name="T2" fmla="*/ 6 w 90"/>
                  <a:gd name="T3" fmla="*/ 0 h 11"/>
                  <a:gd name="T4" fmla="*/ 0 w 90"/>
                  <a:gd name="T5" fmla="*/ 6 h 11"/>
                  <a:gd name="T6" fmla="*/ 6 w 90"/>
                  <a:gd name="T7" fmla="*/ 11 h 11"/>
                  <a:gd name="T8" fmla="*/ 84 w 90"/>
                  <a:gd name="T9" fmla="*/ 11 h 11"/>
                  <a:gd name="T10" fmla="*/ 90 w 90"/>
                  <a:gd name="T11" fmla="*/ 6 h 11"/>
                  <a:gd name="T12" fmla="*/ 84 w 9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0" h="11">
                    <a:moveTo>
                      <a:pt x="84" y="0"/>
                    </a:moveTo>
                    <a:cubicBezTo>
                      <a:pt x="6" y="0"/>
                      <a:pt x="6" y="0"/>
                      <a:pt x="6" y="0"/>
                    </a:cubicBezTo>
                    <a:cubicBezTo>
                      <a:pt x="3" y="0"/>
                      <a:pt x="0" y="3"/>
                      <a:pt x="0" y="6"/>
                    </a:cubicBezTo>
                    <a:cubicBezTo>
                      <a:pt x="0" y="9"/>
                      <a:pt x="3" y="11"/>
                      <a:pt x="6" y="11"/>
                    </a:cubicBezTo>
                    <a:cubicBezTo>
                      <a:pt x="84" y="11"/>
                      <a:pt x="84" y="11"/>
                      <a:pt x="84" y="11"/>
                    </a:cubicBezTo>
                    <a:cubicBezTo>
                      <a:pt x="87" y="11"/>
                      <a:pt x="90" y="9"/>
                      <a:pt x="90" y="6"/>
                    </a:cubicBezTo>
                    <a:cubicBezTo>
                      <a:pt x="90" y="3"/>
                      <a:pt x="87" y="0"/>
                      <a:pt x="84"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sp>
            <p:nvSpPr>
              <p:cNvPr id="27" name="Freeform 29"/>
              <p:cNvSpPr/>
              <p:nvPr/>
            </p:nvSpPr>
            <p:spPr bwMode="auto">
              <a:xfrm>
                <a:off x="10854015" y="2862784"/>
                <a:ext cx="276849" cy="38511"/>
              </a:xfrm>
              <a:custGeom>
                <a:avLst/>
                <a:gdLst>
                  <a:gd name="T0" fmla="*/ 84 w 90"/>
                  <a:gd name="T1" fmla="*/ 0 h 12"/>
                  <a:gd name="T2" fmla="*/ 6 w 90"/>
                  <a:gd name="T3" fmla="*/ 0 h 12"/>
                  <a:gd name="T4" fmla="*/ 0 w 90"/>
                  <a:gd name="T5" fmla="*/ 6 h 12"/>
                  <a:gd name="T6" fmla="*/ 6 w 90"/>
                  <a:gd name="T7" fmla="*/ 12 h 12"/>
                  <a:gd name="T8" fmla="*/ 84 w 90"/>
                  <a:gd name="T9" fmla="*/ 12 h 12"/>
                  <a:gd name="T10" fmla="*/ 90 w 90"/>
                  <a:gd name="T11" fmla="*/ 6 h 12"/>
                  <a:gd name="T12" fmla="*/ 84 w 9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90" h="12">
                    <a:moveTo>
                      <a:pt x="84" y="0"/>
                    </a:moveTo>
                    <a:cubicBezTo>
                      <a:pt x="6" y="0"/>
                      <a:pt x="6" y="0"/>
                      <a:pt x="6" y="0"/>
                    </a:cubicBezTo>
                    <a:cubicBezTo>
                      <a:pt x="3" y="0"/>
                      <a:pt x="0" y="3"/>
                      <a:pt x="0" y="6"/>
                    </a:cubicBezTo>
                    <a:cubicBezTo>
                      <a:pt x="0" y="9"/>
                      <a:pt x="3" y="12"/>
                      <a:pt x="6" y="12"/>
                    </a:cubicBezTo>
                    <a:cubicBezTo>
                      <a:pt x="84" y="12"/>
                      <a:pt x="84" y="12"/>
                      <a:pt x="84" y="12"/>
                    </a:cubicBezTo>
                    <a:cubicBezTo>
                      <a:pt x="87" y="12"/>
                      <a:pt x="90" y="9"/>
                      <a:pt x="90" y="6"/>
                    </a:cubicBezTo>
                    <a:cubicBezTo>
                      <a:pt x="90" y="3"/>
                      <a:pt x="87" y="0"/>
                      <a:pt x="84"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grpSp>
      </p:grpSp>
      <p:grpSp>
        <p:nvGrpSpPr>
          <p:cNvPr id="19" name="组合 18"/>
          <p:cNvGrpSpPr/>
          <p:nvPr/>
        </p:nvGrpSpPr>
        <p:grpSpPr>
          <a:xfrm>
            <a:off x="1096045" y="1213302"/>
            <a:ext cx="507683" cy="507683"/>
            <a:chOff x="3424768" y="1611109"/>
            <a:chExt cx="759650" cy="759649"/>
          </a:xfrm>
          <a:solidFill>
            <a:schemeClr val="bg1"/>
          </a:solidFill>
        </p:grpSpPr>
        <p:sp>
          <p:nvSpPr>
            <p:cNvPr id="33" name="椭圆 32"/>
            <p:cNvSpPr/>
            <p:nvPr/>
          </p:nvSpPr>
          <p:spPr>
            <a:xfrm>
              <a:off x="3424768" y="1611109"/>
              <a:ext cx="759650" cy="759649"/>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cs typeface="+mn-ea"/>
                <a:sym typeface="+mn-lt"/>
              </a:endParaRPr>
            </a:p>
          </p:txBody>
        </p:sp>
        <p:sp>
          <p:nvSpPr>
            <p:cNvPr id="34" name="Freeform 5"/>
            <p:cNvSpPr>
              <a:spLocks noEditPoints="1"/>
            </p:cNvSpPr>
            <p:nvPr/>
          </p:nvSpPr>
          <p:spPr bwMode="auto">
            <a:xfrm>
              <a:off x="3524311" y="1805900"/>
              <a:ext cx="555723" cy="348110"/>
            </a:xfrm>
            <a:custGeom>
              <a:avLst/>
              <a:gdLst>
                <a:gd name="T0" fmla="*/ 211 w 260"/>
                <a:gd name="T1" fmla="*/ 65 h 162"/>
                <a:gd name="T2" fmla="*/ 146 w 260"/>
                <a:gd name="T3" fmla="*/ 0 h 162"/>
                <a:gd name="T4" fmla="*/ 90 w 260"/>
                <a:gd name="T5" fmla="*/ 33 h 162"/>
                <a:gd name="T6" fmla="*/ 81 w 260"/>
                <a:gd name="T7" fmla="*/ 32 h 162"/>
                <a:gd name="T8" fmla="*/ 35 w 260"/>
                <a:gd name="T9" fmla="*/ 67 h 162"/>
                <a:gd name="T10" fmla="*/ 0 w 260"/>
                <a:gd name="T11" fmla="*/ 114 h 162"/>
                <a:gd name="T12" fmla="*/ 49 w 260"/>
                <a:gd name="T13" fmla="*/ 162 h 162"/>
                <a:gd name="T14" fmla="*/ 211 w 260"/>
                <a:gd name="T15" fmla="*/ 162 h 162"/>
                <a:gd name="T16" fmla="*/ 260 w 260"/>
                <a:gd name="T17" fmla="*/ 114 h 162"/>
                <a:gd name="T18" fmla="*/ 211 w 260"/>
                <a:gd name="T19" fmla="*/ 65 h 162"/>
                <a:gd name="T20" fmla="*/ 130 w 260"/>
                <a:gd name="T21" fmla="*/ 146 h 162"/>
                <a:gd name="T22" fmla="*/ 81 w 260"/>
                <a:gd name="T23" fmla="*/ 81 h 162"/>
                <a:gd name="T24" fmla="*/ 114 w 260"/>
                <a:gd name="T25" fmla="*/ 81 h 162"/>
                <a:gd name="T26" fmla="*/ 114 w 260"/>
                <a:gd name="T27" fmla="*/ 32 h 162"/>
                <a:gd name="T28" fmla="*/ 146 w 260"/>
                <a:gd name="T29" fmla="*/ 32 h 162"/>
                <a:gd name="T30" fmla="*/ 146 w 260"/>
                <a:gd name="T31" fmla="*/ 81 h 162"/>
                <a:gd name="T32" fmla="*/ 179 w 260"/>
                <a:gd name="T33" fmla="*/ 81 h 162"/>
                <a:gd name="T34" fmla="*/ 130 w 260"/>
                <a:gd name="T35" fmla="*/ 14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0" h="162">
                  <a:moveTo>
                    <a:pt x="211" y="65"/>
                  </a:moveTo>
                  <a:cubicBezTo>
                    <a:pt x="211" y="29"/>
                    <a:pt x="182" y="0"/>
                    <a:pt x="146" y="0"/>
                  </a:cubicBezTo>
                  <a:cubicBezTo>
                    <a:pt x="122" y="0"/>
                    <a:pt x="101" y="13"/>
                    <a:pt x="90" y="33"/>
                  </a:cubicBezTo>
                  <a:cubicBezTo>
                    <a:pt x="87" y="33"/>
                    <a:pt x="84" y="32"/>
                    <a:pt x="81" y="32"/>
                  </a:cubicBezTo>
                  <a:cubicBezTo>
                    <a:pt x="59" y="32"/>
                    <a:pt x="41" y="47"/>
                    <a:pt x="35" y="67"/>
                  </a:cubicBezTo>
                  <a:cubicBezTo>
                    <a:pt x="15" y="73"/>
                    <a:pt x="0" y="92"/>
                    <a:pt x="0" y="114"/>
                  </a:cubicBezTo>
                  <a:cubicBezTo>
                    <a:pt x="0" y="140"/>
                    <a:pt x="22" y="162"/>
                    <a:pt x="49" y="162"/>
                  </a:cubicBezTo>
                  <a:cubicBezTo>
                    <a:pt x="211" y="162"/>
                    <a:pt x="211" y="162"/>
                    <a:pt x="211" y="162"/>
                  </a:cubicBezTo>
                  <a:cubicBezTo>
                    <a:pt x="238" y="162"/>
                    <a:pt x="260" y="140"/>
                    <a:pt x="260" y="114"/>
                  </a:cubicBezTo>
                  <a:cubicBezTo>
                    <a:pt x="260" y="87"/>
                    <a:pt x="238" y="65"/>
                    <a:pt x="211" y="65"/>
                  </a:cubicBezTo>
                  <a:close/>
                  <a:moveTo>
                    <a:pt x="130" y="146"/>
                  </a:moveTo>
                  <a:cubicBezTo>
                    <a:pt x="81" y="81"/>
                    <a:pt x="81" y="81"/>
                    <a:pt x="81" y="81"/>
                  </a:cubicBezTo>
                  <a:cubicBezTo>
                    <a:pt x="114" y="81"/>
                    <a:pt x="114" y="81"/>
                    <a:pt x="114" y="81"/>
                  </a:cubicBezTo>
                  <a:cubicBezTo>
                    <a:pt x="114" y="32"/>
                    <a:pt x="114" y="32"/>
                    <a:pt x="114" y="32"/>
                  </a:cubicBezTo>
                  <a:cubicBezTo>
                    <a:pt x="146" y="32"/>
                    <a:pt x="146" y="32"/>
                    <a:pt x="146" y="32"/>
                  </a:cubicBezTo>
                  <a:cubicBezTo>
                    <a:pt x="146" y="81"/>
                    <a:pt x="146" y="81"/>
                    <a:pt x="146" y="81"/>
                  </a:cubicBezTo>
                  <a:cubicBezTo>
                    <a:pt x="179" y="81"/>
                    <a:pt x="179" y="81"/>
                    <a:pt x="179" y="81"/>
                  </a:cubicBezTo>
                  <a:lnTo>
                    <a:pt x="130" y="146"/>
                  </a:ln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grpSp>
      <p:sp>
        <p:nvSpPr>
          <p:cNvPr id="38" name="文本框 15"/>
          <p:cNvSpPr txBox="1"/>
          <p:nvPr/>
        </p:nvSpPr>
        <p:spPr>
          <a:xfrm>
            <a:off x="709386" y="309785"/>
            <a:ext cx="4456683"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6.1</a:t>
            </a:r>
            <a:r>
              <a:rPr lang="zh-CN" altLang="en-US" sz="1700" b="1" dirty="0">
                <a:solidFill>
                  <a:srgbClr val="1B4367"/>
                </a:solidFill>
                <a:cs typeface="+mn-ea"/>
                <a:sym typeface="+mn-lt"/>
              </a:rPr>
              <a:t> 创新都市农业生产经营模式的行动纲要</a:t>
            </a:r>
          </a:p>
        </p:txBody>
      </p:sp>
      <p:sp>
        <p:nvSpPr>
          <p:cNvPr id="40" name="TextBox 1210"/>
          <p:cNvSpPr/>
          <p:nvPr/>
        </p:nvSpPr>
        <p:spPr>
          <a:xfrm>
            <a:off x="1703118" y="1221161"/>
            <a:ext cx="2203669" cy="438582"/>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r>
              <a:rPr lang="zh-CN" altLang="en-US" sz="1200" dirty="0">
                <a:latin typeface="+mn-ea"/>
                <a:cs typeface="+mn-ea"/>
                <a:sym typeface="+mn-lt"/>
              </a:rPr>
              <a:t>当地的公共采购与产、学、研、政的协调</a:t>
            </a:r>
          </a:p>
        </p:txBody>
      </p:sp>
      <p:sp>
        <p:nvSpPr>
          <p:cNvPr id="42" name="TextBox 1210"/>
          <p:cNvSpPr/>
          <p:nvPr/>
        </p:nvSpPr>
        <p:spPr>
          <a:xfrm>
            <a:off x="1703118" y="2021255"/>
            <a:ext cx="1831271" cy="253916"/>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zh-CN" altLang="en-US" sz="1200" dirty="0">
                <a:latin typeface="+mn-ea"/>
                <a:cs typeface="+mn-ea"/>
                <a:sym typeface="+mn-lt"/>
              </a:rPr>
              <a:t>农业合作社对市场的响应</a:t>
            </a:r>
          </a:p>
        </p:txBody>
      </p:sp>
      <p:sp>
        <p:nvSpPr>
          <p:cNvPr id="57" name="TextBox 1210"/>
          <p:cNvSpPr/>
          <p:nvPr/>
        </p:nvSpPr>
        <p:spPr>
          <a:xfrm>
            <a:off x="1703118" y="2586031"/>
            <a:ext cx="2769658" cy="438582"/>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r>
              <a:rPr lang="zh-CN" altLang="en-US" sz="1200" dirty="0">
                <a:latin typeface="+mn-ea"/>
                <a:cs typeface="+mn-ea"/>
                <a:sym typeface="+mn-lt"/>
              </a:rPr>
              <a:t>发展农业企业：龙头企业，全国性企业和外国公司</a:t>
            </a:r>
          </a:p>
        </p:txBody>
      </p:sp>
      <p:sp>
        <p:nvSpPr>
          <p:cNvPr id="59" name="TextBox 1210"/>
          <p:cNvSpPr/>
          <p:nvPr/>
        </p:nvSpPr>
        <p:spPr>
          <a:xfrm>
            <a:off x="5609407" y="1247852"/>
            <a:ext cx="2749452" cy="438582"/>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r>
              <a:rPr lang="zh-CN" altLang="en-US" sz="1200" dirty="0">
                <a:latin typeface="+mn-ea"/>
                <a:cs typeface="+mn-ea"/>
                <a:sym typeface="+mn-lt"/>
              </a:rPr>
              <a:t>与超市达成商业协议以及与电子商务平台对接</a:t>
            </a:r>
          </a:p>
        </p:txBody>
      </p:sp>
      <p:sp>
        <p:nvSpPr>
          <p:cNvPr id="61" name="TextBox 1210"/>
          <p:cNvSpPr/>
          <p:nvPr/>
        </p:nvSpPr>
        <p:spPr>
          <a:xfrm>
            <a:off x="5609407" y="2033061"/>
            <a:ext cx="1061829" cy="253916"/>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zh-CN" altLang="en-US" sz="1200" dirty="0">
                <a:latin typeface="+mn-ea"/>
                <a:cs typeface="+mn-ea"/>
                <a:sym typeface="+mn-lt"/>
              </a:rPr>
              <a:t>发展生态旅游</a:t>
            </a:r>
          </a:p>
        </p:txBody>
      </p:sp>
      <p:sp>
        <p:nvSpPr>
          <p:cNvPr id="63" name="TextBox 1210"/>
          <p:cNvSpPr/>
          <p:nvPr/>
        </p:nvSpPr>
        <p:spPr>
          <a:xfrm>
            <a:off x="5609407" y="2607479"/>
            <a:ext cx="2749452" cy="438582"/>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r>
              <a:rPr lang="zh-CN" altLang="en-US" sz="1200" dirty="0">
                <a:latin typeface="+mn-ea"/>
                <a:cs typeface="+mn-ea"/>
                <a:sym typeface="+mn-lt"/>
              </a:rPr>
              <a:t>加强农产品的质量和安全，强化农产品认证意识</a:t>
            </a:r>
          </a:p>
        </p:txBody>
      </p:sp>
      <p:cxnSp>
        <p:nvCxnSpPr>
          <p:cNvPr id="52" name="直接连接符 51"/>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3DCC842A-6022-9E4D-B3EB-6EFEE98E25C7}"/>
              </a:ext>
            </a:extLst>
          </p:cNvPr>
          <p:cNvSpPr/>
          <p:nvPr/>
        </p:nvSpPr>
        <p:spPr>
          <a:xfrm>
            <a:off x="5019190" y="3215910"/>
            <a:ext cx="502444" cy="502444"/>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75000"/>
                  <a:lumOff val="25000"/>
                </a:schemeClr>
              </a:solidFill>
              <a:cs typeface="+mn-ea"/>
              <a:sym typeface="+mn-lt"/>
            </a:endParaRPr>
          </a:p>
        </p:txBody>
      </p:sp>
      <p:sp>
        <p:nvSpPr>
          <p:cNvPr id="69" name="椭圆 68">
            <a:extLst>
              <a:ext uri="{FF2B5EF4-FFF2-40B4-BE49-F238E27FC236}">
                <a16:creationId xmlns:a16="http://schemas.microsoft.com/office/drawing/2014/main" id="{20D28D74-8C52-4141-BA8E-3F38D200AE08}"/>
              </a:ext>
            </a:extLst>
          </p:cNvPr>
          <p:cNvSpPr/>
          <p:nvPr/>
        </p:nvSpPr>
        <p:spPr>
          <a:xfrm>
            <a:off x="1096045" y="3214005"/>
            <a:ext cx="507683" cy="507683"/>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75000"/>
                  <a:lumOff val="25000"/>
                </a:schemeClr>
              </a:solidFill>
              <a:cs typeface="+mn-ea"/>
              <a:sym typeface="+mn-lt"/>
            </a:endParaRPr>
          </a:p>
        </p:txBody>
      </p:sp>
      <p:sp>
        <p:nvSpPr>
          <p:cNvPr id="74" name="TextBox 1210">
            <a:extLst>
              <a:ext uri="{FF2B5EF4-FFF2-40B4-BE49-F238E27FC236}">
                <a16:creationId xmlns:a16="http://schemas.microsoft.com/office/drawing/2014/main" id="{A99BB8FC-7B80-624A-98A9-859336868568}"/>
              </a:ext>
            </a:extLst>
          </p:cNvPr>
          <p:cNvSpPr/>
          <p:nvPr/>
        </p:nvSpPr>
        <p:spPr>
          <a:xfrm>
            <a:off x="1703118" y="3186479"/>
            <a:ext cx="2953939" cy="623248"/>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r>
              <a:rPr lang="zh-CN" altLang="en-US" sz="1200" dirty="0">
                <a:latin typeface="+mn-ea"/>
                <a:cs typeface="+mn-ea"/>
                <a:sym typeface="+mn-lt"/>
              </a:rPr>
              <a:t>政府有必要利用专项资金向农业公司、 合作社和农户提供政策辅导，以支持此类农业公司和农业合作社之间的商业性合作</a:t>
            </a:r>
          </a:p>
        </p:txBody>
      </p:sp>
      <p:sp>
        <p:nvSpPr>
          <p:cNvPr id="76" name="TextBox 1210">
            <a:extLst>
              <a:ext uri="{FF2B5EF4-FFF2-40B4-BE49-F238E27FC236}">
                <a16:creationId xmlns:a16="http://schemas.microsoft.com/office/drawing/2014/main" id="{9396BEBF-D36F-B34A-8DAE-EF0E9115640E}"/>
              </a:ext>
            </a:extLst>
          </p:cNvPr>
          <p:cNvSpPr/>
          <p:nvPr/>
        </p:nvSpPr>
        <p:spPr>
          <a:xfrm>
            <a:off x="5609407" y="3364881"/>
            <a:ext cx="2139047" cy="253916"/>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zh-CN" altLang="en-US" sz="1200" dirty="0">
                <a:latin typeface="+mn-ea"/>
                <a:cs typeface="+mn-ea"/>
                <a:sym typeface="+mn-lt"/>
              </a:rPr>
              <a:t>农业企业家的创业和创新精神</a:t>
            </a:r>
          </a:p>
        </p:txBody>
      </p:sp>
      <p:sp>
        <p:nvSpPr>
          <p:cNvPr id="78" name="Freeform 36">
            <a:extLst>
              <a:ext uri="{FF2B5EF4-FFF2-40B4-BE49-F238E27FC236}">
                <a16:creationId xmlns:a16="http://schemas.microsoft.com/office/drawing/2014/main" id="{85A5EAE6-E5B5-964A-9443-0E50BEA83EF1}"/>
              </a:ext>
            </a:extLst>
          </p:cNvPr>
          <p:cNvSpPr/>
          <p:nvPr/>
        </p:nvSpPr>
        <p:spPr>
          <a:xfrm>
            <a:off x="1157061" y="3299612"/>
            <a:ext cx="382799" cy="336313"/>
          </a:xfrm>
          <a:custGeom>
            <a:avLst/>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34" h="117">
                <a:moveTo>
                  <a:pt x="134" y="20"/>
                </a:moveTo>
                <a:cubicBezTo>
                  <a:pt x="134" y="9"/>
                  <a:pt x="125" y="0"/>
                  <a:pt x="114" y="0"/>
                </a:cubicBezTo>
                <a:cubicBezTo>
                  <a:pt x="103" y="0"/>
                  <a:pt x="94" y="9"/>
                  <a:pt x="94" y="20"/>
                </a:cubicBezTo>
                <a:cubicBezTo>
                  <a:pt x="94" y="26"/>
                  <a:pt x="96" y="31"/>
                  <a:pt x="100" y="34"/>
                </a:cubicBezTo>
                <a:cubicBezTo>
                  <a:pt x="77" y="89"/>
                  <a:pt x="77" y="89"/>
                  <a:pt x="77" y="89"/>
                </a:cubicBezTo>
                <a:cubicBezTo>
                  <a:pt x="58" y="47"/>
                  <a:pt x="58" y="47"/>
                  <a:pt x="58" y="47"/>
                </a:cubicBezTo>
                <a:cubicBezTo>
                  <a:pt x="42" y="45"/>
                  <a:pt x="42" y="45"/>
                  <a:pt x="42" y="45"/>
                </a:cubicBezTo>
                <a:cubicBezTo>
                  <a:pt x="27" y="63"/>
                  <a:pt x="27" y="63"/>
                  <a:pt x="27" y="63"/>
                </a:cubicBezTo>
                <a:cubicBezTo>
                  <a:pt x="25" y="62"/>
                  <a:pt x="23" y="62"/>
                  <a:pt x="21" y="62"/>
                </a:cubicBezTo>
                <a:cubicBezTo>
                  <a:pt x="9" y="62"/>
                  <a:pt x="0" y="71"/>
                  <a:pt x="0" y="82"/>
                </a:cubicBezTo>
                <a:cubicBezTo>
                  <a:pt x="0" y="93"/>
                  <a:pt x="9" y="102"/>
                  <a:pt x="21" y="102"/>
                </a:cubicBezTo>
                <a:cubicBezTo>
                  <a:pt x="32" y="102"/>
                  <a:pt x="41" y="93"/>
                  <a:pt x="41" y="82"/>
                </a:cubicBezTo>
                <a:cubicBezTo>
                  <a:pt x="41" y="81"/>
                  <a:pt x="41" y="79"/>
                  <a:pt x="40" y="78"/>
                </a:cubicBezTo>
                <a:cubicBezTo>
                  <a:pt x="47" y="70"/>
                  <a:pt x="47" y="70"/>
                  <a:pt x="47" y="70"/>
                </a:cubicBezTo>
                <a:cubicBezTo>
                  <a:pt x="69" y="117"/>
                  <a:pt x="69" y="117"/>
                  <a:pt x="69" y="117"/>
                </a:cubicBezTo>
                <a:cubicBezTo>
                  <a:pt x="86" y="117"/>
                  <a:pt x="86" y="117"/>
                  <a:pt x="86" y="117"/>
                </a:cubicBezTo>
                <a:cubicBezTo>
                  <a:pt x="119" y="39"/>
                  <a:pt x="119" y="39"/>
                  <a:pt x="119" y="39"/>
                </a:cubicBezTo>
                <a:cubicBezTo>
                  <a:pt x="128" y="37"/>
                  <a:pt x="134" y="29"/>
                  <a:pt x="134" y="20"/>
                </a:cubicBezTo>
                <a:close/>
              </a:path>
            </a:pathLst>
          </a:custGeom>
          <a:solidFill>
            <a:schemeClr val="bg1"/>
          </a:solidFill>
          <a:ln w="9525">
            <a:noFill/>
          </a:ln>
        </p:spPr>
        <p:txBody>
          <a:bodyPr/>
          <a:lstStyle/>
          <a:p>
            <a:endParaRPr lang="zh-CN" altLang="en-US">
              <a:cs typeface="+mn-ea"/>
              <a:sym typeface="+mn-lt"/>
            </a:endParaRPr>
          </a:p>
        </p:txBody>
      </p:sp>
      <p:sp>
        <p:nvSpPr>
          <p:cNvPr id="79" name="Oval 42">
            <a:extLst>
              <a:ext uri="{FF2B5EF4-FFF2-40B4-BE49-F238E27FC236}">
                <a16:creationId xmlns:a16="http://schemas.microsoft.com/office/drawing/2014/main" id="{3F593FE5-7166-9445-9B79-40D86F682E6B}"/>
              </a:ext>
            </a:extLst>
          </p:cNvPr>
          <p:cNvSpPr/>
          <p:nvPr/>
        </p:nvSpPr>
        <p:spPr>
          <a:xfrm>
            <a:off x="5109170" y="3335777"/>
            <a:ext cx="140887" cy="134760"/>
          </a:xfrm>
          <a:prstGeom prst="ellipse">
            <a:avLst/>
          </a:prstGeom>
          <a:solidFill>
            <a:schemeClr val="bg1"/>
          </a:solidFill>
          <a:ln w="9525">
            <a:noFill/>
          </a:ln>
        </p:spPr>
        <p:txBody>
          <a:bodyPr/>
          <a:lstStyle/>
          <a:p>
            <a:pPr lvl="0" eaLnBrk="1" hangingPunct="1"/>
            <a:endParaRPr lang="zh-CN" altLang="en-US" dirty="0">
              <a:cs typeface="+mn-ea"/>
              <a:sym typeface="+mn-lt"/>
            </a:endParaRPr>
          </a:p>
        </p:txBody>
      </p:sp>
      <p:sp>
        <p:nvSpPr>
          <p:cNvPr id="80" name="Oval 43">
            <a:extLst>
              <a:ext uri="{FF2B5EF4-FFF2-40B4-BE49-F238E27FC236}">
                <a16:creationId xmlns:a16="http://schemas.microsoft.com/office/drawing/2014/main" id="{90532BA4-BD68-4242-8004-CF1722ADDED9}"/>
              </a:ext>
            </a:extLst>
          </p:cNvPr>
          <p:cNvSpPr/>
          <p:nvPr/>
        </p:nvSpPr>
        <p:spPr>
          <a:xfrm>
            <a:off x="5277623" y="3299024"/>
            <a:ext cx="171515" cy="171513"/>
          </a:xfrm>
          <a:prstGeom prst="ellipse">
            <a:avLst/>
          </a:prstGeom>
          <a:solidFill>
            <a:schemeClr val="bg1"/>
          </a:solidFill>
          <a:ln w="9525">
            <a:noFill/>
          </a:ln>
        </p:spPr>
        <p:txBody>
          <a:bodyPr/>
          <a:lstStyle/>
          <a:p>
            <a:pPr lvl="0" eaLnBrk="1" hangingPunct="1"/>
            <a:endParaRPr lang="zh-CN" altLang="en-US" dirty="0">
              <a:cs typeface="+mn-ea"/>
              <a:sym typeface="+mn-lt"/>
            </a:endParaRPr>
          </a:p>
        </p:txBody>
      </p:sp>
      <p:sp>
        <p:nvSpPr>
          <p:cNvPr id="81" name="Oval 44">
            <a:extLst>
              <a:ext uri="{FF2B5EF4-FFF2-40B4-BE49-F238E27FC236}">
                <a16:creationId xmlns:a16="http://schemas.microsoft.com/office/drawing/2014/main" id="{2EBA7839-0CB2-9D42-B35F-A5C29D94596C}"/>
              </a:ext>
            </a:extLst>
          </p:cNvPr>
          <p:cNvSpPr/>
          <p:nvPr/>
        </p:nvSpPr>
        <p:spPr>
          <a:xfrm>
            <a:off x="5109170" y="3498103"/>
            <a:ext cx="140887" cy="137822"/>
          </a:xfrm>
          <a:prstGeom prst="ellipse">
            <a:avLst/>
          </a:prstGeom>
          <a:solidFill>
            <a:schemeClr val="bg1"/>
          </a:solidFill>
          <a:ln w="9525">
            <a:noFill/>
          </a:ln>
        </p:spPr>
        <p:txBody>
          <a:bodyPr/>
          <a:lstStyle/>
          <a:p>
            <a:pPr lvl="0" eaLnBrk="1" hangingPunct="1"/>
            <a:endParaRPr lang="zh-CN" altLang="en-US" dirty="0">
              <a:cs typeface="+mn-ea"/>
              <a:sym typeface="+mn-lt"/>
            </a:endParaRPr>
          </a:p>
        </p:txBody>
      </p:sp>
      <p:sp>
        <p:nvSpPr>
          <p:cNvPr id="82" name="Oval 45">
            <a:extLst>
              <a:ext uri="{FF2B5EF4-FFF2-40B4-BE49-F238E27FC236}">
                <a16:creationId xmlns:a16="http://schemas.microsoft.com/office/drawing/2014/main" id="{5B700E91-0F56-704F-95FD-382AA73AE84F}"/>
              </a:ext>
            </a:extLst>
          </p:cNvPr>
          <p:cNvSpPr/>
          <p:nvPr/>
        </p:nvSpPr>
        <p:spPr>
          <a:xfrm>
            <a:off x="5277623" y="3498103"/>
            <a:ext cx="137824" cy="137822"/>
          </a:xfrm>
          <a:prstGeom prst="ellipse">
            <a:avLst/>
          </a:prstGeom>
          <a:solidFill>
            <a:schemeClr val="bg1"/>
          </a:solidFill>
          <a:ln w="9525">
            <a:noFill/>
          </a:ln>
        </p:spPr>
        <p:txBody>
          <a:bodyPr/>
          <a:lstStyle/>
          <a:p>
            <a:pPr lvl="0" eaLnBrk="1" hangingPunct="1"/>
            <a:endParaRPr lang="zh-CN" altLang="en-US" dirty="0">
              <a:cs typeface="+mn-ea"/>
              <a:sym typeface="+mn-lt"/>
            </a:endParaRPr>
          </a:p>
        </p:txBody>
      </p:sp>
    </p:spTree>
    <p:extLst>
      <p:ext uri="{BB962C8B-B14F-4D97-AF65-F5344CB8AC3E}">
        <p14:creationId xmlns:p14="http://schemas.microsoft.com/office/powerpoint/2010/main" val="9279966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8"/>
                                        </p:tgtEl>
                                        <p:attrNameLst>
                                          <p:attrName>ppt_y</p:attrName>
                                        </p:attrNameLst>
                                      </p:cBhvr>
                                      <p:tavLst>
                                        <p:tav tm="0">
                                          <p:val>
                                            <p:strVal val="#ppt_y"/>
                                          </p:val>
                                        </p:tav>
                                        <p:tav tm="100000">
                                          <p:val>
                                            <p:strVal val="#ppt_y"/>
                                          </p:val>
                                        </p:tav>
                                      </p:tavLst>
                                    </p:anim>
                                    <p:anim calcmode="lin" valueType="num">
                                      <p:cBhvr>
                                        <p:cTn id="9"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8"/>
                                        </p:tgtEl>
                                      </p:cBhvr>
                                    </p:animEffect>
                                  </p:childTnLst>
                                </p:cTn>
                              </p:par>
                            </p:childTnLst>
                          </p:cTn>
                        </p:par>
                        <p:par>
                          <p:cTn id="12" fill="hold">
                            <p:stCondLst>
                              <p:cond delay="1450"/>
                            </p:stCondLst>
                            <p:childTnLst>
                              <p:par>
                                <p:cTn id="13" presetID="22" presetClass="entr" presetSubtype="8"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300"/>
                                        <p:tgtEl>
                                          <p:spTgt spid="52"/>
                                        </p:tgtEl>
                                      </p:cBhvr>
                                    </p:animEffect>
                                  </p:childTnLst>
                                </p:cTn>
                              </p:par>
                            </p:childTnLst>
                          </p:cTn>
                        </p:par>
                        <p:par>
                          <p:cTn id="16" fill="hold">
                            <p:stCondLst>
                              <p:cond delay="1750"/>
                            </p:stCondLst>
                            <p:childTnLst>
                              <p:par>
                                <p:cTn id="17" presetID="53" presetClass="entr" presetSubtype="16"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500" fill="hold"/>
                                        <p:tgtEl>
                                          <p:spTgt spid="19"/>
                                        </p:tgtEl>
                                        <p:attrNameLst>
                                          <p:attrName>ppt_w</p:attrName>
                                        </p:attrNameLst>
                                      </p:cBhvr>
                                      <p:tavLst>
                                        <p:tav tm="0">
                                          <p:val>
                                            <p:fltVal val="0"/>
                                          </p:val>
                                        </p:tav>
                                        <p:tav tm="100000">
                                          <p:val>
                                            <p:strVal val="#ppt_w"/>
                                          </p:val>
                                        </p:tav>
                                      </p:tavLst>
                                    </p:anim>
                                    <p:anim calcmode="lin" valueType="num">
                                      <p:cBhvr>
                                        <p:cTn id="20" dur="500" fill="hold"/>
                                        <p:tgtEl>
                                          <p:spTgt spid="19"/>
                                        </p:tgtEl>
                                        <p:attrNameLst>
                                          <p:attrName>ppt_h</p:attrName>
                                        </p:attrNameLst>
                                      </p:cBhvr>
                                      <p:tavLst>
                                        <p:tav tm="0">
                                          <p:val>
                                            <p:fltVal val="0"/>
                                          </p:val>
                                        </p:tav>
                                        <p:tav tm="100000">
                                          <p:val>
                                            <p:strVal val="#ppt_h"/>
                                          </p:val>
                                        </p:tav>
                                      </p:tavLst>
                                    </p:anim>
                                    <p:animEffect transition="in" filter="fade">
                                      <p:cBhvr>
                                        <p:cTn id="21" dur="500"/>
                                        <p:tgtEl>
                                          <p:spTgt spid="19"/>
                                        </p:tgtEl>
                                      </p:cBhvr>
                                    </p:animEffect>
                                  </p:childTnLst>
                                </p:cTn>
                              </p:par>
                              <p:par>
                                <p:cTn id="22" presetID="2" presetClass="entr" presetSubtype="2"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additive="base">
                                        <p:cTn id="24" dur="500" fill="hold"/>
                                        <p:tgtEl>
                                          <p:spTgt spid="40"/>
                                        </p:tgtEl>
                                        <p:attrNameLst>
                                          <p:attrName>ppt_x</p:attrName>
                                        </p:attrNameLst>
                                      </p:cBhvr>
                                      <p:tavLst>
                                        <p:tav tm="0">
                                          <p:val>
                                            <p:strVal val="1+#ppt_w/2"/>
                                          </p:val>
                                        </p:tav>
                                        <p:tav tm="100000">
                                          <p:val>
                                            <p:strVal val="#ppt_x"/>
                                          </p:val>
                                        </p:tav>
                                      </p:tavLst>
                                    </p:anim>
                                    <p:anim calcmode="lin" valueType="num">
                                      <p:cBhvr additive="base">
                                        <p:cTn id="25" dur="500" fill="hold"/>
                                        <p:tgtEl>
                                          <p:spTgt spid="40"/>
                                        </p:tgtEl>
                                        <p:attrNameLst>
                                          <p:attrName>ppt_y</p:attrName>
                                        </p:attrNameLst>
                                      </p:cBhvr>
                                      <p:tavLst>
                                        <p:tav tm="0">
                                          <p:val>
                                            <p:strVal val="#ppt_y"/>
                                          </p:val>
                                        </p:tav>
                                        <p:tav tm="100000">
                                          <p:val>
                                            <p:strVal val="#ppt_y"/>
                                          </p:val>
                                        </p:tav>
                                      </p:tavLst>
                                    </p:anim>
                                  </p:childTnLst>
                                </p:cTn>
                              </p:par>
                            </p:childTnLst>
                          </p:cTn>
                        </p:par>
                        <p:par>
                          <p:cTn id="26" fill="hold">
                            <p:stCondLst>
                              <p:cond delay="2250"/>
                            </p:stCondLst>
                            <p:childTnLst>
                              <p:par>
                                <p:cTn id="27" presetID="53" presetClass="entr" presetSubtype="16"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animEffect transition="in" filter="fade">
                                      <p:cBhvr>
                                        <p:cTn id="31" dur="500"/>
                                        <p:tgtEl>
                                          <p:spTgt spid="5"/>
                                        </p:tgtEl>
                                      </p:cBhvr>
                                    </p:animEffect>
                                  </p:childTnLst>
                                </p:cTn>
                              </p:par>
                              <p:par>
                                <p:cTn id="32" presetID="2" presetClass="entr" presetSubtype="2" fill="hold" grpId="0" nodeType="withEffect">
                                  <p:stCondLst>
                                    <p:cond delay="0"/>
                                  </p:stCondLst>
                                  <p:childTnLst>
                                    <p:set>
                                      <p:cBhvr>
                                        <p:cTn id="33" dur="1" fill="hold">
                                          <p:stCondLst>
                                            <p:cond delay="0"/>
                                          </p:stCondLst>
                                        </p:cTn>
                                        <p:tgtEl>
                                          <p:spTgt spid="42"/>
                                        </p:tgtEl>
                                        <p:attrNameLst>
                                          <p:attrName>style.visibility</p:attrName>
                                        </p:attrNameLst>
                                      </p:cBhvr>
                                      <p:to>
                                        <p:strVal val="visible"/>
                                      </p:to>
                                    </p:set>
                                    <p:anim calcmode="lin" valueType="num">
                                      <p:cBhvr additive="base">
                                        <p:cTn id="34" dur="500" fill="hold"/>
                                        <p:tgtEl>
                                          <p:spTgt spid="42"/>
                                        </p:tgtEl>
                                        <p:attrNameLst>
                                          <p:attrName>ppt_x</p:attrName>
                                        </p:attrNameLst>
                                      </p:cBhvr>
                                      <p:tavLst>
                                        <p:tav tm="0">
                                          <p:val>
                                            <p:strVal val="1+#ppt_w/2"/>
                                          </p:val>
                                        </p:tav>
                                        <p:tav tm="100000">
                                          <p:val>
                                            <p:strVal val="#ppt_x"/>
                                          </p:val>
                                        </p:tav>
                                      </p:tavLst>
                                    </p:anim>
                                    <p:anim calcmode="lin" valueType="num">
                                      <p:cBhvr additive="base">
                                        <p:cTn id="35" dur="500" fill="hold"/>
                                        <p:tgtEl>
                                          <p:spTgt spid="42"/>
                                        </p:tgtEl>
                                        <p:attrNameLst>
                                          <p:attrName>ppt_y</p:attrName>
                                        </p:attrNameLst>
                                      </p:cBhvr>
                                      <p:tavLst>
                                        <p:tav tm="0">
                                          <p:val>
                                            <p:strVal val="#ppt_y"/>
                                          </p:val>
                                        </p:tav>
                                        <p:tav tm="100000">
                                          <p:val>
                                            <p:strVal val="#ppt_y"/>
                                          </p:val>
                                        </p:tav>
                                      </p:tavLst>
                                    </p:anim>
                                  </p:childTnLst>
                                </p:cTn>
                              </p:par>
                            </p:childTnLst>
                          </p:cTn>
                        </p:par>
                        <p:par>
                          <p:cTn id="36" fill="hold">
                            <p:stCondLst>
                              <p:cond delay="2750"/>
                            </p:stCondLst>
                            <p:childTnLst>
                              <p:par>
                                <p:cTn id="37" presetID="53" presetClass="entr" presetSubtype="16"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2" presetClass="entr" presetSubtype="2" fill="hold" grpId="0" nodeType="withEffect">
                                  <p:stCondLst>
                                    <p:cond delay="0"/>
                                  </p:stCondLst>
                                  <p:childTnLst>
                                    <p:set>
                                      <p:cBhvr>
                                        <p:cTn id="43" dur="1" fill="hold">
                                          <p:stCondLst>
                                            <p:cond delay="0"/>
                                          </p:stCondLst>
                                        </p:cTn>
                                        <p:tgtEl>
                                          <p:spTgt spid="57"/>
                                        </p:tgtEl>
                                        <p:attrNameLst>
                                          <p:attrName>style.visibility</p:attrName>
                                        </p:attrNameLst>
                                      </p:cBhvr>
                                      <p:to>
                                        <p:strVal val="visible"/>
                                      </p:to>
                                    </p:set>
                                    <p:anim calcmode="lin" valueType="num">
                                      <p:cBhvr additive="base">
                                        <p:cTn id="44" dur="500" fill="hold"/>
                                        <p:tgtEl>
                                          <p:spTgt spid="57"/>
                                        </p:tgtEl>
                                        <p:attrNameLst>
                                          <p:attrName>ppt_x</p:attrName>
                                        </p:attrNameLst>
                                      </p:cBhvr>
                                      <p:tavLst>
                                        <p:tav tm="0">
                                          <p:val>
                                            <p:strVal val="1+#ppt_w/2"/>
                                          </p:val>
                                        </p:tav>
                                        <p:tav tm="100000">
                                          <p:val>
                                            <p:strVal val="#ppt_x"/>
                                          </p:val>
                                        </p:tav>
                                      </p:tavLst>
                                    </p:anim>
                                    <p:anim calcmode="lin" valueType="num">
                                      <p:cBhvr additive="base">
                                        <p:cTn id="45" dur="500" fill="hold"/>
                                        <p:tgtEl>
                                          <p:spTgt spid="57"/>
                                        </p:tgtEl>
                                        <p:attrNameLst>
                                          <p:attrName>ppt_y</p:attrName>
                                        </p:attrNameLst>
                                      </p:cBhvr>
                                      <p:tavLst>
                                        <p:tav tm="0">
                                          <p:val>
                                            <p:strVal val="#ppt_y"/>
                                          </p:val>
                                        </p:tav>
                                        <p:tav tm="100000">
                                          <p:val>
                                            <p:strVal val="#ppt_y"/>
                                          </p:val>
                                        </p:tav>
                                      </p:tavLst>
                                    </p:anim>
                                  </p:childTnLst>
                                </p:cTn>
                              </p:par>
                            </p:childTnLst>
                          </p:cTn>
                        </p:par>
                        <p:par>
                          <p:cTn id="46" fill="hold">
                            <p:stCondLst>
                              <p:cond delay="3250"/>
                            </p:stCondLst>
                            <p:childTnLst>
                              <p:par>
                                <p:cTn id="47" presetID="53" presetClass="entr" presetSubtype="16" fill="hold" nodeType="after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p:cTn id="49" dur="500" fill="hold"/>
                                        <p:tgtEl>
                                          <p:spTgt spid="2"/>
                                        </p:tgtEl>
                                        <p:attrNameLst>
                                          <p:attrName>ppt_w</p:attrName>
                                        </p:attrNameLst>
                                      </p:cBhvr>
                                      <p:tavLst>
                                        <p:tav tm="0">
                                          <p:val>
                                            <p:fltVal val="0"/>
                                          </p:val>
                                        </p:tav>
                                        <p:tav tm="100000">
                                          <p:val>
                                            <p:strVal val="#ppt_w"/>
                                          </p:val>
                                        </p:tav>
                                      </p:tavLst>
                                    </p:anim>
                                    <p:anim calcmode="lin" valueType="num">
                                      <p:cBhvr>
                                        <p:cTn id="50" dur="500" fill="hold"/>
                                        <p:tgtEl>
                                          <p:spTgt spid="2"/>
                                        </p:tgtEl>
                                        <p:attrNameLst>
                                          <p:attrName>ppt_h</p:attrName>
                                        </p:attrNameLst>
                                      </p:cBhvr>
                                      <p:tavLst>
                                        <p:tav tm="0">
                                          <p:val>
                                            <p:fltVal val="0"/>
                                          </p:val>
                                        </p:tav>
                                        <p:tav tm="100000">
                                          <p:val>
                                            <p:strVal val="#ppt_h"/>
                                          </p:val>
                                        </p:tav>
                                      </p:tavLst>
                                    </p:anim>
                                    <p:animEffect transition="in" filter="fade">
                                      <p:cBhvr>
                                        <p:cTn id="51" dur="500"/>
                                        <p:tgtEl>
                                          <p:spTgt spid="2"/>
                                        </p:tgtEl>
                                      </p:cBhvr>
                                    </p:animEffect>
                                  </p:childTnLst>
                                </p:cTn>
                              </p:par>
                              <p:par>
                                <p:cTn id="52" presetID="2" presetClass="entr" presetSubtype="2" fill="hold" grpId="0" nodeType="withEffect">
                                  <p:stCondLst>
                                    <p:cond delay="0"/>
                                  </p:stCondLst>
                                  <p:childTnLst>
                                    <p:set>
                                      <p:cBhvr>
                                        <p:cTn id="53" dur="1" fill="hold">
                                          <p:stCondLst>
                                            <p:cond delay="0"/>
                                          </p:stCondLst>
                                        </p:cTn>
                                        <p:tgtEl>
                                          <p:spTgt spid="59"/>
                                        </p:tgtEl>
                                        <p:attrNameLst>
                                          <p:attrName>style.visibility</p:attrName>
                                        </p:attrNameLst>
                                      </p:cBhvr>
                                      <p:to>
                                        <p:strVal val="visible"/>
                                      </p:to>
                                    </p:set>
                                    <p:anim calcmode="lin" valueType="num">
                                      <p:cBhvr additive="base">
                                        <p:cTn id="54" dur="500" fill="hold"/>
                                        <p:tgtEl>
                                          <p:spTgt spid="59"/>
                                        </p:tgtEl>
                                        <p:attrNameLst>
                                          <p:attrName>ppt_x</p:attrName>
                                        </p:attrNameLst>
                                      </p:cBhvr>
                                      <p:tavLst>
                                        <p:tav tm="0">
                                          <p:val>
                                            <p:strVal val="1+#ppt_w/2"/>
                                          </p:val>
                                        </p:tav>
                                        <p:tav tm="100000">
                                          <p:val>
                                            <p:strVal val="#ppt_x"/>
                                          </p:val>
                                        </p:tav>
                                      </p:tavLst>
                                    </p:anim>
                                    <p:anim calcmode="lin" valueType="num">
                                      <p:cBhvr additive="base">
                                        <p:cTn id="55" dur="500" fill="hold"/>
                                        <p:tgtEl>
                                          <p:spTgt spid="59"/>
                                        </p:tgtEl>
                                        <p:attrNameLst>
                                          <p:attrName>ppt_y</p:attrName>
                                        </p:attrNameLst>
                                      </p:cBhvr>
                                      <p:tavLst>
                                        <p:tav tm="0">
                                          <p:val>
                                            <p:strVal val="#ppt_y"/>
                                          </p:val>
                                        </p:tav>
                                        <p:tav tm="100000">
                                          <p:val>
                                            <p:strVal val="#ppt_y"/>
                                          </p:val>
                                        </p:tav>
                                      </p:tavLst>
                                    </p:anim>
                                  </p:childTnLst>
                                </p:cTn>
                              </p:par>
                            </p:childTnLst>
                          </p:cTn>
                        </p:par>
                        <p:par>
                          <p:cTn id="56" fill="hold">
                            <p:stCondLst>
                              <p:cond delay="3750"/>
                            </p:stCondLst>
                            <p:childTnLst>
                              <p:par>
                                <p:cTn id="57" presetID="53" presetClass="entr" presetSubtype="16" fill="hold" nodeType="after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p:cTn id="59" dur="500" fill="hold"/>
                                        <p:tgtEl>
                                          <p:spTgt spid="13"/>
                                        </p:tgtEl>
                                        <p:attrNameLst>
                                          <p:attrName>ppt_w</p:attrName>
                                        </p:attrNameLst>
                                      </p:cBhvr>
                                      <p:tavLst>
                                        <p:tav tm="0">
                                          <p:val>
                                            <p:fltVal val="0"/>
                                          </p:val>
                                        </p:tav>
                                        <p:tav tm="100000">
                                          <p:val>
                                            <p:strVal val="#ppt_w"/>
                                          </p:val>
                                        </p:tav>
                                      </p:tavLst>
                                    </p:anim>
                                    <p:anim calcmode="lin" valueType="num">
                                      <p:cBhvr>
                                        <p:cTn id="60" dur="500" fill="hold"/>
                                        <p:tgtEl>
                                          <p:spTgt spid="13"/>
                                        </p:tgtEl>
                                        <p:attrNameLst>
                                          <p:attrName>ppt_h</p:attrName>
                                        </p:attrNameLst>
                                      </p:cBhvr>
                                      <p:tavLst>
                                        <p:tav tm="0">
                                          <p:val>
                                            <p:fltVal val="0"/>
                                          </p:val>
                                        </p:tav>
                                        <p:tav tm="100000">
                                          <p:val>
                                            <p:strVal val="#ppt_h"/>
                                          </p:val>
                                        </p:tav>
                                      </p:tavLst>
                                    </p:anim>
                                    <p:animEffect transition="in" filter="fade">
                                      <p:cBhvr>
                                        <p:cTn id="61" dur="500"/>
                                        <p:tgtEl>
                                          <p:spTgt spid="13"/>
                                        </p:tgtEl>
                                      </p:cBhvr>
                                    </p:animEffect>
                                  </p:childTnLst>
                                </p:cTn>
                              </p:par>
                              <p:par>
                                <p:cTn id="62" presetID="2" presetClass="entr" presetSubtype="2" fill="hold" grpId="0" nodeType="withEffect">
                                  <p:stCondLst>
                                    <p:cond delay="0"/>
                                  </p:stCondLst>
                                  <p:childTnLst>
                                    <p:set>
                                      <p:cBhvr>
                                        <p:cTn id="63" dur="1" fill="hold">
                                          <p:stCondLst>
                                            <p:cond delay="0"/>
                                          </p:stCondLst>
                                        </p:cTn>
                                        <p:tgtEl>
                                          <p:spTgt spid="61"/>
                                        </p:tgtEl>
                                        <p:attrNameLst>
                                          <p:attrName>style.visibility</p:attrName>
                                        </p:attrNameLst>
                                      </p:cBhvr>
                                      <p:to>
                                        <p:strVal val="visible"/>
                                      </p:to>
                                    </p:set>
                                    <p:anim calcmode="lin" valueType="num">
                                      <p:cBhvr additive="base">
                                        <p:cTn id="64" dur="500" fill="hold"/>
                                        <p:tgtEl>
                                          <p:spTgt spid="61"/>
                                        </p:tgtEl>
                                        <p:attrNameLst>
                                          <p:attrName>ppt_x</p:attrName>
                                        </p:attrNameLst>
                                      </p:cBhvr>
                                      <p:tavLst>
                                        <p:tav tm="0">
                                          <p:val>
                                            <p:strVal val="1+#ppt_w/2"/>
                                          </p:val>
                                        </p:tav>
                                        <p:tav tm="100000">
                                          <p:val>
                                            <p:strVal val="#ppt_x"/>
                                          </p:val>
                                        </p:tav>
                                      </p:tavLst>
                                    </p:anim>
                                    <p:anim calcmode="lin" valueType="num">
                                      <p:cBhvr additive="base">
                                        <p:cTn id="65" dur="500" fill="hold"/>
                                        <p:tgtEl>
                                          <p:spTgt spid="61"/>
                                        </p:tgtEl>
                                        <p:attrNameLst>
                                          <p:attrName>ppt_y</p:attrName>
                                        </p:attrNameLst>
                                      </p:cBhvr>
                                      <p:tavLst>
                                        <p:tav tm="0">
                                          <p:val>
                                            <p:strVal val="#ppt_y"/>
                                          </p:val>
                                        </p:tav>
                                        <p:tav tm="100000">
                                          <p:val>
                                            <p:strVal val="#ppt_y"/>
                                          </p:val>
                                        </p:tav>
                                      </p:tavLst>
                                    </p:anim>
                                  </p:childTnLst>
                                </p:cTn>
                              </p:par>
                            </p:childTnLst>
                          </p:cTn>
                        </p:par>
                        <p:par>
                          <p:cTn id="66" fill="hold">
                            <p:stCondLst>
                              <p:cond delay="4250"/>
                            </p:stCondLst>
                            <p:childTnLst>
                              <p:par>
                                <p:cTn id="67" presetID="53" presetClass="entr" presetSubtype="16" fill="hold" nodeType="afterEffect">
                                  <p:stCondLst>
                                    <p:cond delay="0"/>
                                  </p:stCondLst>
                                  <p:childTnLst>
                                    <p:set>
                                      <p:cBhvr>
                                        <p:cTn id="68" dur="1" fill="hold">
                                          <p:stCondLst>
                                            <p:cond delay="0"/>
                                          </p:stCondLst>
                                        </p:cTn>
                                        <p:tgtEl>
                                          <p:spTgt spid="9"/>
                                        </p:tgtEl>
                                        <p:attrNameLst>
                                          <p:attrName>style.visibility</p:attrName>
                                        </p:attrNameLst>
                                      </p:cBhvr>
                                      <p:to>
                                        <p:strVal val="visible"/>
                                      </p:to>
                                    </p:set>
                                    <p:anim calcmode="lin" valueType="num">
                                      <p:cBhvr>
                                        <p:cTn id="69" dur="500" fill="hold"/>
                                        <p:tgtEl>
                                          <p:spTgt spid="9"/>
                                        </p:tgtEl>
                                        <p:attrNameLst>
                                          <p:attrName>ppt_w</p:attrName>
                                        </p:attrNameLst>
                                      </p:cBhvr>
                                      <p:tavLst>
                                        <p:tav tm="0">
                                          <p:val>
                                            <p:fltVal val="0"/>
                                          </p:val>
                                        </p:tav>
                                        <p:tav tm="100000">
                                          <p:val>
                                            <p:strVal val="#ppt_w"/>
                                          </p:val>
                                        </p:tav>
                                      </p:tavLst>
                                    </p:anim>
                                    <p:anim calcmode="lin" valueType="num">
                                      <p:cBhvr>
                                        <p:cTn id="70" dur="500" fill="hold"/>
                                        <p:tgtEl>
                                          <p:spTgt spid="9"/>
                                        </p:tgtEl>
                                        <p:attrNameLst>
                                          <p:attrName>ppt_h</p:attrName>
                                        </p:attrNameLst>
                                      </p:cBhvr>
                                      <p:tavLst>
                                        <p:tav tm="0">
                                          <p:val>
                                            <p:fltVal val="0"/>
                                          </p:val>
                                        </p:tav>
                                        <p:tav tm="100000">
                                          <p:val>
                                            <p:strVal val="#ppt_h"/>
                                          </p:val>
                                        </p:tav>
                                      </p:tavLst>
                                    </p:anim>
                                    <p:animEffect transition="in" filter="fade">
                                      <p:cBhvr>
                                        <p:cTn id="71" dur="500"/>
                                        <p:tgtEl>
                                          <p:spTgt spid="9"/>
                                        </p:tgtEl>
                                      </p:cBhvr>
                                    </p:animEffect>
                                  </p:childTnLst>
                                </p:cTn>
                              </p:par>
                              <p:par>
                                <p:cTn id="72" presetID="2" presetClass="entr" presetSubtype="2" fill="hold" grpId="0" nodeType="withEffect">
                                  <p:stCondLst>
                                    <p:cond delay="0"/>
                                  </p:stCondLst>
                                  <p:childTnLst>
                                    <p:set>
                                      <p:cBhvr>
                                        <p:cTn id="73" dur="1" fill="hold">
                                          <p:stCondLst>
                                            <p:cond delay="0"/>
                                          </p:stCondLst>
                                        </p:cTn>
                                        <p:tgtEl>
                                          <p:spTgt spid="63"/>
                                        </p:tgtEl>
                                        <p:attrNameLst>
                                          <p:attrName>style.visibility</p:attrName>
                                        </p:attrNameLst>
                                      </p:cBhvr>
                                      <p:to>
                                        <p:strVal val="visible"/>
                                      </p:to>
                                    </p:set>
                                    <p:anim calcmode="lin" valueType="num">
                                      <p:cBhvr additive="base">
                                        <p:cTn id="74" dur="500" fill="hold"/>
                                        <p:tgtEl>
                                          <p:spTgt spid="63"/>
                                        </p:tgtEl>
                                        <p:attrNameLst>
                                          <p:attrName>ppt_x</p:attrName>
                                        </p:attrNameLst>
                                      </p:cBhvr>
                                      <p:tavLst>
                                        <p:tav tm="0">
                                          <p:val>
                                            <p:strVal val="1+#ppt_w/2"/>
                                          </p:val>
                                        </p:tav>
                                        <p:tav tm="100000">
                                          <p:val>
                                            <p:strVal val="#ppt_x"/>
                                          </p:val>
                                        </p:tav>
                                      </p:tavLst>
                                    </p:anim>
                                    <p:anim calcmode="lin" valueType="num">
                                      <p:cBhvr additive="base">
                                        <p:cTn id="75" dur="500" fill="hold"/>
                                        <p:tgtEl>
                                          <p:spTgt spid="63"/>
                                        </p:tgtEl>
                                        <p:attrNameLst>
                                          <p:attrName>ppt_y</p:attrName>
                                        </p:attrNameLst>
                                      </p:cBhvr>
                                      <p:tavLst>
                                        <p:tav tm="0">
                                          <p:val>
                                            <p:strVal val="#ppt_y"/>
                                          </p:val>
                                        </p:tav>
                                        <p:tav tm="100000">
                                          <p:val>
                                            <p:strVal val="#ppt_y"/>
                                          </p:val>
                                        </p:tav>
                                      </p:tavLst>
                                    </p:anim>
                                  </p:childTnLst>
                                </p:cTn>
                              </p:par>
                              <p:par>
                                <p:cTn id="76" presetID="2" presetClass="entr" presetSubtype="2" fill="hold" grpId="0" nodeType="withEffect">
                                  <p:stCondLst>
                                    <p:cond delay="0"/>
                                  </p:stCondLst>
                                  <p:childTnLst>
                                    <p:set>
                                      <p:cBhvr>
                                        <p:cTn id="77" dur="1" fill="hold">
                                          <p:stCondLst>
                                            <p:cond delay="0"/>
                                          </p:stCondLst>
                                        </p:cTn>
                                        <p:tgtEl>
                                          <p:spTgt spid="74"/>
                                        </p:tgtEl>
                                        <p:attrNameLst>
                                          <p:attrName>style.visibility</p:attrName>
                                        </p:attrNameLst>
                                      </p:cBhvr>
                                      <p:to>
                                        <p:strVal val="visible"/>
                                      </p:to>
                                    </p:set>
                                    <p:anim calcmode="lin" valueType="num">
                                      <p:cBhvr additive="base">
                                        <p:cTn id="78" dur="500" fill="hold"/>
                                        <p:tgtEl>
                                          <p:spTgt spid="74"/>
                                        </p:tgtEl>
                                        <p:attrNameLst>
                                          <p:attrName>ppt_x</p:attrName>
                                        </p:attrNameLst>
                                      </p:cBhvr>
                                      <p:tavLst>
                                        <p:tav tm="0">
                                          <p:val>
                                            <p:strVal val="1+#ppt_w/2"/>
                                          </p:val>
                                        </p:tav>
                                        <p:tav tm="100000">
                                          <p:val>
                                            <p:strVal val="#ppt_x"/>
                                          </p:val>
                                        </p:tav>
                                      </p:tavLst>
                                    </p:anim>
                                    <p:anim calcmode="lin" valueType="num">
                                      <p:cBhvr additive="base">
                                        <p:cTn id="79" dur="500" fill="hold"/>
                                        <p:tgtEl>
                                          <p:spTgt spid="74"/>
                                        </p:tgtEl>
                                        <p:attrNameLst>
                                          <p:attrName>ppt_y</p:attrName>
                                        </p:attrNameLst>
                                      </p:cBhvr>
                                      <p:tavLst>
                                        <p:tav tm="0">
                                          <p:val>
                                            <p:strVal val="#ppt_y"/>
                                          </p:val>
                                        </p:tav>
                                        <p:tav tm="100000">
                                          <p:val>
                                            <p:strVal val="#ppt_y"/>
                                          </p:val>
                                        </p:tav>
                                      </p:tavLst>
                                    </p:anim>
                                  </p:childTnLst>
                                </p:cTn>
                              </p:par>
                              <p:par>
                                <p:cTn id="80" presetID="2" presetClass="entr" presetSubtype="2" fill="hold" grpId="0" nodeType="withEffect">
                                  <p:stCondLst>
                                    <p:cond delay="0"/>
                                  </p:stCondLst>
                                  <p:childTnLst>
                                    <p:set>
                                      <p:cBhvr>
                                        <p:cTn id="81" dur="1" fill="hold">
                                          <p:stCondLst>
                                            <p:cond delay="0"/>
                                          </p:stCondLst>
                                        </p:cTn>
                                        <p:tgtEl>
                                          <p:spTgt spid="76"/>
                                        </p:tgtEl>
                                        <p:attrNameLst>
                                          <p:attrName>style.visibility</p:attrName>
                                        </p:attrNameLst>
                                      </p:cBhvr>
                                      <p:to>
                                        <p:strVal val="visible"/>
                                      </p:to>
                                    </p:set>
                                    <p:anim calcmode="lin" valueType="num">
                                      <p:cBhvr additive="base">
                                        <p:cTn id="82" dur="500" fill="hold"/>
                                        <p:tgtEl>
                                          <p:spTgt spid="76"/>
                                        </p:tgtEl>
                                        <p:attrNameLst>
                                          <p:attrName>ppt_x</p:attrName>
                                        </p:attrNameLst>
                                      </p:cBhvr>
                                      <p:tavLst>
                                        <p:tav tm="0">
                                          <p:val>
                                            <p:strVal val="1+#ppt_w/2"/>
                                          </p:val>
                                        </p:tav>
                                        <p:tav tm="100000">
                                          <p:val>
                                            <p:strVal val="#ppt_x"/>
                                          </p:val>
                                        </p:tav>
                                      </p:tavLst>
                                    </p:anim>
                                    <p:anim calcmode="lin" valueType="num">
                                      <p:cBhvr additive="base">
                                        <p:cTn id="83"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0" grpId="0"/>
      <p:bldP spid="42" grpId="0"/>
      <p:bldP spid="57" grpId="0"/>
      <p:bldP spid="59" grpId="0"/>
      <p:bldP spid="61" grpId="0"/>
      <p:bldP spid="63" grpId="0"/>
      <p:bldP spid="74" grpId="0"/>
      <p:bldP spid="7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386" y="309785"/>
            <a:ext cx="2922088"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6.2</a:t>
            </a:r>
            <a:r>
              <a:rPr lang="zh-CN" altLang="en-US" sz="1700" b="1" dirty="0">
                <a:solidFill>
                  <a:srgbClr val="1B4367"/>
                </a:solidFill>
                <a:cs typeface="+mn-ea"/>
                <a:sym typeface="+mn-lt"/>
              </a:rPr>
              <a:t> 创新都市农业发展的建议</a:t>
            </a:r>
          </a:p>
        </p:txBody>
      </p:sp>
      <p:cxnSp>
        <p:nvCxnSpPr>
          <p:cNvPr id="52" name="直接连接符 51"/>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3" name="圆角矩形 37">
            <a:extLst>
              <a:ext uri="{FF2B5EF4-FFF2-40B4-BE49-F238E27FC236}">
                <a16:creationId xmlns:a16="http://schemas.microsoft.com/office/drawing/2014/main" id="{84188EAD-1FA1-CA41-9BC0-14F5B6747D04}"/>
              </a:ext>
            </a:extLst>
          </p:cNvPr>
          <p:cNvSpPr/>
          <p:nvPr/>
        </p:nvSpPr>
        <p:spPr>
          <a:xfrm>
            <a:off x="685676" y="1105843"/>
            <a:ext cx="7799635" cy="3598071"/>
          </a:xfrm>
          <a:prstGeom prst="roundRect">
            <a:avLst>
              <a:gd name="adj" fmla="val 3290"/>
            </a:avLst>
          </a:prstGeom>
          <a:noFill/>
          <a:ln w="19050" cap="flat" cmpd="sng" algn="ctr">
            <a:solidFill>
              <a:srgbClr val="4C5663"/>
            </a:solidFill>
            <a:prstDash val="sysDot"/>
          </a:ln>
          <a:effectLst/>
        </p:spPr>
        <p:txBody>
          <a:bodyPr rot="0" spcFirstLastPara="0" vertOverflow="overflow" horzOverflow="overflow" vert="horz" wrap="square" lIns="85954" tIns="42977" rIns="85954" bIns="42977"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dirty="0" err="1">
              <a:ln>
                <a:noFill/>
              </a:ln>
              <a:solidFill>
                <a:srgbClr val="000000"/>
              </a:solidFill>
              <a:effectLst/>
              <a:uLnTx/>
              <a:uFillTx/>
              <a:latin typeface="+mn-ea"/>
              <a:cs typeface="Times New Roman" panose="02020603050405020304" pitchFamily="18" charset="0"/>
            </a:endParaRPr>
          </a:p>
        </p:txBody>
      </p:sp>
      <p:sp>
        <p:nvSpPr>
          <p:cNvPr id="54" name="矩形 53">
            <a:extLst>
              <a:ext uri="{FF2B5EF4-FFF2-40B4-BE49-F238E27FC236}">
                <a16:creationId xmlns:a16="http://schemas.microsoft.com/office/drawing/2014/main" id="{85650BBD-CA73-1F41-B2ED-6A776A627B40}"/>
              </a:ext>
            </a:extLst>
          </p:cNvPr>
          <p:cNvSpPr/>
          <p:nvPr/>
        </p:nvSpPr>
        <p:spPr>
          <a:xfrm>
            <a:off x="1836141" y="876930"/>
            <a:ext cx="5301960" cy="476373"/>
          </a:xfrm>
          <a:prstGeom prst="rect">
            <a:avLst/>
          </a:prstGeom>
          <a:solidFill>
            <a:srgbClr val="1B4367"/>
          </a:solidFill>
          <a:ln w="12700" cap="flat" cmpd="sng" algn="ctr">
            <a:solidFill>
              <a:srgbClr val="1B4367"/>
            </a:solidFill>
            <a:prstDash val="solid"/>
          </a:ln>
          <a:effectLst/>
        </p:spPr>
        <p:txBody>
          <a:bodyPr rot="0" spcFirstLastPara="0" vertOverflow="overflow" horzOverflow="overflow" vert="horz" wrap="square" lIns="85954" tIns="42977" rIns="85954" bIns="42977"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b="1" kern="0" dirty="0">
                <a:solidFill>
                  <a:srgbClr val="FFFFFF"/>
                </a:solidFill>
                <a:latin typeface="+mn-ea"/>
                <a:cs typeface="Times New Roman" panose="02020603050405020304" pitchFamily="18" charset="0"/>
              </a:rPr>
              <a:t>打造“生产</a:t>
            </a:r>
            <a:r>
              <a:rPr lang="en-US" altLang="zh-CN" b="1" kern="0" dirty="0">
                <a:solidFill>
                  <a:srgbClr val="FFFFFF"/>
                </a:solidFill>
                <a:latin typeface="+mn-ea"/>
                <a:cs typeface="Times New Roman" panose="02020603050405020304" pitchFamily="18" charset="0"/>
              </a:rPr>
              <a:t>+</a:t>
            </a:r>
            <a:r>
              <a:rPr lang="zh-CN" altLang="en-US" b="1" kern="0" dirty="0">
                <a:solidFill>
                  <a:srgbClr val="FFFFFF"/>
                </a:solidFill>
                <a:latin typeface="+mn-ea"/>
                <a:cs typeface="Times New Roman" panose="02020603050405020304" pitchFamily="18" charset="0"/>
              </a:rPr>
              <a:t>生态</a:t>
            </a:r>
            <a:r>
              <a:rPr lang="en-US" altLang="zh-CN" b="1" kern="0" dirty="0">
                <a:solidFill>
                  <a:srgbClr val="FFFFFF"/>
                </a:solidFill>
                <a:latin typeface="+mn-ea"/>
                <a:cs typeface="Times New Roman" panose="02020603050405020304" pitchFamily="18" charset="0"/>
              </a:rPr>
              <a:t>+</a:t>
            </a:r>
            <a:r>
              <a:rPr lang="zh-CN" altLang="en-US" b="1" kern="0" dirty="0">
                <a:solidFill>
                  <a:srgbClr val="FFFFFF"/>
                </a:solidFill>
                <a:latin typeface="+mn-ea"/>
                <a:cs typeface="Times New Roman" panose="02020603050405020304" pitchFamily="18" charset="0"/>
              </a:rPr>
              <a:t>生活”的田园综合体</a:t>
            </a:r>
            <a:endParaRPr kumimoji="0" lang="zh-CN" altLang="en-US" sz="1400" b="1" i="0" u="none" strike="noStrike" kern="0" cap="none" spc="0" normalizeH="0" baseline="0" noProof="0" dirty="0">
              <a:ln>
                <a:noFill/>
              </a:ln>
              <a:solidFill>
                <a:srgbClr val="FFFFFF"/>
              </a:solidFill>
              <a:effectLst/>
              <a:uLnTx/>
              <a:uFillTx/>
              <a:latin typeface="+mn-ea"/>
              <a:cs typeface="Times New Roman" panose="02020603050405020304" pitchFamily="18" charset="0"/>
            </a:endParaRPr>
          </a:p>
        </p:txBody>
      </p:sp>
      <p:sp>
        <p:nvSpPr>
          <p:cNvPr id="55" name="矩形 54">
            <a:extLst>
              <a:ext uri="{FF2B5EF4-FFF2-40B4-BE49-F238E27FC236}">
                <a16:creationId xmlns:a16="http://schemas.microsoft.com/office/drawing/2014/main" id="{6E69412B-D151-E747-B254-536245177E6B}"/>
              </a:ext>
            </a:extLst>
          </p:cNvPr>
          <p:cNvSpPr/>
          <p:nvPr/>
        </p:nvSpPr>
        <p:spPr>
          <a:xfrm>
            <a:off x="877353" y="1576868"/>
            <a:ext cx="2126937" cy="381099"/>
          </a:xfrm>
          <a:prstGeom prst="rect">
            <a:avLst/>
          </a:prstGeom>
          <a:solidFill>
            <a:srgbClr val="4C5663"/>
          </a:solidFill>
          <a:ln w="12700" cap="flat" cmpd="sng" algn="ctr">
            <a:noFill/>
            <a:prstDash val="solid"/>
          </a:ln>
          <a:effectLst/>
        </p:spPr>
        <p:txBody>
          <a:bodyPr rot="0" spcFirstLastPara="0" vertOverflow="overflow" horzOverflow="overflow" vert="horz" wrap="square" lIns="85954" tIns="42977" rIns="85954" bIns="42977"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b="1" kern="0" dirty="0">
                <a:solidFill>
                  <a:srgbClr val="FFFFFF"/>
                </a:solidFill>
                <a:latin typeface="+mn-ea"/>
                <a:cs typeface="Times New Roman" panose="02020603050405020304" pitchFamily="18" charset="0"/>
              </a:rPr>
              <a:t>生产</a:t>
            </a:r>
            <a:endParaRPr kumimoji="0" lang="zh-CN" altLang="en-US" sz="1200" b="1" i="0" u="none" strike="noStrike" kern="0" cap="none" spc="0" normalizeH="0" baseline="0" noProof="0" dirty="0">
              <a:ln>
                <a:noFill/>
              </a:ln>
              <a:solidFill>
                <a:srgbClr val="FFFFFF"/>
              </a:solidFill>
              <a:effectLst/>
              <a:uLnTx/>
              <a:uFillTx/>
              <a:latin typeface="+mn-ea"/>
              <a:cs typeface="Times New Roman" panose="02020603050405020304" pitchFamily="18" charset="0"/>
            </a:endParaRPr>
          </a:p>
        </p:txBody>
      </p:sp>
      <p:sp>
        <p:nvSpPr>
          <p:cNvPr id="65" name="矩形 64">
            <a:extLst>
              <a:ext uri="{FF2B5EF4-FFF2-40B4-BE49-F238E27FC236}">
                <a16:creationId xmlns:a16="http://schemas.microsoft.com/office/drawing/2014/main" id="{0951CCE4-443D-D649-BFF0-369C16D0B5E0}"/>
              </a:ext>
            </a:extLst>
          </p:cNvPr>
          <p:cNvSpPr/>
          <p:nvPr/>
        </p:nvSpPr>
        <p:spPr>
          <a:xfrm>
            <a:off x="3234709" y="1576868"/>
            <a:ext cx="2126937" cy="381099"/>
          </a:xfrm>
          <a:prstGeom prst="rect">
            <a:avLst/>
          </a:prstGeom>
          <a:solidFill>
            <a:srgbClr val="4C5663"/>
          </a:solidFill>
          <a:ln w="12700" cap="flat" cmpd="sng" algn="ctr">
            <a:noFill/>
            <a:prstDash val="solid"/>
          </a:ln>
          <a:effectLst/>
        </p:spPr>
        <p:txBody>
          <a:bodyPr rot="0" spcFirstLastPara="0" vertOverflow="overflow" horzOverflow="overflow" vert="horz" wrap="square" lIns="85954" tIns="42977" rIns="85954" bIns="42977"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b="1" kern="0" dirty="0">
                <a:solidFill>
                  <a:srgbClr val="FFFFFF"/>
                </a:solidFill>
                <a:latin typeface="+mn-ea"/>
                <a:cs typeface="Times New Roman" panose="02020603050405020304" pitchFamily="18" charset="0"/>
              </a:rPr>
              <a:t>生态</a:t>
            </a:r>
            <a:endParaRPr kumimoji="0" lang="zh-CN" altLang="en-US" sz="1200" b="1" i="0" u="none" strike="noStrike" kern="0" cap="none" spc="0" normalizeH="0" baseline="0" noProof="0" dirty="0">
              <a:ln>
                <a:noFill/>
              </a:ln>
              <a:solidFill>
                <a:srgbClr val="FFFFFF"/>
              </a:solidFill>
              <a:effectLst/>
              <a:uLnTx/>
              <a:uFillTx/>
              <a:latin typeface="+mn-ea"/>
              <a:cs typeface="Times New Roman" panose="02020603050405020304" pitchFamily="18" charset="0"/>
            </a:endParaRPr>
          </a:p>
        </p:txBody>
      </p:sp>
      <p:sp>
        <p:nvSpPr>
          <p:cNvPr id="66" name="矩形 65">
            <a:extLst>
              <a:ext uri="{FF2B5EF4-FFF2-40B4-BE49-F238E27FC236}">
                <a16:creationId xmlns:a16="http://schemas.microsoft.com/office/drawing/2014/main" id="{1F34BCBA-0113-184A-A6DF-14F11866B377}"/>
              </a:ext>
            </a:extLst>
          </p:cNvPr>
          <p:cNvSpPr/>
          <p:nvPr/>
        </p:nvSpPr>
        <p:spPr>
          <a:xfrm>
            <a:off x="5592065" y="1576868"/>
            <a:ext cx="2701810" cy="381099"/>
          </a:xfrm>
          <a:prstGeom prst="rect">
            <a:avLst/>
          </a:prstGeom>
          <a:solidFill>
            <a:srgbClr val="4C5663"/>
          </a:solidFill>
          <a:ln w="12700" cap="flat" cmpd="sng" algn="ctr">
            <a:noFill/>
            <a:prstDash val="solid"/>
          </a:ln>
          <a:effectLst/>
        </p:spPr>
        <p:txBody>
          <a:bodyPr rot="0" spcFirstLastPara="0" vertOverflow="overflow" horzOverflow="overflow" vert="horz" wrap="square" lIns="85954" tIns="42977" rIns="85954" bIns="42977"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b="1" kern="0" dirty="0">
                <a:solidFill>
                  <a:srgbClr val="FFFFFF"/>
                </a:solidFill>
                <a:latin typeface="+mn-ea"/>
                <a:cs typeface="Times New Roman" panose="02020603050405020304" pitchFamily="18" charset="0"/>
              </a:rPr>
              <a:t>生活</a:t>
            </a:r>
            <a:endParaRPr kumimoji="0" lang="zh-CN" altLang="en-US" sz="1200" b="1" i="0" u="none" strike="noStrike" kern="0" cap="none" spc="0" normalizeH="0" baseline="0" noProof="0" dirty="0">
              <a:ln>
                <a:noFill/>
              </a:ln>
              <a:solidFill>
                <a:srgbClr val="FFFFFF"/>
              </a:solidFill>
              <a:effectLst/>
              <a:uLnTx/>
              <a:uFillTx/>
              <a:latin typeface="+mn-ea"/>
              <a:cs typeface="Times New Roman" panose="02020603050405020304" pitchFamily="18" charset="0"/>
            </a:endParaRPr>
          </a:p>
        </p:txBody>
      </p:sp>
      <p:sp>
        <p:nvSpPr>
          <p:cNvPr id="67" name="矩形 66">
            <a:extLst>
              <a:ext uri="{FF2B5EF4-FFF2-40B4-BE49-F238E27FC236}">
                <a16:creationId xmlns:a16="http://schemas.microsoft.com/office/drawing/2014/main" id="{8A0C44A8-74D0-B243-812D-955BBED7A53F}"/>
              </a:ext>
            </a:extLst>
          </p:cNvPr>
          <p:cNvSpPr/>
          <p:nvPr/>
        </p:nvSpPr>
        <p:spPr>
          <a:xfrm>
            <a:off x="877353" y="2031055"/>
            <a:ext cx="2126937" cy="2452236"/>
          </a:xfrm>
          <a:prstGeom prst="rect">
            <a:avLst/>
          </a:prstGeom>
          <a:solidFill>
            <a:srgbClr val="C9CACA"/>
          </a:solidFill>
          <a:ln w="12700" cap="flat" cmpd="sng" algn="ctr">
            <a:noFill/>
            <a:prstDash val="solid"/>
          </a:ln>
          <a:effectLst/>
        </p:spPr>
        <p:txBody>
          <a:bodyPr rot="0" spcFirstLastPara="0" vertOverflow="overflow" horzOverflow="overflow" vert="horz" wrap="square" lIns="85954" tIns="42977" rIns="85954" bIns="42977" numCol="1" spcCol="0" rtlCol="0" fromWordArt="0" anchor="t" anchorCtr="0" forceAA="0" compatLnSpc="1">
            <a:prstTxWarp prst="textNoShape">
              <a:avLst/>
            </a:prstTxWarp>
            <a:noAutofit/>
          </a:bodyPr>
          <a:lstStyle/>
          <a:p>
            <a:pPr marL="180975" lvl="0"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kern="0" dirty="0">
                <a:solidFill>
                  <a:srgbClr val="000000"/>
                </a:solidFill>
                <a:latin typeface="+mn-ea"/>
                <a:cs typeface="Times New Roman" panose="02020603050405020304" pitchFamily="18" charset="0"/>
              </a:rPr>
              <a:t>需要对接服务业，发展多功能农业，创新农业发展的新业态</a:t>
            </a:r>
          </a:p>
          <a:p>
            <a:pPr marL="180975" lvl="0"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kern="0" dirty="0">
                <a:solidFill>
                  <a:srgbClr val="000000"/>
                </a:solidFill>
                <a:latin typeface="+mn-ea"/>
                <a:cs typeface="Times New Roman" panose="02020603050405020304" pitchFamily="18" charset="0"/>
              </a:rPr>
              <a:t>拉长农业产业链，做好农产品深加工，打造知名农产品品牌</a:t>
            </a:r>
          </a:p>
          <a:p>
            <a:pPr marL="180975" marR="0" lvl="0" indent="-180975" defTabSz="914400" eaLnBrk="1" fontAlgn="auto" latinLnBrk="0" hangingPunct="1">
              <a:lnSpc>
                <a:spcPct val="120000"/>
              </a:lnSpc>
              <a:spcBef>
                <a:spcPts val="300"/>
              </a:spcBef>
              <a:spcAft>
                <a:spcPts val="300"/>
              </a:spcAft>
              <a:buClr>
                <a:srgbClr val="1B4367"/>
              </a:buClr>
              <a:buSzPct val="80000"/>
              <a:buFont typeface="Wingdings" pitchFamily="2" charset="2"/>
              <a:buChar char="Ø"/>
              <a:tabLst/>
              <a:defRPr/>
            </a:pPr>
            <a:endParaRPr kumimoji="0" lang="zh-CN" altLang="en-US" sz="1200" b="0" i="0" u="none" strike="noStrike" kern="0" cap="none" spc="0" normalizeH="0" baseline="0" noProof="0" dirty="0">
              <a:ln>
                <a:noFill/>
              </a:ln>
              <a:solidFill>
                <a:srgbClr val="000000"/>
              </a:solidFill>
              <a:effectLst/>
              <a:uLnTx/>
              <a:uFillTx/>
              <a:latin typeface="+mn-ea"/>
              <a:cs typeface="Times New Roman" panose="02020603050405020304" pitchFamily="18" charset="0"/>
            </a:endParaRPr>
          </a:p>
        </p:txBody>
      </p:sp>
      <p:sp>
        <p:nvSpPr>
          <p:cNvPr id="68" name="矩形 67">
            <a:extLst>
              <a:ext uri="{FF2B5EF4-FFF2-40B4-BE49-F238E27FC236}">
                <a16:creationId xmlns:a16="http://schemas.microsoft.com/office/drawing/2014/main" id="{47A3F53A-6F07-2548-BD84-E77E19B7B94D}"/>
              </a:ext>
            </a:extLst>
          </p:cNvPr>
          <p:cNvSpPr/>
          <p:nvPr/>
        </p:nvSpPr>
        <p:spPr>
          <a:xfrm>
            <a:off x="3234709" y="2030559"/>
            <a:ext cx="2126937" cy="2452732"/>
          </a:xfrm>
          <a:prstGeom prst="rect">
            <a:avLst/>
          </a:prstGeom>
          <a:solidFill>
            <a:srgbClr val="C9CACA"/>
          </a:solidFill>
          <a:ln w="12700" cap="flat" cmpd="sng" algn="ctr">
            <a:noFill/>
            <a:prstDash val="solid"/>
          </a:ln>
          <a:effectLst/>
        </p:spPr>
        <p:txBody>
          <a:bodyPr rot="0" spcFirstLastPara="0" vertOverflow="overflow" horzOverflow="overflow" vert="horz" wrap="square" lIns="85954" tIns="42977" rIns="85954" bIns="42977" numCol="1" spcCol="0" rtlCol="0" fromWordArt="0" anchor="t" anchorCtr="0" forceAA="0" compatLnSpc="1">
            <a:prstTxWarp prst="textNoShape">
              <a:avLst/>
            </a:prstTxWarp>
            <a:noAutofit/>
          </a:bodyPr>
          <a:lstStyle/>
          <a:p>
            <a:pPr marL="180975" lvl="0"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kern="0" dirty="0">
                <a:solidFill>
                  <a:srgbClr val="000000"/>
                </a:solidFill>
                <a:latin typeface="+mn-ea"/>
                <a:cs typeface="Times New Roman" panose="02020603050405020304" pitchFamily="18" charset="0"/>
              </a:rPr>
              <a:t>农业技术：品种、水肥灌溉、大棚控温技术、滴灌技术等</a:t>
            </a:r>
          </a:p>
          <a:p>
            <a:pPr marL="180975" lvl="0"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kern="0" dirty="0">
                <a:solidFill>
                  <a:srgbClr val="000000"/>
                </a:solidFill>
                <a:latin typeface="+mn-ea"/>
                <a:cs typeface="Times New Roman" panose="02020603050405020304" pitchFamily="18" charset="0"/>
              </a:rPr>
              <a:t>发展天津的种业优势，提高天津种业的技术水平</a:t>
            </a:r>
          </a:p>
          <a:p>
            <a:pPr marL="180975" lvl="0"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kern="0" dirty="0">
                <a:solidFill>
                  <a:srgbClr val="000000"/>
                </a:solidFill>
                <a:latin typeface="+mn-ea"/>
                <a:cs typeface="Times New Roman" panose="02020603050405020304" pitchFamily="18" charset="0"/>
              </a:rPr>
              <a:t>引进先进的农业生产技术</a:t>
            </a:r>
          </a:p>
          <a:p>
            <a:pPr marL="180975" lvl="0"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kern="0" dirty="0">
                <a:solidFill>
                  <a:srgbClr val="000000"/>
                </a:solidFill>
                <a:latin typeface="+mn-ea"/>
                <a:cs typeface="Times New Roman" panose="02020603050405020304" pitchFamily="18" charset="0"/>
              </a:rPr>
              <a:t>加大设施农业建设的投入</a:t>
            </a:r>
          </a:p>
        </p:txBody>
      </p:sp>
      <p:sp>
        <p:nvSpPr>
          <p:cNvPr id="69" name="矩形 68">
            <a:extLst>
              <a:ext uri="{FF2B5EF4-FFF2-40B4-BE49-F238E27FC236}">
                <a16:creationId xmlns:a16="http://schemas.microsoft.com/office/drawing/2014/main" id="{D5E69460-C90E-5740-83F4-134D7FA5AECC}"/>
              </a:ext>
            </a:extLst>
          </p:cNvPr>
          <p:cNvSpPr/>
          <p:nvPr/>
        </p:nvSpPr>
        <p:spPr>
          <a:xfrm>
            <a:off x="5592065" y="2030559"/>
            <a:ext cx="2701810" cy="2452732"/>
          </a:xfrm>
          <a:prstGeom prst="rect">
            <a:avLst/>
          </a:prstGeom>
          <a:solidFill>
            <a:srgbClr val="C9CACA"/>
          </a:solidFill>
          <a:ln w="12700" cap="flat" cmpd="sng" algn="ctr">
            <a:noFill/>
            <a:prstDash val="solid"/>
          </a:ln>
          <a:effectLst/>
        </p:spPr>
        <p:txBody>
          <a:bodyPr rot="0" spcFirstLastPara="0" vertOverflow="overflow" horzOverflow="overflow" vert="horz" wrap="square" lIns="85954" tIns="42977" rIns="85954" bIns="42977" numCol="1" spcCol="0" rtlCol="0" fromWordArt="0" anchor="t" anchorCtr="0" forceAA="0" compatLnSpc="1">
            <a:prstTxWarp prst="textNoShape">
              <a:avLst/>
            </a:prstTxWarp>
            <a:noAutofit/>
          </a:bodyPr>
          <a:lstStyle/>
          <a:p>
            <a:pPr marL="180975" lvl="0"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kern="0" dirty="0">
                <a:solidFill>
                  <a:srgbClr val="000000"/>
                </a:solidFill>
                <a:latin typeface="+mn-ea"/>
                <a:cs typeface="Times New Roman" panose="02020603050405020304" pitchFamily="18" charset="0"/>
              </a:rPr>
              <a:t>政府要从政策上支持农业产业化龙头企业、农民合作社、专业种植养殖大户、家庭农场等新型农业经营主体的建立</a:t>
            </a:r>
          </a:p>
          <a:p>
            <a:pPr marL="180975" lvl="0"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kern="0" dirty="0">
                <a:solidFill>
                  <a:srgbClr val="000000"/>
                </a:solidFill>
                <a:latin typeface="+mn-ea"/>
                <a:cs typeface="Times New Roman" panose="02020603050405020304" pitchFamily="18" charset="0"/>
              </a:rPr>
              <a:t>推动农业生产向“资本</a:t>
            </a:r>
            <a:r>
              <a:rPr lang="en-US" altLang="zh-CN" sz="1200" kern="0" dirty="0">
                <a:solidFill>
                  <a:srgbClr val="000000"/>
                </a:solidFill>
                <a:latin typeface="+mn-ea"/>
                <a:cs typeface="Times New Roman" panose="02020603050405020304" pitchFamily="18" charset="0"/>
              </a:rPr>
              <a:t>/</a:t>
            </a:r>
            <a:r>
              <a:rPr lang="zh-CN" altLang="en-US" sz="1200" kern="0" dirty="0">
                <a:solidFill>
                  <a:srgbClr val="000000"/>
                </a:solidFill>
                <a:latin typeface="+mn-ea"/>
                <a:cs typeface="Times New Roman" panose="02020603050405020304" pitchFamily="18" charset="0"/>
              </a:rPr>
              <a:t>科技</a:t>
            </a:r>
            <a:r>
              <a:rPr lang="en-US" altLang="zh-CN" sz="1200" kern="0" dirty="0">
                <a:solidFill>
                  <a:srgbClr val="000000"/>
                </a:solidFill>
                <a:latin typeface="+mn-ea"/>
                <a:cs typeface="Times New Roman" panose="02020603050405020304" pitchFamily="18" charset="0"/>
              </a:rPr>
              <a:t>+</a:t>
            </a:r>
            <a:r>
              <a:rPr lang="zh-CN" altLang="en-US" sz="1200" kern="0" dirty="0">
                <a:solidFill>
                  <a:srgbClr val="000000"/>
                </a:solidFill>
                <a:latin typeface="+mn-ea"/>
                <a:cs typeface="Times New Roman" panose="02020603050405020304" pitchFamily="18" charset="0"/>
              </a:rPr>
              <a:t>新型经营主体</a:t>
            </a:r>
            <a:r>
              <a:rPr lang="en-US" altLang="zh-CN" sz="1200" kern="0" dirty="0">
                <a:solidFill>
                  <a:srgbClr val="000000"/>
                </a:solidFill>
                <a:latin typeface="+mn-ea"/>
                <a:cs typeface="Times New Roman" panose="02020603050405020304" pitchFamily="18" charset="0"/>
              </a:rPr>
              <a:t>+ </a:t>
            </a:r>
            <a:r>
              <a:rPr lang="zh-CN" altLang="en-US" sz="1200" kern="0" dirty="0">
                <a:solidFill>
                  <a:srgbClr val="000000"/>
                </a:solidFill>
                <a:latin typeface="+mn-ea"/>
                <a:cs typeface="Times New Roman" panose="02020603050405020304" pitchFamily="18" charset="0"/>
              </a:rPr>
              <a:t>适度规模经营”的新模式转变</a:t>
            </a:r>
          </a:p>
          <a:p>
            <a:pPr marL="180975" lvl="0"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kern="0" dirty="0">
                <a:solidFill>
                  <a:srgbClr val="000000"/>
                </a:solidFill>
                <a:latin typeface="+mn-ea"/>
                <a:cs typeface="Times New Roman" panose="02020603050405020304" pitchFamily="18" charset="0"/>
              </a:rPr>
              <a:t>“三网联动 ”工程</a:t>
            </a:r>
            <a:r>
              <a:rPr lang="en-US" altLang="zh-CN" sz="1200" kern="0" dirty="0">
                <a:solidFill>
                  <a:srgbClr val="000000"/>
                </a:solidFill>
                <a:latin typeface="+mn-ea"/>
                <a:cs typeface="Times New Roman" panose="02020603050405020304" pitchFamily="18" charset="0"/>
              </a:rPr>
              <a:t>(“</a:t>
            </a:r>
            <a:r>
              <a:rPr lang="zh-CN" altLang="en-US" sz="1200" kern="0" dirty="0">
                <a:solidFill>
                  <a:srgbClr val="000000"/>
                </a:solidFill>
                <a:latin typeface="+mn-ea"/>
                <a:cs typeface="Times New Roman" panose="02020603050405020304" pitchFamily="18" charset="0"/>
              </a:rPr>
              <a:t>物联网</a:t>
            </a:r>
            <a:r>
              <a:rPr lang="en-US" altLang="zh-CN" sz="1200" kern="0" dirty="0">
                <a:solidFill>
                  <a:srgbClr val="000000"/>
                </a:solidFill>
                <a:latin typeface="+mn-ea"/>
                <a:cs typeface="Times New Roman" panose="02020603050405020304" pitchFamily="18" charset="0"/>
              </a:rPr>
              <a:t>+</a:t>
            </a:r>
            <a:r>
              <a:rPr lang="zh-CN" altLang="en-US" sz="1200" kern="0" dirty="0">
                <a:solidFill>
                  <a:srgbClr val="000000"/>
                </a:solidFill>
                <a:latin typeface="+mn-ea"/>
                <a:cs typeface="Times New Roman" panose="02020603050405020304" pitchFamily="18" charset="0"/>
              </a:rPr>
              <a:t>农业”、“电商网</a:t>
            </a:r>
            <a:r>
              <a:rPr lang="en-US" altLang="zh-CN" sz="1200" kern="0" dirty="0">
                <a:solidFill>
                  <a:srgbClr val="000000"/>
                </a:solidFill>
                <a:latin typeface="+mn-ea"/>
                <a:cs typeface="Times New Roman" panose="02020603050405020304" pitchFamily="18" charset="0"/>
              </a:rPr>
              <a:t>+</a:t>
            </a:r>
            <a:r>
              <a:rPr lang="zh-CN" altLang="en-US" sz="1200" kern="0" dirty="0">
                <a:solidFill>
                  <a:srgbClr val="000000"/>
                </a:solidFill>
                <a:latin typeface="+mn-ea"/>
                <a:cs typeface="Times New Roman" panose="02020603050405020304" pitchFamily="18" charset="0"/>
              </a:rPr>
              <a:t>农业”、“信息网</a:t>
            </a:r>
            <a:r>
              <a:rPr lang="en-US" altLang="zh-CN" sz="1200" kern="0" dirty="0">
                <a:solidFill>
                  <a:srgbClr val="000000"/>
                </a:solidFill>
                <a:latin typeface="+mn-ea"/>
                <a:cs typeface="Times New Roman" panose="02020603050405020304" pitchFamily="18" charset="0"/>
              </a:rPr>
              <a:t>+</a:t>
            </a:r>
            <a:r>
              <a:rPr lang="zh-CN" altLang="en-US" sz="1200" kern="0" dirty="0">
                <a:solidFill>
                  <a:srgbClr val="000000"/>
                </a:solidFill>
                <a:latin typeface="+mn-ea"/>
                <a:cs typeface="Times New Roman" panose="02020603050405020304" pitchFamily="18" charset="0"/>
              </a:rPr>
              <a:t>农业”</a:t>
            </a:r>
            <a:r>
              <a:rPr lang="en-US" altLang="zh-CN" sz="1200" kern="0" dirty="0">
                <a:solidFill>
                  <a:srgbClr val="000000"/>
                </a:solidFill>
                <a:latin typeface="+mn-ea"/>
                <a:cs typeface="Times New Roman" panose="02020603050405020304" pitchFamily="18" charset="0"/>
              </a:rPr>
              <a:t>)</a:t>
            </a:r>
          </a:p>
          <a:p>
            <a:pPr marL="180975" marR="0" lvl="0" indent="-180975" defTabSz="914400" eaLnBrk="1" fontAlgn="auto" latinLnBrk="0" hangingPunct="1">
              <a:lnSpc>
                <a:spcPct val="120000"/>
              </a:lnSpc>
              <a:spcBef>
                <a:spcPts val="300"/>
              </a:spcBef>
              <a:spcAft>
                <a:spcPts val="300"/>
              </a:spcAft>
              <a:buClr>
                <a:srgbClr val="1B4367"/>
              </a:buClr>
              <a:buSzPct val="80000"/>
              <a:buFont typeface="Wingdings" pitchFamily="2" charset="2"/>
              <a:buChar char="Ø"/>
              <a:tabLst/>
              <a:defRPr/>
            </a:pPr>
            <a:endParaRPr kumimoji="0" lang="zh-CN" altLang="en-US" sz="1200" b="0" i="0" u="none" strike="noStrike" kern="0" cap="none" spc="0" normalizeH="0" baseline="0" noProof="0" dirty="0">
              <a:ln>
                <a:noFill/>
              </a:ln>
              <a:solidFill>
                <a:srgbClr val="000000"/>
              </a:solidFill>
              <a:effectLst/>
              <a:uLnTx/>
              <a:uFillTx/>
              <a:latin typeface="+mn-ea"/>
              <a:cs typeface="Times New Roman" panose="02020603050405020304" pitchFamily="18" charset="0"/>
            </a:endParaRPr>
          </a:p>
        </p:txBody>
      </p:sp>
    </p:spTree>
    <p:extLst>
      <p:ext uri="{BB962C8B-B14F-4D97-AF65-F5344CB8AC3E}">
        <p14:creationId xmlns:p14="http://schemas.microsoft.com/office/powerpoint/2010/main" val="318182445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8"/>
                                        </p:tgtEl>
                                        <p:attrNameLst>
                                          <p:attrName>ppt_y</p:attrName>
                                        </p:attrNameLst>
                                      </p:cBhvr>
                                      <p:tavLst>
                                        <p:tav tm="0">
                                          <p:val>
                                            <p:strVal val="#ppt_y"/>
                                          </p:val>
                                        </p:tav>
                                        <p:tav tm="100000">
                                          <p:val>
                                            <p:strVal val="#ppt_y"/>
                                          </p:val>
                                        </p:tav>
                                      </p:tavLst>
                                    </p:anim>
                                    <p:anim calcmode="lin" valueType="num">
                                      <p:cBhvr>
                                        <p:cTn id="9"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8"/>
                                        </p:tgtEl>
                                      </p:cBhvr>
                                    </p:animEffect>
                                  </p:childTnLst>
                                </p:cTn>
                              </p:par>
                            </p:childTnLst>
                          </p:cTn>
                        </p:par>
                        <p:par>
                          <p:cTn id="12" fill="hold">
                            <p:stCondLst>
                              <p:cond delay="1150"/>
                            </p:stCondLst>
                            <p:childTnLst>
                              <p:par>
                                <p:cTn id="13" presetID="22" presetClass="entr" presetSubtype="8"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3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6.3</a:t>
            </a:r>
            <a:r>
              <a:rPr lang="zh-CN" altLang="en-US" sz="1700" b="1" dirty="0">
                <a:solidFill>
                  <a:srgbClr val="1B4367"/>
                </a:solidFill>
                <a:cs typeface="+mn-ea"/>
                <a:sym typeface="+mn-lt"/>
              </a:rPr>
              <a:t> 总结</a:t>
            </a:r>
          </a:p>
        </p:txBody>
      </p:sp>
      <p:grpSp>
        <p:nvGrpSpPr>
          <p:cNvPr id="48" name="组合 27"/>
          <p:cNvGrpSpPr>
            <a:grpSpLocks/>
          </p:cNvGrpSpPr>
          <p:nvPr/>
        </p:nvGrpSpPr>
        <p:grpSpPr bwMode="auto">
          <a:xfrm>
            <a:off x="873361" y="2892604"/>
            <a:ext cx="1624013" cy="783894"/>
            <a:chOff x="0" y="234675"/>
            <a:chExt cx="2166010" cy="1045342"/>
          </a:xfrm>
          <a:solidFill>
            <a:srgbClr val="1B4367"/>
          </a:solidFill>
        </p:grpSpPr>
        <p:sp>
          <p:nvSpPr>
            <p:cNvPr id="49" name="任意多边形 14"/>
            <p:cNvSpPr>
              <a:spLocks/>
            </p:cNvSpPr>
            <p:nvPr/>
          </p:nvSpPr>
          <p:spPr bwMode="auto">
            <a:xfrm>
              <a:off x="433519" y="234675"/>
              <a:ext cx="1732491" cy="1045342"/>
            </a:xfrm>
            <a:prstGeom prst="roundRect">
              <a:avLst/>
            </a:prstGeom>
            <a:grpFill/>
            <a:ln w="9525">
              <a:solidFill>
                <a:schemeClr val="tx1">
                  <a:lumMod val="75000"/>
                  <a:lumOff val="25000"/>
                </a:schemeClr>
              </a:solidFill>
              <a:miter lim="800000"/>
              <a:headEnd/>
              <a:tailEnd/>
            </a:ln>
          </p:spPr>
          <p:txBody>
            <a:bodyPr lIns="481462" tIns="239269" rIns="478992" bIns="239269" anchor="ctr"/>
            <a:lstStyle/>
            <a:p>
              <a:pPr marL="128588" lvl="1" indent="-128588" defTabSz="633413" eaLnBrk="1" hangingPunct="1">
                <a:lnSpc>
                  <a:spcPct val="90000"/>
                </a:lnSpc>
                <a:spcAft>
                  <a:spcPct val="15000"/>
                </a:spcAft>
                <a:buFont typeface="Arial" charset="0"/>
                <a:buChar char="•"/>
              </a:pPr>
              <a:endParaRPr lang="zh-CN" altLang="en-US" sz="1400">
                <a:solidFill>
                  <a:schemeClr val="bg1"/>
                </a:solidFill>
                <a:latin typeface="微软雅黑" pitchFamily="34" charset="-122"/>
                <a:ea typeface="微软雅黑" pitchFamily="34" charset="-122"/>
              </a:endParaRPr>
            </a:p>
            <a:p>
              <a:pPr marL="128588" lvl="1" indent="-128588" defTabSz="633413" eaLnBrk="1" hangingPunct="1">
                <a:lnSpc>
                  <a:spcPct val="90000"/>
                </a:lnSpc>
                <a:spcAft>
                  <a:spcPct val="15000"/>
                </a:spcAft>
                <a:buFont typeface="Arial" charset="0"/>
                <a:buChar char="•"/>
              </a:pPr>
              <a:endParaRPr lang="zh-CN" altLang="en-US" sz="1400">
                <a:solidFill>
                  <a:schemeClr val="bg1"/>
                </a:solidFill>
                <a:latin typeface="微软雅黑" pitchFamily="34" charset="-122"/>
                <a:ea typeface="微软雅黑" pitchFamily="34" charset="-122"/>
              </a:endParaRPr>
            </a:p>
          </p:txBody>
        </p:sp>
        <p:sp>
          <p:nvSpPr>
            <p:cNvPr id="50" name="任意多边形 15"/>
            <p:cNvSpPr>
              <a:spLocks/>
            </p:cNvSpPr>
            <p:nvPr/>
          </p:nvSpPr>
          <p:spPr bwMode="auto">
            <a:xfrm>
              <a:off x="0" y="323896"/>
              <a:ext cx="867039" cy="866899"/>
            </a:xfrm>
            <a:custGeom>
              <a:avLst/>
              <a:gdLst>
                <a:gd name="T0" fmla="*/ 0 w 866404"/>
                <a:gd name="T1" fmla="*/ 433945 h 866404"/>
                <a:gd name="T2" fmla="*/ 434156 w 866404"/>
                <a:gd name="T3" fmla="*/ 0 h 866404"/>
                <a:gd name="T4" fmla="*/ 868310 w 866404"/>
                <a:gd name="T5" fmla="*/ 433945 h 866404"/>
                <a:gd name="T6" fmla="*/ 434156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headEnd/>
              <a:tailEnd/>
            </a:ln>
          </p:spPr>
          <p:txBody>
            <a:bodyPr lIns="139582" tIns="139582" rIns="139582" bIns="139582" anchor="ctr"/>
            <a:lstStyle/>
            <a:p>
              <a:pPr algn="ctr" defTabSz="666750" eaLnBrk="1" hangingPunct="1">
                <a:lnSpc>
                  <a:spcPct val="90000"/>
                </a:lnSpc>
                <a:spcAft>
                  <a:spcPct val="35000"/>
                </a:spcAft>
              </a:pPr>
              <a:r>
                <a:rPr lang="en-US" altLang="zh-CN" sz="2100">
                  <a:solidFill>
                    <a:schemeClr val="bg1"/>
                  </a:solidFill>
                  <a:latin typeface="微软雅黑" pitchFamily="34" charset="-122"/>
                  <a:ea typeface="微软雅黑" pitchFamily="34" charset="-122"/>
                </a:rPr>
                <a:t>01</a:t>
              </a:r>
              <a:endParaRPr lang="zh-CN" altLang="en-US" sz="2100">
                <a:solidFill>
                  <a:schemeClr val="bg1"/>
                </a:solidFill>
                <a:latin typeface="微软雅黑" pitchFamily="34" charset="-122"/>
                <a:ea typeface="微软雅黑" pitchFamily="34" charset="-122"/>
              </a:endParaRPr>
            </a:p>
          </p:txBody>
        </p:sp>
        <p:sp>
          <p:nvSpPr>
            <p:cNvPr id="51" name="Freeform 13"/>
            <p:cNvSpPr>
              <a:spLocks/>
            </p:cNvSpPr>
            <p:nvPr/>
          </p:nvSpPr>
          <p:spPr bwMode="auto">
            <a:xfrm>
              <a:off x="1202687" y="583515"/>
              <a:ext cx="371639" cy="347662"/>
            </a:xfrm>
            <a:custGeom>
              <a:avLst/>
              <a:gdLst>
                <a:gd name="T0" fmla="*/ 489318417 w 257"/>
                <a:gd name="T1" fmla="*/ 49945036 h 241"/>
                <a:gd name="T2" fmla="*/ 384763496 w 257"/>
                <a:gd name="T3" fmla="*/ 0 h 241"/>
                <a:gd name="T4" fmla="*/ 288572622 w 257"/>
                <a:gd name="T5" fmla="*/ 49945036 h 241"/>
                <a:gd name="T6" fmla="*/ 41821679 w 257"/>
                <a:gd name="T7" fmla="*/ 299670218 h 241"/>
                <a:gd name="T8" fmla="*/ 41821679 w 257"/>
                <a:gd name="T9" fmla="*/ 457829019 h 241"/>
                <a:gd name="T10" fmla="*/ 198654783 w 257"/>
                <a:gd name="T11" fmla="*/ 457829019 h 241"/>
                <a:gd name="T12" fmla="*/ 432859656 w 257"/>
                <a:gd name="T13" fmla="*/ 220590818 h 241"/>
                <a:gd name="T14" fmla="*/ 443314715 w 257"/>
                <a:gd name="T15" fmla="*/ 93646583 h 241"/>
                <a:gd name="T16" fmla="*/ 319939243 w 257"/>
                <a:gd name="T17" fmla="*/ 106133563 h 241"/>
                <a:gd name="T18" fmla="*/ 92008851 w 257"/>
                <a:gd name="T19" fmla="*/ 339209918 h 241"/>
                <a:gd name="T20" fmla="*/ 92008851 w 257"/>
                <a:gd name="T21" fmla="*/ 362100792 h 241"/>
                <a:gd name="T22" fmla="*/ 115011425 w 257"/>
                <a:gd name="T23" fmla="*/ 362100792 h 241"/>
                <a:gd name="T24" fmla="*/ 342941817 w 257"/>
                <a:gd name="T25" fmla="*/ 129024437 h 241"/>
                <a:gd name="T26" fmla="*/ 422403152 w 257"/>
                <a:gd name="T27" fmla="*/ 116538899 h 241"/>
                <a:gd name="T28" fmla="*/ 409857082 w 257"/>
                <a:gd name="T29" fmla="*/ 197698501 h 241"/>
                <a:gd name="T30" fmla="*/ 175653655 w 257"/>
                <a:gd name="T31" fmla="*/ 434936703 h 241"/>
                <a:gd name="T32" fmla="*/ 64824253 w 257"/>
                <a:gd name="T33" fmla="*/ 434936703 h 241"/>
                <a:gd name="T34" fmla="*/ 64824253 w 257"/>
                <a:gd name="T35" fmla="*/ 322561092 h 241"/>
                <a:gd name="T36" fmla="*/ 311575196 w 257"/>
                <a:gd name="T37" fmla="*/ 70755709 h 241"/>
                <a:gd name="T38" fmla="*/ 384763496 w 257"/>
                <a:gd name="T39" fmla="*/ 33296210 h 241"/>
                <a:gd name="T40" fmla="*/ 466317289 w 257"/>
                <a:gd name="T41" fmla="*/ 72835910 h 241"/>
                <a:gd name="T42" fmla="*/ 503956945 w 257"/>
                <a:gd name="T43" fmla="*/ 153996955 h 241"/>
                <a:gd name="T44" fmla="*/ 466317289 w 257"/>
                <a:gd name="T45" fmla="*/ 230994711 h 241"/>
                <a:gd name="T46" fmla="*/ 328303290 w 257"/>
                <a:gd name="T47" fmla="*/ 370424484 h 241"/>
                <a:gd name="T48" fmla="*/ 328303290 w 257"/>
                <a:gd name="T49" fmla="*/ 393316801 h 241"/>
                <a:gd name="T50" fmla="*/ 351305864 w 257"/>
                <a:gd name="T51" fmla="*/ 393316801 h 241"/>
                <a:gd name="T52" fmla="*/ 487227405 w 257"/>
                <a:gd name="T53" fmla="*/ 253887028 h 241"/>
                <a:gd name="T54" fmla="*/ 535323565 w 257"/>
                <a:gd name="T55" fmla="*/ 156078599 h 241"/>
                <a:gd name="T56" fmla="*/ 489318417 w 257"/>
                <a:gd name="T57" fmla="*/ 49945036 h 24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57" h="241">
                  <a:moveTo>
                    <a:pt x="234" y="24"/>
                  </a:moveTo>
                  <a:cubicBezTo>
                    <a:pt x="218" y="8"/>
                    <a:pt x="201" y="0"/>
                    <a:pt x="184" y="0"/>
                  </a:cubicBezTo>
                  <a:cubicBezTo>
                    <a:pt x="156" y="2"/>
                    <a:pt x="138" y="23"/>
                    <a:pt x="138" y="24"/>
                  </a:cubicBezTo>
                  <a:cubicBezTo>
                    <a:pt x="20" y="144"/>
                    <a:pt x="20" y="144"/>
                    <a:pt x="20" y="144"/>
                  </a:cubicBezTo>
                  <a:cubicBezTo>
                    <a:pt x="0" y="165"/>
                    <a:pt x="0" y="199"/>
                    <a:pt x="20" y="220"/>
                  </a:cubicBezTo>
                  <a:cubicBezTo>
                    <a:pt x="41" y="241"/>
                    <a:pt x="74" y="241"/>
                    <a:pt x="95" y="220"/>
                  </a:cubicBezTo>
                  <a:cubicBezTo>
                    <a:pt x="207" y="106"/>
                    <a:pt x="207" y="106"/>
                    <a:pt x="207" y="106"/>
                  </a:cubicBezTo>
                  <a:cubicBezTo>
                    <a:pt x="224" y="88"/>
                    <a:pt x="227" y="61"/>
                    <a:pt x="212" y="45"/>
                  </a:cubicBezTo>
                  <a:cubicBezTo>
                    <a:pt x="198" y="30"/>
                    <a:pt x="171" y="33"/>
                    <a:pt x="153" y="51"/>
                  </a:cubicBezTo>
                  <a:cubicBezTo>
                    <a:pt x="44" y="163"/>
                    <a:pt x="44" y="163"/>
                    <a:pt x="44" y="163"/>
                  </a:cubicBezTo>
                  <a:cubicBezTo>
                    <a:pt x="41" y="166"/>
                    <a:pt x="41" y="171"/>
                    <a:pt x="44" y="174"/>
                  </a:cubicBezTo>
                  <a:cubicBezTo>
                    <a:pt x="47" y="177"/>
                    <a:pt x="52" y="177"/>
                    <a:pt x="55" y="174"/>
                  </a:cubicBezTo>
                  <a:cubicBezTo>
                    <a:pt x="164" y="62"/>
                    <a:pt x="164" y="62"/>
                    <a:pt x="164" y="62"/>
                  </a:cubicBezTo>
                  <a:cubicBezTo>
                    <a:pt x="176" y="50"/>
                    <a:pt x="193" y="47"/>
                    <a:pt x="202" y="56"/>
                  </a:cubicBezTo>
                  <a:cubicBezTo>
                    <a:pt x="210" y="65"/>
                    <a:pt x="208" y="83"/>
                    <a:pt x="196" y="95"/>
                  </a:cubicBezTo>
                  <a:cubicBezTo>
                    <a:pt x="84" y="209"/>
                    <a:pt x="84" y="209"/>
                    <a:pt x="84" y="209"/>
                  </a:cubicBezTo>
                  <a:cubicBezTo>
                    <a:pt x="70" y="225"/>
                    <a:pt x="46" y="225"/>
                    <a:pt x="31" y="209"/>
                  </a:cubicBezTo>
                  <a:cubicBezTo>
                    <a:pt x="16" y="194"/>
                    <a:pt x="16" y="170"/>
                    <a:pt x="31" y="155"/>
                  </a:cubicBezTo>
                  <a:cubicBezTo>
                    <a:pt x="149" y="34"/>
                    <a:pt x="149" y="34"/>
                    <a:pt x="149" y="34"/>
                  </a:cubicBezTo>
                  <a:cubicBezTo>
                    <a:pt x="149" y="34"/>
                    <a:pt x="163" y="17"/>
                    <a:pt x="184" y="16"/>
                  </a:cubicBezTo>
                  <a:cubicBezTo>
                    <a:pt x="197" y="15"/>
                    <a:pt x="210" y="22"/>
                    <a:pt x="223" y="35"/>
                  </a:cubicBezTo>
                  <a:cubicBezTo>
                    <a:pt x="236" y="47"/>
                    <a:pt x="242" y="61"/>
                    <a:pt x="241" y="74"/>
                  </a:cubicBezTo>
                  <a:cubicBezTo>
                    <a:pt x="240" y="95"/>
                    <a:pt x="224" y="111"/>
                    <a:pt x="223" y="111"/>
                  </a:cubicBezTo>
                  <a:cubicBezTo>
                    <a:pt x="157" y="178"/>
                    <a:pt x="157" y="178"/>
                    <a:pt x="157" y="178"/>
                  </a:cubicBezTo>
                  <a:cubicBezTo>
                    <a:pt x="155" y="181"/>
                    <a:pt x="155" y="186"/>
                    <a:pt x="157" y="189"/>
                  </a:cubicBezTo>
                  <a:cubicBezTo>
                    <a:pt x="160" y="192"/>
                    <a:pt x="165" y="192"/>
                    <a:pt x="168" y="189"/>
                  </a:cubicBezTo>
                  <a:cubicBezTo>
                    <a:pt x="233" y="122"/>
                    <a:pt x="233" y="122"/>
                    <a:pt x="233" y="122"/>
                  </a:cubicBezTo>
                  <a:cubicBezTo>
                    <a:pt x="234" y="122"/>
                    <a:pt x="255" y="103"/>
                    <a:pt x="256" y="75"/>
                  </a:cubicBezTo>
                  <a:cubicBezTo>
                    <a:pt x="257" y="57"/>
                    <a:pt x="249" y="40"/>
                    <a:pt x="234" y="2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solidFill>
                <a:latin typeface="微软雅黑" pitchFamily="34" charset="-122"/>
                <a:ea typeface="微软雅黑" pitchFamily="34" charset="-122"/>
              </a:endParaRPr>
            </a:p>
          </p:txBody>
        </p:sp>
      </p:grpSp>
      <p:grpSp>
        <p:nvGrpSpPr>
          <p:cNvPr id="52" name="组合 29"/>
          <p:cNvGrpSpPr>
            <a:grpSpLocks/>
          </p:cNvGrpSpPr>
          <p:nvPr/>
        </p:nvGrpSpPr>
        <p:grpSpPr bwMode="auto">
          <a:xfrm>
            <a:off x="4505557" y="2892604"/>
            <a:ext cx="1625204" cy="783894"/>
            <a:chOff x="0" y="234675"/>
            <a:chExt cx="2166010" cy="1045342"/>
          </a:xfrm>
          <a:solidFill>
            <a:srgbClr val="1B4367"/>
          </a:solidFill>
        </p:grpSpPr>
        <p:sp>
          <p:nvSpPr>
            <p:cNvPr id="53" name="任意多边形 18"/>
            <p:cNvSpPr>
              <a:spLocks/>
            </p:cNvSpPr>
            <p:nvPr/>
          </p:nvSpPr>
          <p:spPr bwMode="auto">
            <a:xfrm>
              <a:off x="433202" y="234675"/>
              <a:ext cx="1732808" cy="1045342"/>
            </a:xfrm>
            <a:prstGeom prst="roundRect">
              <a:avLst/>
            </a:prstGeom>
            <a:grpFill/>
            <a:ln w="9525">
              <a:solidFill>
                <a:schemeClr val="tx1">
                  <a:lumMod val="75000"/>
                  <a:lumOff val="25000"/>
                </a:schemeClr>
              </a:solidFill>
              <a:miter lim="800000"/>
              <a:headEnd/>
              <a:tailEnd/>
            </a:ln>
          </p:spPr>
          <p:txBody>
            <a:bodyPr lIns="481462" tIns="239269" rIns="478992" bIns="239269" anchor="ctr"/>
            <a:lstStyle/>
            <a:p>
              <a:pPr marL="128588" lvl="1" indent="-128588" defTabSz="633413" eaLnBrk="1" hangingPunct="1">
                <a:lnSpc>
                  <a:spcPct val="90000"/>
                </a:lnSpc>
                <a:spcAft>
                  <a:spcPct val="15000"/>
                </a:spcAft>
                <a:buFont typeface="Arial" charset="0"/>
                <a:buChar char="•"/>
              </a:pPr>
              <a:endParaRPr lang="zh-CN" altLang="en-US" sz="1400">
                <a:solidFill>
                  <a:schemeClr val="bg1"/>
                </a:solidFill>
                <a:latin typeface="微软雅黑" pitchFamily="34" charset="-122"/>
                <a:ea typeface="微软雅黑" pitchFamily="34" charset="-122"/>
              </a:endParaRPr>
            </a:p>
            <a:p>
              <a:pPr marL="128588" lvl="1" indent="-128588" defTabSz="633413" eaLnBrk="1" hangingPunct="1">
                <a:lnSpc>
                  <a:spcPct val="90000"/>
                </a:lnSpc>
                <a:spcAft>
                  <a:spcPct val="15000"/>
                </a:spcAft>
                <a:buFont typeface="Arial" charset="0"/>
                <a:buChar char="•"/>
              </a:pPr>
              <a:endParaRPr lang="zh-CN" altLang="en-US" sz="1400">
                <a:solidFill>
                  <a:schemeClr val="bg1"/>
                </a:solidFill>
                <a:latin typeface="微软雅黑" pitchFamily="34" charset="-122"/>
                <a:ea typeface="微软雅黑" pitchFamily="34" charset="-122"/>
              </a:endParaRPr>
            </a:p>
          </p:txBody>
        </p:sp>
        <p:sp>
          <p:nvSpPr>
            <p:cNvPr id="54" name="任意多边形 19"/>
            <p:cNvSpPr>
              <a:spLocks/>
            </p:cNvSpPr>
            <p:nvPr/>
          </p:nvSpPr>
          <p:spPr bwMode="auto">
            <a:xfrm>
              <a:off x="0" y="323896"/>
              <a:ext cx="866404" cy="866899"/>
            </a:xfrm>
            <a:custGeom>
              <a:avLst/>
              <a:gdLst>
                <a:gd name="T0" fmla="*/ 0 w 866404"/>
                <a:gd name="T1" fmla="*/ 433945 h 866404"/>
                <a:gd name="T2" fmla="*/ 433202 w 866404"/>
                <a:gd name="T3" fmla="*/ 0 h 866404"/>
                <a:gd name="T4" fmla="*/ 866404 w 866404"/>
                <a:gd name="T5" fmla="*/ 433945 h 866404"/>
                <a:gd name="T6" fmla="*/ 433202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headEnd/>
              <a:tailEnd/>
            </a:ln>
          </p:spPr>
          <p:txBody>
            <a:bodyPr lIns="139582" tIns="139582" rIns="139582" bIns="139582" anchor="ctr"/>
            <a:lstStyle/>
            <a:p>
              <a:pPr algn="ctr" defTabSz="666750" eaLnBrk="1" hangingPunct="1">
                <a:lnSpc>
                  <a:spcPct val="90000"/>
                </a:lnSpc>
                <a:spcAft>
                  <a:spcPct val="35000"/>
                </a:spcAft>
              </a:pPr>
              <a:r>
                <a:rPr lang="en-US" altLang="zh-CN" sz="2100">
                  <a:solidFill>
                    <a:schemeClr val="bg1"/>
                  </a:solidFill>
                  <a:latin typeface="微软雅黑" pitchFamily="34" charset="-122"/>
                  <a:ea typeface="微软雅黑" pitchFamily="34" charset="-122"/>
                </a:rPr>
                <a:t>03</a:t>
              </a:r>
              <a:endParaRPr lang="zh-CN" altLang="en-US" sz="2100">
                <a:solidFill>
                  <a:schemeClr val="bg1"/>
                </a:solidFill>
                <a:latin typeface="微软雅黑" pitchFamily="34" charset="-122"/>
                <a:ea typeface="微软雅黑" pitchFamily="34" charset="-122"/>
              </a:endParaRPr>
            </a:p>
          </p:txBody>
        </p:sp>
        <p:sp>
          <p:nvSpPr>
            <p:cNvPr id="55" name="Freeform 14"/>
            <p:cNvSpPr>
              <a:spLocks noEditPoints="1"/>
            </p:cNvSpPr>
            <p:nvPr/>
          </p:nvSpPr>
          <p:spPr bwMode="auto">
            <a:xfrm>
              <a:off x="1212278" y="581118"/>
              <a:ext cx="352457" cy="352457"/>
            </a:xfrm>
            <a:custGeom>
              <a:avLst/>
              <a:gdLst>
                <a:gd name="T0" fmla="*/ 327681910 w 147"/>
                <a:gd name="T1" fmla="*/ 845074400 h 147"/>
                <a:gd name="T2" fmla="*/ 0 w 147"/>
                <a:gd name="T3" fmla="*/ 0 h 147"/>
                <a:gd name="T4" fmla="*/ 845074400 w 147"/>
                <a:gd name="T5" fmla="*/ 356425138 h 147"/>
                <a:gd name="T6" fmla="*/ 454156429 w 147"/>
                <a:gd name="T7" fmla="*/ 454156429 h 147"/>
                <a:gd name="T8" fmla="*/ 327681910 w 147"/>
                <a:gd name="T9" fmla="*/ 845074400 h 147"/>
                <a:gd name="T10" fmla="*/ 97728893 w 147"/>
                <a:gd name="T11" fmla="*/ 97728893 h 147"/>
                <a:gd name="T12" fmla="*/ 321932306 w 147"/>
                <a:gd name="T13" fmla="*/ 684107049 h 147"/>
                <a:gd name="T14" fmla="*/ 413913992 w 147"/>
                <a:gd name="T15" fmla="*/ 413913992 h 147"/>
                <a:gd name="T16" fmla="*/ 678359842 w 147"/>
                <a:gd name="T17" fmla="*/ 344928327 h 147"/>
                <a:gd name="T18" fmla="*/ 97728893 w 147"/>
                <a:gd name="T19" fmla="*/ 97728893 h 1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7" h="147">
                  <a:moveTo>
                    <a:pt x="57" y="147"/>
                  </a:moveTo>
                  <a:lnTo>
                    <a:pt x="0" y="0"/>
                  </a:lnTo>
                  <a:lnTo>
                    <a:pt x="147" y="62"/>
                  </a:lnTo>
                  <a:lnTo>
                    <a:pt x="79" y="79"/>
                  </a:lnTo>
                  <a:lnTo>
                    <a:pt x="57" y="147"/>
                  </a:lnTo>
                  <a:close/>
                  <a:moveTo>
                    <a:pt x="17" y="17"/>
                  </a:moveTo>
                  <a:lnTo>
                    <a:pt x="56" y="119"/>
                  </a:lnTo>
                  <a:lnTo>
                    <a:pt x="72" y="72"/>
                  </a:lnTo>
                  <a:lnTo>
                    <a:pt x="118" y="60"/>
                  </a:lnTo>
                  <a:lnTo>
                    <a:pt x="17" y="1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solidFill>
                <a:latin typeface="微软雅黑" pitchFamily="34" charset="-122"/>
                <a:ea typeface="微软雅黑" pitchFamily="34" charset="-122"/>
              </a:endParaRPr>
            </a:p>
          </p:txBody>
        </p:sp>
      </p:grpSp>
      <p:grpSp>
        <p:nvGrpSpPr>
          <p:cNvPr id="56" name="组合 28"/>
          <p:cNvGrpSpPr>
            <a:grpSpLocks/>
          </p:cNvGrpSpPr>
          <p:nvPr/>
        </p:nvGrpSpPr>
        <p:grpSpPr bwMode="auto">
          <a:xfrm>
            <a:off x="2688864" y="2892604"/>
            <a:ext cx="1625203" cy="783894"/>
            <a:chOff x="0" y="234675"/>
            <a:chExt cx="2166010" cy="1045342"/>
          </a:xfrm>
          <a:solidFill>
            <a:srgbClr val="1B4367"/>
          </a:solidFill>
        </p:grpSpPr>
        <p:sp>
          <p:nvSpPr>
            <p:cNvPr id="57" name="任意多边形 16"/>
            <p:cNvSpPr>
              <a:spLocks/>
            </p:cNvSpPr>
            <p:nvPr/>
          </p:nvSpPr>
          <p:spPr bwMode="auto">
            <a:xfrm>
              <a:off x="433203" y="234675"/>
              <a:ext cx="1732807" cy="1045342"/>
            </a:xfrm>
            <a:prstGeom prst="roundRect">
              <a:avLst/>
            </a:prstGeom>
            <a:grpFill/>
            <a:ln w="9525">
              <a:solidFill>
                <a:schemeClr val="tx1">
                  <a:lumMod val="75000"/>
                  <a:lumOff val="25000"/>
                </a:schemeClr>
              </a:solidFill>
              <a:miter lim="800000"/>
              <a:headEnd/>
              <a:tailEnd/>
            </a:ln>
          </p:spPr>
          <p:txBody>
            <a:bodyPr lIns="481462" tIns="239269" rIns="478992" bIns="239269" anchor="ctr"/>
            <a:lstStyle/>
            <a:p>
              <a:pPr marL="128588" lvl="1" indent="-128588" defTabSz="633413" eaLnBrk="1" hangingPunct="1">
                <a:lnSpc>
                  <a:spcPct val="90000"/>
                </a:lnSpc>
                <a:spcAft>
                  <a:spcPct val="15000"/>
                </a:spcAft>
                <a:buFont typeface="Arial" charset="0"/>
                <a:buChar char="•"/>
              </a:pPr>
              <a:endParaRPr lang="zh-CN" altLang="en-US" sz="1400" dirty="0">
                <a:solidFill>
                  <a:schemeClr val="bg1"/>
                </a:solidFill>
                <a:latin typeface="微软雅黑" pitchFamily="34" charset="-122"/>
                <a:ea typeface="微软雅黑" pitchFamily="34" charset="-122"/>
              </a:endParaRPr>
            </a:p>
            <a:p>
              <a:pPr marL="128588" lvl="1" indent="-128588" defTabSz="633413" eaLnBrk="1" hangingPunct="1">
                <a:lnSpc>
                  <a:spcPct val="90000"/>
                </a:lnSpc>
                <a:spcAft>
                  <a:spcPct val="15000"/>
                </a:spcAft>
                <a:buFont typeface="Arial" charset="0"/>
                <a:buChar char="•"/>
              </a:pPr>
              <a:endParaRPr lang="zh-CN" altLang="en-US" sz="1400" dirty="0">
                <a:solidFill>
                  <a:schemeClr val="bg1"/>
                </a:solidFill>
                <a:latin typeface="微软雅黑" pitchFamily="34" charset="-122"/>
                <a:ea typeface="微软雅黑" pitchFamily="34" charset="-122"/>
              </a:endParaRPr>
            </a:p>
          </p:txBody>
        </p:sp>
        <p:sp>
          <p:nvSpPr>
            <p:cNvPr id="58" name="任意多边形 17"/>
            <p:cNvSpPr>
              <a:spLocks/>
            </p:cNvSpPr>
            <p:nvPr/>
          </p:nvSpPr>
          <p:spPr bwMode="auto">
            <a:xfrm>
              <a:off x="0" y="323896"/>
              <a:ext cx="866404" cy="866899"/>
            </a:xfrm>
            <a:custGeom>
              <a:avLst/>
              <a:gdLst>
                <a:gd name="T0" fmla="*/ 0 w 866404"/>
                <a:gd name="T1" fmla="*/ 433945 h 866404"/>
                <a:gd name="T2" fmla="*/ 433202 w 866404"/>
                <a:gd name="T3" fmla="*/ 0 h 866404"/>
                <a:gd name="T4" fmla="*/ 866404 w 866404"/>
                <a:gd name="T5" fmla="*/ 433945 h 866404"/>
                <a:gd name="T6" fmla="*/ 433202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headEnd/>
              <a:tailEnd/>
            </a:ln>
          </p:spPr>
          <p:txBody>
            <a:bodyPr lIns="139582" tIns="139582" rIns="139582" bIns="139582" anchor="ctr"/>
            <a:lstStyle/>
            <a:p>
              <a:pPr algn="ctr" defTabSz="666750" eaLnBrk="1" hangingPunct="1">
                <a:lnSpc>
                  <a:spcPct val="90000"/>
                </a:lnSpc>
                <a:spcAft>
                  <a:spcPct val="35000"/>
                </a:spcAft>
              </a:pPr>
              <a:r>
                <a:rPr lang="en-US" altLang="zh-CN" sz="2100">
                  <a:solidFill>
                    <a:schemeClr val="bg1"/>
                  </a:solidFill>
                  <a:latin typeface="微软雅黑" pitchFamily="34" charset="-122"/>
                  <a:ea typeface="微软雅黑" pitchFamily="34" charset="-122"/>
                </a:rPr>
                <a:t>02</a:t>
              </a:r>
              <a:endParaRPr lang="zh-CN" altLang="en-US" sz="2100">
                <a:solidFill>
                  <a:schemeClr val="bg1"/>
                </a:solidFill>
                <a:latin typeface="微软雅黑" pitchFamily="34" charset="-122"/>
                <a:ea typeface="微软雅黑" pitchFamily="34" charset="-122"/>
              </a:endParaRPr>
            </a:p>
          </p:txBody>
        </p:sp>
        <p:sp>
          <p:nvSpPr>
            <p:cNvPr id="59" name="Freeform 19"/>
            <p:cNvSpPr>
              <a:spLocks noEditPoints="1"/>
            </p:cNvSpPr>
            <p:nvPr/>
          </p:nvSpPr>
          <p:spPr bwMode="auto">
            <a:xfrm>
              <a:off x="1157132" y="608691"/>
              <a:ext cx="462749" cy="297310"/>
            </a:xfrm>
            <a:custGeom>
              <a:avLst/>
              <a:gdLst>
                <a:gd name="T0" fmla="*/ 516520434 w 320"/>
                <a:gd name="T1" fmla="*/ 429093379 h 206"/>
                <a:gd name="T2" fmla="*/ 98284995 w 320"/>
                <a:gd name="T3" fmla="*/ 429093379 h 206"/>
                <a:gd name="T4" fmla="*/ 0 w 320"/>
                <a:gd name="T5" fmla="*/ 306197548 h 206"/>
                <a:gd name="T6" fmla="*/ 127562546 w 320"/>
                <a:gd name="T7" fmla="*/ 185384331 h 206"/>
                <a:gd name="T8" fmla="*/ 340862359 w 320"/>
                <a:gd name="T9" fmla="*/ 0 h 206"/>
                <a:gd name="T10" fmla="*/ 549980079 w 320"/>
                <a:gd name="T11" fmla="*/ 141642236 h 206"/>
                <a:gd name="T12" fmla="*/ 669176991 w 320"/>
                <a:gd name="T13" fmla="*/ 283284473 h 206"/>
                <a:gd name="T14" fmla="*/ 516520434 w 320"/>
                <a:gd name="T15" fmla="*/ 429093379 h 206"/>
                <a:gd name="T16" fmla="*/ 102467090 w 320"/>
                <a:gd name="T17" fmla="*/ 397848407 h 206"/>
                <a:gd name="T18" fmla="*/ 516520434 w 320"/>
                <a:gd name="T19" fmla="*/ 397848407 h 206"/>
                <a:gd name="T20" fmla="*/ 637809839 w 320"/>
                <a:gd name="T21" fmla="*/ 283284473 h 206"/>
                <a:gd name="T22" fmla="*/ 535341303 w 320"/>
                <a:gd name="T23" fmla="*/ 170804595 h 206"/>
                <a:gd name="T24" fmla="*/ 524886068 w 320"/>
                <a:gd name="T25" fmla="*/ 170804595 h 206"/>
                <a:gd name="T26" fmla="*/ 522795021 w 320"/>
                <a:gd name="T27" fmla="*/ 160388642 h 206"/>
                <a:gd name="T28" fmla="*/ 340862359 w 320"/>
                <a:gd name="T29" fmla="*/ 33327585 h 206"/>
                <a:gd name="T30" fmla="*/ 156838651 w 320"/>
                <a:gd name="T31" fmla="*/ 204132180 h 206"/>
                <a:gd name="T32" fmla="*/ 156838651 w 320"/>
                <a:gd name="T33" fmla="*/ 222878586 h 206"/>
                <a:gd name="T34" fmla="*/ 138017781 w 320"/>
                <a:gd name="T35" fmla="*/ 218713359 h 206"/>
                <a:gd name="T36" fmla="*/ 123379006 w 320"/>
                <a:gd name="T37" fmla="*/ 218713359 h 206"/>
                <a:gd name="T38" fmla="*/ 31367152 w 320"/>
                <a:gd name="T39" fmla="*/ 306197548 h 206"/>
                <a:gd name="T40" fmla="*/ 102467090 w 320"/>
                <a:gd name="T41" fmla="*/ 397848407 h 20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20" h="206">
                  <a:moveTo>
                    <a:pt x="247" y="206"/>
                  </a:moveTo>
                  <a:cubicBezTo>
                    <a:pt x="47" y="206"/>
                    <a:pt x="47" y="206"/>
                    <a:pt x="47" y="206"/>
                  </a:cubicBezTo>
                  <a:cubicBezTo>
                    <a:pt x="20" y="200"/>
                    <a:pt x="0" y="175"/>
                    <a:pt x="0" y="147"/>
                  </a:cubicBezTo>
                  <a:cubicBezTo>
                    <a:pt x="0" y="115"/>
                    <a:pt x="27" y="88"/>
                    <a:pt x="61" y="89"/>
                  </a:cubicBezTo>
                  <a:cubicBezTo>
                    <a:pt x="67" y="38"/>
                    <a:pt x="110" y="0"/>
                    <a:pt x="163" y="0"/>
                  </a:cubicBezTo>
                  <a:cubicBezTo>
                    <a:pt x="208" y="0"/>
                    <a:pt x="248" y="28"/>
                    <a:pt x="263" y="68"/>
                  </a:cubicBezTo>
                  <a:cubicBezTo>
                    <a:pt x="296" y="74"/>
                    <a:pt x="320" y="103"/>
                    <a:pt x="320" y="136"/>
                  </a:cubicBezTo>
                  <a:cubicBezTo>
                    <a:pt x="320" y="174"/>
                    <a:pt x="287" y="206"/>
                    <a:pt x="247" y="206"/>
                  </a:cubicBezTo>
                  <a:close/>
                  <a:moveTo>
                    <a:pt x="49" y="191"/>
                  </a:moveTo>
                  <a:cubicBezTo>
                    <a:pt x="247" y="191"/>
                    <a:pt x="247" y="191"/>
                    <a:pt x="247" y="191"/>
                  </a:cubicBezTo>
                  <a:cubicBezTo>
                    <a:pt x="278" y="191"/>
                    <a:pt x="305" y="165"/>
                    <a:pt x="305" y="136"/>
                  </a:cubicBezTo>
                  <a:cubicBezTo>
                    <a:pt x="305" y="109"/>
                    <a:pt x="284" y="86"/>
                    <a:pt x="256" y="82"/>
                  </a:cubicBezTo>
                  <a:cubicBezTo>
                    <a:pt x="251" y="82"/>
                    <a:pt x="251" y="82"/>
                    <a:pt x="251" y="82"/>
                  </a:cubicBezTo>
                  <a:cubicBezTo>
                    <a:pt x="250" y="77"/>
                    <a:pt x="250" y="77"/>
                    <a:pt x="250" y="77"/>
                  </a:cubicBezTo>
                  <a:cubicBezTo>
                    <a:pt x="239" y="41"/>
                    <a:pt x="203" y="16"/>
                    <a:pt x="163" y="16"/>
                  </a:cubicBezTo>
                  <a:cubicBezTo>
                    <a:pt x="115" y="16"/>
                    <a:pt x="77" y="51"/>
                    <a:pt x="75" y="98"/>
                  </a:cubicBezTo>
                  <a:cubicBezTo>
                    <a:pt x="75" y="107"/>
                    <a:pt x="75" y="107"/>
                    <a:pt x="75" y="107"/>
                  </a:cubicBezTo>
                  <a:cubicBezTo>
                    <a:pt x="66" y="105"/>
                    <a:pt x="66" y="105"/>
                    <a:pt x="66" y="105"/>
                  </a:cubicBezTo>
                  <a:cubicBezTo>
                    <a:pt x="63" y="105"/>
                    <a:pt x="61" y="105"/>
                    <a:pt x="59" y="105"/>
                  </a:cubicBezTo>
                  <a:cubicBezTo>
                    <a:pt x="35" y="105"/>
                    <a:pt x="15" y="124"/>
                    <a:pt x="15" y="147"/>
                  </a:cubicBezTo>
                  <a:cubicBezTo>
                    <a:pt x="15" y="167"/>
                    <a:pt x="30" y="186"/>
                    <a:pt x="49" y="19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solidFill>
                <a:latin typeface="微软雅黑" pitchFamily="34" charset="-122"/>
                <a:ea typeface="微软雅黑" pitchFamily="34" charset="-122"/>
              </a:endParaRPr>
            </a:p>
          </p:txBody>
        </p:sp>
      </p:grpSp>
      <p:grpSp>
        <p:nvGrpSpPr>
          <p:cNvPr id="60" name="组合 30"/>
          <p:cNvGrpSpPr>
            <a:grpSpLocks/>
          </p:cNvGrpSpPr>
          <p:nvPr/>
        </p:nvGrpSpPr>
        <p:grpSpPr bwMode="auto">
          <a:xfrm>
            <a:off x="6322251" y="2892604"/>
            <a:ext cx="1624013" cy="783894"/>
            <a:chOff x="0" y="234675"/>
            <a:chExt cx="2166010" cy="1045342"/>
          </a:xfrm>
          <a:solidFill>
            <a:srgbClr val="1B4367"/>
          </a:solidFill>
        </p:grpSpPr>
        <p:sp>
          <p:nvSpPr>
            <p:cNvPr id="61" name="右箭头 20"/>
            <p:cNvSpPr>
              <a:spLocks noChangeArrowheads="1"/>
            </p:cNvSpPr>
            <p:nvPr/>
          </p:nvSpPr>
          <p:spPr bwMode="auto">
            <a:xfrm>
              <a:off x="433519" y="234675"/>
              <a:ext cx="1732491" cy="1045342"/>
            </a:xfrm>
            <a:prstGeom prst="roundRect">
              <a:avLst/>
            </a:prstGeom>
            <a:grpFill/>
            <a:ln w="9525">
              <a:solidFill>
                <a:schemeClr val="tx1">
                  <a:lumMod val="75000"/>
                  <a:lumOff val="25000"/>
                </a:schemeClr>
              </a:solidFill>
              <a:miter lim="800000"/>
              <a:headEnd/>
              <a:tailEnd/>
            </a:ln>
          </p:spPr>
          <p:txBody>
            <a:bodyPr/>
            <a:lstStyle/>
            <a:p>
              <a:endParaRPr lang="zh-CN" altLang="en-US">
                <a:solidFill>
                  <a:schemeClr val="bg1"/>
                </a:solidFill>
                <a:latin typeface="微软雅黑" pitchFamily="34" charset="-122"/>
                <a:ea typeface="微软雅黑" pitchFamily="34" charset="-122"/>
              </a:endParaRPr>
            </a:p>
          </p:txBody>
        </p:sp>
        <p:sp>
          <p:nvSpPr>
            <p:cNvPr id="62" name="任意多边形 21"/>
            <p:cNvSpPr>
              <a:spLocks/>
            </p:cNvSpPr>
            <p:nvPr/>
          </p:nvSpPr>
          <p:spPr bwMode="auto">
            <a:xfrm>
              <a:off x="0" y="323896"/>
              <a:ext cx="867039" cy="866899"/>
            </a:xfrm>
            <a:custGeom>
              <a:avLst/>
              <a:gdLst>
                <a:gd name="T0" fmla="*/ 0 w 866404"/>
                <a:gd name="T1" fmla="*/ 433945 h 866404"/>
                <a:gd name="T2" fmla="*/ 434156 w 866404"/>
                <a:gd name="T3" fmla="*/ 0 h 866404"/>
                <a:gd name="T4" fmla="*/ 868310 w 866404"/>
                <a:gd name="T5" fmla="*/ 433945 h 866404"/>
                <a:gd name="T6" fmla="*/ 434156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headEnd/>
              <a:tailEnd/>
            </a:ln>
          </p:spPr>
          <p:txBody>
            <a:bodyPr lIns="152282" tIns="152282" rIns="152282" bIns="152282" anchor="ctr"/>
            <a:lstStyle/>
            <a:p>
              <a:pPr algn="ctr" defTabSz="666750" eaLnBrk="1" hangingPunct="1">
                <a:lnSpc>
                  <a:spcPct val="90000"/>
                </a:lnSpc>
                <a:spcAft>
                  <a:spcPct val="35000"/>
                </a:spcAft>
              </a:pPr>
              <a:r>
                <a:rPr lang="en-US" altLang="zh-CN" sz="2100">
                  <a:solidFill>
                    <a:schemeClr val="bg1"/>
                  </a:solidFill>
                  <a:latin typeface="微软雅黑" pitchFamily="34" charset="-122"/>
                  <a:ea typeface="微软雅黑" pitchFamily="34" charset="-122"/>
                </a:rPr>
                <a:t>04</a:t>
              </a:r>
              <a:endParaRPr lang="zh-CN" altLang="en-US" sz="2100">
                <a:solidFill>
                  <a:schemeClr val="bg1"/>
                </a:solidFill>
                <a:latin typeface="微软雅黑" pitchFamily="34" charset="-122"/>
                <a:ea typeface="微软雅黑" pitchFamily="34" charset="-122"/>
              </a:endParaRPr>
            </a:p>
          </p:txBody>
        </p:sp>
        <p:sp>
          <p:nvSpPr>
            <p:cNvPr id="63" name="Freeform 26"/>
            <p:cNvSpPr>
              <a:spLocks noEditPoints="1"/>
            </p:cNvSpPr>
            <p:nvPr/>
          </p:nvSpPr>
          <p:spPr bwMode="auto">
            <a:xfrm>
              <a:off x="1214675" y="534364"/>
              <a:ext cx="347662" cy="445965"/>
            </a:xfrm>
            <a:custGeom>
              <a:avLst/>
              <a:gdLst>
                <a:gd name="T0" fmla="*/ 182561662 w 240"/>
                <a:gd name="T1" fmla="*/ 645729809 h 308"/>
                <a:gd name="T2" fmla="*/ 142692074 w 240"/>
                <a:gd name="T3" fmla="*/ 612185422 h 308"/>
                <a:gd name="T4" fmla="*/ 4196570 w 240"/>
                <a:gd name="T5" fmla="*/ 113212849 h 308"/>
                <a:gd name="T6" fmla="*/ 8393140 w 240"/>
                <a:gd name="T7" fmla="*/ 79668462 h 308"/>
                <a:gd name="T8" fmla="*/ 31476448 w 240"/>
                <a:gd name="T9" fmla="*/ 62895544 h 308"/>
                <a:gd name="T10" fmla="*/ 73445046 w 240"/>
                <a:gd name="T11" fmla="*/ 85956858 h 308"/>
                <a:gd name="T12" fmla="*/ 119610214 w 240"/>
                <a:gd name="T13" fmla="*/ 94343317 h 308"/>
                <a:gd name="T14" fmla="*/ 119610214 w 240"/>
                <a:gd name="T15" fmla="*/ 94343317 h 308"/>
                <a:gd name="T16" fmla="*/ 228726830 w 240"/>
                <a:gd name="T17" fmla="*/ 50317304 h 308"/>
                <a:gd name="T18" fmla="*/ 352533614 w 240"/>
                <a:gd name="T19" fmla="*/ 0 h 308"/>
                <a:gd name="T20" fmla="*/ 421782090 w 240"/>
                <a:gd name="T21" fmla="*/ 16772917 h 308"/>
                <a:gd name="T22" fmla="*/ 428077669 w 240"/>
                <a:gd name="T23" fmla="*/ 18868084 h 308"/>
                <a:gd name="T24" fmla="*/ 503620276 w 240"/>
                <a:gd name="T25" fmla="*/ 295609638 h 308"/>
                <a:gd name="T26" fmla="*/ 474242837 w 240"/>
                <a:gd name="T27" fmla="*/ 280934783 h 308"/>
                <a:gd name="T28" fmla="*/ 419683080 w 240"/>
                <a:gd name="T29" fmla="*/ 266258480 h 308"/>
                <a:gd name="T30" fmla="*/ 310566465 w 240"/>
                <a:gd name="T31" fmla="*/ 310285941 h 308"/>
                <a:gd name="T32" fmla="*/ 184660671 w 240"/>
                <a:gd name="T33" fmla="*/ 360601797 h 308"/>
                <a:gd name="T34" fmla="*/ 151086662 w 240"/>
                <a:gd name="T35" fmla="*/ 356410015 h 308"/>
                <a:gd name="T36" fmla="*/ 218236129 w 240"/>
                <a:gd name="T37" fmla="*/ 595412505 h 308"/>
                <a:gd name="T38" fmla="*/ 214038110 w 240"/>
                <a:gd name="T39" fmla="*/ 628956892 h 308"/>
                <a:gd name="T40" fmla="*/ 188857241 w 240"/>
                <a:gd name="T41" fmla="*/ 645729809 h 308"/>
                <a:gd name="T42" fmla="*/ 182561662 w 240"/>
                <a:gd name="T43" fmla="*/ 645729809 h 308"/>
                <a:gd name="T44" fmla="*/ 37772028 w 240"/>
                <a:gd name="T45" fmla="*/ 90150087 h 308"/>
                <a:gd name="T46" fmla="*/ 31476448 w 240"/>
                <a:gd name="T47" fmla="*/ 94343317 h 308"/>
                <a:gd name="T48" fmla="*/ 29377439 w 240"/>
                <a:gd name="T49" fmla="*/ 104826390 h 308"/>
                <a:gd name="T50" fmla="*/ 169971952 w 240"/>
                <a:gd name="T51" fmla="*/ 603798964 h 308"/>
                <a:gd name="T52" fmla="*/ 184660671 w 240"/>
                <a:gd name="T53" fmla="*/ 618475266 h 308"/>
                <a:gd name="T54" fmla="*/ 188857241 w 240"/>
                <a:gd name="T55" fmla="*/ 614282037 h 308"/>
                <a:gd name="T56" fmla="*/ 190956251 w 240"/>
                <a:gd name="T57" fmla="*/ 603798964 h 308"/>
                <a:gd name="T58" fmla="*/ 109118064 w 240"/>
                <a:gd name="T59" fmla="*/ 308189326 h 308"/>
                <a:gd name="T60" fmla="*/ 136396494 w 240"/>
                <a:gd name="T61" fmla="*/ 320769014 h 308"/>
                <a:gd name="T62" fmla="*/ 184660671 w 240"/>
                <a:gd name="T63" fmla="*/ 333347254 h 308"/>
                <a:gd name="T64" fmla="*/ 293778736 w 240"/>
                <a:gd name="T65" fmla="*/ 287224627 h 308"/>
                <a:gd name="T66" fmla="*/ 419683080 w 240"/>
                <a:gd name="T67" fmla="*/ 236907323 h 308"/>
                <a:gd name="T68" fmla="*/ 459554118 w 240"/>
                <a:gd name="T69" fmla="*/ 243197167 h 308"/>
                <a:gd name="T70" fmla="*/ 402896800 w 240"/>
                <a:gd name="T71" fmla="*/ 39834231 h 308"/>
                <a:gd name="T72" fmla="*/ 352533614 w 240"/>
                <a:gd name="T73" fmla="*/ 27254543 h 308"/>
                <a:gd name="T74" fmla="*/ 243416998 w 240"/>
                <a:gd name="T75" fmla="*/ 73378618 h 308"/>
                <a:gd name="T76" fmla="*/ 119610214 w 240"/>
                <a:gd name="T77" fmla="*/ 123694474 h 308"/>
                <a:gd name="T78" fmla="*/ 119610214 w 240"/>
                <a:gd name="T79" fmla="*/ 123694474 h 308"/>
                <a:gd name="T80" fmla="*/ 58756327 w 240"/>
                <a:gd name="T81" fmla="*/ 109019619 h 308"/>
                <a:gd name="T82" fmla="*/ 52460747 w 240"/>
                <a:gd name="T83" fmla="*/ 106923005 h 308"/>
                <a:gd name="T84" fmla="*/ 50361738 w 240"/>
                <a:gd name="T85" fmla="*/ 100633161 h 308"/>
                <a:gd name="T86" fmla="*/ 37772028 w 240"/>
                <a:gd name="T87" fmla="*/ 90150087 h 30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40" h="308">
                  <a:moveTo>
                    <a:pt x="87" y="308"/>
                  </a:moveTo>
                  <a:cubicBezTo>
                    <a:pt x="79" y="308"/>
                    <a:pt x="70" y="301"/>
                    <a:pt x="68" y="292"/>
                  </a:cubicBezTo>
                  <a:cubicBezTo>
                    <a:pt x="2" y="54"/>
                    <a:pt x="2" y="54"/>
                    <a:pt x="2" y="54"/>
                  </a:cubicBezTo>
                  <a:cubicBezTo>
                    <a:pt x="0" y="48"/>
                    <a:pt x="1" y="42"/>
                    <a:pt x="4" y="38"/>
                  </a:cubicBezTo>
                  <a:cubicBezTo>
                    <a:pt x="6" y="34"/>
                    <a:pt x="10" y="31"/>
                    <a:pt x="15" y="30"/>
                  </a:cubicBezTo>
                  <a:cubicBezTo>
                    <a:pt x="23" y="29"/>
                    <a:pt x="31" y="33"/>
                    <a:pt x="35" y="41"/>
                  </a:cubicBezTo>
                  <a:cubicBezTo>
                    <a:pt x="43" y="44"/>
                    <a:pt x="50" y="45"/>
                    <a:pt x="57" y="45"/>
                  </a:cubicBezTo>
                  <a:cubicBezTo>
                    <a:pt x="57" y="45"/>
                    <a:pt x="57" y="45"/>
                    <a:pt x="57" y="45"/>
                  </a:cubicBezTo>
                  <a:cubicBezTo>
                    <a:pt x="75" y="45"/>
                    <a:pt x="92" y="35"/>
                    <a:pt x="109" y="24"/>
                  </a:cubicBezTo>
                  <a:cubicBezTo>
                    <a:pt x="127" y="12"/>
                    <a:pt x="146" y="0"/>
                    <a:pt x="168" y="0"/>
                  </a:cubicBezTo>
                  <a:cubicBezTo>
                    <a:pt x="179" y="0"/>
                    <a:pt x="190" y="2"/>
                    <a:pt x="201" y="8"/>
                  </a:cubicBezTo>
                  <a:cubicBezTo>
                    <a:pt x="204" y="9"/>
                    <a:pt x="204" y="9"/>
                    <a:pt x="204" y="9"/>
                  </a:cubicBezTo>
                  <a:cubicBezTo>
                    <a:pt x="240" y="141"/>
                    <a:pt x="240" y="141"/>
                    <a:pt x="240" y="141"/>
                  </a:cubicBezTo>
                  <a:cubicBezTo>
                    <a:pt x="226" y="134"/>
                    <a:pt x="226" y="134"/>
                    <a:pt x="226" y="134"/>
                  </a:cubicBezTo>
                  <a:cubicBezTo>
                    <a:pt x="217" y="129"/>
                    <a:pt x="209" y="127"/>
                    <a:pt x="200" y="127"/>
                  </a:cubicBezTo>
                  <a:cubicBezTo>
                    <a:pt x="181" y="127"/>
                    <a:pt x="165" y="137"/>
                    <a:pt x="148" y="148"/>
                  </a:cubicBezTo>
                  <a:cubicBezTo>
                    <a:pt x="130" y="160"/>
                    <a:pt x="111" y="172"/>
                    <a:pt x="88" y="172"/>
                  </a:cubicBezTo>
                  <a:cubicBezTo>
                    <a:pt x="83" y="172"/>
                    <a:pt x="77" y="172"/>
                    <a:pt x="72" y="170"/>
                  </a:cubicBezTo>
                  <a:cubicBezTo>
                    <a:pt x="104" y="284"/>
                    <a:pt x="104" y="284"/>
                    <a:pt x="104" y="284"/>
                  </a:cubicBezTo>
                  <a:cubicBezTo>
                    <a:pt x="105" y="290"/>
                    <a:pt x="104" y="296"/>
                    <a:pt x="102" y="300"/>
                  </a:cubicBezTo>
                  <a:cubicBezTo>
                    <a:pt x="99" y="304"/>
                    <a:pt x="95" y="307"/>
                    <a:pt x="90" y="308"/>
                  </a:cubicBezTo>
                  <a:cubicBezTo>
                    <a:pt x="89" y="308"/>
                    <a:pt x="88" y="308"/>
                    <a:pt x="87" y="308"/>
                  </a:cubicBezTo>
                  <a:close/>
                  <a:moveTo>
                    <a:pt x="18" y="43"/>
                  </a:moveTo>
                  <a:cubicBezTo>
                    <a:pt x="16" y="43"/>
                    <a:pt x="15" y="44"/>
                    <a:pt x="15" y="45"/>
                  </a:cubicBezTo>
                  <a:cubicBezTo>
                    <a:pt x="14" y="46"/>
                    <a:pt x="14" y="48"/>
                    <a:pt x="14" y="50"/>
                  </a:cubicBezTo>
                  <a:cubicBezTo>
                    <a:pt x="81" y="288"/>
                    <a:pt x="81" y="288"/>
                    <a:pt x="81" y="288"/>
                  </a:cubicBezTo>
                  <a:cubicBezTo>
                    <a:pt x="82" y="293"/>
                    <a:pt x="85" y="295"/>
                    <a:pt x="88" y="295"/>
                  </a:cubicBezTo>
                  <a:cubicBezTo>
                    <a:pt x="89" y="294"/>
                    <a:pt x="90" y="294"/>
                    <a:pt x="90" y="293"/>
                  </a:cubicBezTo>
                  <a:cubicBezTo>
                    <a:pt x="91" y="292"/>
                    <a:pt x="91" y="290"/>
                    <a:pt x="91" y="288"/>
                  </a:cubicBezTo>
                  <a:cubicBezTo>
                    <a:pt x="52" y="147"/>
                    <a:pt x="52" y="147"/>
                    <a:pt x="52" y="147"/>
                  </a:cubicBezTo>
                  <a:cubicBezTo>
                    <a:pt x="65" y="153"/>
                    <a:pt x="65" y="153"/>
                    <a:pt x="65" y="153"/>
                  </a:cubicBezTo>
                  <a:cubicBezTo>
                    <a:pt x="73" y="157"/>
                    <a:pt x="80" y="159"/>
                    <a:pt x="88" y="159"/>
                  </a:cubicBezTo>
                  <a:cubicBezTo>
                    <a:pt x="107" y="159"/>
                    <a:pt x="123" y="148"/>
                    <a:pt x="140" y="137"/>
                  </a:cubicBezTo>
                  <a:cubicBezTo>
                    <a:pt x="159" y="125"/>
                    <a:pt x="177" y="113"/>
                    <a:pt x="200" y="113"/>
                  </a:cubicBezTo>
                  <a:cubicBezTo>
                    <a:pt x="206" y="113"/>
                    <a:pt x="213" y="114"/>
                    <a:pt x="219" y="116"/>
                  </a:cubicBezTo>
                  <a:cubicBezTo>
                    <a:pt x="192" y="19"/>
                    <a:pt x="192" y="19"/>
                    <a:pt x="192" y="19"/>
                  </a:cubicBezTo>
                  <a:cubicBezTo>
                    <a:pt x="184" y="15"/>
                    <a:pt x="176" y="13"/>
                    <a:pt x="168" y="13"/>
                  </a:cubicBezTo>
                  <a:cubicBezTo>
                    <a:pt x="150" y="13"/>
                    <a:pt x="133" y="24"/>
                    <a:pt x="116" y="35"/>
                  </a:cubicBezTo>
                  <a:cubicBezTo>
                    <a:pt x="98" y="47"/>
                    <a:pt x="79" y="59"/>
                    <a:pt x="57" y="59"/>
                  </a:cubicBezTo>
                  <a:cubicBezTo>
                    <a:pt x="57" y="59"/>
                    <a:pt x="57" y="59"/>
                    <a:pt x="57" y="59"/>
                  </a:cubicBezTo>
                  <a:cubicBezTo>
                    <a:pt x="47" y="59"/>
                    <a:pt x="37" y="57"/>
                    <a:pt x="28" y="52"/>
                  </a:cubicBezTo>
                  <a:cubicBezTo>
                    <a:pt x="25" y="51"/>
                    <a:pt x="25" y="51"/>
                    <a:pt x="25" y="51"/>
                  </a:cubicBezTo>
                  <a:cubicBezTo>
                    <a:pt x="24" y="48"/>
                    <a:pt x="24" y="48"/>
                    <a:pt x="24" y="48"/>
                  </a:cubicBezTo>
                  <a:cubicBezTo>
                    <a:pt x="23" y="45"/>
                    <a:pt x="20" y="43"/>
                    <a:pt x="18" y="4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solidFill>
                <a:latin typeface="微软雅黑" pitchFamily="34" charset="-122"/>
                <a:ea typeface="微软雅黑" pitchFamily="34" charset="-122"/>
              </a:endParaRPr>
            </a:p>
          </p:txBody>
        </p:sp>
      </p:grpSp>
      <p:sp>
        <p:nvSpPr>
          <p:cNvPr id="68" name="TextBox 1210"/>
          <p:cNvSpPr/>
          <p:nvPr/>
        </p:nvSpPr>
        <p:spPr>
          <a:xfrm>
            <a:off x="1085834" y="4022203"/>
            <a:ext cx="1368770" cy="438582"/>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ctr"/>
            <a:r>
              <a:rPr lang="zh-CN" altLang="en-US" sz="1200" dirty="0">
                <a:latin typeface="+mn-ea"/>
                <a:cs typeface="+mn-ea"/>
                <a:sym typeface="+mn-lt"/>
              </a:rPr>
              <a:t>创新农业产业化经营模式 </a:t>
            </a:r>
          </a:p>
        </p:txBody>
      </p:sp>
      <p:sp>
        <p:nvSpPr>
          <p:cNvPr id="70" name="TextBox 1210"/>
          <p:cNvSpPr/>
          <p:nvPr/>
        </p:nvSpPr>
        <p:spPr>
          <a:xfrm>
            <a:off x="2831478" y="4022203"/>
            <a:ext cx="1665015" cy="438582"/>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ctr"/>
            <a:r>
              <a:rPr lang="zh-CN" altLang="en-US" sz="1200" dirty="0">
                <a:latin typeface="+mn-ea"/>
                <a:cs typeface="+mn-ea"/>
                <a:sym typeface="+mn-lt"/>
              </a:rPr>
              <a:t>提高农业公司、合作社和农户信贷能力 </a:t>
            </a:r>
          </a:p>
        </p:txBody>
      </p:sp>
      <p:sp>
        <p:nvSpPr>
          <p:cNvPr id="72" name="TextBox 1210"/>
          <p:cNvSpPr/>
          <p:nvPr/>
        </p:nvSpPr>
        <p:spPr>
          <a:xfrm>
            <a:off x="4754777" y="3837538"/>
            <a:ext cx="1451804" cy="80791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ctr"/>
            <a:r>
              <a:rPr lang="zh-CN" altLang="en-US" sz="1200" dirty="0">
                <a:latin typeface="+mn-ea"/>
                <a:cs typeface="+mn-ea"/>
                <a:sym typeface="+mn-lt"/>
              </a:rPr>
              <a:t>引导社会资本、国有资本参与大都市农业产业化生产经营体系建设 </a:t>
            </a:r>
          </a:p>
        </p:txBody>
      </p:sp>
      <p:sp>
        <p:nvSpPr>
          <p:cNvPr id="74" name="TextBox 1210"/>
          <p:cNvSpPr/>
          <p:nvPr/>
        </p:nvSpPr>
        <p:spPr>
          <a:xfrm>
            <a:off x="6448621" y="3837538"/>
            <a:ext cx="1568718" cy="80791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ctr"/>
            <a:r>
              <a:rPr lang="zh-CN" altLang="en-US" sz="1200" dirty="0">
                <a:latin typeface="+mn-ea"/>
                <a:cs typeface="+mn-ea"/>
                <a:sym typeface="+mn-lt"/>
              </a:rPr>
              <a:t>从生产、生态、生活三方面同时着手，打造一个完整的农业产业化 经营的生态圈 </a:t>
            </a:r>
          </a:p>
        </p:txBody>
      </p:sp>
      <p:cxnSp>
        <p:nvCxnSpPr>
          <p:cNvPr id="27" name="直接连接符 26"/>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8" name="TextBox 1">
            <a:extLst>
              <a:ext uri="{FF2B5EF4-FFF2-40B4-BE49-F238E27FC236}">
                <a16:creationId xmlns:a16="http://schemas.microsoft.com/office/drawing/2014/main" id="{36F7B422-010D-CA41-B406-7DE20A49B5D7}"/>
              </a:ext>
            </a:extLst>
          </p:cNvPr>
          <p:cNvSpPr txBox="1"/>
          <p:nvPr/>
        </p:nvSpPr>
        <p:spPr>
          <a:xfrm>
            <a:off x="789825" y="1254206"/>
            <a:ext cx="7239056" cy="439127"/>
          </a:xfrm>
          <a:prstGeom prst="rect">
            <a:avLst/>
          </a:prstGeom>
          <a:solidFill>
            <a:srgbClr val="C9CACA"/>
          </a:solidFill>
          <a:ln>
            <a:solidFill>
              <a:srgbClr val="898989"/>
            </a:solidFill>
          </a:ln>
        </p:spPr>
        <p:txBody>
          <a:bodyPr wrap="square" lIns="90000" tIns="180000" rIns="90000" rtlCol="0">
            <a:noAutofit/>
          </a:bodyPr>
          <a:lstStyle/>
          <a:p>
            <a:pPr marL="180975"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dirty="0"/>
              <a:t>创新与天津市大都市农业特征相符合并与天津市农业生产经营条件相吻合的农业生产经营体系 </a:t>
            </a:r>
          </a:p>
          <a:p>
            <a:pPr marL="180975" marR="0" lvl="0" indent="-180975" defTabSz="914400" eaLnBrk="1" fontAlgn="auto" latinLnBrk="0" hangingPunct="1">
              <a:lnSpc>
                <a:spcPct val="120000"/>
              </a:lnSpc>
              <a:spcBef>
                <a:spcPts val="300"/>
              </a:spcBef>
              <a:spcAft>
                <a:spcPts val="300"/>
              </a:spcAft>
              <a:buClr>
                <a:srgbClr val="1B4367"/>
              </a:buClr>
              <a:buSzPct val="80000"/>
              <a:buFont typeface="Wingdings" pitchFamily="2" charset="2"/>
              <a:buChar char="Ø"/>
              <a:tabLst/>
              <a:defRPr/>
            </a:pPr>
            <a:endParaRPr kumimoji="0" lang="zh-CN" altLang="en-US" sz="1200" b="0" i="0" u="none" strike="noStrike" kern="0" cap="none" spc="0" normalizeH="0" baseline="0" noProof="0" dirty="0">
              <a:ln>
                <a:noFill/>
              </a:ln>
              <a:solidFill>
                <a:srgbClr val="000000"/>
              </a:solidFill>
              <a:effectLst/>
              <a:uLnTx/>
              <a:uFillTx/>
              <a:latin typeface="+mn-ea"/>
              <a:cs typeface="Times New Roman" panose="02020603050405020304" pitchFamily="18" charset="0"/>
            </a:endParaRPr>
          </a:p>
        </p:txBody>
      </p:sp>
      <p:sp>
        <p:nvSpPr>
          <p:cNvPr id="29" name="TextBox 14">
            <a:extLst>
              <a:ext uri="{FF2B5EF4-FFF2-40B4-BE49-F238E27FC236}">
                <a16:creationId xmlns:a16="http://schemas.microsoft.com/office/drawing/2014/main" id="{5701AE79-9FD3-CB4D-8C1E-BE0DF916184A}"/>
              </a:ext>
            </a:extLst>
          </p:cNvPr>
          <p:cNvSpPr txBox="1"/>
          <p:nvPr/>
        </p:nvSpPr>
        <p:spPr>
          <a:xfrm>
            <a:off x="789825" y="1988708"/>
            <a:ext cx="7239056" cy="466260"/>
          </a:xfrm>
          <a:prstGeom prst="rect">
            <a:avLst/>
          </a:prstGeom>
          <a:solidFill>
            <a:srgbClr val="C9CACA"/>
          </a:solidFill>
          <a:ln>
            <a:solidFill>
              <a:srgbClr val="898989"/>
            </a:solidFill>
          </a:ln>
        </p:spPr>
        <p:txBody>
          <a:bodyPr wrap="square" lIns="90000" tIns="180000" rIns="90000" rtlCol="0">
            <a:noAutofit/>
          </a:bodyPr>
          <a:lstStyle/>
          <a:p>
            <a:pPr marL="180975"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kern="0" dirty="0">
                <a:solidFill>
                  <a:srgbClr val="000000"/>
                </a:solidFill>
                <a:latin typeface="+mn-ea"/>
                <a:cs typeface="Times New Roman" panose="02020603050405020304" pitchFamily="18" charset="0"/>
              </a:rPr>
              <a:t>与创新都市农业生产经营模式的行动纲要以及创新都市农业发展的建议相吻合</a:t>
            </a:r>
            <a:endParaRPr kumimoji="0" lang="zh-CN" altLang="en-US" sz="1200" b="0" i="0" u="none" strike="noStrike" kern="0" cap="none" spc="0" normalizeH="0" baseline="0" noProof="0" dirty="0">
              <a:ln>
                <a:noFill/>
              </a:ln>
              <a:solidFill>
                <a:srgbClr val="000000"/>
              </a:solidFill>
              <a:effectLst/>
              <a:uLnTx/>
              <a:uFillTx/>
              <a:latin typeface="+mn-ea"/>
              <a:cs typeface="Times New Roman" panose="02020603050405020304" pitchFamily="18" charset="0"/>
            </a:endParaRPr>
          </a:p>
        </p:txBody>
      </p:sp>
      <p:sp>
        <p:nvSpPr>
          <p:cNvPr id="30" name="圆角矩形 29">
            <a:extLst>
              <a:ext uri="{FF2B5EF4-FFF2-40B4-BE49-F238E27FC236}">
                <a16:creationId xmlns:a16="http://schemas.microsoft.com/office/drawing/2014/main" id="{86B635EC-9CB5-2246-AACF-6AF28474DF1D}"/>
              </a:ext>
            </a:extLst>
          </p:cNvPr>
          <p:cNvSpPr/>
          <p:nvPr/>
        </p:nvSpPr>
        <p:spPr>
          <a:xfrm>
            <a:off x="1078400" y="1033627"/>
            <a:ext cx="4162560" cy="254880"/>
          </a:xfrm>
          <a:prstGeom prst="roundRect">
            <a:avLst>
              <a:gd name="adj" fmla="val 13059"/>
            </a:avLst>
          </a:prstGeom>
          <a:solidFill>
            <a:srgbClr val="1B4367"/>
          </a:solidFill>
          <a:ln w="19050">
            <a:solidFill>
              <a:srgbClr val="1B4367"/>
            </a:solidFill>
          </a:ln>
          <a:effectLst/>
        </p:spPr>
        <p:txBody>
          <a:bodyPr spcFirstLastPara="0" vert="horz" wrap="square" lIns="101520" tIns="0" rIns="101520" bIns="0" numCol="1" spcCol="1193" anchor="ctr" anchorCtr="0">
            <a:noAutofit/>
          </a:bodyPr>
          <a:lstStyle/>
          <a:p>
            <a:pPr lvl="0" defTabSz="501153">
              <a:lnSpc>
                <a:spcPct val="90000"/>
              </a:lnSpc>
              <a:spcBef>
                <a:spcPct val="0"/>
              </a:spcBef>
              <a:spcAft>
                <a:spcPct val="35000"/>
              </a:spcAft>
              <a:defRPr/>
            </a:pPr>
            <a:r>
              <a:rPr lang="zh-CN" altLang="en-US" b="1" kern="0" dirty="0">
                <a:solidFill>
                  <a:srgbClr val="FFFFFF"/>
                </a:solidFill>
                <a:latin typeface="+mn-ea"/>
              </a:rPr>
              <a:t>四区两平台建设 </a:t>
            </a:r>
          </a:p>
        </p:txBody>
      </p:sp>
      <p:sp>
        <p:nvSpPr>
          <p:cNvPr id="31" name="圆角矩形 6">
            <a:extLst>
              <a:ext uri="{FF2B5EF4-FFF2-40B4-BE49-F238E27FC236}">
                <a16:creationId xmlns:a16="http://schemas.microsoft.com/office/drawing/2014/main" id="{0ED27E8A-FE18-C141-9C5C-6B9490BB1693}"/>
              </a:ext>
            </a:extLst>
          </p:cNvPr>
          <p:cNvSpPr/>
          <p:nvPr/>
        </p:nvSpPr>
        <p:spPr>
          <a:xfrm>
            <a:off x="1078400" y="1802187"/>
            <a:ext cx="4162560" cy="254880"/>
          </a:xfrm>
          <a:prstGeom prst="roundRect">
            <a:avLst>
              <a:gd name="adj" fmla="val 13059"/>
            </a:avLst>
          </a:prstGeom>
          <a:solidFill>
            <a:srgbClr val="1B4367"/>
          </a:solidFill>
          <a:ln w="19050">
            <a:solidFill>
              <a:srgbClr val="1B4367"/>
            </a:solidFill>
          </a:ln>
          <a:effectLst/>
        </p:spPr>
        <p:txBody>
          <a:bodyPr spcFirstLastPara="0" vert="horz" wrap="square" lIns="101520" tIns="0" rIns="101520" bIns="0" numCol="1" spcCol="1193" anchor="ctr" anchorCtr="0">
            <a:noAutofit/>
          </a:bodyPr>
          <a:lstStyle/>
          <a:p>
            <a:pPr lvl="0" defTabSz="501153">
              <a:lnSpc>
                <a:spcPct val="90000"/>
              </a:lnSpc>
              <a:spcBef>
                <a:spcPct val="0"/>
              </a:spcBef>
              <a:spcAft>
                <a:spcPct val="35000"/>
              </a:spcAft>
              <a:defRPr/>
            </a:pPr>
            <a:r>
              <a:rPr lang="zh-CN" altLang="en-US" b="1" kern="0" dirty="0">
                <a:solidFill>
                  <a:srgbClr val="FFFFFF"/>
                </a:solidFill>
                <a:latin typeface="+mn-ea"/>
              </a:rPr>
              <a:t>农业生产经营体系的构建 </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5"/>
                                        </p:tgtEl>
                                        <p:attrNameLst>
                                          <p:attrName>ppt_y</p:attrName>
                                        </p:attrNameLst>
                                      </p:cBhvr>
                                      <p:tavLst>
                                        <p:tav tm="0">
                                          <p:val>
                                            <p:strVal val="#ppt_y"/>
                                          </p:val>
                                        </p:tav>
                                        <p:tav tm="100000">
                                          <p:val>
                                            <p:strVal val="#ppt_y"/>
                                          </p:val>
                                        </p:tav>
                                      </p:tavLst>
                                    </p:anim>
                                    <p:anim calcmode="lin" valueType="num">
                                      <p:cBhvr>
                                        <p:cTn id="9"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5"/>
                                        </p:tgtEl>
                                      </p:cBhvr>
                                    </p:animEffect>
                                  </p:childTnLst>
                                </p:cTn>
                              </p:par>
                            </p:childTnLst>
                          </p:cTn>
                        </p:par>
                        <p:par>
                          <p:cTn id="12" fill="hold">
                            <p:stCondLst>
                              <p:cond delay="70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300"/>
                                        <p:tgtEl>
                                          <p:spTgt spid="27"/>
                                        </p:tgtEl>
                                      </p:cBhvr>
                                    </p:animEffect>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0-#ppt_w/2"/>
                                          </p:val>
                                        </p:tav>
                                        <p:tav tm="100000">
                                          <p:val>
                                            <p:strVal val="#ppt_x"/>
                                          </p:val>
                                        </p:tav>
                                      </p:tavLst>
                                    </p:anim>
                                    <p:anim calcmode="lin" valueType="num">
                                      <p:cBhvr additive="base">
                                        <p:cTn id="20" dur="500" fill="hold"/>
                                        <p:tgtEl>
                                          <p:spTgt spid="48"/>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anim calcmode="lin" valueType="num">
                                      <p:cBhvr additive="base">
                                        <p:cTn id="23" dur="500" fill="hold"/>
                                        <p:tgtEl>
                                          <p:spTgt spid="56"/>
                                        </p:tgtEl>
                                        <p:attrNameLst>
                                          <p:attrName>ppt_x</p:attrName>
                                        </p:attrNameLst>
                                      </p:cBhvr>
                                      <p:tavLst>
                                        <p:tav tm="0">
                                          <p:val>
                                            <p:strVal val="0-#ppt_w/2"/>
                                          </p:val>
                                        </p:tav>
                                        <p:tav tm="100000">
                                          <p:val>
                                            <p:strVal val="#ppt_x"/>
                                          </p:val>
                                        </p:tav>
                                      </p:tavLst>
                                    </p:anim>
                                    <p:anim calcmode="lin" valueType="num">
                                      <p:cBhvr additive="base">
                                        <p:cTn id="24" dur="500" fill="hold"/>
                                        <p:tgtEl>
                                          <p:spTgt spid="56"/>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500" fill="hold"/>
                                        <p:tgtEl>
                                          <p:spTgt spid="52"/>
                                        </p:tgtEl>
                                        <p:attrNameLst>
                                          <p:attrName>ppt_x</p:attrName>
                                        </p:attrNameLst>
                                      </p:cBhvr>
                                      <p:tavLst>
                                        <p:tav tm="0">
                                          <p:val>
                                            <p:strVal val="0-#ppt_w/2"/>
                                          </p:val>
                                        </p:tav>
                                        <p:tav tm="100000">
                                          <p:val>
                                            <p:strVal val="#ppt_x"/>
                                          </p:val>
                                        </p:tav>
                                      </p:tavLst>
                                    </p:anim>
                                    <p:anim calcmode="lin" valueType="num">
                                      <p:cBhvr additive="base">
                                        <p:cTn id="28" dur="500" fill="hold"/>
                                        <p:tgtEl>
                                          <p:spTgt spid="52"/>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60"/>
                                        </p:tgtEl>
                                        <p:attrNameLst>
                                          <p:attrName>style.visibility</p:attrName>
                                        </p:attrNameLst>
                                      </p:cBhvr>
                                      <p:to>
                                        <p:strVal val="visible"/>
                                      </p:to>
                                    </p:set>
                                    <p:anim calcmode="lin" valueType="num">
                                      <p:cBhvr additive="base">
                                        <p:cTn id="31" dur="500" fill="hold"/>
                                        <p:tgtEl>
                                          <p:spTgt spid="60"/>
                                        </p:tgtEl>
                                        <p:attrNameLst>
                                          <p:attrName>ppt_x</p:attrName>
                                        </p:attrNameLst>
                                      </p:cBhvr>
                                      <p:tavLst>
                                        <p:tav tm="0">
                                          <p:val>
                                            <p:strVal val="0-#ppt_w/2"/>
                                          </p:val>
                                        </p:tav>
                                        <p:tav tm="100000">
                                          <p:val>
                                            <p:strVal val="#ppt_x"/>
                                          </p:val>
                                        </p:tav>
                                      </p:tavLst>
                                    </p:anim>
                                    <p:anim calcmode="lin" valueType="num">
                                      <p:cBhvr additive="base">
                                        <p:cTn id="32" dur="500" fill="hold"/>
                                        <p:tgtEl>
                                          <p:spTgt spid="60"/>
                                        </p:tgtEl>
                                        <p:attrNameLst>
                                          <p:attrName>ppt_y</p:attrName>
                                        </p:attrNameLst>
                                      </p:cBhvr>
                                      <p:tavLst>
                                        <p:tav tm="0">
                                          <p:val>
                                            <p:strVal val="#ppt_y"/>
                                          </p:val>
                                        </p:tav>
                                        <p:tav tm="100000">
                                          <p:val>
                                            <p:strVal val="#ppt_y"/>
                                          </p:val>
                                        </p:tav>
                                      </p:tavLst>
                                    </p:anim>
                                  </p:childTnLst>
                                </p:cTn>
                              </p:par>
                            </p:childTnLst>
                          </p:cTn>
                        </p:par>
                        <p:par>
                          <p:cTn id="33" fill="hold">
                            <p:stCondLst>
                              <p:cond delay="1500"/>
                            </p:stCondLst>
                            <p:childTnLst>
                              <p:par>
                                <p:cTn id="34" presetID="2" presetClass="entr" presetSubtype="4" fill="hold" grpId="0" nodeType="afterEffect">
                                  <p:stCondLst>
                                    <p:cond delay="0"/>
                                  </p:stCondLst>
                                  <p:childTnLst>
                                    <p:set>
                                      <p:cBhvr>
                                        <p:cTn id="35" dur="1" fill="hold">
                                          <p:stCondLst>
                                            <p:cond delay="0"/>
                                          </p:stCondLst>
                                        </p:cTn>
                                        <p:tgtEl>
                                          <p:spTgt spid="68"/>
                                        </p:tgtEl>
                                        <p:attrNameLst>
                                          <p:attrName>style.visibility</p:attrName>
                                        </p:attrNameLst>
                                      </p:cBhvr>
                                      <p:to>
                                        <p:strVal val="visible"/>
                                      </p:to>
                                    </p:set>
                                    <p:anim calcmode="lin" valueType="num">
                                      <p:cBhvr additive="base">
                                        <p:cTn id="36" dur="500" fill="hold"/>
                                        <p:tgtEl>
                                          <p:spTgt spid="68"/>
                                        </p:tgtEl>
                                        <p:attrNameLst>
                                          <p:attrName>ppt_x</p:attrName>
                                        </p:attrNameLst>
                                      </p:cBhvr>
                                      <p:tavLst>
                                        <p:tav tm="0">
                                          <p:val>
                                            <p:strVal val="#ppt_x"/>
                                          </p:val>
                                        </p:tav>
                                        <p:tav tm="100000">
                                          <p:val>
                                            <p:strVal val="#ppt_x"/>
                                          </p:val>
                                        </p:tav>
                                      </p:tavLst>
                                    </p:anim>
                                    <p:anim calcmode="lin" valueType="num">
                                      <p:cBhvr additive="base">
                                        <p:cTn id="37" dur="500" fill="hold"/>
                                        <p:tgtEl>
                                          <p:spTgt spid="68"/>
                                        </p:tgtEl>
                                        <p:attrNameLst>
                                          <p:attrName>ppt_y</p:attrName>
                                        </p:attrNameLst>
                                      </p:cBhvr>
                                      <p:tavLst>
                                        <p:tav tm="0">
                                          <p:val>
                                            <p:strVal val="1+#ppt_h/2"/>
                                          </p:val>
                                        </p:tav>
                                        <p:tav tm="100000">
                                          <p:val>
                                            <p:strVal val="#ppt_y"/>
                                          </p:val>
                                        </p:tav>
                                      </p:tavLst>
                                    </p:anim>
                                  </p:childTnLst>
                                </p:cTn>
                              </p:par>
                            </p:childTnLst>
                          </p:cTn>
                        </p:par>
                        <p:par>
                          <p:cTn id="38" fill="hold">
                            <p:stCondLst>
                              <p:cond delay="2000"/>
                            </p:stCondLst>
                            <p:childTnLst>
                              <p:par>
                                <p:cTn id="39" presetID="2" presetClass="entr" presetSubtype="1" fill="hold" grpId="0" nodeType="afterEffect">
                                  <p:stCondLst>
                                    <p:cond delay="0"/>
                                  </p:stCondLst>
                                  <p:childTnLst>
                                    <p:set>
                                      <p:cBhvr>
                                        <p:cTn id="40" dur="1" fill="hold">
                                          <p:stCondLst>
                                            <p:cond delay="0"/>
                                          </p:stCondLst>
                                        </p:cTn>
                                        <p:tgtEl>
                                          <p:spTgt spid="70"/>
                                        </p:tgtEl>
                                        <p:attrNameLst>
                                          <p:attrName>style.visibility</p:attrName>
                                        </p:attrNameLst>
                                      </p:cBhvr>
                                      <p:to>
                                        <p:strVal val="visible"/>
                                      </p:to>
                                    </p:set>
                                    <p:anim calcmode="lin" valueType="num">
                                      <p:cBhvr additive="base">
                                        <p:cTn id="41" dur="500" fill="hold"/>
                                        <p:tgtEl>
                                          <p:spTgt spid="70"/>
                                        </p:tgtEl>
                                        <p:attrNameLst>
                                          <p:attrName>ppt_x</p:attrName>
                                        </p:attrNameLst>
                                      </p:cBhvr>
                                      <p:tavLst>
                                        <p:tav tm="0">
                                          <p:val>
                                            <p:strVal val="#ppt_x"/>
                                          </p:val>
                                        </p:tav>
                                        <p:tav tm="100000">
                                          <p:val>
                                            <p:strVal val="#ppt_x"/>
                                          </p:val>
                                        </p:tav>
                                      </p:tavLst>
                                    </p:anim>
                                    <p:anim calcmode="lin" valueType="num">
                                      <p:cBhvr additive="base">
                                        <p:cTn id="42" dur="500" fill="hold"/>
                                        <p:tgtEl>
                                          <p:spTgt spid="70"/>
                                        </p:tgtEl>
                                        <p:attrNameLst>
                                          <p:attrName>ppt_y</p:attrName>
                                        </p:attrNameLst>
                                      </p:cBhvr>
                                      <p:tavLst>
                                        <p:tav tm="0">
                                          <p:val>
                                            <p:strVal val="0-#ppt_h/2"/>
                                          </p:val>
                                        </p:tav>
                                        <p:tav tm="100000">
                                          <p:val>
                                            <p:strVal val="#ppt_y"/>
                                          </p:val>
                                        </p:tav>
                                      </p:tavLst>
                                    </p:anim>
                                  </p:childTnLst>
                                </p:cTn>
                              </p:par>
                            </p:childTnLst>
                          </p:cTn>
                        </p:par>
                        <p:par>
                          <p:cTn id="43" fill="hold">
                            <p:stCondLst>
                              <p:cond delay="2500"/>
                            </p:stCondLst>
                            <p:childTnLst>
                              <p:par>
                                <p:cTn id="44" presetID="2" presetClass="entr" presetSubtype="4" fill="hold" grpId="0" nodeType="afterEffect">
                                  <p:stCondLst>
                                    <p:cond delay="0"/>
                                  </p:stCondLst>
                                  <p:childTnLst>
                                    <p:set>
                                      <p:cBhvr>
                                        <p:cTn id="45" dur="1" fill="hold">
                                          <p:stCondLst>
                                            <p:cond delay="0"/>
                                          </p:stCondLst>
                                        </p:cTn>
                                        <p:tgtEl>
                                          <p:spTgt spid="72"/>
                                        </p:tgtEl>
                                        <p:attrNameLst>
                                          <p:attrName>style.visibility</p:attrName>
                                        </p:attrNameLst>
                                      </p:cBhvr>
                                      <p:to>
                                        <p:strVal val="visible"/>
                                      </p:to>
                                    </p:set>
                                    <p:anim calcmode="lin" valueType="num">
                                      <p:cBhvr additive="base">
                                        <p:cTn id="46" dur="500" fill="hold"/>
                                        <p:tgtEl>
                                          <p:spTgt spid="72"/>
                                        </p:tgtEl>
                                        <p:attrNameLst>
                                          <p:attrName>ppt_x</p:attrName>
                                        </p:attrNameLst>
                                      </p:cBhvr>
                                      <p:tavLst>
                                        <p:tav tm="0">
                                          <p:val>
                                            <p:strVal val="#ppt_x"/>
                                          </p:val>
                                        </p:tav>
                                        <p:tav tm="100000">
                                          <p:val>
                                            <p:strVal val="#ppt_x"/>
                                          </p:val>
                                        </p:tav>
                                      </p:tavLst>
                                    </p:anim>
                                    <p:anim calcmode="lin" valueType="num">
                                      <p:cBhvr additive="base">
                                        <p:cTn id="47" dur="500" fill="hold"/>
                                        <p:tgtEl>
                                          <p:spTgt spid="72"/>
                                        </p:tgtEl>
                                        <p:attrNameLst>
                                          <p:attrName>ppt_y</p:attrName>
                                        </p:attrNameLst>
                                      </p:cBhvr>
                                      <p:tavLst>
                                        <p:tav tm="0">
                                          <p:val>
                                            <p:strVal val="1+#ppt_h/2"/>
                                          </p:val>
                                        </p:tav>
                                        <p:tav tm="100000">
                                          <p:val>
                                            <p:strVal val="#ppt_y"/>
                                          </p:val>
                                        </p:tav>
                                      </p:tavLst>
                                    </p:anim>
                                  </p:childTnLst>
                                </p:cTn>
                              </p:par>
                            </p:childTnLst>
                          </p:cTn>
                        </p:par>
                        <p:par>
                          <p:cTn id="48" fill="hold">
                            <p:stCondLst>
                              <p:cond delay="3000"/>
                            </p:stCondLst>
                            <p:childTnLst>
                              <p:par>
                                <p:cTn id="49" presetID="2" presetClass="entr" presetSubtype="1" fill="hold" grpId="0" nodeType="afterEffect">
                                  <p:stCondLst>
                                    <p:cond delay="0"/>
                                  </p:stCondLst>
                                  <p:childTnLst>
                                    <p:set>
                                      <p:cBhvr>
                                        <p:cTn id="50" dur="1" fill="hold">
                                          <p:stCondLst>
                                            <p:cond delay="0"/>
                                          </p:stCondLst>
                                        </p:cTn>
                                        <p:tgtEl>
                                          <p:spTgt spid="74"/>
                                        </p:tgtEl>
                                        <p:attrNameLst>
                                          <p:attrName>style.visibility</p:attrName>
                                        </p:attrNameLst>
                                      </p:cBhvr>
                                      <p:to>
                                        <p:strVal val="visible"/>
                                      </p:to>
                                    </p:set>
                                    <p:anim calcmode="lin" valueType="num">
                                      <p:cBhvr additive="base">
                                        <p:cTn id="51" dur="500" fill="hold"/>
                                        <p:tgtEl>
                                          <p:spTgt spid="74"/>
                                        </p:tgtEl>
                                        <p:attrNameLst>
                                          <p:attrName>ppt_x</p:attrName>
                                        </p:attrNameLst>
                                      </p:cBhvr>
                                      <p:tavLst>
                                        <p:tav tm="0">
                                          <p:val>
                                            <p:strVal val="#ppt_x"/>
                                          </p:val>
                                        </p:tav>
                                        <p:tav tm="100000">
                                          <p:val>
                                            <p:strVal val="#ppt_x"/>
                                          </p:val>
                                        </p:tav>
                                      </p:tavLst>
                                    </p:anim>
                                    <p:anim calcmode="lin" valueType="num">
                                      <p:cBhvr additive="base">
                                        <p:cTn id="52" dur="500" fill="hold"/>
                                        <p:tgtEl>
                                          <p:spTgt spid="7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68" grpId="0"/>
      <p:bldP spid="70" grpId="0"/>
      <p:bldP spid="72" grpId="0"/>
      <p:bldP spid="7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参考文献</a:t>
            </a:r>
          </a:p>
        </p:txBody>
      </p:sp>
      <p:sp>
        <p:nvSpPr>
          <p:cNvPr id="26" name="文本框 26"/>
          <p:cNvSpPr txBox="1"/>
          <p:nvPr/>
        </p:nvSpPr>
        <p:spPr>
          <a:xfrm>
            <a:off x="832250" y="1263783"/>
            <a:ext cx="960626" cy="587395"/>
          </a:xfrm>
          <a:prstGeom prst="roundRect">
            <a:avLst/>
          </a:prstGeom>
          <a:solidFill>
            <a:srgbClr val="1B4367"/>
          </a:solidFill>
          <a:ln w="9525">
            <a:noFill/>
          </a:ln>
        </p:spPr>
        <p:txBody>
          <a:bodyPr wrap="none" lIns="68580" tIns="34290" rIns="68580" bIns="34290" rtlCol="0">
            <a:spAutoFit/>
          </a:bodyPr>
          <a:lstStyle/>
          <a:p>
            <a:r>
              <a:rPr lang="zh-CN" altLang="en-US" sz="3000" dirty="0">
                <a:solidFill>
                  <a:schemeClr val="bg1"/>
                </a:solidFill>
              </a:rPr>
              <a:t>论文</a:t>
            </a:r>
          </a:p>
        </p:txBody>
      </p:sp>
      <p:sp>
        <p:nvSpPr>
          <p:cNvPr id="27" name="文本框 31"/>
          <p:cNvSpPr txBox="1"/>
          <p:nvPr/>
        </p:nvSpPr>
        <p:spPr>
          <a:xfrm>
            <a:off x="764514" y="1808746"/>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参考文献</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832250" y="2781259"/>
            <a:ext cx="2600713" cy="44249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zh-CN" altLang="en-US" sz="1200" kern="0" dirty="0">
                <a:solidFill>
                  <a:schemeClr val="tx1">
                    <a:lumMod val="75000"/>
                    <a:lumOff val="25000"/>
                  </a:schemeClr>
                </a:solidFill>
                <a:cs typeface="+mn-ea"/>
                <a:sym typeface="+mn-lt"/>
              </a:rPr>
              <a:t>注：参考文献只截取部分，具体内容请参照论文的参考文献部分</a:t>
            </a:r>
          </a:p>
        </p:txBody>
      </p:sp>
      <p:pic>
        <p:nvPicPr>
          <p:cNvPr id="3" name="图片 2" descr="图片包含 文字, 报纸&#10;&#10;描述已自动生成">
            <a:extLst>
              <a:ext uri="{FF2B5EF4-FFF2-40B4-BE49-F238E27FC236}">
                <a16:creationId xmlns:a16="http://schemas.microsoft.com/office/drawing/2014/main" id="{343EE947-A872-8845-AB08-345FC5E768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7633" y="576450"/>
            <a:ext cx="4352445" cy="408041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14" presetClass="entr" presetSubtype="1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randombar(horizontal)">
                                      <p:cBhvr>
                                        <p:cTn id="19" dur="500"/>
                                        <p:tgtEl>
                                          <p:spTgt spid="26"/>
                                        </p:tgtEl>
                                      </p:cBhvr>
                                    </p:animEffect>
                                  </p:childTnLst>
                                </p:cTn>
                              </p:par>
                            </p:childTnLst>
                          </p:cTn>
                        </p:par>
                        <p:par>
                          <p:cTn id="20" fill="hold">
                            <p:stCondLst>
                              <p:cond delay="1450"/>
                            </p:stCondLst>
                            <p:childTnLst>
                              <p:par>
                                <p:cTn id="21" presetID="53" presetClass="entr" presetSubtype="528"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p:cTn id="23" dur="500" fill="hold"/>
                                        <p:tgtEl>
                                          <p:spTgt spid="27"/>
                                        </p:tgtEl>
                                        <p:attrNameLst>
                                          <p:attrName>ppt_w</p:attrName>
                                        </p:attrNameLst>
                                      </p:cBhvr>
                                      <p:tavLst>
                                        <p:tav tm="0">
                                          <p:val>
                                            <p:fltVal val="0"/>
                                          </p:val>
                                        </p:tav>
                                        <p:tav tm="100000">
                                          <p:val>
                                            <p:strVal val="#ppt_w"/>
                                          </p:val>
                                        </p:tav>
                                      </p:tavLst>
                                    </p:anim>
                                    <p:anim calcmode="lin" valueType="num">
                                      <p:cBhvr>
                                        <p:cTn id="24" dur="500" fill="hold"/>
                                        <p:tgtEl>
                                          <p:spTgt spid="27"/>
                                        </p:tgtEl>
                                        <p:attrNameLst>
                                          <p:attrName>ppt_h</p:attrName>
                                        </p:attrNameLst>
                                      </p:cBhvr>
                                      <p:tavLst>
                                        <p:tav tm="0">
                                          <p:val>
                                            <p:fltVal val="0"/>
                                          </p:val>
                                        </p:tav>
                                        <p:tav tm="100000">
                                          <p:val>
                                            <p:strVal val="#ppt_h"/>
                                          </p:val>
                                        </p:tav>
                                      </p:tavLst>
                                    </p:anim>
                                    <p:animEffect transition="in" filter="fade">
                                      <p:cBhvr>
                                        <p:cTn id="25" dur="500"/>
                                        <p:tgtEl>
                                          <p:spTgt spid="27"/>
                                        </p:tgtEl>
                                      </p:cBhvr>
                                    </p:animEffect>
                                    <p:anim calcmode="lin" valueType="num">
                                      <p:cBhvr>
                                        <p:cTn id="26" dur="500" fill="hold"/>
                                        <p:tgtEl>
                                          <p:spTgt spid="27"/>
                                        </p:tgtEl>
                                        <p:attrNameLst>
                                          <p:attrName>ppt_x</p:attrName>
                                        </p:attrNameLst>
                                      </p:cBhvr>
                                      <p:tavLst>
                                        <p:tav tm="0">
                                          <p:val>
                                            <p:fltVal val="0.5"/>
                                          </p:val>
                                        </p:tav>
                                        <p:tav tm="100000">
                                          <p:val>
                                            <p:strVal val="#ppt_x"/>
                                          </p:val>
                                        </p:tav>
                                      </p:tavLst>
                                    </p:anim>
                                    <p:anim calcmode="lin" valueType="num">
                                      <p:cBhvr>
                                        <p:cTn id="27" dur="500" fill="hold"/>
                                        <p:tgtEl>
                                          <p:spTgt spid="27"/>
                                        </p:tgtEl>
                                        <p:attrNameLst>
                                          <p:attrName>ppt_y</p:attrName>
                                        </p:attrNameLst>
                                      </p:cBhvr>
                                      <p:tavLst>
                                        <p:tav tm="0">
                                          <p:val>
                                            <p:fltVal val="0.5"/>
                                          </p:val>
                                        </p:tav>
                                        <p:tav tm="100000">
                                          <p:val>
                                            <p:strVal val="#ppt_y"/>
                                          </p:val>
                                        </p:tav>
                                      </p:tavLst>
                                    </p:anim>
                                  </p:childTnLst>
                                </p:cTn>
                              </p:par>
                            </p:childTnLst>
                          </p:cTn>
                        </p:par>
                        <p:par>
                          <p:cTn id="28" fill="hold">
                            <p:stCondLst>
                              <p:cond delay="1950"/>
                            </p:stCondLst>
                            <p:childTnLst>
                              <p:par>
                                <p:cTn id="29" presetID="2" presetClass="entr" presetSubtype="2" fill="hold" grpId="0" nodeType="after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additive="base">
                                        <p:cTn id="31" dur="500" fill="hold"/>
                                        <p:tgtEl>
                                          <p:spTgt spid="35"/>
                                        </p:tgtEl>
                                        <p:attrNameLst>
                                          <p:attrName>ppt_x</p:attrName>
                                        </p:attrNameLst>
                                      </p:cBhvr>
                                      <p:tavLst>
                                        <p:tav tm="0">
                                          <p:val>
                                            <p:strVal val="1+#ppt_w/2"/>
                                          </p:val>
                                        </p:tav>
                                        <p:tav tm="100000">
                                          <p:val>
                                            <p:strVal val="#ppt_x"/>
                                          </p:val>
                                        </p:tav>
                                      </p:tavLst>
                                    </p:anim>
                                    <p:anim calcmode="lin" valueType="num">
                                      <p:cBhvr additive="base">
                                        <p:cTn id="32"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6" grpId="0" animBg="1"/>
      <p:bldP spid="27" grpId="0"/>
      <p:bldP spid="35"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374137" y="1884748"/>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p>
        </p:txBody>
      </p:sp>
      <p:sp>
        <p:nvSpPr>
          <p:cNvPr id="2" name="文本框 1"/>
          <p:cNvSpPr txBox="1"/>
          <p:nvPr/>
        </p:nvSpPr>
        <p:spPr>
          <a:xfrm>
            <a:off x="3032227" y="2853934"/>
            <a:ext cx="3079545" cy="992579"/>
          </a:xfrm>
          <a:prstGeom prst="rect">
            <a:avLst/>
          </a:prstGeom>
          <a:noFill/>
        </p:spPr>
        <p:txBody>
          <a:bodyPr wrap="square" lIns="68580" tIns="34290" rIns="68580" bIns="34290" rtlCol="0">
            <a:spAutoFit/>
          </a:bodyPr>
          <a:lstStyle/>
          <a:p>
            <a:pPr algn="ctr">
              <a:defRPr/>
            </a:pPr>
            <a:r>
              <a:rPr lang="zh-CN" altLang="en-US" sz="3000" dirty="0">
                <a:solidFill>
                  <a:srgbClr val="1B4367"/>
                </a:solidFill>
                <a:cs typeface="+mn-ea"/>
                <a:sym typeface="+mn-lt"/>
              </a:rPr>
              <a:t>感谢恩师及各位评审团老师</a:t>
            </a:r>
          </a:p>
        </p:txBody>
      </p:sp>
    </p:spTree>
    <p:extLst>
      <p:ext uri="{BB962C8B-B14F-4D97-AF65-F5344CB8AC3E}">
        <p14:creationId xmlns:p14="http://schemas.microsoft.com/office/powerpoint/2010/main" val="331254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选题背景与文献综述</a:t>
            </a: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9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1.1</a:t>
            </a:r>
            <a:r>
              <a:rPr lang="zh-CN" altLang="en-US" sz="1700" b="1" dirty="0">
                <a:solidFill>
                  <a:srgbClr val="1B4367"/>
                </a:solidFill>
                <a:cs typeface="+mn-ea"/>
                <a:sym typeface="+mn-lt"/>
              </a:rPr>
              <a:t> 背景介绍</a:t>
            </a: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nvGrpSpPr>
          <p:cNvPr id="27" name="组合 26">
            <a:extLst>
              <a:ext uri="{FF2B5EF4-FFF2-40B4-BE49-F238E27FC236}">
                <a16:creationId xmlns:a16="http://schemas.microsoft.com/office/drawing/2014/main" id="{561915AF-B64F-7B49-8C2F-9D7C3AD0D3CC}"/>
              </a:ext>
            </a:extLst>
          </p:cNvPr>
          <p:cNvGrpSpPr/>
          <p:nvPr/>
        </p:nvGrpSpPr>
        <p:grpSpPr>
          <a:xfrm>
            <a:off x="6692653" y="1364576"/>
            <a:ext cx="983029" cy="2966752"/>
            <a:chOff x="467544" y="1689180"/>
            <a:chExt cx="1635926" cy="3619899"/>
          </a:xfrm>
        </p:grpSpPr>
        <p:sp>
          <p:nvSpPr>
            <p:cNvPr id="28" name="任意多边形 2">
              <a:extLst>
                <a:ext uri="{FF2B5EF4-FFF2-40B4-BE49-F238E27FC236}">
                  <a16:creationId xmlns:a16="http://schemas.microsoft.com/office/drawing/2014/main" id="{4FE4334F-3743-6343-92C5-E03708772AAD}"/>
                </a:ext>
              </a:extLst>
            </p:cNvPr>
            <p:cNvSpPr/>
            <p:nvPr/>
          </p:nvSpPr>
          <p:spPr>
            <a:xfrm>
              <a:off x="623317" y="2109070"/>
              <a:ext cx="971550" cy="3028599"/>
            </a:xfrm>
            <a:custGeom>
              <a:avLst/>
              <a:gdLst>
                <a:gd name="connsiteX0" fmla="*/ 0 w 971550"/>
                <a:gd name="connsiteY0" fmla="*/ 0 h 3143250"/>
                <a:gd name="connsiteX1" fmla="*/ 704850 w 971550"/>
                <a:gd name="connsiteY1" fmla="*/ 857250 h 3143250"/>
                <a:gd name="connsiteX2" fmla="*/ 228600 w 971550"/>
                <a:gd name="connsiteY2" fmla="*/ 1971675 h 3143250"/>
                <a:gd name="connsiteX3" fmla="*/ 971550 w 971550"/>
                <a:gd name="connsiteY3" fmla="*/ 3143250 h 3143250"/>
              </a:gdLst>
              <a:ahLst/>
              <a:cxnLst>
                <a:cxn ang="0">
                  <a:pos x="connsiteX0" y="connsiteY0"/>
                </a:cxn>
                <a:cxn ang="0">
                  <a:pos x="connsiteX1" y="connsiteY1"/>
                </a:cxn>
                <a:cxn ang="0">
                  <a:pos x="connsiteX2" y="connsiteY2"/>
                </a:cxn>
                <a:cxn ang="0">
                  <a:pos x="connsiteX3" y="connsiteY3"/>
                </a:cxn>
              </a:cxnLst>
              <a:rect l="l" t="t" r="r" b="b"/>
              <a:pathLst>
                <a:path w="971550" h="3143250">
                  <a:moveTo>
                    <a:pt x="0" y="0"/>
                  </a:moveTo>
                  <a:cubicBezTo>
                    <a:pt x="333375" y="264319"/>
                    <a:pt x="666750" y="528638"/>
                    <a:pt x="704850" y="857250"/>
                  </a:cubicBezTo>
                  <a:cubicBezTo>
                    <a:pt x="742950" y="1185862"/>
                    <a:pt x="184150" y="1590675"/>
                    <a:pt x="228600" y="1971675"/>
                  </a:cubicBezTo>
                  <a:cubicBezTo>
                    <a:pt x="273050" y="2352675"/>
                    <a:pt x="622300" y="2747962"/>
                    <a:pt x="971550" y="3143250"/>
                  </a:cubicBezTo>
                </a:path>
              </a:pathLst>
            </a:cu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5" name="椭圆 34">
              <a:extLst>
                <a:ext uri="{FF2B5EF4-FFF2-40B4-BE49-F238E27FC236}">
                  <a16:creationId xmlns:a16="http://schemas.microsoft.com/office/drawing/2014/main" id="{69BBC8FC-A7CE-5747-BBC8-762B3A87CEF4}"/>
                </a:ext>
              </a:extLst>
            </p:cNvPr>
            <p:cNvSpPr/>
            <p:nvPr/>
          </p:nvSpPr>
          <p:spPr>
            <a:xfrm>
              <a:off x="1187624" y="2880727"/>
              <a:ext cx="360040" cy="17345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6" name="椭圆 35">
              <a:extLst>
                <a:ext uri="{FF2B5EF4-FFF2-40B4-BE49-F238E27FC236}">
                  <a16:creationId xmlns:a16="http://schemas.microsoft.com/office/drawing/2014/main" id="{FA512D9E-D038-0C4C-8DF4-E7049F8261EF}"/>
                </a:ext>
              </a:extLst>
            </p:cNvPr>
            <p:cNvSpPr/>
            <p:nvPr/>
          </p:nvSpPr>
          <p:spPr>
            <a:xfrm>
              <a:off x="611560" y="3921449"/>
              <a:ext cx="504056" cy="2428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7" name="椭圆 36">
              <a:extLst>
                <a:ext uri="{FF2B5EF4-FFF2-40B4-BE49-F238E27FC236}">
                  <a16:creationId xmlns:a16="http://schemas.microsoft.com/office/drawing/2014/main" id="{E4EA947A-B401-844F-9FFB-490C39A84630}"/>
                </a:ext>
              </a:extLst>
            </p:cNvPr>
            <p:cNvSpPr/>
            <p:nvPr/>
          </p:nvSpPr>
          <p:spPr>
            <a:xfrm>
              <a:off x="1269207" y="5031553"/>
              <a:ext cx="576064" cy="2775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grpSp>
          <p:nvGrpSpPr>
            <p:cNvPr id="38" name="组合 37">
              <a:extLst>
                <a:ext uri="{FF2B5EF4-FFF2-40B4-BE49-F238E27FC236}">
                  <a16:creationId xmlns:a16="http://schemas.microsoft.com/office/drawing/2014/main" id="{527062F2-79AA-C34D-BCFE-F11E2A11E7E9}"/>
                </a:ext>
              </a:extLst>
            </p:cNvPr>
            <p:cNvGrpSpPr/>
            <p:nvPr/>
          </p:nvGrpSpPr>
          <p:grpSpPr>
            <a:xfrm>
              <a:off x="467544" y="1689180"/>
              <a:ext cx="405806" cy="497733"/>
              <a:chOff x="1745661" y="1874630"/>
              <a:chExt cx="405806" cy="497733"/>
            </a:xfrm>
          </p:grpSpPr>
          <p:sp>
            <p:nvSpPr>
              <p:cNvPr id="48" name="椭圆 47">
                <a:extLst>
                  <a:ext uri="{FF2B5EF4-FFF2-40B4-BE49-F238E27FC236}">
                    <a16:creationId xmlns:a16="http://schemas.microsoft.com/office/drawing/2014/main" id="{B1378F1E-31F6-8A4E-AE58-414D69CFAFCF}"/>
                  </a:ext>
                </a:extLst>
              </p:cNvPr>
              <p:cNvSpPr/>
              <p:nvPr/>
            </p:nvSpPr>
            <p:spPr>
              <a:xfrm>
                <a:off x="1745661" y="2233600"/>
                <a:ext cx="288032" cy="1387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grpSp>
            <p:nvGrpSpPr>
              <p:cNvPr id="49" name="组合 48">
                <a:extLst>
                  <a:ext uri="{FF2B5EF4-FFF2-40B4-BE49-F238E27FC236}">
                    <a16:creationId xmlns:a16="http://schemas.microsoft.com/office/drawing/2014/main" id="{7C5D2649-0FD0-B84C-AE52-9E1E196FBF1C}"/>
                  </a:ext>
                </a:extLst>
              </p:cNvPr>
              <p:cNvGrpSpPr/>
              <p:nvPr/>
            </p:nvGrpSpPr>
            <p:grpSpPr>
              <a:xfrm>
                <a:off x="1899802" y="1874630"/>
                <a:ext cx="251665" cy="444314"/>
                <a:chOff x="703336" y="1496923"/>
                <a:chExt cx="366191" cy="609985"/>
              </a:xfrm>
              <a:effectLst>
                <a:outerShdw blurRad="76200" dir="13500000" sy="23000" kx="1200000" algn="br" rotWithShape="0">
                  <a:prstClr val="black">
                    <a:alpha val="20000"/>
                  </a:prstClr>
                </a:outerShdw>
              </a:effectLst>
            </p:grpSpPr>
            <p:cxnSp>
              <p:nvCxnSpPr>
                <p:cNvPr id="50" name="直接连接符 18">
                  <a:extLst>
                    <a:ext uri="{FF2B5EF4-FFF2-40B4-BE49-F238E27FC236}">
                      <a16:creationId xmlns:a16="http://schemas.microsoft.com/office/drawing/2014/main" id="{EBEDA64C-6DBC-6049-B084-3605C6770324}"/>
                    </a:ext>
                  </a:extLst>
                </p:cNvPr>
                <p:cNvCxnSpPr/>
                <p:nvPr/>
              </p:nvCxnSpPr>
              <p:spPr>
                <a:xfrm>
                  <a:off x="703336" y="1496923"/>
                  <a:ext cx="0" cy="60998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1" name="等腰三角形 19">
                  <a:extLst>
                    <a:ext uri="{FF2B5EF4-FFF2-40B4-BE49-F238E27FC236}">
                      <a16:creationId xmlns:a16="http://schemas.microsoft.com/office/drawing/2014/main" id="{0288348D-1712-594F-856A-4D71D198A4E0}"/>
                    </a:ext>
                  </a:extLst>
                </p:cNvPr>
                <p:cNvSpPr/>
                <p:nvPr/>
              </p:nvSpPr>
              <p:spPr>
                <a:xfrm rot="5400000">
                  <a:off x="744054" y="1467574"/>
                  <a:ext cx="294545" cy="356400"/>
                </a:xfrm>
                <a:prstGeom prst="triangl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B4367"/>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grpSp>
        </p:grpSp>
        <p:grpSp>
          <p:nvGrpSpPr>
            <p:cNvPr id="39" name="组合 38">
              <a:extLst>
                <a:ext uri="{FF2B5EF4-FFF2-40B4-BE49-F238E27FC236}">
                  <a16:creationId xmlns:a16="http://schemas.microsoft.com/office/drawing/2014/main" id="{DF014385-07E6-954C-9149-26D13F07D2EC}"/>
                </a:ext>
              </a:extLst>
            </p:cNvPr>
            <p:cNvGrpSpPr/>
            <p:nvPr/>
          </p:nvGrpSpPr>
          <p:grpSpPr>
            <a:xfrm>
              <a:off x="1377239" y="2463454"/>
              <a:ext cx="360000" cy="504000"/>
              <a:chOff x="703336" y="1496923"/>
              <a:chExt cx="366191" cy="609985"/>
            </a:xfrm>
            <a:effectLst>
              <a:outerShdw blurRad="76200" dir="13500000" sy="23000" kx="1200000" algn="br" rotWithShape="0">
                <a:prstClr val="black">
                  <a:alpha val="20000"/>
                </a:prstClr>
              </a:outerShdw>
            </a:effectLst>
          </p:grpSpPr>
          <p:cxnSp>
            <p:nvCxnSpPr>
              <p:cNvPr id="46" name="直接连接符 14">
                <a:extLst>
                  <a:ext uri="{FF2B5EF4-FFF2-40B4-BE49-F238E27FC236}">
                    <a16:creationId xmlns:a16="http://schemas.microsoft.com/office/drawing/2014/main" id="{F8793F8E-9C49-A544-8062-3499E37F764F}"/>
                  </a:ext>
                </a:extLst>
              </p:cNvPr>
              <p:cNvCxnSpPr/>
              <p:nvPr/>
            </p:nvCxnSpPr>
            <p:spPr>
              <a:xfrm>
                <a:off x="703336" y="1496923"/>
                <a:ext cx="0" cy="60998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等腰三角形 15">
                <a:extLst>
                  <a:ext uri="{FF2B5EF4-FFF2-40B4-BE49-F238E27FC236}">
                    <a16:creationId xmlns:a16="http://schemas.microsoft.com/office/drawing/2014/main" id="{52722D8E-4578-9946-876F-2E420FB4C1B3}"/>
                  </a:ext>
                </a:extLst>
              </p:cNvPr>
              <p:cNvSpPr/>
              <p:nvPr/>
            </p:nvSpPr>
            <p:spPr>
              <a:xfrm rot="5400000">
                <a:off x="744054" y="1467574"/>
                <a:ext cx="294545" cy="356400"/>
              </a:xfrm>
              <a:prstGeom prst="triangl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grpSp>
        <p:grpSp>
          <p:nvGrpSpPr>
            <p:cNvPr id="40" name="组合 39">
              <a:extLst>
                <a:ext uri="{FF2B5EF4-FFF2-40B4-BE49-F238E27FC236}">
                  <a16:creationId xmlns:a16="http://schemas.microsoft.com/office/drawing/2014/main" id="{BC87E4F7-463A-5447-A0C0-7B5081072A15}"/>
                </a:ext>
              </a:extLst>
            </p:cNvPr>
            <p:cNvGrpSpPr/>
            <p:nvPr/>
          </p:nvGrpSpPr>
          <p:grpSpPr>
            <a:xfrm>
              <a:off x="890212" y="3435574"/>
              <a:ext cx="396000" cy="612000"/>
              <a:chOff x="703336" y="1496923"/>
              <a:chExt cx="366191" cy="609985"/>
            </a:xfrm>
            <a:effectLst>
              <a:outerShdw blurRad="76200" dir="13500000" sy="23000" kx="1200000" algn="br" rotWithShape="0">
                <a:prstClr val="black">
                  <a:alpha val="20000"/>
                </a:prstClr>
              </a:outerShdw>
            </a:effectLst>
          </p:grpSpPr>
          <p:cxnSp>
            <p:nvCxnSpPr>
              <p:cNvPr id="44" name="直接连接符 12">
                <a:extLst>
                  <a:ext uri="{FF2B5EF4-FFF2-40B4-BE49-F238E27FC236}">
                    <a16:creationId xmlns:a16="http://schemas.microsoft.com/office/drawing/2014/main" id="{DE82AA84-2C2D-8F41-B095-66E599B4E0A4}"/>
                  </a:ext>
                </a:extLst>
              </p:cNvPr>
              <p:cNvCxnSpPr/>
              <p:nvPr/>
            </p:nvCxnSpPr>
            <p:spPr>
              <a:xfrm>
                <a:off x="703336" y="1496923"/>
                <a:ext cx="0" cy="60998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5" name="等腰三角形 13">
                <a:extLst>
                  <a:ext uri="{FF2B5EF4-FFF2-40B4-BE49-F238E27FC236}">
                    <a16:creationId xmlns:a16="http://schemas.microsoft.com/office/drawing/2014/main" id="{28652745-ED21-A244-8097-9CB742CB6CC0}"/>
                  </a:ext>
                </a:extLst>
              </p:cNvPr>
              <p:cNvSpPr/>
              <p:nvPr/>
            </p:nvSpPr>
            <p:spPr>
              <a:xfrm rot="5400000">
                <a:off x="744054" y="1467574"/>
                <a:ext cx="294545" cy="356400"/>
              </a:xfrm>
              <a:prstGeom prst="triangl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grpSp>
        <p:grpSp>
          <p:nvGrpSpPr>
            <p:cNvPr id="41" name="组合 40">
              <a:extLst>
                <a:ext uri="{FF2B5EF4-FFF2-40B4-BE49-F238E27FC236}">
                  <a16:creationId xmlns:a16="http://schemas.microsoft.com/office/drawing/2014/main" id="{97AFC0AF-C1B0-AD40-ADA3-AE147EBA6ADB}"/>
                </a:ext>
              </a:extLst>
            </p:cNvPr>
            <p:cNvGrpSpPr/>
            <p:nvPr/>
          </p:nvGrpSpPr>
          <p:grpSpPr>
            <a:xfrm>
              <a:off x="1584978" y="4354137"/>
              <a:ext cx="518492" cy="832178"/>
              <a:chOff x="703336" y="1496923"/>
              <a:chExt cx="366191" cy="609985"/>
            </a:xfrm>
            <a:effectLst>
              <a:outerShdw blurRad="76200" dir="13500000" sy="23000" kx="1200000" algn="br" rotWithShape="0">
                <a:prstClr val="black">
                  <a:alpha val="20000"/>
                </a:prstClr>
              </a:outerShdw>
            </a:effectLst>
          </p:grpSpPr>
          <p:cxnSp>
            <p:nvCxnSpPr>
              <p:cNvPr id="42" name="直接连接符 10">
                <a:extLst>
                  <a:ext uri="{FF2B5EF4-FFF2-40B4-BE49-F238E27FC236}">
                    <a16:creationId xmlns:a16="http://schemas.microsoft.com/office/drawing/2014/main" id="{9026A334-ED41-B045-A765-02365CBB6806}"/>
                  </a:ext>
                </a:extLst>
              </p:cNvPr>
              <p:cNvCxnSpPr/>
              <p:nvPr/>
            </p:nvCxnSpPr>
            <p:spPr>
              <a:xfrm>
                <a:off x="703336" y="1496923"/>
                <a:ext cx="0" cy="60998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3" name="等腰三角形 11">
                <a:extLst>
                  <a:ext uri="{FF2B5EF4-FFF2-40B4-BE49-F238E27FC236}">
                    <a16:creationId xmlns:a16="http://schemas.microsoft.com/office/drawing/2014/main" id="{599579DD-22FD-7146-84B7-E4C53E2C8FEA}"/>
                  </a:ext>
                </a:extLst>
              </p:cNvPr>
              <p:cNvSpPr/>
              <p:nvPr/>
            </p:nvSpPr>
            <p:spPr>
              <a:xfrm rot="5400000">
                <a:off x="744054" y="1467574"/>
                <a:ext cx="294545" cy="356400"/>
              </a:xfrm>
              <a:prstGeom prst="triangl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grpSp>
      </p:grpSp>
      <p:sp>
        <p:nvSpPr>
          <p:cNvPr id="52" name="TextBox 25">
            <a:extLst>
              <a:ext uri="{FF2B5EF4-FFF2-40B4-BE49-F238E27FC236}">
                <a16:creationId xmlns:a16="http://schemas.microsoft.com/office/drawing/2014/main" id="{7E436FAE-4667-CA45-B052-C1CF13821722}"/>
              </a:ext>
            </a:extLst>
          </p:cNvPr>
          <p:cNvSpPr txBox="1"/>
          <p:nvPr/>
        </p:nvSpPr>
        <p:spPr>
          <a:xfrm>
            <a:off x="1468318" y="2925036"/>
            <a:ext cx="4795322" cy="558864"/>
          </a:xfrm>
          <a:prstGeom prst="roundRect">
            <a:avLst>
              <a:gd name="adj" fmla="val 8176"/>
            </a:avLst>
          </a:prstGeom>
          <a:solidFill>
            <a:schemeClr val="bg1">
              <a:lumMod val="75000"/>
            </a:schemeClr>
          </a:solidFill>
          <a:ln w="19050">
            <a:solidFill>
              <a:schemeClr val="bg1">
                <a:lumMod val="75000"/>
              </a:schemeClr>
            </a:solidFill>
          </a:ln>
        </p:spPr>
        <p:txBody>
          <a:bodyPr wrap="none" rtlCol="0" anchor="ctr">
            <a:noAutofit/>
          </a:bodyPr>
          <a:lstStyle/>
          <a:p>
            <a:pPr marL="180975" indent="-180975">
              <a:lnSpc>
                <a:spcPct val="120000"/>
              </a:lnSpc>
              <a:spcBef>
                <a:spcPts val="300"/>
              </a:spcBef>
              <a:spcAft>
                <a:spcPts val="300"/>
              </a:spcAft>
              <a:buClr>
                <a:srgbClr val="1B4367"/>
              </a:buClr>
              <a:buSzPct val="80000"/>
              <a:buFont typeface="Wingdings" pitchFamily="2" charset="2"/>
              <a:buChar char="Ø"/>
            </a:pPr>
            <a:r>
              <a:rPr lang="zh-CN" altLang="en-US" dirty="0">
                <a:latin typeface="Microsoft YaHei" panose="020B0503020204020204" pitchFamily="34" charset="-122"/>
                <a:ea typeface="Microsoft YaHei" panose="020B0503020204020204" pitchFamily="34" charset="-122"/>
              </a:rPr>
              <a:t>现阶段我国农业依然存在各种的问题</a:t>
            </a:r>
          </a:p>
        </p:txBody>
      </p:sp>
      <p:sp>
        <p:nvSpPr>
          <p:cNvPr id="53" name="TextBox 30">
            <a:extLst>
              <a:ext uri="{FF2B5EF4-FFF2-40B4-BE49-F238E27FC236}">
                <a16:creationId xmlns:a16="http://schemas.microsoft.com/office/drawing/2014/main" id="{83C646BC-16C3-4B42-824E-32AD00C78289}"/>
              </a:ext>
            </a:extLst>
          </p:cNvPr>
          <p:cNvSpPr txBox="1"/>
          <p:nvPr/>
        </p:nvSpPr>
        <p:spPr>
          <a:xfrm>
            <a:off x="1468318" y="1293026"/>
            <a:ext cx="4795322" cy="563589"/>
          </a:xfrm>
          <a:prstGeom prst="roundRect">
            <a:avLst>
              <a:gd name="adj" fmla="val 8176"/>
            </a:avLst>
          </a:prstGeom>
          <a:solidFill>
            <a:schemeClr val="bg1">
              <a:lumMod val="75000"/>
            </a:schemeClr>
          </a:solidFill>
          <a:ln w="19050">
            <a:solidFill>
              <a:schemeClr val="bg1">
                <a:lumMod val="75000"/>
              </a:schemeClr>
            </a:solidFill>
          </a:ln>
        </p:spPr>
        <p:txBody>
          <a:bodyPr wrap="none" rtlCol="0" anchor="ctr">
            <a:noAutofit/>
          </a:bodyPr>
          <a:lstStyle/>
          <a:p>
            <a:pPr marL="180975" indent="-180975">
              <a:lnSpc>
                <a:spcPct val="120000"/>
              </a:lnSpc>
              <a:spcBef>
                <a:spcPts val="300"/>
              </a:spcBef>
              <a:spcAft>
                <a:spcPts val="300"/>
              </a:spcAft>
              <a:buClr>
                <a:srgbClr val="1B4367"/>
              </a:buClr>
              <a:buSzPct val="80000"/>
              <a:buFont typeface="Wingdings" pitchFamily="2" charset="2"/>
              <a:buChar char="Ø"/>
            </a:pPr>
            <a:r>
              <a:rPr lang="en-US" altLang="zh-CN" dirty="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京津冀</a:t>
            </a:r>
            <a:r>
              <a:rPr lang="zh-CN" altLang="en-US" dirty="0">
                <a:latin typeface="Microsoft YaHei" panose="020B0503020204020204" pitchFamily="34" charset="-122"/>
                <a:ea typeface="Microsoft YaHei" panose="020B0503020204020204" pitchFamily="34" charset="-122"/>
              </a:rPr>
              <a:t>现代农业协同发展规划</a:t>
            </a:r>
            <a:r>
              <a:rPr lang="en-US" altLang="zh-CN" dirty="0">
                <a:latin typeface="Microsoft YaHei" panose="020B0503020204020204" pitchFamily="34" charset="-122"/>
                <a:ea typeface="Microsoft YaHei" panose="020B0503020204020204" pitchFamily="34" charset="-122"/>
              </a:rPr>
              <a:t>(2016-2020 </a:t>
            </a:r>
            <a:r>
              <a:rPr lang="zh-CN" altLang="en-US" dirty="0">
                <a:latin typeface="Microsoft YaHei" panose="020B0503020204020204" pitchFamily="34" charset="-122"/>
                <a:ea typeface="Microsoft YaHei" panose="020B0503020204020204" pitchFamily="34" charset="-122"/>
              </a:rPr>
              <a:t>年</a:t>
            </a:r>
            <a:r>
              <a:rPr lang="en-US" altLang="zh-CN" dirty="0">
                <a:latin typeface="Microsoft YaHei" panose="020B0503020204020204" pitchFamily="34" charset="-122"/>
                <a:ea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a:t>
            </a:r>
            <a:endParaRPr lang="zh-CN" altLang="en-US" dirty="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54" name="TextBox 35">
            <a:extLst>
              <a:ext uri="{FF2B5EF4-FFF2-40B4-BE49-F238E27FC236}">
                <a16:creationId xmlns:a16="http://schemas.microsoft.com/office/drawing/2014/main" id="{508ECA19-476B-EB4E-A4CF-5CDEBB16565F}"/>
              </a:ext>
            </a:extLst>
          </p:cNvPr>
          <p:cNvSpPr txBox="1"/>
          <p:nvPr/>
        </p:nvSpPr>
        <p:spPr>
          <a:xfrm>
            <a:off x="1468318" y="3772464"/>
            <a:ext cx="4795322" cy="558864"/>
          </a:xfrm>
          <a:prstGeom prst="roundRect">
            <a:avLst>
              <a:gd name="adj" fmla="val 8176"/>
            </a:avLst>
          </a:prstGeom>
          <a:solidFill>
            <a:schemeClr val="bg1">
              <a:lumMod val="75000"/>
            </a:schemeClr>
          </a:solidFill>
          <a:ln w="19050">
            <a:solidFill>
              <a:schemeClr val="bg1">
                <a:lumMod val="75000"/>
              </a:schemeClr>
            </a:solidFill>
          </a:ln>
        </p:spPr>
        <p:txBody>
          <a:bodyPr wrap="none" rtlCol="0" anchor="ctr">
            <a:noAutofit/>
          </a:bodyPr>
          <a:lstStyle/>
          <a:p>
            <a:pPr marL="180975" indent="-180975">
              <a:lnSpc>
                <a:spcPct val="120000"/>
              </a:lnSpc>
              <a:spcBef>
                <a:spcPts val="300"/>
              </a:spcBef>
              <a:spcAft>
                <a:spcPts val="300"/>
              </a:spcAft>
              <a:buClr>
                <a:srgbClr val="1B4367"/>
              </a:buClr>
              <a:buSzPct val="80000"/>
              <a:buFont typeface="Wingdings" pitchFamily="2" charset="2"/>
              <a:buChar char="Ø"/>
            </a:pPr>
            <a:r>
              <a:rPr lang="zh-CN" altLang="en-US" dirty="0">
                <a:latin typeface="Microsoft YaHei" panose="020B0503020204020204" pitchFamily="34" charset="-122"/>
                <a:ea typeface="Microsoft YaHei" panose="020B0503020204020204" pitchFamily="34" charset="-122"/>
              </a:rPr>
              <a:t>城市化</a:t>
            </a:r>
            <a:r>
              <a:rPr lang="zh-CN" altLang="en-US" dirty="0"/>
              <a:t>的发展带来需求的增长与升级</a:t>
            </a:r>
          </a:p>
        </p:txBody>
      </p:sp>
      <p:sp>
        <p:nvSpPr>
          <p:cNvPr id="55" name="TextBox 40">
            <a:extLst>
              <a:ext uri="{FF2B5EF4-FFF2-40B4-BE49-F238E27FC236}">
                <a16:creationId xmlns:a16="http://schemas.microsoft.com/office/drawing/2014/main" id="{C92E6005-5D20-604C-98C8-6B798580A222}"/>
              </a:ext>
            </a:extLst>
          </p:cNvPr>
          <p:cNvSpPr txBox="1"/>
          <p:nvPr/>
        </p:nvSpPr>
        <p:spPr>
          <a:xfrm>
            <a:off x="1468318" y="2112300"/>
            <a:ext cx="4795322" cy="558864"/>
          </a:xfrm>
          <a:prstGeom prst="roundRect">
            <a:avLst>
              <a:gd name="adj" fmla="val 8176"/>
            </a:avLst>
          </a:prstGeom>
          <a:solidFill>
            <a:schemeClr val="bg1">
              <a:lumMod val="75000"/>
            </a:schemeClr>
          </a:solidFill>
          <a:ln w="19050">
            <a:solidFill>
              <a:schemeClr val="bg1">
                <a:lumMod val="75000"/>
              </a:schemeClr>
            </a:solidFill>
          </a:ln>
        </p:spPr>
        <p:txBody>
          <a:bodyPr wrap="none" rtlCol="0" anchor="ctr">
            <a:noAutofit/>
          </a:bodyPr>
          <a:lstStyle/>
          <a:p>
            <a:pPr marL="180975" indent="-180975">
              <a:lnSpc>
                <a:spcPct val="120000"/>
              </a:lnSpc>
              <a:spcBef>
                <a:spcPts val="300"/>
              </a:spcBef>
              <a:spcAft>
                <a:spcPts val="300"/>
              </a:spcAft>
              <a:buClr>
                <a:srgbClr val="1B4367"/>
              </a:buClr>
              <a:buSzPct val="80000"/>
              <a:buFont typeface="Wingdings" pitchFamily="2" charset="2"/>
              <a:buChar char="Ø"/>
            </a:pPr>
            <a:r>
              <a:rPr lang="zh-CN" altLang="en-US" dirty="0">
                <a:latin typeface="Microsoft YaHei" panose="020B0503020204020204" pitchFamily="34" charset="-122"/>
                <a:ea typeface="Microsoft YaHei" panose="020B0503020204020204" pitchFamily="34" charset="-122"/>
              </a:rPr>
              <a:t>传统的农业模式存在诸多问题</a:t>
            </a:r>
            <a:endParaRPr lang="en-US" altLang="zh-CN" dirty="0">
              <a:latin typeface="Microsoft YaHei" panose="020B0503020204020204" pitchFamily="34" charset="-122"/>
              <a:ea typeface="Microsoft YaHei" panose="020B0503020204020204" pitchFamily="34" charset="-122"/>
            </a:endParaRPr>
          </a:p>
        </p:txBody>
      </p:sp>
      <p:sp>
        <p:nvSpPr>
          <p:cNvPr id="56" name="椭圆 55">
            <a:extLst>
              <a:ext uri="{FF2B5EF4-FFF2-40B4-BE49-F238E27FC236}">
                <a16:creationId xmlns:a16="http://schemas.microsoft.com/office/drawing/2014/main" id="{825F1D06-2351-6948-A38B-460D5299511B}"/>
              </a:ext>
            </a:extLst>
          </p:cNvPr>
          <p:cNvSpPr/>
          <p:nvPr/>
        </p:nvSpPr>
        <p:spPr bwMode="auto">
          <a:xfrm>
            <a:off x="1142124" y="1114817"/>
            <a:ext cx="504000" cy="504000"/>
          </a:xfrm>
          <a:prstGeom prst="ellipse">
            <a:avLst/>
          </a:prstGeom>
          <a:solidFill>
            <a:srgbClr val="1B4367"/>
          </a:solidFill>
          <a:ln w="76200">
            <a:no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1</a:t>
            </a:r>
            <a:endParaRPr lang="zh-CN" altLang="en-US"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57" name="椭圆 56">
            <a:extLst>
              <a:ext uri="{FF2B5EF4-FFF2-40B4-BE49-F238E27FC236}">
                <a16:creationId xmlns:a16="http://schemas.microsoft.com/office/drawing/2014/main" id="{3DEB9161-E063-C04F-97D2-3E80B94E6509}"/>
              </a:ext>
            </a:extLst>
          </p:cNvPr>
          <p:cNvSpPr/>
          <p:nvPr/>
        </p:nvSpPr>
        <p:spPr bwMode="auto">
          <a:xfrm>
            <a:off x="1142124" y="1948525"/>
            <a:ext cx="504000" cy="504000"/>
          </a:xfrm>
          <a:prstGeom prst="ellipse">
            <a:avLst/>
          </a:prstGeom>
          <a:solidFill>
            <a:srgbClr val="1B4367"/>
          </a:solidFill>
          <a:ln w="76200">
            <a:no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b="1" dirty="0">
                <a:solidFill>
                  <a:srgbClr val="FFFFFF"/>
                </a:solidFill>
                <a:latin typeface="Microsoft YaHei" panose="020B0503020204020204" pitchFamily="34" charset="-122"/>
                <a:ea typeface="Microsoft YaHei" panose="020B0503020204020204" pitchFamily="34" charset="-122"/>
                <a:cs typeface="Times New Roman" panose="02020603050405020304" pitchFamily="18" charset="0"/>
              </a:rPr>
              <a:t>2</a:t>
            </a:r>
            <a:endParaRPr lang="zh-CN" altLang="en-US" b="1" dirty="0">
              <a:solidFill>
                <a:srgbClr val="FFFFFF"/>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58" name="椭圆 57">
            <a:extLst>
              <a:ext uri="{FF2B5EF4-FFF2-40B4-BE49-F238E27FC236}">
                <a16:creationId xmlns:a16="http://schemas.microsoft.com/office/drawing/2014/main" id="{D5234385-ADFE-1E43-8EBA-49535FEFF79E}"/>
              </a:ext>
            </a:extLst>
          </p:cNvPr>
          <p:cNvSpPr/>
          <p:nvPr/>
        </p:nvSpPr>
        <p:spPr bwMode="auto">
          <a:xfrm>
            <a:off x="1142124" y="2706397"/>
            <a:ext cx="504000" cy="504000"/>
          </a:xfrm>
          <a:prstGeom prst="ellipse">
            <a:avLst/>
          </a:prstGeom>
          <a:solidFill>
            <a:srgbClr val="1B4367"/>
          </a:solidFill>
          <a:ln w="76200">
            <a:no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b="1" dirty="0">
                <a:solidFill>
                  <a:srgbClr val="FFFFFF"/>
                </a:solidFill>
                <a:latin typeface="Microsoft YaHei" panose="020B0503020204020204" pitchFamily="34" charset="-122"/>
                <a:ea typeface="Microsoft YaHei" panose="020B0503020204020204" pitchFamily="34" charset="-122"/>
                <a:cs typeface="Times New Roman" panose="02020603050405020304" pitchFamily="18" charset="0"/>
              </a:rPr>
              <a:t>3</a:t>
            </a:r>
            <a:endParaRPr lang="zh-CN" altLang="en-US" b="1" dirty="0">
              <a:solidFill>
                <a:srgbClr val="FFFFFF"/>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59" name="椭圆 58">
            <a:extLst>
              <a:ext uri="{FF2B5EF4-FFF2-40B4-BE49-F238E27FC236}">
                <a16:creationId xmlns:a16="http://schemas.microsoft.com/office/drawing/2014/main" id="{F78CEBCE-5299-0F40-B019-DAA26A41EDC6}"/>
              </a:ext>
            </a:extLst>
          </p:cNvPr>
          <p:cNvSpPr/>
          <p:nvPr/>
        </p:nvSpPr>
        <p:spPr bwMode="auto">
          <a:xfrm>
            <a:off x="1142124" y="3581257"/>
            <a:ext cx="504000" cy="504000"/>
          </a:xfrm>
          <a:prstGeom prst="ellipse">
            <a:avLst/>
          </a:prstGeom>
          <a:solidFill>
            <a:srgbClr val="1B4367"/>
          </a:solidFill>
          <a:ln w="76200">
            <a:no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b="1" dirty="0">
                <a:solidFill>
                  <a:srgbClr val="FFFFFF"/>
                </a:solidFill>
                <a:latin typeface="Microsoft YaHei" panose="020B0503020204020204" pitchFamily="34" charset="-122"/>
                <a:ea typeface="Microsoft YaHei" panose="020B0503020204020204" pitchFamily="34" charset="-122"/>
                <a:cs typeface="Times New Roman" panose="02020603050405020304" pitchFamily="18" charset="0"/>
              </a:rPr>
              <a:t>4</a:t>
            </a:r>
            <a:endParaRPr lang="zh-CN" altLang="en-US" b="1" dirty="0">
              <a:solidFill>
                <a:srgbClr val="FFFFFF"/>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59397283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3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74" name="AutoShape 25"/>
          <p:cNvSpPr/>
          <p:nvPr/>
        </p:nvSpPr>
        <p:spPr>
          <a:xfrm rot="21558471">
            <a:off x="3296866" y="2462569"/>
            <a:ext cx="2459831" cy="2236425"/>
          </a:xfrm>
          <a:custGeom>
            <a:avLst/>
            <a:gdLst/>
            <a:ahLst/>
            <a:cxnLst>
              <a:cxn ang="0">
                <a:pos x="1439048" y="1493224"/>
              </a:cxn>
              <a:cxn ang="0">
                <a:pos x="1439048" y="1493224"/>
              </a:cxn>
              <a:cxn ang="0">
                <a:pos x="1439048" y="1493224"/>
              </a:cxn>
              <a:cxn ang="0">
                <a:pos x="1439048" y="1493224"/>
              </a:cxn>
            </a:cxnLst>
            <a:rect l="0" t="0" r="0" b="0"/>
            <a:pathLst>
              <a:path w="21600" h="21600">
                <a:moveTo>
                  <a:pt x="15608" y="8670"/>
                </a:moveTo>
                <a:cubicBezTo>
                  <a:pt x="21599" y="8670"/>
                  <a:pt x="21599" y="8670"/>
                  <a:pt x="21599" y="8670"/>
                </a:cubicBezTo>
                <a:cubicBezTo>
                  <a:pt x="20496" y="4411"/>
                  <a:pt x="16554" y="1064"/>
                  <a:pt x="11982" y="608"/>
                </a:cubicBezTo>
                <a:cubicBezTo>
                  <a:pt x="11667" y="304"/>
                  <a:pt x="11351" y="0"/>
                  <a:pt x="10878" y="0"/>
                </a:cubicBezTo>
                <a:cubicBezTo>
                  <a:pt x="10405" y="0"/>
                  <a:pt x="10090" y="304"/>
                  <a:pt x="9775" y="608"/>
                </a:cubicBezTo>
                <a:cubicBezTo>
                  <a:pt x="5045" y="1064"/>
                  <a:pt x="1103" y="4259"/>
                  <a:pt x="0" y="8670"/>
                </a:cubicBezTo>
                <a:cubicBezTo>
                  <a:pt x="6148" y="8670"/>
                  <a:pt x="6148" y="8670"/>
                  <a:pt x="6148" y="8670"/>
                </a:cubicBezTo>
                <a:cubicBezTo>
                  <a:pt x="6148" y="3650"/>
                  <a:pt x="9144" y="1216"/>
                  <a:pt x="9775" y="760"/>
                </a:cubicBezTo>
                <a:cubicBezTo>
                  <a:pt x="9775" y="760"/>
                  <a:pt x="9775" y="760"/>
                  <a:pt x="9775" y="912"/>
                </a:cubicBezTo>
                <a:cubicBezTo>
                  <a:pt x="6464" y="4867"/>
                  <a:pt x="6937" y="8670"/>
                  <a:pt x="6937" y="8670"/>
                </a:cubicBezTo>
                <a:cubicBezTo>
                  <a:pt x="10090" y="8670"/>
                  <a:pt x="10090" y="8670"/>
                  <a:pt x="10090" y="8670"/>
                </a:cubicBezTo>
                <a:cubicBezTo>
                  <a:pt x="10090" y="18709"/>
                  <a:pt x="10090" y="18709"/>
                  <a:pt x="10090" y="18709"/>
                </a:cubicBezTo>
                <a:cubicBezTo>
                  <a:pt x="10090" y="19014"/>
                  <a:pt x="10090" y="19014"/>
                  <a:pt x="10090" y="19014"/>
                </a:cubicBezTo>
                <a:cubicBezTo>
                  <a:pt x="10090" y="19774"/>
                  <a:pt x="10090" y="19774"/>
                  <a:pt x="10090" y="19774"/>
                </a:cubicBezTo>
                <a:cubicBezTo>
                  <a:pt x="10090" y="20839"/>
                  <a:pt x="10878" y="21599"/>
                  <a:pt x="11982" y="21599"/>
                </a:cubicBezTo>
                <a:cubicBezTo>
                  <a:pt x="12928" y="21599"/>
                  <a:pt x="13874" y="20839"/>
                  <a:pt x="13874" y="19774"/>
                </a:cubicBezTo>
                <a:cubicBezTo>
                  <a:pt x="13874" y="19014"/>
                  <a:pt x="13874" y="19014"/>
                  <a:pt x="13874" y="19014"/>
                </a:cubicBezTo>
                <a:cubicBezTo>
                  <a:pt x="12455" y="19014"/>
                  <a:pt x="12455" y="19014"/>
                  <a:pt x="12455" y="19014"/>
                </a:cubicBezTo>
                <a:cubicBezTo>
                  <a:pt x="12455" y="19318"/>
                  <a:pt x="12455" y="19318"/>
                  <a:pt x="12455" y="19318"/>
                </a:cubicBezTo>
                <a:cubicBezTo>
                  <a:pt x="12455" y="19774"/>
                  <a:pt x="12455" y="19774"/>
                  <a:pt x="12455" y="19774"/>
                </a:cubicBezTo>
                <a:cubicBezTo>
                  <a:pt x="12455" y="20078"/>
                  <a:pt x="12297" y="20383"/>
                  <a:pt x="11982" y="20383"/>
                </a:cubicBezTo>
                <a:cubicBezTo>
                  <a:pt x="11667" y="20383"/>
                  <a:pt x="11351" y="20078"/>
                  <a:pt x="11351" y="19774"/>
                </a:cubicBezTo>
                <a:cubicBezTo>
                  <a:pt x="11351" y="19318"/>
                  <a:pt x="11351" y="19318"/>
                  <a:pt x="11351" y="19318"/>
                </a:cubicBezTo>
                <a:cubicBezTo>
                  <a:pt x="11351" y="19014"/>
                  <a:pt x="11351" y="19014"/>
                  <a:pt x="11351" y="19014"/>
                </a:cubicBezTo>
                <a:cubicBezTo>
                  <a:pt x="11351" y="17036"/>
                  <a:pt x="11351" y="17036"/>
                  <a:pt x="11351" y="17036"/>
                </a:cubicBezTo>
                <a:cubicBezTo>
                  <a:pt x="11351" y="8670"/>
                  <a:pt x="11351" y="8670"/>
                  <a:pt x="11351" y="8670"/>
                </a:cubicBezTo>
                <a:cubicBezTo>
                  <a:pt x="14820" y="8670"/>
                  <a:pt x="14820" y="8670"/>
                  <a:pt x="14820" y="8670"/>
                </a:cubicBezTo>
                <a:cubicBezTo>
                  <a:pt x="14820" y="8670"/>
                  <a:pt x="15293" y="4867"/>
                  <a:pt x="11982" y="912"/>
                </a:cubicBezTo>
                <a:cubicBezTo>
                  <a:pt x="11982" y="760"/>
                  <a:pt x="11982" y="760"/>
                  <a:pt x="11982" y="760"/>
                </a:cubicBezTo>
                <a:cubicBezTo>
                  <a:pt x="12613" y="1216"/>
                  <a:pt x="15608" y="3650"/>
                  <a:pt x="15608" y="8670"/>
                </a:cubicBezTo>
                <a:close/>
              </a:path>
            </a:pathLst>
          </a:custGeom>
          <a:solidFill>
            <a:srgbClr val="1B4367"/>
          </a:solidFill>
          <a:ln w="9525">
            <a:noFill/>
          </a:ln>
        </p:spPr>
        <p:txBody>
          <a:bodyPr lIns="68580" tIns="34290" rIns="68580" bIns="34290"/>
          <a:lstStyle/>
          <a:p>
            <a:endParaRPr lang="zh-CN" altLang="en-US">
              <a:solidFill>
                <a:schemeClr val="tx1">
                  <a:lumMod val="50000"/>
                  <a:lumOff val="50000"/>
                </a:schemeClr>
              </a:solidFill>
              <a:cs typeface="+mn-ea"/>
              <a:sym typeface="+mn-lt"/>
            </a:endParaRPr>
          </a:p>
        </p:txBody>
      </p:sp>
      <p:grpSp>
        <p:nvGrpSpPr>
          <p:cNvPr id="11" name="组合 10"/>
          <p:cNvGrpSpPr/>
          <p:nvPr/>
        </p:nvGrpSpPr>
        <p:grpSpPr>
          <a:xfrm>
            <a:off x="2355739" y="3306427"/>
            <a:ext cx="503873" cy="504825"/>
            <a:chOff x="5202" y="5131"/>
            <a:chExt cx="1058" cy="1060"/>
          </a:xfrm>
          <a:solidFill>
            <a:srgbClr val="1B4367"/>
          </a:solidFill>
        </p:grpSpPr>
        <p:sp>
          <p:nvSpPr>
            <p:cNvPr id="175117" name="Freeform 12"/>
            <p:cNvSpPr/>
            <p:nvPr/>
          </p:nvSpPr>
          <p:spPr>
            <a:xfrm>
              <a:off x="5202" y="5131"/>
              <a:ext cx="1058" cy="1061"/>
            </a:xfrm>
            <a:custGeom>
              <a:avLst/>
              <a:gdLst>
                <a:gd name="txL" fmla="*/ 0 w 271"/>
                <a:gd name="txT" fmla="*/ 0 h 271"/>
                <a:gd name="txR" fmla="*/ 271 w 271"/>
                <a:gd name="txB" fmla="*/ 271 h 271"/>
              </a:gdLst>
              <a:ahLst/>
              <a:cxnLst>
                <a:cxn ang="0">
                  <a:pos x="104722" y="74794"/>
                </a:cxn>
                <a:cxn ang="0">
                  <a:pos x="406465" y="103287"/>
                </a:cxn>
                <a:cxn ang="0">
                  <a:pos x="378066" y="406025"/>
                </a:cxn>
                <a:cxn ang="0">
                  <a:pos x="76323" y="377532"/>
                </a:cxn>
                <a:cxn ang="0">
                  <a:pos x="104722" y="74794"/>
                </a:cxn>
              </a:cxnLst>
              <a:rect l="txL" t="txT" r="txR" b="txB"/>
              <a:pathLst>
                <a:path w="271" h="271">
                  <a:moveTo>
                    <a:pt x="59" y="42"/>
                  </a:moveTo>
                  <a:cubicBezTo>
                    <a:pt x="110" y="0"/>
                    <a:pt x="186" y="7"/>
                    <a:pt x="229" y="58"/>
                  </a:cubicBezTo>
                  <a:cubicBezTo>
                    <a:pt x="271" y="110"/>
                    <a:pt x="264" y="186"/>
                    <a:pt x="213" y="228"/>
                  </a:cubicBezTo>
                  <a:cubicBezTo>
                    <a:pt x="161" y="271"/>
                    <a:pt x="85" y="264"/>
                    <a:pt x="43" y="212"/>
                  </a:cubicBezTo>
                  <a:cubicBezTo>
                    <a:pt x="0" y="161"/>
                    <a:pt x="7" y="85"/>
                    <a:pt x="59" y="42"/>
                  </a:cubicBezTo>
                  <a:close/>
                </a:path>
              </a:pathLst>
            </a:custGeom>
            <a:grpFill/>
            <a:ln w="9525">
              <a:noFill/>
            </a:ln>
          </p:spPr>
          <p:txBody>
            <a:bodyPr/>
            <a:lstStyle/>
            <a:p>
              <a:endParaRPr lang="zh-CN" altLang="en-US">
                <a:solidFill>
                  <a:schemeClr val="tx1">
                    <a:lumMod val="50000"/>
                    <a:lumOff val="50000"/>
                  </a:schemeClr>
                </a:solidFill>
                <a:cs typeface="+mn-ea"/>
                <a:sym typeface="+mn-lt"/>
              </a:endParaRPr>
            </a:p>
          </p:txBody>
        </p:sp>
        <p:sp>
          <p:nvSpPr>
            <p:cNvPr id="175148" name="Freeform 43"/>
            <p:cNvSpPr/>
            <p:nvPr/>
          </p:nvSpPr>
          <p:spPr>
            <a:xfrm>
              <a:off x="5394" y="5396"/>
              <a:ext cx="628" cy="562"/>
            </a:xfrm>
            <a:custGeom>
              <a:avLst/>
              <a:gdLst>
                <a:gd name="txL" fmla="*/ 0 w 161"/>
                <a:gd name="txT" fmla="*/ 0 h 144"/>
                <a:gd name="txR" fmla="*/ 161 w 161"/>
                <a:gd name="txB" fmla="*/ 144 h 144"/>
              </a:gdLst>
              <a:ahLst/>
              <a:cxnLst>
                <a:cxn ang="0">
                  <a:pos x="141988" y="55022"/>
                </a:cxn>
                <a:cxn ang="0">
                  <a:pos x="70994" y="1775"/>
                </a:cxn>
                <a:cxn ang="0">
                  <a:pos x="5325" y="88746"/>
                </a:cxn>
                <a:cxn ang="0">
                  <a:pos x="140213" y="255588"/>
                </a:cxn>
                <a:cxn ang="0">
                  <a:pos x="280425" y="90521"/>
                </a:cxn>
                <a:cxn ang="0">
                  <a:pos x="214756" y="3550"/>
                </a:cxn>
                <a:cxn ang="0">
                  <a:pos x="141988" y="55022"/>
                </a:cxn>
              </a:cxnLst>
              <a:rect l="txL" t="txT" r="txR" b="txB"/>
              <a:pathLst>
                <a:path w="161" h="144">
                  <a:moveTo>
                    <a:pt x="80" y="31"/>
                  </a:moveTo>
                  <a:cubicBezTo>
                    <a:pt x="73" y="11"/>
                    <a:pt x="60" y="0"/>
                    <a:pt x="40" y="1"/>
                  </a:cubicBezTo>
                  <a:cubicBezTo>
                    <a:pt x="11" y="3"/>
                    <a:pt x="0" y="23"/>
                    <a:pt x="3" y="50"/>
                  </a:cubicBezTo>
                  <a:cubicBezTo>
                    <a:pt x="6" y="83"/>
                    <a:pt x="49" y="103"/>
                    <a:pt x="79" y="144"/>
                  </a:cubicBezTo>
                  <a:cubicBezTo>
                    <a:pt x="110" y="103"/>
                    <a:pt x="154" y="84"/>
                    <a:pt x="158" y="51"/>
                  </a:cubicBezTo>
                  <a:cubicBezTo>
                    <a:pt x="161" y="24"/>
                    <a:pt x="150" y="4"/>
                    <a:pt x="121" y="2"/>
                  </a:cubicBezTo>
                  <a:cubicBezTo>
                    <a:pt x="101" y="0"/>
                    <a:pt x="89" y="11"/>
                    <a:pt x="80" y="31"/>
                  </a:cubicBezTo>
                  <a:close/>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grpSp>
      <p:grpSp>
        <p:nvGrpSpPr>
          <p:cNvPr id="10" name="组合 9"/>
          <p:cNvGrpSpPr/>
          <p:nvPr/>
        </p:nvGrpSpPr>
        <p:grpSpPr>
          <a:xfrm>
            <a:off x="6184395" y="3306846"/>
            <a:ext cx="506730" cy="506730"/>
            <a:chOff x="9978" y="7833"/>
            <a:chExt cx="1064" cy="1064"/>
          </a:xfrm>
          <a:solidFill>
            <a:srgbClr val="1B4367"/>
          </a:solidFill>
        </p:grpSpPr>
        <p:sp>
          <p:nvSpPr>
            <p:cNvPr id="175123" name="Freeform 18"/>
            <p:cNvSpPr/>
            <p:nvPr/>
          </p:nvSpPr>
          <p:spPr>
            <a:xfrm>
              <a:off x="9978" y="7833"/>
              <a:ext cx="1065" cy="1065"/>
            </a:xfrm>
            <a:custGeom>
              <a:avLst/>
              <a:gdLst>
                <a:gd name="txL" fmla="*/ 0 w 273"/>
                <a:gd name="txT" fmla="*/ 0 h 273"/>
                <a:gd name="txR" fmla="*/ 273 w 273"/>
                <a:gd name="txB" fmla="*/ 273 h 273"/>
              </a:gdLst>
              <a:ahLst/>
              <a:cxnLst>
                <a:cxn ang="0">
                  <a:pos x="168490" y="443396"/>
                </a:cxn>
                <a:cxn ang="0">
                  <a:pos x="40792" y="168490"/>
                </a:cxn>
                <a:cxn ang="0">
                  <a:pos x="317471" y="40792"/>
                </a:cxn>
                <a:cxn ang="0">
                  <a:pos x="443396" y="317471"/>
                </a:cxn>
                <a:cxn ang="0">
                  <a:pos x="168490" y="443396"/>
                </a:cxn>
              </a:cxnLst>
              <a:rect l="txL" t="txT" r="txR" b="txB"/>
              <a:pathLst>
                <a:path w="273" h="273">
                  <a:moveTo>
                    <a:pt x="95" y="250"/>
                  </a:moveTo>
                  <a:cubicBezTo>
                    <a:pt x="32" y="227"/>
                    <a:pt x="0" y="157"/>
                    <a:pt x="23" y="95"/>
                  </a:cubicBezTo>
                  <a:cubicBezTo>
                    <a:pt x="47" y="32"/>
                    <a:pt x="116" y="0"/>
                    <a:pt x="179" y="23"/>
                  </a:cubicBezTo>
                  <a:cubicBezTo>
                    <a:pt x="241" y="47"/>
                    <a:pt x="273" y="116"/>
                    <a:pt x="250" y="179"/>
                  </a:cubicBezTo>
                  <a:cubicBezTo>
                    <a:pt x="227" y="241"/>
                    <a:pt x="157" y="273"/>
                    <a:pt x="95" y="250"/>
                  </a:cubicBezTo>
                  <a:close/>
                </a:path>
              </a:pathLst>
            </a:custGeom>
            <a:grpFill/>
            <a:ln w="9525">
              <a:noFill/>
            </a:ln>
          </p:spPr>
          <p:txBody>
            <a:bodyPr/>
            <a:lstStyle/>
            <a:p>
              <a:endParaRPr lang="zh-CN" altLang="en-US">
                <a:solidFill>
                  <a:schemeClr val="tx1">
                    <a:lumMod val="50000"/>
                    <a:lumOff val="50000"/>
                  </a:schemeClr>
                </a:solidFill>
                <a:cs typeface="+mn-ea"/>
                <a:sym typeface="+mn-lt"/>
              </a:endParaRPr>
            </a:p>
          </p:txBody>
        </p:sp>
        <p:sp>
          <p:nvSpPr>
            <p:cNvPr id="175158" name="Freeform 53"/>
            <p:cNvSpPr/>
            <p:nvPr/>
          </p:nvSpPr>
          <p:spPr>
            <a:xfrm>
              <a:off x="10251" y="8102"/>
              <a:ext cx="478" cy="321"/>
            </a:xfrm>
            <a:custGeom>
              <a:avLst/>
              <a:gdLst>
                <a:gd name="txL" fmla="*/ 0 w 123"/>
                <a:gd name="txT" fmla="*/ 0 h 82"/>
                <a:gd name="txR" fmla="*/ 123 w 123"/>
                <a:gd name="txB" fmla="*/ 82 h 82"/>
              </a:gdLst>
              <a:ahLst/>
              <a:cxnLst>
                <a:cxn ang="0">
                  <a:pos x="205111" y="46309"/>
                </a:cxn>
                <a:cxn ang="0">
                  <a:pos x="38900" y="46309"/>
                </a:cxn>
                <a:cxn ang="0">
                  <a:pos x="5305" y="146050"/>
                </a:cxn>
                <a:cxn ang="0">
                  <a:pos x="31828" y="94398"/>
                </a:cxn>
                <a:cxn ang="0">
                  <a:pos x="166210" y="85493"/>
                </a:cxn>
                <a:cxn ang="0">
                  <a:pos x="152065" y="99741"/>
                </a:cxn>
                <a:cxn ang="0">
                  <a:pos x="217488" y="99741"/>
                </a:cxn>
                <a:cxn ang="0">
                  <a:pos x="217488" y="32060"/>
                </a:cxn>
                <a:cxn ang="0">
                  <a:pos x="205111" y="46309"/>
                </a:cxn>
              </a:cxnLst>
              <a:rect l="txL" t="txT" r="txR" b="txB"/>
              <a:pathLst>
                <a:path w="123" h="82">
                  <a:moveTo>
                    <a:pt x="116" y="26"/>
                  </a:moveTo>
                  <a:cubicBezTo>
                    <a:pt x="90" y="0"/>
                    <a:pt x="48" y="0"/>
                    <a:pt x="22" y="26"/>
                  </a:cubicBezTo>
                  <a:cubicBezTo>
                    <a:pt x="7" y="41"/>
                    <a:pt x="0" y="62"/>
                    <a:pt x="3" y="82"/>
                  </a:cubicBezTo>
                  <a:cubicBezTo>
                    <a:pt x="5" y="71"/>
                    <a:pt x="10" y="61"/>
                    <a:pt x="18" y="53"/>
                  </a:cubicBezTo>
                  <a:cubicBezTo>
                    <a:pt x="39" y="33"/>
                    <a:pt x="71" y="31"/>
                    <a:pt x="94" y="48"/>
                  </a:cubicBezTo>
                  <a:cubicBezTo>
                    <a:pt x="86" y="56"/>
                    <a:pt x="86" y="56"/>
                    <a:pt x="86" y="56"/>
                  </a:cubicBezTo>
                  <a:cubicBezTo>
                    <a:pt x="123" y="56"/>
                    <a:pt x="123" y="56"/>
                    <a:pt x="123" y="56"/>
                  </a:cubicBezTo>
                  <a:cubicBezTo>
                    <a:pt x="123" y="18"/>
                    <a:pt x="123" y="18"/>
                    <a:pt x="123" y="18"/>
                  </a:cubicBezTo>
                  <a:lnTo>
                    <a:pt x="116" y="26"/>
                  </a:lnTo>
                  <a:close/>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sp>
          <p:nvSpPr>
            <p:cNvPr id="175159" name="Freeform 54"/>
            <p:cNvSpPr/>
            <p:nvPr/>
          </p:nvSpPr>
          <p:spPr>
            <a:xfrm>
              <a:off x="10303" y="8357"/>
              <a:ext cx="478" cy="318"/>
            </a:xfrm>
            <a:custGeom>
              <a:avLst/>
              <a:gdLst>
                <a:gd name="txL" fmla="*/ 0 w 123"/>
                <a:gd name="txT" fmla="*/ 0 h 81"/>
                <a:gd name="txR" fmla="*/ 123 w 123"/>
                <a:gd name="txB" fmla="*/ 81 h 81"/>
              </a:gdLst>
              <a:ahLst/>
              <a:cxnLst>
                <a:cxn ang="0">
                  <a:pos x="14145" y="98092"/>
                </a:cxn>
                <a:cxn ang="0">
                  <a:pos x="180355" y="98092"/>
                </a:cxn>
                <a:cxn ang="0">
                  <a:pos x="213951" y="0"/>
                </a:cxn>
                <a:cxn ang="0">
                  <a:pos x="185660" y="49938"/>
                </a:cxn>
                <a:cxn ang="0">
                  <a:pos x="53046" y="58855"/>
                </a:cxn>
                <a:cxn ang="0">
                  <a:pos x="67191" y="44587"/>
                </a:cxn>
                <a:cxn ang="0">
                  <a:pos x="0" y="44587"/>
                </a:cxn>
                <a:cxn ang="0">
                  <a:pos x="0" y="112360"/>
                </a:cxn>
                <a:cxn ang="0">
                  <a:pos x="14145" y="98092"/>
                </a:cxn>
              </a:cxnLst>
              <a:rect l="txL" t="txT" r="txR" b="txB"/>
              <a:pathLst>
                <a:path w="123" h="81">
                  <a:moveTo>
                    <a:pt x="8" y="55"/>
                  </a:moveTo>
                  <a:cubicBezTo>
                    <a:pt x="34" y="81"/>
                    <a:pt x="76" y="81"/>
                    <a:pt x="102" y="55"/>
                  </a:cubicBezTo>
                  <a:cubicBezTo>
                    <a:pt x="117" y="40"/>
                    <a:pt x="123" y="19"/>
                    <a:pt x="121" y="0"/>
                  </a:cubicBezTo>
                  <a:cubicBezTo>
                    <a:pt x="118" y="10"/>
                    <a:pt x="113" y="20"/>
                    <a:pt x="105" y="28"/>
                  </a:cubicBezTo>
                  <a:cubicBezTo>
                    <a:pt x="85" y="48"/>
                    <a:pt x="52" y="50"/>
                    <a:pt x="30" y="33"/>
                  </a:cubicBezTo>
                  <a:cubicBezTo>
                    <a:pt x="38" y="25"/>
                    <a:pt x="38" y="25"/>
                    <a:pt x="38" y="25"/>
                  </a:cubicBezTo>
                  <a:cubicBezTo>
                    <a:pt x="0" y="25"/>
                    <a:pt x="0" y="25"/>
                    <a:pt x="0" y="25"/>
                  </a:cubicBezTo>
                  <a:cubicBezTo>
                    <a:pt x="0" y="63"/>
                    <a:pt x="0" y="63"/>
                    <a:pt x="0" y="63"/>
                  </a:cubicBezTo>
                  <a:lnTo>
                    <a:pt x="8" y="55"/>
                  </a:lnTo>
                  <a:close/>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grpSp>
      <p:grpSp>
        <p:nvGrpSpPr>
          <p:cNvPr id="8" name="组合 7"/>
          <p:cNvGrpSpPr/>
          <p:nvPr/>
        </p:nvGrpSpPr>
        <p:grpSpPr>
          <a:xfrm>
            <a:off x="4270608" y="1649730"/>
            <a:ext cx="504825" cy="501968"/>
            <a:chOff x="8470" y="2554"/>
            <a:chExt cx="1060" cy="1054"/>
          </a:xfrm>
          <a:solidFill>
            <a:srgbClr val="1B4367"/>
          </a:solidFill>
        </p:grpSpPr>
        <p:sp>
          <p:nvSpPr>
            <p:cNvPr id="175113" name="Freeform 8"/>
            <p:cNvSpPr/>
            <p:nvPr/>
          </p:nvSpPr>
          <p:spPr>
            <a:xfrm>
              <a:off x="8470" y="2554"/>
              <a:ext cx="1061" cy="1054"/>
            </a:xfrm>
            <a:custGeom>
              <a:avLst/>
              <a:gdLst>
                <a:gd name="txL" fmla="*/ 0 w 271"/>
                <a:gd name="txT" fmla="*/ 0 h 271"/>
                <a:gd name="txR" fmla="*/ 271 w 271"/>
                <a:gd name="txB" fmla="*/ 271 h 271"/>
              </a:gdLst>
              <a:ahLst/>
              <a:cxnLst>
                <a:cxn ang="0">
                  <a:pos x="381094" y="77840"/>
                </a:cxn>
                <a:cxn ang="0">
                  <a:pos x="406025" y="378587"/>
                </a:cxn>
                <a:cxn ang="0">
                  <a:pos x="101506" y="403354"/>
                </a:cxn>
                <a:cxn ang="0">
                  <a:pos x="78356" y="100838"/>
                </a:cxn>
                <a:cxn ang="0">
                  <a:pos x="381094" y="77840"/>
                </a:cxn>
              </a:cxnLst>
              <a:rect l="txL" t="txT" r="txR" b="txB"/>
              <a:pathLst>
                <a:path w="271" h="271">
                  <a:moveTo>
                    <a:pt x="214" y="44"/>
                  </a:moveTo>
                  <a:cubicBezTo>
                    <a:pt x="265" y="87"/>
                    <a:pt x="271" y="163"/>
                    <a:pt x="228" y="214"/>
                  </a:cubicBezTo>
                  <a:cubicBezTo>
                    <a:pt x="184" y="265"/>
                    <a:pt x="108" y="271"/>
                    <a:pt x="57" y="228"/>
                  </a:cubicBezTo>
                  <a:cubicBezTo>
                    <a:pt x="7" y="184"/>
                    <a:pt x="0" y="108"/>
                    <a:pt x="44" y="57"/>
                  </a:cubicBezTo>
                  <a:cubicBezTo>
                    <a:pt x="87" y="7"/>
                    <a:pt x="163" y="0"/>
                    <a:pt x="214" y="44"/>
                  </a:cubicBezTo>
                  <a:close/>
                </a:path>
              </a:pathLst>
            </a:custGeom>
            <a:grpFill/>
            <a:ln w="9525">
              <a:noFill/>
            </a:ln>
          </p:spPr>
          <p:txBody>
            <a:bodyPr/>
            <a:lstStyle/>
            <a:p>
              <a:endParaRPr lang="zh-CN" altLang="en-US">
                <a:solidFill>
                  <a:schemeClr val="tx1">
                    <a:lumMod val="50000"/>
                    <a:lumOff val="50000"/>
                  </a:schemeClr>
                </a:solidFill>
                <a:cs typeface="+mn-ea"/>
                <a:sym typeface="+mn-lt"/>
              </a:endParaRPr>
            </a:p>
          </p:txBody>
        </p:sp>
        <p:sp>
          <p:nvSpPr>
            <p:cNvPr id="175179" name="Freeform 87"/>
            <p:cNvSpPr>
              <a:spLocks noEditPoints="1"/>
            </p:cNvSpPr>
            <p:nvPr/>
          </p:nvSpPr>
          <p:spPr>
            <a:xfrm>
              <a:off x="8669" y="2847"/>
              <a:ext cx="712" cy="468"/>
            </a:xfrm>
            <a:custGeom>
              <a:avLst/>
              <a:gdLst>
                <a:gd name="txL" fmla="*/ 0 w 162"/>
                <a:gd name="txT" fmla="*/ 0 h 106"/>
                <a:gd name="txR" fmla="*/ 162 w 162"/>
                <a:gd name="txB" fmla="*/ 106 h 106"/>
              </a:gdLst>
              <a:ahLst/>
              <a:cxnLst>
                <a:cxn ang="0">
                  <a:pos x="323850" y="24082"/>
                </a:cxn>
                <a:cxn ang="0">
                  <a:pos x="173919" y="0"/>
                </a:cxn>
                <a:cxn ang="0">
                  <a:pos x="9995" y="24082"/>
                </a:cxn>
                <a:cxn ang="0">
                  <a:pos x="9995" y="110376"/>
                </a:cxn>
                <a:cxn ang="0">
                  <a:pos x="5997" y="120410"/>
                </a:cxn>
                <a:cxn ang="0">
                  <a:pos x="15993" y="132451"/>
                </a:cxn>
                <a:cxn ang="0">
                  <a:pos x="27987" y="120410"/>
                </a:cxn>
                <a:cxn ang="0">
                  <a:pos x="21990" y="110376"/>
                </a:cxn>
                <a:cxn ang="0">
                  <a:pos x="21990" y="56192"/>
                </a:cxn>
                <a:cxn ang="0">
                  <a:pos x="173919" y="78267"/>
                </a:cxn>
                <a:cxn ang="0">
                  <a:pos x="323850" y="54185"/>
                </a:cxn>
                <a:cxn ang="0">
                  <a:pos x="323850" y="24082"/>
                </a:cxn>
                <a:cxn ang="0">
                  <a:pos x="25988" y="136465"/>
                </a:cxn>
                <a:cxn ang="0">
                  <a:pos x="7996" y="136465"/>
                </a:cxn>
                <a:cxn ang="0">
                  <a:pos x="0" y="188643"/>
                </a:cxn>
                <a:cxn ang="0">
                  <a:pos x="5997" y="190650"/>
                </a:cxn>
                <a:cxn ang="0">
                  <a:pos x="7996" y="184629"/>
                </a:cxn>
                <a:cxn ang="0">
                  <a:pos x="7996" y="190650"/>
                </a:cxn>
                <a:cxn ang="0">
                  <a:pos x="17992" y="192657"/>
                </a:cxn>
                <a:cxn ang="0">
                  <a:pos x="19991" y="186636"/>
                </a:cxn>
                <a:cxn ang="0">
                  <a:pos x="21990" y="190650"/>
                </a:cxn>
                <a:cxn ang="0">
                  <a:pos x="23989" y="190650"/>
                </a:cxn>
                <a:cxn ang="0">
                  <a:pos x="25988" y="166568"/>
                </a:cxn>
                <a:cxn ang="0">
                  <a:pos x="27987" y="190650"/>
                </a:cxn>
                <a:cxn ang="0">
                  <a:pos x="33984" y="188643"/>
                </a:cxn>
                <a:cxn ang="0">
                  <a:pos x="25988" y="136465"/>
                </a:cxn>
                <a:cxn ang="0">
                  <a:pos x="59972" y="188643"/>
                </a:cxn>
                <a:cxn ang="0">
                  <a:pos x="59972" y="74253"/>
                </a:cxn>
                <a:cxn ang="0">
                  <a:pos x="173919" y="90308"/>
                </a:cxn>
                <a:cxn ang="0">
                  <a:pos x="281869" y="74253"/>
                </a:cxn>
                <a:cxn ang="0">
                  <a:pos x="281869" y="186636"/>
                </a:cxn>
                <a:cxn ang="0">
                  <a:pos x="171920" y="212725"/>
                </a:cxn>
                <a:cxn ang="0">
                  <a:pos x="59972" y="188643"/>
                </a:cxn>
              </a:cxnLst>
              <a:rect l="txL" t="txT" r="txR" b="txB"/>
              <a:pathLst>
                <a:path w="162" h="106">
                  <a:moveTo>
                    <a:pt x="162" y="12"/>
                  </a:moveTo>
                  <a:cubicBezTo>
                    <a:pt x="87" y="0"/>
                    <a:pt x="87" y="0"/>
                    <a:pt x="87" y="0"/>
                  </a:cubicBezTo>
                  <a:cubicBezTo>
                    <a:pt x="5" y="12"/>
                    <a:pt x="5" y="12"/>
                    <a:pt x="5" y="12"/>
                  </a:cubicBezTo>
                  <a:cubicBezTo>
                    <a:pt x="5" y="27"/>
                    <a:pt x="5" y="41"/>
                    <a:pt x="5" y="55"/>
                  </a:cubicBezTo>
                  <a:cubicBezTo>
                    <a:pt x="4" y="56"/>
                    <a:pt x="3" y="58"/>
                    <a:pt x="3" y="60"/>
                  </a:cubicBezTo>
                  <a:cubicBezTo>
                    <a:pt x="3" y="63"/>
                    <a:pt x="5" y="66"/>
                    <a:pt x="8" y="66"/>
                  </a:cubicBezTo>
                  <a:cubicBezTo>
                    <a:pt x="12" y="66"/>
                    <a:pt x="14" y="63"/>
                    <a:pt x="14" y="60"/>
                  </a:cubicBezTo>
                  <a:cubicBezTo>
                    <a:pt x="14" y="58"/>
                    <a:pt x="13" y="56"/>
                    <a:pt x="11" y="55"/>
                  </a:cubicBezTo>
                  <a:cubicBezTo>
                    <a:pt x="11" y="28"/>
                    <a:pt x="11" y="28"/>
                    <a:pt x="11" y="28"/>
                  </a:cubicBezTo>
                  <a:cubicBezTo>
                    <a:pt x="87" y="39"/>
                    <a:pt x="87" y="39"/>
                    <a:pt x="87" y="39"/>
                  </a:cubicBezTo>
                  <a:cubicBezTo>
                    <a:pt x="162" y="27"/>
                    <a:pt x="162" y="27"/>
                    <a:pt x="162" y="27"/>
                  </a:cubicBezTo>
                  <a:cubicBezTo>
                    <a:pt x="162" y="12"/>
                    <a:pt x="162" y="12"/>
                    <a:pt x="162" y="12"/>
                  </a:cubicBezTo>
                  <a:close/>
                  <a:moveTo>
                    <a:pt x="13" y="68"/>
                  </a:moveTo>
                  <a:cubicBezTo>
                    <a:pt x="10" y="69"/>
                    <a:pt x="7" y="69"/>
                    <a:pt x="4" y="68"/>
                  </a:cubicBezTo>
                  <a:cubicBezTo>
                    <a:pt x="3" y="77"/>
                    <a:pt x="1" y="85"/>
                    <a:pt x="0" y="94"/>
                  </a:cubicBezTo>
                  <a:cubicBezTo>
                    <a:pt x="1" y="94"/>
                    <a:pt x="2" y="94"/>
                    <a:pt x="3" y="95"/>
                  </a:cubicBezTo>
                  <a:cubicBezTo>
                    <a:pt x="4" y="92"/>
                    <a:pt x="4" y="92"/>
                    <a:pt x="4" y="92"/>
                  </a:cubicBezTo>
                  <a:cubicBezTo>
                    <a:pt x="4" y="95"/>
                    <a:pt x="4" y="95"/>
                    <a:pt x="4" y="95"/>
                  </a:cubicBezTo>
                  <a:cubicBezTo>
                    <a:pt x="6" y="95"/>
                    <a:pt x="8" y="96"/>
                    <a:pt x="9" y="96"/>
                  </a:cubicBezTo>
                  <a:cubicBezTo>
                    <a:pt x="10" y="93"/>
                    <a:pt x="10" y="93"/>
                    <a:pt x="10" y="93"/>
                  </a:cubicBezTo>
                  <a:cubicBezTo>
                    <a:pt x="11" y="95"/>
                    <a:pt x="11" y="95"/>
                    <a:pt x="11" y="95"/>
                  </a:cubicBezTo>
                  <a:cubicBezTo>
                    <a:pt x="12" y="95"/>
                    <a:pt x="12" y="95"/>
                    <a:pt x="12" y="95"/>
                  </a:cubicBezTo>
                  <a:cubicBezTo>
                    <a:pt x="13" y="83"/>
                    <a:pt x="13" y="83"/>
                    <a:pt x="13" y="83"/>
                  </a:cubicBezTo>
                  <a:cubicBezTo>
                    <a:pt x="14" y="95"/>
                    <a:pt x="14" y="95"/>
                    <a:pt x="14" y="95"/>
                  </a:cubicBezTo>
                  <a:cubicBezTo>
                    <a:pt x="15" y="94"/>
                    <a:pt x="16" y="94"/>
                    <a:pt x="17" y="94"/>
                  </a:cubicBezTo>
                  <a:cubicBezTo>
                    <a:pt x="16" y="85"/>
                    <a:pt x="14" y="77"/>
                    <a:pt x="13" y="68"/>
                  </a:cubicBezTo>
                  <a:close/>
                  <a:moveTo>
                    <a:pt x="30" y="94"/>
                  </a:moveTo>
                  <a:cubicBezTo>
                    <a:pt x="30" y="37"/>
                    <a:pt x="30" y="37"/>
                    <a:pt x="30" y="37"/>
                  </a:cubicBezTo>
                  <a:cubicBezTo>
                    <a:pt x="87" y="45"/>
                    <a:pt x="87" y="45"/>
                    <a:pt x="87" y="45"/>
                  </a:cubicBezTo>
                  <a:cubicBezTo>
                    <a:pt x="141" y="37"/>
                    <a:pt x="141" y="37"/>
                    <a:pt x="141" y="37"/>
                  </a:cubicBezTo>
                  <a:cubicBezTo>
                    <a:pt x="141" y="93"/>
                    <a:pt x="141" y="93"/>
                    <a:pt x="141" y="93"/>
                  </a:cubicBezTo>
                  <a:cubicBezTo>
                    <a:pt x="122" y="93"/>
                    <a:pt x="104" y="98"/>
                    <a:pt x="86" y="106"/>
                  </a:cubicBezTo>
                  <a:cubicBezTo>
                    <a:pt x="68" y="97"/>
                    <a:pt x="49" y="94"/>
                    <a:pt x="30" y="94"/>
                  </a:cubicBezTo>
                  <a:close/>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grpSp>
      <p:grpSp>
        <p:nvGrpSpPr>
          <p:cNvPr id="5" name="组合 4"/>
          <p:cNvGrpSpPr/>
          <p:nvPr/>
        </p:nvGrpSpPr>
        <p:grpSpPr>
          <a:xfrm>
            <a:off x="3017118" y="2091690"/>
            <a:ext cx="450533" cy="452438"/>
            <a:chOff x="4704" y="4364"/>
            <a:chExt cx="946" cy="950"/>
          </a:xfrm>
          <a:solidFill>
            <a:srgbClr val="1B4367"/>
          </a:solidFill>
        </p:grpSpPr>
        <p:sp>
          <p:nvSpPr>
            <p:cNvPr id="175115" name="Freeform 10"/>
            <p:cNvSpPr/>
            <p:nvPr/>
          </p:nvSpPr>
          <p:spPr>
            <a:xfrm>
              <a:off x="4704" y="4364"/>
              <a:ext cx="946" cy="950"/>
            </a:xfrm>
            <a:custGeom>
              <a:avLst/>
              <a:gdLst>
                <a:gd name="txL" fmla="*/ 0 w 242"/>
                <a:gd name="txT" fmla="*/ 0 h 243"/>
                <a:gd name="txR" fmla="*/ 242 w 242"/>
                <a:gd name="txB" fmla="*/ 243 h 243"/>
              </a:gdLst>
              <a:ahLst/>
              <a:cxnLst>
                <a:cxn ang="0">
                  <a:pos x="216884" y="1777"/>
                </a:cxn>
                <a:cxn ang="0">
                  <a:pos x="430213" y="216788"/>
                </a:cxn>
                <a:cxn ang="0">
                  <a:pos x="213329" y="430023"/>
                </a:cxn>
                <a:cxn ang="0">
                  <a:pos x="0" y="215012"/>
                </a:cxn>
                <a:cxn ang="0">
                  <a:pos x="216884" y="1777"/>
                </a:cxn>
              </a:cxnLst>
              <a:rect l="txL" t="txT" r="txR" b="txB"/>
              <a:pathLst>
                <a:path w="242" h="243">
                  <a:moveTo>
                    <a:pt x="122" y="1"/>
                  </a:moveTo>
                  <a:cubicBezTo>
                    <a:pt x="188" y="1"/>
                    <a:pt x="242" y="56"/>
                    <a:pt x="242" y="122"/>
                  </a:cubicBezTo>
                  <a:cubicBezTo>
                    <a:pt x="241" y="189"/>
                    <a:pt x="187" y="243"/>
                    <a:pt x="120" y="242"/>
                  </a:cubicBezTo>
                  <a:cubicBezTo>
                    <a:pt x="53" y="242"/>
                    <a:pt x="0" y="188"/>
                    <a:pt x="0" y="121"/>
                  </a:cubicBezTo>
                  <a:cubicBezTo>
                    <a:pt x="1" y="54"/>
                    <a:pt x="55" y="0"/>
                    <a:pt x="122" y="1"/>
                  </a:cubicBezTo>
                  <a:close/>
                </a:path>
              </a:pathLst>
            </a:custGeom>
            <a:grpFill/>
            <a:ln w="9525">
              <a:noFill/>
            </a:ln>
          </p:spPr>
          <p:txBody>
            <a:bodyPr/>
            <a:lstStyle/>
            <a:p>
              <a:endParaRPr lang="zh-CN" altLang="en-US">
                <a:solidFill>
                  <a:schemeClr val="tx1">
                    <a:lumMod val="50000"/>
                    <a:lumOff val="50000"/>
                  </a:schemeClr>
                </a:solidFill>
                <a:cs typeface="+mn-ea"/>
                <a:sym typeface="+mn-lt"/>
              </a:endParaRPr>
            </a:p>
          </p:txBody>
        </p:sp>
        <p:sp>
          <p:nvSpPr>
            <p:cNvPr id="175151" name="Freeform 46"/>
            <p:cNvSpPr>
              <a:spLocks noEditPoints="1"/>
            </p:cNvSpPr>
            <p:nvPr/>
          </p:nvSpPr>
          <p:spPr>
            <a:xfrm>
              <a:off x="4994" y="4517"/>
              <a:ext cx="367" cy="642"/>
            </a:xfrm>
            <a:custGeom>
              <a:avLst/>
              <a:gdLst>
                <a:gd name="txL" fmla="*/ 0 w 94"/>
                <a:gd name="txT" fmla="*/ 0 h 165"/>
                <a:gd name="txR" fmla="*/ 94 w 94"/>
                <a:gd name="txB" fmla="*/ 165 h 165"/>
              </a:gdLst>
              <a:ahLst/>
              <a:cxnLst>
                <a:cxn ang="0">
                  <a:pos x="147181" y="0"/>
                </a:cxn>
                <a:cxn ang="0">
                  <a:pos x="17733" y="0"/>
                </a:cxn>
                <a:cxn ang="0">
                  <a:pos x="0" y="19473"/>
                </a:cxn>
                <a:cxn ang="0">
                  <a:pos x="0" y="272627"/>
                </a:cxn>
                <a:cxn ang="0">
                  <a:pos x="17733" y="292100"/>
                </a:cxn>
                <a:cxn ang="0">
                  <a:pos x="147181" y="292100"/>
                </a:cxn>
                <a:cxn ang="0">
                  <a:pos x="166687" y="272627"/>
                </a:cxn>
                <a:cxn ang="0">
                  <a:pos x="166687" y="19473"/>
                </a:cxn>
                <a:cxn ang="0">
                  <a:pos x="147181" y="0"/>
                </a:cxn>
                <a:cxn ang="0">
                  <a:pos x="56745" y="21244"/>
                </a:cxn>
                <a:cxn ang="0">
                  <a:pos x="109942" y="21244"/>
                </a:cxn>
                <a:cxn ang="0">
                  <a:pos x="109942" y="28325"/>
                </a:cxn>
                <a:cxn ang="0">
                  <a:pos x="56745" y="28325"/>
                </a:cxn>
                <a:cxn ang="0">
                  <a:pos x="56745" y="21244"/>
                </a:cxn>
                <a:cxn ang="0">
                  <a:pos x="83344" y="279708"/>
                </a:cxn>
                <a:cxn ang="0">
                  <a:pos x="72704" y="269086"/>
                </a:cxn>
                <a:cxn ang="0">
                  <a:pos x="83344" y="260235"/>
                </a:cxn>
                <a:cxn ang="0">
                  <a:pos x="93983" y="269086"/>
                </a:cxn>
                <a:cxn ang="0">
                  <a:pos x="83344" y="279708"/>
                </a:cxn>
                <a:cxn ang="0">
                  <a:pos x="154274" y="244302"/>
                </a:cxn>
                <a:cxn ang="0">
                  <a:pos x="12413" y="244302"/>
                </a:cxn>
                <a:cxn ang="0">
                  <a:pos x="12413" y="46028"/>
                </a:cxn>
                <a:cxn ang="0">
                  <a:pos x="154274" y="46028"/>
                </a:cxn>
                <a:cxn ang="0">
                  <a:pos x="154274" y="244302"/>
                </a:cxn>
              </a:cxnLst>
              <a:rect l="txL" t="txT" r="txR" b="txB"/>
              <a:pathLst>
                <a:path w="94" h="165">
                  <a:moveTo>
                    <a:pt x="83" y="0"/>
                  </a:moveTo>
                  <a:cubicBezTo>
                    <a:pt x="10" y="0"/>
                    <a:pt x="10" y="0"/>
                    <a:pt x="10" y="0"/>
                  </a:cubicBezTo>
                  <a:cubicBezTo>
                    <a:pt x="5" y="0"/>
                    <a:pt x="0" y="5"/>
                    <a:pt x="0" y="11"/>
                  </a:cubicBezTo>
                  <a:cubicBezTo>
                    <a:pt x="0" y="154"/>
                    <a:pt x="0" y="154"/>
                    <a:pt x="0" y="154"/>
                  </a:cubicBezTo>
                  <a:cubicBezTo>
                    <a:pt x="0" y="160"/>
                    <a:pt x="5" y="165"/>
                    <a:pt x="10" y="165"/>
                  </a:cubicBezTo>
                  <a:cubicBezTo>
                    <a:pt x="83" y="165"/>
                    <a:pt x="83" y="165"/>
                    <a:pt x="83" y="165"/>
                  </a:cubicBezTo>
                  <a:cubicBezTo>
                    <a:pt x="89" y="165"/>
                    <a:pt x="94" y="160"/>
                    <a:pt x="94" y="154"/>
                  </a:cubicBezTo>
                  <a:cubicBezTo>
                    <a:pt x="94" y="11"/>
                    <a:pt x="94" y="11"/>
                    <a:pt x="94" y="11"/>
                  </a:cubicBezTo>
                  <a:cubicBezTo>
                    <a:pt x="94" y="5"/>
                    <a:pt x="89" y="0"/>
                    <a:pt x="83" y="0"/>
                  </a:cubicBezTo>
                  <a:close/>
                  <a:moveTo>
                    <a:pt x="32" y="12"/>
                  </a:moveTo>
                  <a:cubicBezTo>
                    <a:pt x="62" y="12"/>
                    <a:pt x="62" y="12"/>
                    <a:pt x="62" y="12"/>
                  </a:cubicBezTo>
                  <a:cubicBezTo>
                    <a:pt x="62" y="16"/>
                    <a:pt x="62" y="16"/>
                    <a:pt x="62" y="16"/>
                  </a:cubicBezTo>
                  <a:cubicBezTo>
                    <a:pt x="32" y="16"/>
                    <a:pt x="32" y="16"/>
                    <a:pt x="32" y="16"/>
                  </a:cubicBezTo>
                  <a:lnTo>
                    <a:pt x="32" y="12"/>
                  </a:lnTo>
                  <a:close/>
                  <a:moveTo>
                    <a:pt x="47" y="158"/>
                  </a:moveTo>
                  <a:cubicBezTo>
                    <a:pt x="44" y="158"/>
                    <a:pt x="41" y="156"/>
                    <a:pt x="41" y="152"/>
                  </a:cubicBezTo>
                  <a:cubicBezTo>
                    <a:pt x="41" y="149"/>
                    <a:pt x="44" y="147"/>
                    <a:pt x="47" y="147"/>
                  </a:cubicBezTo>
                  <a:cubicBezTo>
                    <a:pt x="50" y="147"/>
                    <a:pt x="53" y="149"/>
                    <a:pt x="53" y="152"/>
                  </a:cubicBezTo>
                  <a:cubicBezTo>
                    <a:pt x="53" y="156"/>
                    <a:pt x="50" y="158"/>
                    <a:pt x="47" y="158"/>
                  </a:cubicBezTo>
                  <a:close/>
                  <a:moveTo>
                    <a:pt x="87" y="138"/>
                  </a:moveTo>
                  <a:cubicBezTo>
                    <a:pt x="7" y="138"/>
                    <a:pt x="7" y="138"/>
                    <a:pt x="7" y="138"/>
                  </a:cubicBezTo>
                  <a:cubicBezTo>
                    <a:pt x="7" y="26"/>
                    <a:pt x="7" y="26"/>
                    <a:pt x="7" y="26"/>
                  </a:cubicBezTo>
                  <a:cubicBezTo>
                    <a:pt x="87" y="26"/>
                    <a:pt x="87" y="26"/>
                    <a:pt x="87" y="26"/>
                  </a:cubicBezTo>
                  <a:lnTo>
                    <a:pt x="87" y="138"/>
                  </a:lnTo>
                  <a:close/>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grpSp>
      <p:grpSp>
        <p:nvGrpSpPr>
          <p:cNvPr id="15" name="组合 14"/>
          <p:cNvGrpSpPr/>
          <p:nvPr/>
        </p:nvGrpSpPr>
        <p:grpSpPr>
          <a:xfrm>
            <a:off x="5608395" y="2088357"/>
            <a:ext cx="504349" cy="506254"/>
            <a:chOff x="4030" y="4930"/>
            <a:chExt cx="840" cy="843"/>
          </a:xfrm>
          <a:solidFill>
            <a:srgbClr val="1B4367"/>
          </a:solidFill>
        </p:grpSpPr>
        <p:sp>
          <p:nvSpPr>
            <p:cNvPr id="93246" name="Freeform 1819"/>
            <p:cNvSpPr/>
            <p:nvPr/>
          </p:nvSpPr>
          <p:spPr>
            <a:xfrm>
              <a:off x="4030" y="4930"/>
              <a:ext cx="840" cy="843"/>
            </a:xfrm>
            <a:custGeom>
              <a:avLst/>
              <a:gdLst>
                <a:gd name="txL" fmla="*/ 0 w 92"/>
                <a:gd name="txT" fmla="*/ 0 h 92"/>
                <a:gd name="txR" fmla="*/ 92 w 92"/>
                <a:gd name="txB" fmla="*/ 92 h 92"/>
              </a:gdLst>
              <a:ahLst/>
              <a:cxnLst>
                <a:cxn ang="0">
                  <a:pos x="382657" y="63966"/>
                </a:cxn>
                <a:cxn ang="0">
                  <a:pos x="469624" y="383796"/>
                </a:cxn>
                <a:cxn ang="0">
                  <a:pos x="150743" y="471022"/>
                </a:cxn>
                <a:cxn ang="0">
                  <a:pos x="69574" y="151192"/>
                </a:cxn>
                <a:cxn ang="0">
                  <a:pos x="382657" y="63966"/>
                </a:cxn>
              </a:cxnLst>
              <a:rect l="txL" t="txT" r="txR" b="txB"/>
              <a:pathLst>
                <a:path w="92" h="92">
                  <a:moveTo>
                    <a:pt x="66" y="11"/>
                  </a:moveTo>
                  <a:cubicBezTo>
                    <a:pt x="85" y="23"/>
                    <a:pt x="92" y="47"/>
                    <a:pt x="81" y="66"/>
                  </a:cubicBezTo>
                  <a:cubicBezTo>
                    <a:pt x="70" y="85"/>
                    <a:pt x="45" y="92"/>
                    <a:pt x="26" y="81"/>
                  </a:cubicBezTo>
                  <a:cubicBezTo>
                    <a:pt x="7" y="70"/>
                    <a:pt x="0" y="45"/>
                    <a:pt x="12" y="26"/>
                  </a:cubicBezTo>
                  <a:cubicBezTo>
                    <a:pt x="23" y="7"/>
                    <a:pt x="47" y="0"/>
                    <a:pt x="66" y="11"/>
                  </a:cubicBezTo>
                </a:path>
              </a:pathLst>
            </a:custGeom>
            <a:grpFill/>
            <a:ln w="9525">
              <a:noFill/>
            </a:ln>
          </p:spPr>
          <p:txBody>
            <a:bodyPr/>
            <a:lstStyle/>
            <a:p>
              <a:endParaRPr lang="zh-CN" altLang="en-US">
                <a:solidFill>
                  <a:schemeClr val="tx1">
                    <a:lumMod val="50000"/>
                    <a:lumOff val="50000"/>
                  </a:schemeClr>
                </a:solidFill>
                <a:cs typeface="+mn-ea"/>
                <a:sym typeface="+mn-lt"/>
              </a:endParaRPr>
            </a:p>
          </p:txBody>
        </p:sp>
        <p:sp>
          <p:nvSpPr>
            <p:cNvPr id="29717" name="稻壳儿小白白(http://dwz.cn/Wu2UP)"/>
            <p:cNvSpPr>
              <a:spLocks noEditPoints="1"/>
            </p:cNvSpPr>
            <p:nvPr/>
          </p:nvSpPr>
          <p:spPr>
            <a:xfrm>
              <a:off x="4214" y="5125"/>
              <a:ext cx="425" cy="425"/>
            </a:xfrm>
            <a:custGeom>
              <a:avLst/>
              <a:gdLst/>
              <a:ahLst/>
              <a:cxnLst>
                <a:cxn ang="0">
                  <a:pos x="1479576135" y="12226576"/>
                </a:cxn>
                <a:cxn ang="0">
                  <a:pos x="1455122931" y="0"/>
                </a:cxn>
                <a:cxn ang="0">
                  <a:pos x="1430665982" y="12226576"/>
                </a:cxn>
                <a:cxn ang="0">
                  <a:pos x="24456949" y="941543682"/>
                </a:cxn>
                <a:cxn ang="0">
                  <a:pos x="0" y="990457474"/>
                </a:cxn>
                <a:cxn ang="0">
                  <a:pos x="24456949" y="1027140945"/>
                </a:cxn>
                <a:cxn ang="0">
                  <a:pos x="391292460" y="1173874831"/>
                </a:cxn>
                <a:cxn ang="0">
                  <a:pos x="562483613" y="1479569178"/>
                </a:cxn>
                <a:cxn ang="0">
                  <a:pos x="611393766" y="1504026074"/>
                </a:cxn>
                <a:cxn ang="0">
                  <a:pos x="611393766" y="1504026074"/>
                </a:cxn>
                <a:cxn ang="0">
                  <a:pos x="648081062" y="1479569178"/>
                </a:cxn>
                <a:cxn ang="0">
                  <a:pos x="745901369" y="1308382141"/>
                </a:cxn>
                <a:cxn ang="0">
                  <a:pos x="1198334329" y="1491799499"/>
                </a:cxn>
                <a:cxn ang="0">
                  <a:pos x="1222791278" y="1504026074"/>
                </a:cxn>
                <a:cxn ang="0">
                  <a:pos x="1235017880" y="1491799499"/>
                </a:cxn>
                <a:cxn ang="0">
                  <a:pos x="1259474829" y="1455116027"/>
                </a:cxn>
                <a:cxn ang="0">
                  <a:pos x="1504033084" y="48910047"/>
                </a:cxn>
                <a:cxn ang="0">
                  <a:pos x="1479576135" y="12226576"/>
                </a:cxn>
                <a:cxn ang="0">
                  <a:pos x="146734204" y="978227154"/>
                </a:cxn>
                <a:cxn ang="0">
                  <a:pos x="1235017880" y="244557725"/>
                </a:cxn>
                <a:cxn ang="0">
                  <a:pos x="440206358" y="1088277568"/>
                </a:cxn>
                <a:cxn ang="0">
                  <a:pos x="427976011" y="1088277568"/>
                </a:cxn>
                <a:cxn ang="0">
                  <a:pos x="146734204" y="978227154"/>
                </a:cxn>
                <a:cxn ang="0">
                  <a:pos x="476889909" y="1124961039"/>
                </a:cxn>
                <a:cxn ang="0">
                  <a:pos x="476889909" y="1124961039"/>
                </a:cxn>
                <a:cxn ang="0">
                  <a:pos x="1369525482" y="171190782"/>
                </a:cxn>
                <a:cxn ang="0">
                  <a:pos x="611393766" y="1357292188"/>
                </a:cxn>
                <a:cxn ang="0">
                  <a:pos x="476889909" y="1124961039"/>
                </a:cxn>
                <a:cxn ang="0">
                  <a:pos x="1186107726" y="1381749084"/>
                </a:cxn>
                <a:cxn ang="0">
                  <a:pos x="782584920" y="1222784878"/>
                </a:cxn>
                <a:cxn ang="0">
                  <a:pos x="745901369" y="1222784878"/>
                </a:cxn>
                <a:cxn ang="0">
                  <a:pos x="1369525482" y="269014620"/>
                </a:cxn>
                <a:cxn ang="0">
                  <a:pos x="1186107726" y="1381749084"/>
                </a:cxn>
                <a:cxn ang="0">
                  <a:pos x="1186107726" y="1381749084"/>
                </a:cxn>
                <a:cxn ang="0">
                  <a:pos x="1186107726" y="1381749084"/>
                </a:cxn>
              </a:cxnLst>
              <a:rect l="0" t="0" r="0" b="0"/>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grpSp>
      <p:sp>
        <p:nvSpPr>
          <p:cNvPr id="39962" name="TextBox 1210"/>
          <p:cNvSpPr/>
          <p:nvPr/>
        </p:nvSpPr>
        <p:spPr>
          <a:xfrm>
            <a:off x="855676" y="2063856"/>
            <a:ext cx="1969129" cy="500137"/>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en-US" altLang="zh-CN" b="1" dirty="0">
                <a:solidFill>
                  <a:srgbClr val="1B4367"/>
                </a:solidFill>
                <a:cs typeface="+mn-ea"/>
                <a:sym typeface="+mn-lt"/>
              </a:rPr>
              <a:t>2.</a:t>
            </a:r>
            <a:r>
              <a:rPr lang="zh-CN" altLang="en-US" b="1" dirty="0">
                <a:solidFill>
                  <a:srgbClr val="1B4367"/>
                </a:solidFill>
                <a:cs typeface="+mn-ea"/>
                <a:sym typeface="+mn-lt"/>
              </a:rPr>
              <a:t> 我国现阶段农业存在</a:t>
            </a:r>
            <a:endParaRPr lang="en-US" altLang="zh-CN" b="1" dirty="0">
              <a:solidFill>
                <a:srgbClr val="1B4367"/>
              </a:solidFill>
              <a:cs typeface="+mn-ea"/>
              <a:sym typeface="+mn-lt"/>
            </a:endParaRPr>
          </a:p>
          <a:p>
            <a:pPr lvl="0" algn="r"/>
            <a:r>
              <a:rPr lang="zh-CN" altLang="en-US" b="1" dirty="0">
                <a:solidFill>
                  <a:srgbClr val="1B4367"/>
                </a:solidFill>
                <a:cs typeface="+mn-ea"/>
                <a:sym typeface="+mn-lt"/>
              </a:rPr>
              <a:t>的各种问题及矛盾</a:t>
            </a:r>
          </a:p>
        </p:txBody>
      </p:sp>
      <p:sp>
        <p:nvSpPr>
          <p:cNvPr id="20" name="TextBox 1210"/>
          <p:cNvSpPr/>
          <p:nvPr/>
        </p:nvSpPr>
        <p:spPr>
          <a:xfrm>
            <a:off x="344955" y="3306332"/>
            <a:ext cx="1969129" cy="500137"/>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en-US" altLang="zh-CN" b="1" dirty="0">
                <a:solidFill>
                  <a:srgbClr val="1B4367"/>
                </a:solidFill>
                <a:cs typeface="+mn-ea"/>
                <a:sym typeface="+mn-lt"/>
              </a:rPr>
              <a:t>3.</a:t>
            </a:r>
            <a:r>
              <a:rPr lang="zh-CN" altLang="en-US" b="1" dirty="0">
                <a:solidFill>
                  <a:srgbClr val="1B4367"/>
                </a:solidFill>
                <a:cs typeface="+mn-ea"/>
                <a:sym typeface="+mn-lt"/>
              </a:rPr>
              <a:t> 需求因素在农业生产</a:t>
            </a:r>
            <a:endParaRPr lang="en-US" altLang="zh-CN" b="1" dirty="0">
              <a:solidFill>
                <a:srgbClr val="1B4367"/>
              </a:solidFill>
              <a:cs typeface="+mn-ea"/>
              <a:sym typeface="+mn-lt"/>
            </a:endParaRPr>
          </a:p>
          <a:p>
            <a:pPr lvl="0" algn="r"/>
            <a:r>
              <a:rPr lang="zh-CN" altLang="en-US" b="1" dirty="0">
                <a:solidFill>
                  <a:srgbClr val="1B4367"/>
                </a:solidFill>
                <a:cs typeface="+mn-ea"/>
                <a:sym typeface="+mn-lt"/>
              </a:rPr>
              <a:t>功能调整中的作用</a:t>
            </a:r>
          </a:p>
        </p:txBody>
      </p:sp>
      <p:sp>
        <p:nvSpPr>
          <p:cNvPr id="22" name="TextBox 1210"/>
          <p:cNvSpPr/>
          <p:nvPr/>
        </p:nvSpPr>
        <p:spPr>
          <a:xfrm>
            <a:off x="2958512" y="1247993"/>
            <a:ext cx="3225883"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en-US" altLang="zh-CN" b="1" dirty="0">
                <a:solidFill>
                  <a:srgbClr val="1B4367"/>
                </a:solidFill>
                <a:cs typeface="+mn-ea"/>
                <a:sym typeface="+mn-lt"/>
              </a:rPr>
              <a:t>1.</a:t>
            </a:r>
            <a:r>
              <a:rPr lang="zh-CN" altLang="en-US" b="1" dirty="0">
                <a:solidFill>
                  <a:srgbClr val="1B4367"/>
                </a:solidFill>
                <a:cs typeface="+mn-ea"/>
                <a:sym typeface="+mn-lt"/>
              </a:rPr>
              <a:t> 现代农业的概念、与传统农业的区别</a:t>
            </a:r>
          </a:p>
        </p:txBody>
      </p:sp>
      <p:sp>
        <p:nvSpPr>
          <p:cNvPr id="25" name="TextBox 1210"/>
          <p:cNvSpPr/>
          <p:nvPr/>
        </p:nvSpPr>
        <p:spPr>
          <a:xfrm>
            <a:off x="6193951" y="2195164"/>
            <a:ext cx="2328201"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en-US" altLang="zh-CN" b="1" dirty="0">
                <a:solidFill>
                  <a:srgbClr val="1B4367"/>
                </a:solidFill>
                <a:cs typeface="+mn-ea"/>
                <a:sym typeface="+mn-lt"/>
              </a:rPr>
              <a:t>4.</a:t>
            </a:r>
            <a:r>
              <a:rPr lang="zh-CN" altLang="en-US" b="1" dirty="0">
                <a:solidFill>
                  <a:srgbClr val="1B4367"/>
                </a:solidFill>
                <a:cs typeface="+mn-ea"/>
                <a:sym typeface="+mn-lt"/>
              </a:rPr>
              <a:t> 都市农业发展的影响因素</a:t>
            </a:r>
          </a:p>
        </p:txBody>
      </p:sp>
      <p:sp>
        <p:nvSpPr>
          <p:cNvPr id="13" name="TextBox 1210"/>
          <p:cNvSpPr/>
          <p:nvPr/>
        </p:nvSpPr>
        <p:spPr>
          <a:xfrm>
            <a:off x="6821617" y="3330712"/>
            <a:ext cx="1969129" cy="500137"/>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en-US" altLang="zh-CN" b="1" dirty="0">
                <a:solidFill>
                  <a:srgbClr val="1B4367"/>
                </a:solidFill>
                <a:cs typeface="+mn-ea"/>
                <a:sym typeface="+mn-lt"/>
              </a:rPr>
              <a:t>5.</a:t>
            </a:r>
            <a:r>
              <a:rPr lang="zh-CN" altLang="en-US" b="1" dirty="0">
                <a:solidFill>
                  <a:srgbClr val="1B4367"/>
                </a:solidFill>
                <a:cs typeface="+mn-ea"/>
                <a:sym typeface="+mn-lt"/>
              </a:rPr>
              <a:t> 农业产业化经营组织</a:t>
            </a:r>
            <a:endParaRPr lang="en-US" altLang="zh-CN" b="1" dirty="0">
              <a:solidFill>
                <a:srgbClr val="1B4367"/>
              </a:solidFill>
              <a:cs typeface="+mn-ea"/>
              <a:sym typeface="+mn-lt"/>
            </a:endParaRPr>
          </a:p>
          <a:p>
            <a:pPr lvl="0"/>
            <a:r>
              <a:rPr lang="zh-CN" altLang="en-US" b="1" dirty="0">
                <a:solidFill>
                  <a:srgbClr val="1B4367"/>
                </a:solidFill>
                <a:cs typeface="+mn-ea"/>
                <a:sym typeface="+mn-lt"/>
              </a:rPr>
              <a:t>模式的研究</a:t>
            </a:r>
          </a:p>
        </p:txBody>
      </p:sp>
      <p:sp>
        <p:nvSpPr>
          <p:cNvPr id="32"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1.2</a:t>
            </a:r>
            <a:r>
              <a:rPr lang="zh-CN" altLang="en-US" sz="1700" b="1" dirty="0">
                <a:solidFill>
                  <a:srgbClr val="1B4367"/>
                </a:solidFill>
                <a:cs typeface="+mn-ea"/>
                <a:sym typeface="+mn-lt"/>
              </a:rPr>
              <a:t> 相关研究综述</a:t>
            </a:r>
          </a:p>
        </p:txBody>
      </p:sp>
      <p:cxnSp>
        <p:nvCxnSpPr>
          <p:cNvPr id="31" name="直接连接符 30"/>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2"/>
                                        </p:tgtEl>
                                        <p:attrNameLst>
                                          <p:attrName>ppt_y</p:attrName>
                                        </p:attrNameLst>
                                      </p:cBhvr>
                                      <p:tavLst>
                                        <p:tav tm="0">
                                          <p:val>
                                            <p:strVal val="#ppt_y"/>
                                          </p:val>
                                        </p:tav>
                                        <p:tav tm="100000">
                                          <p:val>
                                            <p:strVal val="#ppt_y"/>
                                          </p:val>
                                        </p:tav>
                                      </p:tavLst>
                                    </p:anim>
                                    <p:anim calcmode="lin" valueType="num">
                                      <p:cBhvr>
                                        <p:cTn id="9"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2"/>
                                        </p:tgtEl>
                                      </p:cBhvr>
                                    </p:animEffect>
                                  </p:childTnLst>
                                </p:cTn>
                              </p:par>
                            </p:childTnLst>
                          </p:cTn>
                        </p:par>
                        <p:par>
                          <p:cTn id="12" fill="hold">
                            <p:stCondLst>
                              <p:cond delay="900"/>
                            </p:stCondLst>
                            <p:childTnLst>
                              <p:par>
                                <p:cTn id="13" presetID="22" presetClass="entr" presetSubtype="8"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300"/>
                                        <p:tgtEl>
                                          <p:spTgt spid="31"/>
                                        </p:tgtEl>
                                      </p:cBhvr>
                                    </p:animEffect>
                                  </p:childTnLst>
                                </p:cTn>
                              </p:par>
                            </p:childTnLst>
                          </p:cTn>
                        </p:par>
                        <p:par>
                          <p:cTn id="16" fill="hold">
                            <p:stCondLst>
                              <p:cond delay="1200"/>
                            </p:stCondLst>
                            <p:childTnLst>
                              <p:par>
                                <p:cTn id="17" presetID="22" presetClass="entr" presetSubtype="4" fill="hold" grpId="0" nodeType="afterEffect">
                                  <p:stCondLst>
                                    <p:cond delay="0"/>
                                  </p:stCondLst>
                                  <p:childTnLst>
                                    <p:set>
                                      <p:cBhvr>
                                        <p:cTn id="18" dur="1" fill="hold">
                                          <p:stCondLst>
                                            <p:cond delay="0"/>
                                          </p:stCondLst>
                                        </p:cTn>
                                        <p:tgtEl>
                                          <p:spTgt spid="23574"/>
                                        </p:tgtEl>
                                        <p:attrNameLst>
                                          <p:attrName>style.visibility</p:attrName>
                                        </p:attrNameLst>
                                      </p:cBhvr>
                                      <p:to>
                                        <p:strVal val="visible"/>
                                      </p:to>
                                    </p:set>
                                    <p:animEffect transition="in" filter="wipe(down)">
                                      <p:cBhvr>
                                        <p:cTn id="19" dur="500"/>
                                        <p:tgtEl>
                                          <p:spTgt spid="23574"/>
                                        </p:tgtEl>
                                      </p:cBhvr>
                                    </p:animEffect>
                                  </p:childTnLst>
                                </p:cTn>
                              </p:par>
                            </p:childTnLst>
                          </p:cTn>
                        </p:par>
                        <p:par>
                          <p:cTn id="20" fill="hold">
                            <p:stCondLst>
                              <p:cond delay="1700"/>
                            </p:stCondLst>
                            <p:childTnLst>
                              <p:par>
                                <p:cTn id="21" presetID="53" presetClass="entr" presetSubtype="16"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childTnLst>
                          </p:cTn>
                        </p:par>
                        <p:par>
                          <p:cTn id="26" fill="hold">
                            <p:stCondLst>
                              <p:cond delay="2200"/>
                            </p:stCondLst>
                            <p:childTnLst>
                              <p:par>
                                <p:cTn id="27" presetID="42" presetClass="entr" presetSubtype="0"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1000"/>
                                        <p:tgtEl>
                                          <p:spTgt spid="20"/>
                                        </p:tgtEl>
                                      </p:cBhvr>
                                    </p:animEffect>
                                    <p:anim calcmode="lin" valueType="num">
                                      <p:cBhvr>
                                        <p:cTn id="30" dur="1000" fill="hold"/>
                                        <p:tgtEl>
                                          <p:spTgt spid="20"/>
                                        </p:tgtEl>
                                        <p:attrNameLst>
                                          <p:attrName>ppt_x</p:attrName>
                                        </p:attrNameLst>
                                      </p:cBhvr>
                                      <p:tavLst>
                                        <p:tav tm="0">
                                          <p:val>
                                            <p:strVal val="#ppt_x"/>
                                          </p:val>
                                        </p:tav>
                                        <p:tav tm="100000">
                                          <p:val>
                                            <p:strVal val="#ppt_x"/>
                                          </p:val>
                                        </p:tav>
                                      </p:tavLst>
                                    </p:anim>
                                    <p:anim calcmode="lin" valueType="num">
                                      <p:cBhvr>
                                        <p:cTn id="31" dur="1000" fill="hold"/>
                                        <p:tgtEl>
                                          <p:spTgt spid="20"/>
                                        </p:tgtEl>
                                        <p:attrNameLst>
                                          <p:attrName>ppt_y</p:attrName>
                                        </p:attrNameLst>
                                      </p:cBhvr>
                                      <p:tavLst>
                                        <p:tav tm="0">
                                          <p:val>
                                            <p:strVal val="#ppt_y+.1"/>
                                          </p:val>
                                        </p:tav>
                                        <p:tav tm="100000">
                                          <p:val>
                                            <p:strVal val="#ppt_y"/>
                                          </p:val>
                                        </p:tav>
                                      </p:tavLst>
                                    </p:anim>
                                  </p:childTnLst>
                                </p:cTn>
                              </p:par>
                            </p:childTnLst>
                          </p:cTn>
                        </p:par>
                        <p:par>
                          <p:cTn id="32" fill="hold">
                            <p:stCondLst>
                              <p:cond delay="3200"/>
                            </p:stCondLst>
                            <p:childTnLst>
                              <p:par>
                                <p:cTn id="33" presetID="53" presetClass="entr" presetSubtype="16"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animEffect transition="in" filter="fade">
                                      <p:cBhvr>
                                        <p:cTn id="37" dur="500"/>
                                        <p:tgtEl>
                                          <p:spTgt spid="5"/>
                                        </p:tgtEl>
                                      </p:cBhvr>
                                    </p:animEffect>
                                  </p:childTnLst>
                                </p:cTn>
                              </p:par>
                            </p:childTnLst>
                          </p:cTn>
                        </p:par>
                        <p:par>
                          <p:cTn id="38" fill="hold">
                            <p:stCondLst>
                              <p:cond delay="3700"/>
                            </p:stCondLst>
                            <p:childTnLst>
                              <p:par>
                                <p:cTn id="39" presetID="42" presetClass="entr" presetSubtype="0" fill="hold" grpId="0" nodeType="afterEffect">
                                  <p:stCondLst>
                                    <p:cond delay="0"/>
                                  </p:stCondLst>
                                  <p:childTnLst>
                                    <p:set>
                                      <p:cBhvr>
                                        <p:cTn id="40" dur="1" fill="hold">
                                          <p:stCondLst>
                                            <p:cond delay="0"/>
                                          </p:stCondLst>
                                        </p:cTn>
                                        <p:tgtEl>
                                          <p:spTgt spid="39962"/>
                                        </p:tgtEl>
                                        <p:attrNameLst>
                                          <p:attrName>style.visibility</p:attrName>
                                        </p:attrNameLst>
                                      </p:cBhvr>
                                      <p:to>
                                        <p:strVal val="visible"/>
                                      </p:to>
                                    </p:set>
                                    <p:animEffect transition="in" filter="fade">
                                      <p:cBhvr>
                                        <p:cTn id="41" dur="1000"/>
                                        <p:tgtEl>
                                          <p:spTgt spid="39962"/>
                                        </p:tgtEl>
                                      </p:cBhvr>
                                    </p:animEffect>
                                    <p:anim calcmode="lin" valueType="num">
                                      <p:cBhvr>
                                        <p:cTn id="42" dur="1000" fill="hold"/>
                                        <p:tgtEl>
                                          <p:spTgt spid="39962"/>
                                        </p:tgtEl>
                                        <p:attrNameLst>
                                          <p:attrName>ppt_x</p:attrName>
                                        </p:attrNameLst>
                                      </p:cBhvr>
                                      <p:tavLst>
                                        <p:tav tm="0">
                                          <p:val>
                                            <p:strVal val="#ppt_x"/>
                                          </p:val>
                                        </p:tav>
                                        <p:tav tm="100000">
                                          <p:val>
                                            <p:strVal val="#ppt_x"/>
                                          </p:val>
                                        </p:tav>
                                      </p:tavLst>
                                    </p:anim>
                                    <p:anim calcmode="lin" valueType="num">
                                      <p:cBhvr>
                                        <p:cTn id="43" dur="1000" fill="hold"/>
                                        <p:tgtEl>
                                          <p:spTgt spid="39962"/>
                                        </p:tgtEl>
                                        <p:attrNameLst>
                                          <p:attrName>ppt_y</p:attrName>
                                        </p:attrNameLst>
                                      </p:cBhvr>
                                      <p:tavLst>
                                        <p:tav tm="0">
                                          <p:val>
                                            <p:strVal val="#ppt_y+.1"/>
                                          </p:val>
                                        </p:tav>
                                        <p:tav tm="100000">
                                          <p:val>
                                            <p:strVal val="#ppt_y"/>
                                          </p:val>
                                        </p:tav>
                                      </p:tavLst>
                                    </p:anim>
                                  </p:childTnLst>
                                </p:cTn>
                              </p:par>
                            </p:childTnLst>
                          </p:cTn>
                        </p:par>
                        <p:par>
                          <p:cTn id="44" fill="hold">
                            <p:stCondLst>
                              <p:cond delay="4700"/>
                            </p:stCondLst>
                            <p:childTnLst>
                              <p:par>
                                <p:cTn id="45" presetID="53" presetClass="entr" presetSubtype="16" fill="hold" nodeType="after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p:cTn id="47" dur="500" fill="hold"/>
                                        <p:tgtEl>
                                          <p:spTgt spid="8"/>
                                        </p:tgtEl>
                                        <p:attrNameLst>
                                          <p:attrName>ppt_w</p:attrName>
                                        </p:attrNameLst>
                                      </p:cBhvr>
                                      <p:tavLst>
                                        <p:tav tm="0">
                                          <p:val>
                                            <p:fltVal val="0"/>
                                          </p:val>
                                        </p:tav>
                                        <p:tav tm="100000">
                                          <p:val>
                                            <p:strVal val="#ppt_w"/>
                                          </p:val>
                                        </p:tav>
                                      </p:tavLst>
                                    </p:anim>
                                    <p:anim calcmode="lin" valueType="num">
                                      <p:cBhvr>
                                        <p:cTn id="48" dur="500" fill="hold"/>
                                        <p:tgtEl>
                                          <p:spTgt spid="8"/>
                                        </p:tgtEl>
                                        <p:attrNameLst>
                                          <p:attrName>ppt_h</p:attrName>
                                        </p:attrNameLst>
                                      </p:cBhvr>
                                      <p:tavLst>
                                        <p:tav tm="0">
                                          <p:val>
                                            <p:fltVal val="0"/>
                                          </p:val>
                                        </p:tav>
                                        <p:tav tm="100000">
                                          <p:val>
                                            <p:strVal val="#ppt_h"/>
                                          </p:val>
                                        </p:tav>
                                      </p:tavLst>
                                    </p:anim>
                                    <p:animEffect transition="in" filter="fade">
                                      <p:cBhvr>
                                        <p:cTn id="49" dur="500"/>
                                        <p:tgtEl>
                                          <p:spTgt spid="8"/>
                                        </p:tgtEl>
                                      </p:cBhvr>
                                    </p:animEffect>
                                  </p:childTnLst>
                                </p:cTn>
                              </p:par>
                            </p:childTnLst>
                          </p:cTn>
                        </p:par>
                        <p:par>
                          <p:cTn id="50" fill="hold">
                            <p:stCondLst>
                              <p:cond delay="5200"/>
                            </p:stCondLst>
                            <p:childTnLst>
                              <p:par>
                                <p:cTn id="51" presetID="42" presetClass="entr" presetSubtype="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1000"/>
                                        <p:tgtEl>
                                          <p:spTgt spid="22"/>
                                        </p:tgtEl>
                                      </p:cBhvr>
                                    </p:animEffect>
                                    <p:anim calcmode="lin" valueType="num">
                                      <p:cBhvr>
                                        <p:cTn id="54" dur="1000" fill="hold"/>
                                        <p:tgtEl>
                                          <p:spTgt spid="22"/>
                                        </p:tgtEl>
                                        <p:attrNameLst>
                                          <p:attrName>ppt_x</p:attrName>
                                        </p:attrNameLst>
                                      </p:cBhvr>
                                      <p:tavLst>
                                        <p:tav tm="0">
                                          <p:val>
                                            <p:strVal val="#ppt_x"/>
                                          </p:val>
                                        </p:tav>
                                        <p:tav tm="100000">
                                          <p:val>
                                            <p:strVal val="#ppt_x"/>
                                          </p:val>
                                        </p:tav>
                                      </p:tavLst>
                                    </p:anim>
                                    <p:anim calcmode="lin" valueType="num">
                                      <p:cBhvr>
                                        <p:cTn id="55" dur="1000" fill="hold"/>
                                        <p:tgtEl>
                                          <p:spTgt spid="22"/>
                                        </p:tgtEl>
                                        <p:attrNameLst>
                                          <p:attrName>ppt_y</p:attrName>
                                        </p:attrNameLst>
                                      </p:cBhvr>
                                      <p:tavLst>
                                        <p:tav tm="0">
                                          <p:val>
                                            <p:strVal val="#ppt_y+.1"/>
                                          </p:val>
                                        </p:tav>
                                        <p:tav tm="100000">
                                          <p:val>
                                            <p:strVal val="#ppt_y"/>
                                          </p:val>
                                        </p:tav>
                                      </p:tavLst>
                                    </p:anim>
                                  </p:childTnLst>
                                </p:cTn>
                              </p:par>
                            </p:childTnLst>
                          </p:cTn>
                        </p:par>
                        <p:par>
                          <p:cTn id="56" fill="hold">
                            <p:stCondLst>
                              <p:cond delay="6200"/>
                            </p:stCondLst>
                            <p:childTnLst>
                              <p:par>
                                <p:cTn id="57" presetID="53" presetClass="entr" presetSubtype="16" fill="hold" nodeType="after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p:cTn id="59" dur="500" fill="hold"/>
                                        <p:tgtEl>
                                          <p:spTgt spid="15"/>
                                        </p:tgtEl>
                                        <p:attrNameLst>
                                          <p:attrName>ppt_w</p:attrName>
                                        </p:attrNameLst>
                                      </p:cBhvr>
                                      <p:tavLst>
                                        <p:tav tm="0">
                                          <p:val>
                                            <p:fltVal val="0"/>
                                          </p:val>
                                        </p:tav>
                                        <p:tav tm="100000">
                                          <p:val>
                                            <p:strVal val="#ppt_w"/>
                                          </p:val>
                                        </p:tav>
                                      </p:tavLst>
                                    </p:anim>
                                    <p:anim calcmode="lin" valueType="num">
                                      <p:cBhvr>
                                        <p:cTn id="60" dur="500" fill="hold"/>
                                        <p:tgtEl>
                                          <p:spTgt spid="15"/>
                                        </p:tgtEl>
                                        <p:attrNameLst>
                                          <p:attrName>ppt_h</p:attrName>
                                        </p:attrNameLst>
                                      </p:cBhvr>
                                      <p:tavLst>
                                        <p:tav tm="0">
                                          <p:val>
                                            <p:fltVal val="0"/>
                                          </p:val>
                                        </p:tav>
                                        <p:tav tm="100000">
                                          <p:val>
                                            <p:strVal val="#ppt_h"/>
                                          </p:val>
                                        </p:tav>
                                      </p:tavLst>
                                    </p:anim>
                                    <p:animEffect transition="in" filter="fade">
                                      <p:cBhvr>
                                        <p:cTn id="61" dur="500"/>
                                        <p:tgtEl>
                                          <p:spTgt spid="15"/>
                                        </p:tgtEl>
                                      </p:cBhvr>
                                    </p:animEffect>
                                  </p:childTnLst>
                                </p:cTn>
                              </p:par>
                            </p:childTnLst>
                          </p:cTn>
                        </p:par>
                        <p:par>
                          <p:cTn id="62" fill="hold">
                            <p:stCondLst>
                              <p:cond delay="6700"/>
                            </p:stCondLst>
                            <p:childTnLst>
                              <p:par>
                                <p:cTn id="63" presetID="42" presetClass="entr" presetSubtype="0" fill="hold" grpId="0" nodeType="after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1000"/>
                                        <p:tgtEl>
                                          <p:spTgt spid="25"/>
                                        </p:tgtEl>
                                      </p:cBhvr>
                                    </p:animEffect>
                                    <p:anim calcmode="lin" valueType="num">
                                      <p:cBhvr>
                                        <p:cTn id="66" dur="1000" fill="hold"/>
                                        <p:tgtEl>
                                          <p:spTgt spid="25"/>
                                        </p:tgtEl>
                                        <p:attrNameLst>
                                          <p:attrName>ppt_x</p:attrName>
                                        </p:attrNameLst>
                                      </p:cBhvr>
                                      <p:tavLst>
                                        <p:tav tm="0">
                                          <p:val>
                                            <p:strVal val="#ppt_x"/>
                                          </p:val>
                                        </p:tav>
                                        <p:tav tm="100000">
                                          <p:val>
                                            <p:strVal val="#ppt_x"/>
                                          </p:val>
                                        </p:tav>
                                      </p:tavLst>
                                    </p:anim>
                                    <p:anim calcmode="lin" valueType="num">
                                      <p:cBhvr>
                                        <p:cTn id="67" dur="1000" fill="hold"/>
                                        <p:tgtEl>
                                          <p:spTgt spid="25"/>
                                        </p:tgtEl>
                                        <p:attrNameLst>
                                          <p:attrName>ppt_y</p:attrName>
                                        </p:attrNameLst>
                                      </p:cBhvr>
                                      <p:tavLst>
                                        <p:tav tm="0">
                                          <p:val>
                                            <p:strVal val="#ppt_y+.1"/>
                                          </p:val>
                                        </p:tav>
                                        <p:tav tm="100000">
                                          <p:val>
                                            <p:strVal val="#ppt_y"/>
                                          </p:val>
                                        </p:tav>
                                      </p:tavLst>
                                    </p:anim>
                                  </p:childTnLst>
                                </p:cTn>
                              </p:par>
                            </p:childTnLst>
                          </p:cTn>
                        </p:par>
                        <p:par>
                          <p:cTn id="68" fill="hold">
                            <p:stCondLst>
                              <p:cond delay="7700"/>
                            </p:stCondLst>
                            <p:childTnLst>
                              <p:par>
                                <p:cTn id="69" presetID="53" presetClass="entr" presetSubtype="16" fill="hold" nodeType="after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Effect transition="in" filter="fade">
                                      <p:cBhvr>
                                        <p:cTn id="73" dur="500"/>
                                        <p:tgtEl>
                                          <p:spTgt spid="10"/>
                                        </p:tgtEl>
                                      </p:cBhvr>
                                    </p:animEffect>
                                  </p:childTnLst>
                                </p:cTn>
                              </p:par>
                            </p:childTnLst>
                          </p:cTn>
                        </p:par>
                        <p:par>
                          <p:cTn id="74" fill="hold">
                            <p:stCondLst>
                              <p:cond delay="8200"/>
                            </p:stCondLst>
                            <p:childTnLst>
                              <p:par>
                                <p:cTn id="75" presetID="42" presetClass="entr" presetSubtype="0" fill="hold" grpId="0" nodeType="after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fade">
                                      <p:cBhvr>
                                        <p:cTn id="77" dur="1000"/>
                                        <p:tgtEl>
                                          <p:spTgt spid="13"/>
                                        </p:tgtEl>
                                      </p:cBhvr>
                                    </p:animEffect>
                                    <p:anim calcmode="lin" valueType="num">
                                      <p:cBhvr>
                                        <p:cTn id="78" dur="1000" fill="hold"/>
                                        <p:tgtEl>
                                          <p:spTgt spid="13"/>
                                        </p:tgtEl>
                                        <p:attrNameLst>
                                          <p:attrName>ppt_x</p:attrName>
                                        </p:attrNameLst>
                                      </p:cBhvr>
                                      <p:tavLst>
                                        <p:tav tm="0">
                                          <p:val>
                                            <p:strVal val="#ppt_x"/>
                                          </p:val>
                                        </p:tav>
                                        <p:tav tm="100000">
                                          <p:val>
                                            <p:strVal val="#ppt_x"/>
                                          </p:val>
                                        </p:tav>
                                      </p:tavLst>
                                    </p:anim>
                                    <p:anim calcmode="lin" valueType="num">
                                      <p:cBhvr>
                                        <p:cTn id="7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74" grpId="0" animBg="1"/>
      <p:bldP spid="39962" grpId="0"/>
      <p:bldP spid="20" grpId="0"/>
      <p:bldP spid="22" grpId="0"/>
      <p:bldP spid="25" grpId="0"/>
      <p:bldP spid="13" grpId="0"/>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1.3</a:t>
            </a:r>
            <a:r>
              <a:rPr lang="zh-CN" altLang="en-US" sz="1700" b="1" dirty="0">
                <a:solidFill>
                  <a:srgbClr val="1B4367"/>
                </a:solidFill>
                <a:cs typeface="+mn-ea"/>
                <a:sym typeface="+mn-lt"/>
              </a:rPr>
              <a:t> 结构设计</a:t>
            </a:r>
          </a:p>
        </p:txBody>
      </p:sp>
      <p:sp>
        <p:nvSpPr>
          <p:cNvPr id="52" name="TextBox 29"/>
          <p:cNvSpPr txBox="1">
            <a:spLocks noChangeArrowheads="1"/>
          </p:cNvSpPr>
          <p:nvPr/>
        </p:nvSpPr>
        <p:spPr bwMode="auto">
          <a:xfrm>
            <a:off x="5901435" y="1136376"/>
            <a:ext cx="1866900" cy="44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nSpc>
                <a:spcPts val="1500"/>
              </a:lnSpc>
            </a:pPr>
            <a:r>
              <a:rPr lang="zh-CN" altLang="en-US" sz="1100" dirty="0">
                <a:solidFill>
                  <a:schemeClr val="tx1">
                    <a:lumMod val="75000"/>
                    <a:lumOff val="25000"/>
                  </a:schemeClr>
                </a:solidFill>
              </a:rPr>
              <a:t>天津市农业发展的现状以及所面临的问题的分析</a:t>
            </a:r>
          </a:p>
        </p:txBody>
      </p:sp>
      <p:sp>
        <p:nvSpPr>
          <p:cNvPr id="53" name="TextBox 30"/>
          <p:cNvSpPr txBox="1">
            <a:spLocks noChangeArrowheads="1"/>
          </p:cNvSpPr>
          <p:nvPr/>
        </p:nvSpPr>
        <p:spPr bwMode="auto">
          <a:xfrm>
            <a:off x="1032880" y="1327243"/>
            <a:ext cx="1874929" cy="44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a:lnSpc>
                <a:spcPts val="1500"/>
              </a:lnSpc>
            </a:pPr>
            <a:r>
              <a:rPr lang="zh-CN" altLang="en-US" sz="1100" dirty="0">
                <a:solidFill>
                  <a:schemeClr val="tx1">
                    <a:lumMod val="75000"/>
                    <a:lumOff val="25000"/>
                  </a:schemeClr>
                </a:solidFill>
              </a:rPr>
              <a:t>融资问题，组织问题，土地与农民的问题</a:t>
            </a:r>
          </a:p>
        </p:txBody>
      </p:sp>
      <p:sp>
        <p:nvSpPr>
          <p:cNvPr id="54" name="TextBox 31"/>
          <p:cNvSpPr txBox="1">
            <a:spLocks noChangeArrowheads="1"/>
          </p:cNvSpPr>
          <p:nvPr/>
        </p:nvSpPr>
        <p:spPr bwMode="auto">
          <a:xfrm>
            <a:off x="709386" y="2518173"/>
            <a:ext cx="2124302" cy="82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a:lnSpc>
                <a:spcPts val="1500"/>
              </a:lnSpc>
            </a:pPr>
            <a:r>
              <a:rPr lang="zh-CN" altLang="en-US" sz="1100" dirty="0">
                <a:solidFill>
                  <a:schemeClr val="tx1">
                    <a:lumMod val="75000"/>
                    <a:lumOff val="25000"/>
                  </a:schemeClr>
                </a:solidFill>
              </a:rPr>
              <a:t>包括创新都市农业生产经营模式的行动纲要以及创新都市农业发展关于“生产</a:t>
            </a:r>
            <a:r>
              <a:rPr lang="en-US" altLang="zh-CN" sz="1100" dirty="0">
                <a:solidFill>
                  <a:schemeClr val="tx1">
                    <a:lumMod val="75000"/>
                    <a:lumOff val="25000"/>
                  </a:schemeClr>
                </a:solidFill>
              </a:rPr>
              <a:t>+</a:t>
            </a:r>
            <a:r>
              <a:rPr lang="zh-CN" altLang="en-US" sz="1100" dirty="0">
                <a:solidFill>
                  <a:schemeClr val="tx1">
                    <a:lumMod val="75000"/>
                    <a:lumOff val="25000"/>
                  </a:schemeClr>
                </a:solidFill>
              </a:rPr>
              <a:t>生态</a:t>
            </a:r>
            <a:r>
              <a:rPr lang="en-US" altLang="zh-CN" sz="1100" dirty="0">
                <a:solidFill>
                  <a:schemeClr val="tx1">
                    <a:lumMod val="75000"/>
                    <a:lumOff val="25000"/>
                  </a:schemeClr>
                </a:solidFill>
              </a:rPr>
              <a:t>+</a:t>
            </a:r>
            <a:r>
              <a:rPr lang="zh-CN" altLang="en-US" sz="1100" dirty="0">
                <a:solidFill>
                  <a:schemeClr val="tx1">
                    <a:lumMod val="75000"/>
                    <a:lumOff val="25000"/>
                  </a:schemeClr>
                </a:solidFill>
              </a:rPr>
              <a:t>生活”的建议</a:t>
            </a:r>
          </a:p>
        </p:txBody>
      </p:sp>
      <p:sp>
        <p:nvSpPr>
          <p:cNvPr id="55" name="TextBox 32"/>
          <p:cNvSpPr txBox="1">
            <a:spLocks noChangeArrowheads="1"/>
          </p:cNvSpPr>
          <p:nvPr/>
        </p:nvSpPr>
        <p:spPr bwMode="auto">
          <a:xfrm>
            <a:off x="6207337" y="2518173"/>
            <a:ext cx="2199899" cy="82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nSpc>
                <a:spcPts val="1500"/>
              </a:lnSpc>
            </a:pPr>
            <a:r>
              <a:rPr lang="zh-CN" altLang="en-US" sz="1100" dirty="0">
                <a:solidFill>
                  <a:schemeClr val="tx1">
                    <a:lumMod val="75000"/>
                    <a:lumOff val="25000"/>
                  </a:schemeClr>
                </a:solidFill>
              </a:rPr>
              <a:t>构建天津大都市农业生产经营体系所需注意的五个关键因素，包括土地市场、信贷市场、产品市场、品牌塑造以及治理结构</a:t>
            </a:r>
          </a:p>
        </p:txBody>
      </p:sp>
      <p:sp>
        <p:nvSpPr>
          <p:cNvPr id="56" name="TextBox 33"/>
          <p:cNvSpPr txBox="1">
            <a:spLocks noChangeArrowheads="1"/>
          </p:cNvSpPr>
          <p:nvPr/>
        </p:nvSpPr>
        <p:spPr bwMode="auto">
          <a:xfrm>
            <a:off x="3601045" y="4339515"/>
            <a:ext cx="2041140" cy="44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nSpc>
                <a:spcPts val="1500"/>
              </a:lnSpc>
            </a:pPr>
            <a:r>
              <a:rPr lang="zh-CN" altLang="en-US" sz="1100" dirty="0">
                <a:solidFill>
                  <a:schemeClr val="tx1">
                    <a:lumMod val="75000"/>
                    <a:lumOff val="25000"/>
                  </a:schemeClr>
                </a:solidFill>
              </a:rPr>
              <a:t>天津市、国内其他省份以及日本的案例分析</a:t>
            </a:r>
          </a:p>
        </p:txBody>
      </p:sp>
      <p:sp>
        <p:nvSpPr>
          <p:cNvPr id="57" name="环形箭头 15"/>
          <p:cNvSpPr>
            <a:spLocks/>
          </p:cNvSpPr>
          <p:nvPr/>
        </p:nvSpPr>
        <p:spPr bwMode="auto">
          <a:xfrm>
            <a:off x="3118247" y="990601"/>
            <a:ext cx="2870597" cy="2870597"/>
          </a:xfrm>
          <a:custGeom>
            <a:avLst/>
            <a:gdLst>
              <a:gd name="T0" fmla="*/ 3447338 w 3827462"/>
              <a:gd name="T1" fmla="*/ 1008122 h 3827463"/>
              <a:gd name="T2" fmla="*/ 3688519 w 3827462"/>
              <a:gd name="T3" fmla="*/ 1764717 h 3827463"/>
              <a:gd name="T4" fmla="*/ 3820762 w 3827462"/>
              <a:gd name="T5" fmla="*/ 1765838 h 3827463"/>
              <a:gd name="T6" fmla="*/ 3595190 w 3827462"/>
              <a:gd name="T7" fmla="*/ 1927981 h 3827463"/>
              <a:gd name="T8" fmla="*/ 3356355 w 3827462"/>
              <a:gd name="T9" fmla="*/ 1761902 h 3827463"/>
              <a:gd name="T10" fmla="*/ 3488541 w 3827462"/>
              <a:gd name="T11" fmla="*/ 1763023 h 3827463"/>
              <a:gd name="T12" fmla="*/ 3275959 w 3827462"/>
              <a:gd name="T13" fmla="*/ 1109323 h 3827463"/>
              <a:gd name="T14" fmla="*/ 3447338 w 3827462"/>
              <a:gd name="T15" fmla="*/ 1008122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3447338" y="1008122"/>
                </a:moveTo>
                <a:cubicBezTo>
                  <a:pt x="3583647" y="1238955"/>
                  <a:pt x="3666090" y="1497582"/>
                  <a:pt x="3688519" y="1764717"/>
                </a:cubicBezTo>
                <a:lnTo>
                  <a:pt x="3820762" y="1765838"/>
                </a:lnTo>
                <a:lnTo>
                  <a:pt x="3595190" y="1927981"/>
                </a:lnTo>
                <a:lnTo>
                  <a:pt x="3356355" y="1761902"/>
                </a:lnTo>
                <a:lnTo>
                  <a:pt x="3488541" y="1763023"/>
                </a:lnTo>
                <a:cubicBezTo>
                  <a:pt x="3466449" y="1532176"/>
                  <a:pt x="3393875" y="1309009"/>
                  <a:pt x="3275959" y="1109323"/>
                </a:cubicBezTo>
                <a:lnTo>
                  <a:pt x="3447338" y="1008122"/>
                </a:ln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58" name="环形箭头 17"/>
          <p:cNvSpPr>
            <a:spLocks/>
          </p:cNvSpPr>
          <p:nvPr/>
        </p:nvSpPr>
        <p:spPr bwMode="auto">
          <a:xfrm>
            <a:off x="3118247" y="990601"/>
            <a:ext cx="2870597" cy="2870597"/>
          </a:xfrm>
          <a:custGeom>
            <a:avLst/>
            <a:gdLst>
              <a:gd name="T0" fmla="*/ 3325627 w 3827462"/>
              <a:gd name="T1" fmla="*/ 2999378 h 3827463"/>
              <a:gd name="T2" fmla="*/ 2603197 w 3827462"/>
              <a:gd name="T3" fmla="*/ 3555900 h 3827463"/>
              <a:gd name="T4" fmla="*/ 2642943 w 3827462"/>
              <a:gd name="T5" fmla="*/ 3682034 h 3827463"/>
              <a:gd name="T6" fmla="*/ 2419100 w 3827462"/>
              <a:gd name="T7" fmla="*/ 3517511 h 3827463"/>
              <a:gd name="T8" fmla="*/ 2503364 w 3827462"/>
              <a:gd name="T9" fmla="*/ 3239081 h 3827463"/>
              <a:gd name="T10" fmla="*/ 2543093 w 3827462"/>
              <a:gd name="T11" fmla="*/ 3365160 h 3827463"/>
              <a:gd name="T12" fmla="*/ 3167850 w 3827462"/>
              <a:gd name="T13" fmla="*/ 2878059 h 3827463"/>
              <a:gd name="T14" fmla="*/ 3325627 w 3827462"/>
              <a:gd name="T15" fmla="*/ 2999378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3325627" y="2999378"/>
                </a:moveTo>
                <a:cubicBezTo>
                  <a:pt x="3137195" y="3244437"/>
                  <a:pt x="2888223" y="3436231"/>
                  <a:pt x="2603197" y="3555900"/>
                </a:cubicBezTo>
                <a:lnTo>
                  <a:pt x="2642943" y="3682034"/>
                </a:lnTo>
                <a:lnTo>
                  <a:pt x="2419100" y="3517511"/>
                </a:lnTo>
                <a:lnTo>
                  <a:pt x="2503364" y="3239081"/>
                </a:lnTo>
                <a:lnTo>
                  <a:pt x="2543093" y="3365160"/>
                </a:lnTo>
                <a:cubicBezTo>
                  <a:pt x="2789286" y="3258407"/>
                  <a:pt x="3004279" y="3090784"/>
                  <a:pt x="3167850" y="2878059"/>
                </a:cubicBezTo>
                <a:lnTo>
                  <a:pt x="3325627" y="2999378"/>
                </a:ln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59" name="环形箭头 19"/>
          <p:cNvSpPr>
            <a:spLocks/>
          </p:cNvSpPr>
          <p:nvPr/>
        </p:nvSpPr>
        <p:spPr bwMode="auto">
          <a:xfrm>
            <a:off x="3118247" y="990601"/>
            <a:ext cx="2870597" cy="2870597"/>
          </a:xfrm>
          <a:custGeom>
            <a:avLst/>
            <a:gdLst>
              <a:gd name="T0" fmla="*/ 1378454 w 3827462"/>
              <a:gd name="T1" fmla="*/ 3612425 h 3827463"/>
              <a:gd name="T2" fmla="*/ 607834 w 3827462"/>
              <a:gd name="T3" fmla="*/ 3124811 h 3827463"/>
              <a:gd name="T4" fmla="*/ 502996 w 3827462"/>
              <a:gd name="T5" fmla="*/ 3205424 h 3827463"/>
              <a:gd name="T6" fmla="*/ 580723 w 3827462"/>
              <a:gd name="T7" fmla="*/ 2938718 h 3827463"/>
              <a:gd name="T8" fmla="*/ 871164 w 3827462"/>
              <a:gd name="T9" fmla="*/ 2922329 h 3827463"/>
              <a:gd name="T10" fmla="*/ 766371 w 3827462"/>
              <a:gd name="T11" fmla="*/ 3002907 h 3827463"/>
              <a:gd name="T12" fmla="*/ 1438271 w 3827462"/>
              <a:gd name="T13" fmla="*/ 3422597 h 3827463"/>
              <a:gd name="T14" fmla="*/ 1378454 w 3827462"/>
              <a:gd name="T15" fmla="*/ 3612425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1378454" y="3612425"/>
                </a:moveTo>
                <a:cubicBezTo>
                  <a:pt x="1083617" y="3519519"/>
                  <a:pt x="818037" y="3351472"/>
                  <a:pt x="607834" y="3124811"/>
                </a:cubicBezTo>
                <a:lnTo>
                  <a:pt x="502996" y="3205424"/>
                </a:lnTo>
                <a:lnTo>
                  <a:pt x="580723" y="2938718"/>
                </a:lnTo>
                <a:lnTo>
                  <a:pt x="871164" y="2922329"/>
                </a:lnTo>
                <a:lnTo>
                  <a:pt x="766371" y="3002907"/>
                </a:lnTo>
                <a:cubicBezTo>
                  <a:pt x="951119" y="3197524"/>
                  <a:pt x="1182335" y="3341949"/>
                  <a:pt x="1438271" y="3422597"/>
                </a:cubicBezTo>
                <a:lnTo>
                  <a:pt x="1378454" y="3612425"/>
                </a:ln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60" name="环形箭头 21"/>
          <p:cNvSpPr>
            <a:spLocks/>
          </p:cNvSpPr>
          <p:nvPr/>
        </p:nvSpPr>
        <p:spPr bwMode="auto">
          <a:xfrm>
            <a:off x="3118247" y="990601"/>
            <a:ext cx="2870597" cy="2870597"/>
          </a:xfrm>
          <a:custGeom>
            <a:avLst/>
            <a:gdLst>
              <a:gd name="T0" fmla="*/ 132762 w 3827462"/>
              <a:gd name="T1" fmla="*/ 1928825 h 3827463"/>
              <a:gd name="T2" fmla="*/ 303229 w 3827462"/>
              <a:gd name="T3" fmla="*/ 1153231 h 3827463"/>
              <a:gd name="T4" fmla="*/ 189353 w 3827462"/>
              <a:gd name="T5" fmla="*/ 1085986 h 3827463"/>
              <a:gd name="T6" fmla="*/ 465813 w 3827462"/>
              <a:gd name="T7" fmla="*/ 1058722 h 3827463"/>
              <a:gd name="T8" fmla="*/ 589258 w 3827462"/>
              <a:gd name="T9" fmla="*/ 1322134 h 3827463"/>
              <a:gd name="T10" fmla="*/ 475432 w 3827462"/>
              <a:gd name="T11" fmla="*/ 1254918 h 3827463"/>
              <a:gd name="T12" fmla="*/ 331783 w 3827462"/>
              <a:gd name="T13" fmla="*/ 1927138 h 3827463"/>
              <a:gd name="T14" fmla="*/ 132762 w 3827462"/>
              <a:gd name="T15" fmla="*/ 1928825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132762" y="1928825"/>
                </a:moveTo>
                <a:cubicBezTo>
                  <a:pt x="130490" y="1660759"/>
                  <a:pt x="188761" y="1395639"/>
                  <a:pt x="303229" y="1153231"/>
                </a:cubicBezTo>
                <a:lnTo>
                  <a:pt x="189353" y="1085986"/>
                </a:lnTo>
                <a:lnTo>
                  <a:pt x="465813" y="1058722"/>
                </a:lnTo>
                <a:lnTo>
                  <a:pt x="589258" y="1322134"/>
                </a:lnTo>
                <a:lnTo>
                  <a:pt x="475432" y="1254918"/>
                </a:lnTo>
                <a:cubicBezTo>
                  <a:pt x="378858" y="1465754"/>
                  <a:pt x="329818" y="1695244"/>
                  <a:pt x="331783" y="1927138"/>
                </a:cubicBezTo>
                <a:lnTo>
                  <a:pt x="132762" y="1928825"/>
                </a:ln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61" name="环形箭头 23"/>
          <p:cNvSpPr>
            <a:spLocks/>
          </p:cNvSpPr>
          <p:nvPr/>
        </p:nvSpPr>
        <p:spPr bwMode="auto">
          <a:xfrm>
            <a:off x="3118247" y="990601"/>
            <a:ext cx="2870597" cy="2870597"/>
          </a:xfrm>
          <a:custGeom>
            <a:avLst/>
            <a:gdLst>
              <a:gd name="T0" fmla="*/ 1402143 w 3827462"/>
              <a:gd name="T1" fmla="*/ 207755 h 3827463"/>
              <a:gd name="T2" fmla="*/ 2266009 w 3827462"/>
              <a:gd name="T3" fmla="*/ 167885 h 3827463"/>
              <a:gd name="T4" fmla="*/ 2303996 w 3827462"/>
              <a:gd name="T5" fmla="*/ 41210 h 3827463"/>
              <a:gd name="T6" fmla="*/ 2396735 w 3827462"/>
              <a:gd name="T7" fmla="*/ 303075 h 3827463"/>
              <a:gd name="T8" fmla="*/ 2170594 w 3827462"/>
              <a:gd name="T9" fmla="*/ 486063 h 3827463"/>
              <a:gd name="T10" fmla="*/ 2208565 w 3827462"/>
              <a:gd name="T11" fmla="*/ 359443 h 3827463"/>
              <a:gd name="T12" fmla="*/ 1459312 w 3827462"/>
              <a:gd name="T13" fmla="*/ 398396 h 3827463"/>
              <a:gd name="T14" fmla="*/ 1402143 w 3827462"/>
              <a:gd name="T15" fmla="*/ 207755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1402143" y="207755"/>
                </a:moveTo>
                <a:cubicBezTo>
                  <a:pt x="1682450" y="123697"/>
                  <a:pt x="1979151" y="110003"/>
                  <a:pt x="2266009" y="167885"/>
                </a:cubicBezTo>
                <a:lnTo>
                  <a:pt x="2303996" y="41210"/>
                </a:lnTo>
                <a:lnTo>
                  <a:pt x="2396735" y="303075"/>
                </a:lnTo>
                <a:lnTo>
                  <a:pt x="2170594" y="486063"/>
                </a:lnTo>
                <a:lnTo>
                  <a:pt x="2208565" y="359443"/>
                </a:lnTo>
                <a:cubicBezTo>
                  <a:pt x="1959304" y="312161"/>
                  <a:pt x="1702327" y="325520"/>
                  <a:pt x="1459312" y="398396"/>
                </a:cubicBezTo>
                <a:lnTo>
                  <a:pt x="1402143" y="207755"/>
                </a:lnTo>
                <a:close/>
              </a:path>
            </a:pathLst>
          </a:custGeom>
          <a:solidFill>
            <a:srgbClr val="1B4367"/>
          </a:solidFill>
          <a:ln w="9525">
            <a:noFill/>
          </a:ln>
        </p:spPr>
        <p:txBody>
          <a:bodyPr lIns="68580" tIns="34290" rIns="68580" bIns="34290"/>
          <a:lstStyle/>
          <a:p>
            <a:endParaRPr lang="zh-CN" altLang="en-US">
              <a:solidFill>
                <a:schemeClr val="bg1"/>
              </a:solidFill>
            </a:endParaRPr>
          </a:p>
        </p:txBody>
      </p:sp>
      <p:grpSp>
        <p:nvGrpSpPr>
          <p:cNvPr id="62" name="组合 35"/>
          <p:cNvGrpSpPr>
            <a:grpSpLocks/>
          </p:cNvGrpSpPr>
          <p:nvPr/>
        </p:nvGrpSpPr>
        <p:grpSpPr bwMode="auto">
          <a:xfrm>
            <a:off x="3373042" y="1102519"/>
            <a:ext cx="639365" cy="639366"/>
            <a:chOff x="0" y="0"/>
            <a:chExt cx="914400" cy="914400"/>
          </a:xfrm>
        </p:grpSpPr>
        <p:sp>
          <p:nvSpPr>
            <p:cNvPr id="63" name="椭圆 34"/>
            <p:cNvSpPr>
              <a:spLocks noChangeArrowheads="1"/>
            </p:cNvSpPr>
            <p:nvPr/>
          </p:nvSpPr>
          <p:spPr bwMode="auto">
            <a:xfrm>
              <a:off x="0" y="0"/>
              <a:ext cx="914400" cy="914400"/>
            </a:xfrm>
            <a:prstGeom prst="ellipse">
              <a:avLst/>
            </a:prstGeom>
            <a:solidFill>
              <a:srgbClr val="1B4367"/>
            </a:solidFill>
            <a:ln w="9525">
              <a:noFill/>
              <a:round/>
              <a:headEnd/>
              <a:tailEnd/>
            </a:ln>
          </p:spPr>
          <p:txBody>
            <a:bodyPr anchor="ctr"/>
            <a:lstStyle/>
            <a:p>
              <a:pPr algn="ctr" eaLnBrk="1" hangingPunct="1"/>
              <a:endParaRPr lang="zh-CN" altLang="en-US" sz="1200" b="1">
                <a:solidFill>
                  <a:schemeClr val="bg1"/>
                </a:solidFill>
              </a:endParaRPr>
            </a:p>
          </p:txBody>
        </p:sp>
        <p:sp>
          <p:nvSpPr>
            <p:cNvPr id="64" name="TextBox 24"/>
            <p:cNvSpPr txBox="1">
              <a:spLocks noChangeArrowheads="1"/>
            </p:cNvSpPr>
            <p:nvPr/>
          </p:nvSpPr>
          <p:spPr bwMode="auto">
            <a:xfrm>
              <a:off x="62650" y="257145"/>
              <a:ext cx="789101" cy="44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eaLnBrk="1" hangingPunct="1"/>
              <a:r>
                <a:rPr lang="zh-CN" altLang="en-US" b="1" dirty="0">
                  <a:solidFill>
                    <a:schemeClr val="bg1"/>
                  </a:solidFill>
                </a:rPr>
                <a:t>理论</a:t>
              </a:r>
              <a:endParaRPr lang="zh-CN" b="1" dirty="0">
                <a:solidFill>
                  <a:schemeClr val="bg1"/>
                </a:solidFill>
              </a:endParaRPr>
            </a:p>
          </p:txBody>
        </p:sp>
      </p:grpSp>
      <p:grpSp>
        <p:nvGrpSpPr>
          <p:cNvPr id="65" name="组合 36"/>
          <p:cNvGrpSpPr>
            <a:grpSpLocks/>
          </p:cNvGrpSpPr>
          <p:nvPr/>
        </p:nvGrpSpPr>
        <p:grpSpPr bwMode="auto">
          <a:xfrm>
            <a:off x="5050631" y="1102519"/>
            <a:ext cx="639366" cy="639366"/>
            <a:chOff x="0" y="0"/>
            <a:chExt cx="914400" cy="914400"/>
          </a:xfrm>
        </p:grpSpPr>
        <p:sp>
          <p:nvSpPr>
            <p:cNvPr id="66" name="椭圆 37"/>
            <p:cNvSpPr>
              <a:spLocks noChangeArrowheads="1"/>
            </p:cNvSpPr>
            <p:nvPr/>
          </p:nvSpPr>
          <p:spPr bwMode="auto">
            <a:xfrm>
              <a:off x="0" y="0"/>
              <a:ext cx="914400" cy="914400"/>
            </a:xfrm>
            <a:prstGeom prst="ellipse">
              <a:avLst/>
            </a:prstGeom>
            <a:solidFill>
              <a:srgbClr val="1B4367"/>
            </a:solidFill>
            <a:ln w="9525">
              <a:noFill/>
              <a:round/>
              <a:headEnd/>
              <a:tailEnd/>
            </a:ln>
          </p:spPr>
          <p:txBody>
            <a:bodyPr anchor="ctr"/>
            <a:lstStyle/>
            <a:p>
              <a:pPr algn="ctr" eaLnBrk="1" hangingPunct="1"/>
              <a:endParaRPr lang="zh-CN" altLang="en-US" sz="1200" b="1">
                <a:solidFill>
                  <a:schemeClr val="bg1"/>
                </a:solidFill>
              </a:endParaRPr>
            </a:p>
          </p:txBody>
        </p:sp>
        <p:sp>
          <p:nvSpPr>
            <p:cNvPr id="67" name="TextBox 38"/>
            <p:cNvSpPr txBox="1">
              <a:spLocks noChangeArrowheads="1"/>
            </p:cNvSpPr>
            <p:nvPr/>
          </p:nvSpPr>
          <p:spPr bwMode="auto">
            <a:xfrm>
              <a:off x="68384" y="257145"/>
              <a:ext cx="777637" cy="44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eaLnBrk="1" hangingPunct="1"/>
              <a:r>
                <a:rPr lang="zh-CN" altLang="en-US" b="1" dirty="0">
                  <a:solidFill>
                    <a:schemeClr val="bg1"/>
                  </a:solidFill>
                </a:rPr>
                <a:t>概况</a:t>
              </a:r>
              <a:endParaRPr lang="zh-CN" b="1" dirty="0">
                <a:solidFill>
                  <a:schemeClr val="bg1"/>
                </a:solidFill>
              </a:endParaRPr>
            </a:p>
          </p:txBody>
        </p:sp>
      </p:grpSp>
      <p:grpSp>
        <p:nvGrpSpPr>
          <p:cNvPr id="68" name="组合 39"/>
          <p:cNvGrpSpPr>
            <a:grpSpLocks/>
          </p:cNvGrpSpPr>
          <p:nvPr/>
        </p:nvGrpSpPr>
        <p:grpSpPr bwMode="auto">
          <a:xfrm>
            <a:off x="5441156" y="2491979"/>
            <a:ext cx="639366" cy="639365"/>
            <a:chOff x="0" y="0"/>
            <a:chExt cx="914400" cy="914400"/>
          </a:xfrm>
        </p:grpSpPr>
        <p:sp>
          <p:nvSpPr>
            <p:cNvPr id="69" name="椭圆 40"/>
            <p:cNvSpPr>
              <a:spLocks noChangeArrowheads="1"/>
            </p:cNvSpPr>
            <p:nvPr/>
          </p:nvSpPr>
          <p:spPr bwMode="auto">
            <a:xfrm>
              <a:off x="0" y="0"/>
              <a:ext cx="914400" cy="914400"/>
            </a:xfrm>
            <a:prstGeom prst="ellipse">
              <a:avLst/>
            </a:prstGeom>
            <a:solidFill>
              <a:srgbClr val="1B4367"/>
            </a:solidFill>
            <a:ln w="9525">
              <a:noFill/>
              <a:round/>
              <a:headEnd/>
              <a:tailEnd/>
            </a:ln>
          </p:spPr>
          <p:txBody>
            <a:bodyPr anchor="ctr"/>
            <a:lstStyle/>
            <a:p>
              <a:pPr algn="ctr" eaLnBrk="1" hangingPunct="1"/>
              <a:endParaRPr lang="zh-CN" altLang="en-US" sz="1200" b="1">
                <a:solidFill>
                  <a:schemeClr val="bg1"/>
                </a:solidFill>
              </a:endParaRPr>
            </a:p>
          </p:txBody>
        </p:sp>
        <p:sp>
          <p:nvSpPr>
            <p:cNvPr id="70" name="TextBox 41"/>
            <p:cNvSpPr txBox="1">
              <a:spLocks noChangeArrowheads="1"/>
            </p:cNvSpPr>
            <p:nvPr/>
          </p:nvSpPr>
          <p:spPr bwMode="auto">
            <a:xfrm>
              <a:off x="68381" y="257144"/>
              <a:ext cx="777637" cy="44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eaLnBrk="1" hangingPunct="1"/>
              <a:r>
                <a:rPr lang="zh-CN" altLang="en-US" b="1" dirty="0">
                  <a:solidFill>
                    <a:schemeClr val="bg1"/>
                  </a:solidFill>
                </a:rPr>
                <a:t>因素</a:t>
              </a:r>
              <a:endParaRPr lang="zh-CN" b="1" dirty="0">
                <a:solidFill>
                  <a:schemeClr val="bg1"/>
                </a:solidFill>
              </a:endParaRPr>
            </a:p>
          </p:txBody>
        </p:sp>
      </p:grpSp>
      <p:grpSp>
        <p:nvGrpSpPr>
          <p:cNvPr id="71" name="组合 42"/>
          <p:cNvGrpSpPr>
            <a:grpSpLocks/>
          </p:cNvGrpSpPr>
          <p:nvPr/>
        </p:nvGrpSpPr>
        <p:grpSpPr bwMode="auto">
          <a:xfrm>
            <a:off x="2987279" y="2491979"/>
            <a:ext cx="639365" cy="639365"/>
            <a:chOff x="0" y="0"/>
            <a:chExt cx="914400" cy="914400"/>
          </a:xfrm>
        </p:grpSpPr>
        <p:sp>
          <p:nvSpPr>
            <p:cNvPr id="72" name="椭圆 43"/>
            <p:cNvSpPr>
              <a:spLocks noChangeArrowheads="1"/>
            </p:cNvSpPr>
            <p:nvPr/>
          </p:nvSpPr>
          <p:spPr bwMode="auto">
            <a:xfrm>
              <a:off x="0" y="0"/>
              <a:ext cx="914400" cy="914400"/>
            </a:xfrm>
            <a:prstGeom prst="ellipse">
              <a:avLst/>
            </a:prstGeom>
            <a:solidFill>
              <a:srgbClr val="1B4367"/>
            </a:solidFill>
            <a:ln w="9525">
              <a:noFill/>
              <a:round/>
              <a:headEnd/>
              <a:tailEnd/>
            </a:ln>
          </p:spPr>
          <p:txBody>
            <a:bodyPr anchor="ctr"/>
            <a:lstStyle/>
            <a:p>
              <a:pPr algn="ctr" eaLnBrk="1" hangingPunct="1"/>
              <a:endParaRPr lang="zh-CN" altLang="en-US" sz="1200" b="1">
                <a:solidFill>
                  <a:schemeClr val="bg1"/>
                </a:solidFill>
              </a:endParaRPr>
            </a:p>
          </p:txBody>
        </p:sp>
        <p:sp>
          <p:nvSpPr>
            <p:cNvPr id="73" name="TextBox 44"/>
            <p:cNvSpPr txBox="1">
              <a:spLocks noChangeArrowheads="1"/>
            </p:cNvSpPr>
            <p:nvPr/>
          </p:nvSpPr>
          <p:spPr bwMode="auto">
            <a:xfrm>
              <a:off x="68381" y="257144"/>
              <a:ext cx="777639" cy="44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eaLnBrk="1" hangingPunct="1"/>
              <a:r>
                <a:rPr lang="zh-CN" altLang="en-US" b="1" dirty="0">
                  <a:solidFill>
                    <a:schemeClr val="bg1"/>
                  </a:solidFill>
                </a:rPr>
                <a:t>建议</a:t>
              </a:r>
              <a:endParaRPr lang="zh-CN" b="1" dirty="0">
                <a:solidFill>
                  <a:schemeClr val="bg1"/>
                </a:solidFill>
              </a:endParaRPr>
            </a:p>
          </p:txBody>
        </p:sp>
      </p:grpSp>
      <p:grpSp>
        <p:nvGrpSpPr>
          <p:cNvPr id="74" name="组合 45"/>
          <p:cNvGrpSpPr>
            <a:grpSpLocks/>
          </p:cNvGrpSpPr>
          <p:nvPr/>
        </p:nvGrpSpPr>
        <p:grpSpPr bwMode="auto">
          <a:xfrm>
            <a:off x="4233863" y="3311129"/>
            <a:ext cx="639366" cy="639365"/>
            <a:chOff x="0" y="0"/>
            <a:chExt cx="914400" cy="914400"/>
          </a:xfrm>
        </p:grpSpPr>
        <p:sp>
          <p:nvSpPr>
            <p:cNvPr id="75" name="椭圆 46"/>
            <p:cNvSpPr>
              <a:spLocks noChangeArrowheads="1"/>
            </p:cNvSpPr>
            <p:nvPr/>
          </p:nvSpPr>
          <p:spPr bwMode="auto">
            <a:xfrm>
              <a:off x="0" y="0"/>
              <a:ext cx="914400" cy="914400"/>
            </a:xfrm>
            <a:prstGeom prst="ellipse">
              <a:avLst/>
            </a:prstGeom>
            <a:solidFill>
              <a:srgbClr val="1B4367"/>
            </a:solidFill>
            <a:ln w="9525">
              <a:noFill/>
              <a:round/>
              <a:headEnd/>
              <a:tailEnd/>
            </a:ln>
          </p:spPr>
          <p:txBody>
            <a:bodyPr anchor="ctr"/>
            <a:lstStyle/>
            <a:p>
              <a:pPr algn="ctr" eaLnBrk="1" hangingPunct="1"/>
              <a:endParaRPr lang="zh-CN" altLang="en-US" sz="1200" b="1">
                <a:solidFill>
                  <a:schemeClr val="bg1"/>
                </a:solidFill>
              </a:endParaRPr>
            </a:p>
          </p:txBody>
        </p:sp>
        <p:sp>
          <p:nvSpPr>
            <p:cNvPr id="76" name="TextBox 47"/>
            <p:cNvSpPr txBox="1">
              <a:spLocks noChangeArrowheads="1"/>
            </p:cNvSpPr>
            <p:nvPr/>
          </p:nvSpPr>
          <p:spPr bwMode="auto">
            <a:xfrm>
              <a:off x="68383" y="257144"/>
              <a:ext cx="777637" cy="44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eaLnBrk="1" hangingPunct="1"/>
              <a:r>
                <a:rPr lang="zh-CN" altLang="en-US" b="1" dirty="0">
                  <a:solidFill>
                    <a:schemeClr val="bg1"/>
                  </a:solidFill>
                </a:rPr>
                <a:t>案例</a:t>
              </a:r>
              <a:endParaRPr lang="zh-CN" b="1" dirty="0">
                <a:solidFill>
                  <a:schemeClr val="bg1"/>
                </a:solidFill>
              </a:endParaRPr>
            </a:p>
          </p:txBody>
        </p:sp>
      </p:grpSp>
      <p:sp>
        <p:nvSpPr>
          <p:cNvPr id="77" name="Freeform 711"/>
          <p:cNvSpPr>
            <a:spLocks/>
          </p:cNvSpPr>
          <p:nvPr/>
        </p:nvSpPr>
        <p:spPr bwMode="auto">
          <a:xfrm>
            <a:off x="4042172" y="2088357"/>
            <a:ext cx="984647" cy="675085"/>
          </a:xfrm>
          <a:custGeom>
            <a:avLst/>
            <a:gdLst>
              <a:gd name="T0" fmla="*/ 242959762 w 1537"/>
              <a:gd name="T1" fmla="*/ 470000163 h 1052"/>
              <a:gd name="T2" fmla="*/ 345105038 w 1537"/>
              <a:gd name="T3" fmla="*/ 770155335 h 1052"/>
              <a:gd name="T4" fmla="*/ 839780677 w 1537"/>
              <a:gd name="T5" fmla="*/ 759905855 h 1052"/>
              <a:gd name="T6" fmla="*/ 963814105 w 1537"/>
              <a:gd name="T7" fmla="*/ 299423616 h 1052"/>
              <a:gd name="T8" fmla="*/ 990079887 w 1537"/>
              <a:gd name="T9" fmla="*/ 74672587 h 1052"/>
              <a:gd name="T10" fmla="*/ 864587534 w 1537"/>
              <a:gd name="T11" fmla="*/ 218161894 h 1052"/>
              <a:gd name="T12" fmla="*/ 694588561 w 1537"/>
              <a:gd name="T13" fmla="*/ 382149306 h 1052"/>
              <a:gd name="T14" fmla="*/ 567636429 w 1537"/>
              <a:gd name="T15" fmla="*/ 189610686 h 1052"/>
              <a:gd name="T16" fmla="*/ 483001674 w 1537"/>
              <a:gd name="T17" fmla="*/ 38068277 h 1052"/>
              <a:gd name="T18" fmla="*/ 465491152 w 1537"/>
              <a:gd name="T19" fmla="*/ 207912413 h 1052"/>
              <a:gd name="T20" fmla="*/ 424632700 w 1537"/>
              <a:gd name="T21" fmla="*/ 364579134 h 1052"/>
              <a:gd name="T22" fmla="*/ 210857425 w 1537"/>
              <a:gd name="T23" fmla="*/ 213037581 h 1052"/>
              <a:gd name="T24" fmla="*/ 13132891 w 1537"/>
              <a:gd name="T25" fmla="*/ 208644824 h 1052"/>
              <a:gd name="T26" fmla="*/ 137166318 w 1537"/>
              <a:gd name="T27" fmla="*/ 295030859 h 1052"/>
              <a:gd name="T28" fmla="*/ 242959762 w 1537"/>
              <a:gd name="T29" fmla="*/ 470000163 h 10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37" h="1052">
                <a:moveTo>
                  <a:pt x="333" y="642"/>
                </a:moveTo>
                <a:cubicBezTo>
                  <a:pt x="379" y="783"/>
                  <a:pt x="443" y="906"/>
                  <a:pt x="473" y="1052"/>
                </a:cubicBezTo>
                <a:cubicBezTo>
                  <a:pt x="695" y="1016"/>
                  <a:pt x="933" y="1000"/>
                  <a:pt x="1151" y="1038"/>
                </a:cubicBezTo>
                <a:cubicBezTo>
                  <a:pt x="1211" y="832"/>
                  <a:pt x="1253" y="609"/>
                  <a:pt x="1321" y="409"/>
                </a:cubicBezTo>
                <a:cubicBezTo>
                  <a:pt x="1470" y="385"/>
                  <a:pt x="1537" y="157"/>
                  <a:pt x="1357" y="102"/>
                </a:cubicBezTo>
                <a:cubicBezTo>
                  <a:pt x="1200" y="54"/>
                  <a:pt x="1127" y="231"/>
                  <a:pt x="1185" y="298"/>
                </a:cubicBezTo>
                <a:cubicBezTo>
                  <a:pt x="1095" y="368"/>
                  <a:pt x="1048" y="498"/>
                  <a:pt x="952" y="522"/>
                </a:cubicBezTo>
                <a:cubicBezTo>
                  <a:pt x="911" y="455"/>
                  <a:pt x="807" y="335"/>
                  <a:pt x="778" y="259"/>
                </a:cubicBezTo>
                <a:cubicBezTo>
                  <a:pt x="857" y="190"/>
                  <a:pt x="836" y="0"/>
                  <a:pt x="662" y="52"/>
                </a:cubicBezTo>
                <a:cubicBezTo>
                  <a:pt x="490" y="104"/>
                  <a:pt x="565" y="260"/>
                  <a:pt x="638" y="284"/>
                </a:cubicBezTo>
                <a:cubicBezTo>
                  <a:pt x="610" y="368"/>
                  <a:pt x="617" y="440"/>
                  <a:pt x="582" y="498"/>
                </a:cubicBezTo>
                <a:cubicBezTo>
                  <a:pt x="498" y="452"/>
                  <a:pt x="372" y="339"/>
                  <a:pt x="289" y="291"/>
                </a:cubicBezTo>
                <a:cubicBezTo>
                  <a:pt x="416" y="68"/>
                  <a:pt x="49" y="72"/>
                  <a:pt x="18" y="285"/>
                </a:cubicBezTo>
                <a:cubicBezTo>
                  <a:pt x="0" y="415"/>
                  <a:pt x="113" y="319"/>
                  <a:pt x="188" y="403"/>
                </a:cubicBezTo>
                <a:cubicBezTo>
                  <a:pt x="244" y="464"/>
                  <a:pt x="333" y="642"/>
                  <a:pt x="333" y="642"/>
                </a:cubicBezTo>
                <a:close/>
              </a:path>
            </a:pathLst>
          </a:custGeom>
          <a:solidFill>
            <a:srgbClr val="1B4367"/>
          </a:solidFill>
          <a:ln w="9525">
            <a:noFill/>
          </a:ln>
        </p:spPr>
        <p:txBody>
          <a:bodyPr lIns="68580" tIns="34290" rIns="68580" bIns="34290"/>
          <a:lstStyle/>
          <a:p>
            <a:endParaRPr lang="zh-CN" altLang="en-US">
              <a:solidFill>
                <a:schemeClr val="bg1"/>
              </a:solidFill>
            </a:endParaRPr>
          </a:p>
        </p:txBody>
      </p:sp>
      <p:cxnSp>
        <p:nvCxnSpPr>
          <p:cNvPr id="29" name="直接连接符 2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0" name="TextBox 13">
            <a:extLst>
              <a:ext uri="{FF2B5EF4-FFF2-40B4-BE49-F238E27FC236}">
                <a16:creationId xmlns:a16="http://schemas.microsoft.com/office/drawing/2014/main" id="{0C7AFA36-BE4C-5841-86E6-A2DE4066871F}"/>
              </a:ext>
            </a:extLst>
          </p:cNvPr>
          <p:cNvSpPr txBox="1"/>
          <p:nvPr/>
        </p:nvSpPr>
        <p:spPr>
          <a:xfrm>
            <a:off x="1133302" y="1135018"/>
            <a:ext cx="1937083" cy="184666"/>
          </a:xfrm>
          <a:prstGeom prst="rect">
            <a:avLst/>
          </a:prstGeom>
          <a:noFill/>
          <a:ln w="9525">
            <a:noFill/>
            <a:miter/>
          </a:ln>
        </p:spPr>
        <p:txBody>
          <a:bodyPr wrap="square" lIns="0" tIns="0" rIns="0" bIns="0">
            <a:spAutoFit/>
          </a:bodyPr>
          <a:lstStyle/>
          <a:p>
            <a:pPr defTabSz="683419">
              <a:spcBef>
                <a:spcPct val="20000"/>
              </a:spcBef>
            </a:pPr>
            <a:r>
              <a:rPr lang="en-US" altLang="zh-CN" sz="1200" b="1" dirty="0">
                <a:solidFill>
                  <a:srgbClr val="1B4367"/>
                </a:solidFill>
                <a:cs typeface="+mn-ea"/>
                <a:sym typeface="+mn-lt"/>
              </a:rPr>
              <a:t>1</a:t>
            </a:r>
            <a:r>
              <a:rPr lang="zh-CN" altLang="en-US" sz="1200" b="1" dirty="0">
                <a:solidFill>
                  <a:srgbClr val="1B4367"/>
                </a:solidFill>
                <a:cs typeface="+mn-ea"/>
                <a:sym typeface="+mn-lt"/>
              </a:rPr>
              <a:t> </a:t>
            </a:r>
            <a:r>
              <a:rPr lang="zh-CN" altLang="en-US" sz="1200" b="1" dirty="0">
                <a:solidFill>
                  <a:srgbClr val="1B4367"/>
                </a:solidFill>
              </a:rPr>
              <a:t>农业产业化的理论问题</a:t>
            </a:r>
            <a:endParaRPr lang="zh-CN" altLang="en-US" sz="1200" b="1" dirty="0">
              <a:solidFill>
                <a:srgbClr val="1B4367"/>
              </a:solidFill>
              <a:cs typeface="+mn-ea"/>
              <a:sym typeface="+mn-lt"/>
            </a:endParaRPr>
          </a:p>
        </p:txBody>
      </p:sp>
      <p:sp>
        <p:nvSpPr>
          <p:cNvPr id="31" name="TextBox 13">
            <a:extLst>
              <a:ext uri="{FF2B5EF4-FFF2-40B4-BE49-F238E27FC236}">
                <a16:creationId xmlns:a16="http://schemas.microsoft.com/office/drawing/2014/main" id="{0B502949-8850-4342-83BA-C4EA90A3DDC4}"/>
              </a:ext>
            </a:extLst>
          </p:cNvPr>
          <p:cNvSpPr txBox="1"/>
          <p:nvPr/>
        </p:nvSpPr>
        <p:spPr>
          <a:xfrm>
            <a:off x="5988844" y="954747"/>
            <a:ext cx="1937083" cy="184666"/>
          </a:xfrm>
          <a:prstGeom prst="rect">
            <a:avLst/>
          </a:prstGeom>
          <a:noFill/>
          <a:ln w="9525">
            <a:noFill/>
            <a:miter/>
          </a:ln>
        </p:spPr>
        <p:txBody>
          <a:bodyPr wrap="square" lIns="0" tIns="0" rIns="0" bIns="0">
            <a:spAutoFit/>
          </a:bodyPr>
          <a:lstStyle/>
          <a:p>
            <a:pPr defTabSz="683419">
              <a:spcBef>
                <a:spcPct val="20000"/>
              </a:spcBef>
            </a:pPr>
            <a:r>
              <a:rPr lang="en-US" altLang="zh-CN" sz="1200" b="1" dirty="0">
                <a:solidFill>
                  <a:srgbClr val="1B4367"/>
                </a:solidFill>
                <a:cs typeface="+mn-ea"/>
                <a:sym typeface="+mn-lt"/>
              </a:rPr>
              <a:t>2</a:t>
            </a:r>
            <a:r>
              <a:rPr lang="zh-CN" altLang="en-US" sz="1200" b="1" dirty="0">
                <a:solidFill>
                  <a:srgbClr val="1B4367"/>
                </a:solidFill>
                <a:cs typeface="+mn-ea"/>
                <a:sym typeface="+mn-lt"/>
              </a:rPr>
              <a:t> </a:t>
            </a:r>
            <a:r>
              <a:rPr lang="zh-CN" altLang="en-US" sz="1200" b="1" dirty="0">
                <a:solidFill>
                  <a:srgbClr val="1B4367"/>
                </a:solidFill>
              </a:rPr>
              <a:t>研究对象概况</a:t>
            </a:r>
            <a:endParaRPr lang="zh-CN" altLang="en-US" sz="1200" b="1" dirty="0">
              <a:solidFill>
                <a:srgbClr val="1B4367"/>
              </a:solidFill>
              <a:cs typeface="+mn-ea"/>
              <a:sym typeface="+mn-lt"/>
            </a:endParaRPr>
          </a:p>
        </p:txBody>
      </p:sp>
      <p:sp>
        <p:nvSpPr>
          <p:cNvPr id="32" name="TextBox 13">
            <a:extLst>
              <a:ext uri="{FF2B5EF4-FFF2-40B4-BE49-F238E27FC236}">
                <a16:creationId xmlns:a16="http://schemas.microsoft.com/office/drawing/2014/main" id="{65CF4FB7-E7BB-004C-B996-2ABEF0552C9B}"/>
              </a:ext>
            </a:extLst>
          </p:cNvPr>
          <p:cNvSpPr txBox="1"/>
          <p:nvPr/>
        </p:nvSpPr>
        <p:spPr>
          <a:xfrm>
            <a:off x="6273403" y="2333507"/>
            <a:ext cx="1937083" cy="184666"/>
          </a:xfrm>
          <a:prstGeom prst="rect">
            <a:avLst/>
          </a:prstGeom>
          <a:noFill/>
          <a:ln w="9525">
            <a:noFill/>
            <a:miter/>
          </a:ln>
        </p:spPr>
        <p:txBody>
          <a:bodyPr wrap="square" lIns="0" tIns="0" rIns="0" bIns="0">
            <a:spAutoFit/>
          </a:bodyPr>
          <a:lstStyle/>
          <a:p>
            <a:pPr defTabSz="683419">
              <a:spcBef>
                <a:spcPct val="20000"/>
              </a:spcBef>
            </a:pPr>
            <a:r>
              <a:rPr lang="en-US" altLang="zh-CN" sz="1200" b="1" dirty="0">
                <a:solidFill>
                  <a:srgbClr val="1B4367"/>
                </a:solidFill>
                <a:cs typeface="+mn-ea"/>
                <a:sym typeface="+mn-lt"/>
              </a:rPr>
              <a:t>3</a:t>
            </a:r>
            <a:r>
              <a:rPr lang="zh-CN" altLang="en-US" sz="1200" b="1" dirty="0">
                <a:solidFill>
                  <a:srgbClr val="1B4367"/>
                </a:solidFill>
                <a:cs typeface="+mn-ea"/>
                <a:sym typeface="+mn-lt"/>
              </a:rPr>
              <a:t> </a:t>
            </a:r>
            <a:r>
              <a:rPr lang="zh-CN" altLang="en-US" sz="1200" b="1" dirty="0">
                <a:solidFill>
                  <a:srgbClr val="1B4367"/>
                </a:solidFill>
              </a:rPr>
              <a:t>关键因素</a:t>
            </a:r>
            <a:endParaRPr lang="zh-CN" altLang="en-US" sz="1200" b="1" dirty="0">
              <a:solidFill>
                <a:srgbClr val="1B4367"/>
              </a:solidFill>
              <a:cs typeface="+mn-ea"/>
              <a:sym typeface="+mn-lt"/>
            </a:endParaRPr>
          </a:p>
        </p:txBody>
      </p:sp>
      <p:sp>
        <p:nvSpPr>
          <p:cNvPr id="33" name="TextBox 13">
            <a:extLst>
              <a:ext uri="{FF2B5EF4-FFF2-40B4-BE49-F238E27FC236}">
                <a16:creationId xmlns:a16="http://schemas.microsoft.com/office/drawing/2014/main" id="{FF4E6621-DB5E-BB46-8113-A6EDF1D06B60}"/>
              </a:ext>
            </a:extLst>
          </p:cNvPr>
          <p:cNvSpPr txBox="1"/>
          <p:nvPr/>
        </p:nvSpPr>
        <p:spPr>
          <a:xfrm>
            <a:off x="803472" y="2339201"/>
            <a:ext cx="1937083" cy="184666"/>
          </a:xfrm>
          <a:prstGeom prst="rect">
            <a:avLst/>
          </a:prstGeom>
          <a:noFill/>
          <a:ln w="9525">
            <a:noFill/>
            <a:miter/>
          </a:ln>
        </p:spPr>
        <p:txBody>
          <a:bodyPr wrap="square" lIns="0" tIns="0" rIns="0" bIns="0">
            <a:spAutoFit/>
          </a:bodyPr>
          <a:lstStyle/>
          <a:p>
            <a:pPr defTabSz="683419">
              <a:spcBef>
                <a:spcPct val="20000"/>
              </a:spcBef>
            </a:pPr>
            <a:r>
              <a:rPr lang="en-US" altLang="zh-CN" sz="1200" b="1" dirty="0">
                <a:solidFill>
                  <a:srgbClr val="1B4367"/>
                </a:solidFill>
                <a:cs typeface="+mn-ea"/>
                <a:sym typeface="+mn-lt"/>
              </a:rPr>
              <a:t>5</a:t>
            </a:r>
            <a:r>
              <a:rPr lang="zh-CN" altLang="en-US" sz="1200" b="1" dirty="0">
                <a:solidFill>
                  <a:srgbClr val="1B4367"/>
                </a:solidFill>
                <a:cs typeface="+mn-ea"/>
                <a:sym typeface="+mn-lt"/>
              </a:rPr>
              <a:t> </a:t>
            </a:r>
            <a:r>
              <a:rPr lang="zh-CN" altLang="en-US" sz="1200" b="1" dirty="0">
                <a:solidFill>
                  <a:srgbClr val="1B4367"/>
                </a:solidFill>
              </a:rPr>
              <a:t>行动纲要及政策建议</a:t>
            </a:r>
            <a:endParaRPr lang="zh-CN" altLang="en-US" sz="1200" b="1" dirty="0">
              <a:solidFill>
                <a:srgbClr val="1B4367"/>
              </a:solidFill>
              <a:cs typeface="+mn-ea"/>
              <a:sym typeface="+mn-lt"/>
            </a:endParaRPr>
          </a:p>
        </p:txBody>
      </p:sp>
      <p:sp>
        <p:nvSpPr>
          <p:cNvPr id="34" name="TextBox 13">
            <a:extLst>
              <a:ext uri="{FF2B5EF4-FFF2-40B4-BE49-F238E27FC236}">
                <a16:creationId xmlns:a16="http://schemas.microsoft.com/office/drawing/2014/main" id="{24E6FD03-FFE9-154A-8716-3D2D8A0C6E70}"/>
              </a:ext>
            </a:extLst>
          </p:cNvPr>
          <p:cNvSpPr txBox="1"/>
          <p:nvPr/>
        </p:nvSpPr>
        <p:spPr>
          <a:xfrm>
            <a:off x="3684898" y="4172487"/>
            <a:ext cx="1937083" cy="184666"/>
          </a:xfrm>
          <a:prstGeom prst="rect">
            <a:avLst/>
          </a:prstGeom>
          <a:noFill/>
          <a:ln w="9525">
            <a:noFill/>
            <a:miter/>
          </a:ln>
        </p:spPr>
        <p:txBody>
          <a:bodyPr wrap="square" lIns="0" tIns="0" rIns="0" bIns="0">
            <a:spAutoFit/>
          </a:bodyPr>
          <a:lstStyle/>
          <a:p>
            <a:pPr defTabSz="683419">
              <a:spcBef>
                <a:spcPct val="20000"/>
              </a:spcBef>
            </a:pPr>
            <a:r>
              <a:rPr lang="en-US" altLang="zh-CN" sz="1200" b="1" dirty="0">
                <a:solidFill>
                  <a:srgbClr val="1B4367"/>
                </a:solidFill>
                <a:cs typeface="+mn-ea"/>
                <a:sym typeface="+mn-lt"/>
              </a:rPr>
              <a:t>4</a:t>
            </a:r>
            <a:r>
              <a:rPr lang="zh-CN" altLang="en-US" sz="1200" b="1" dirty="0">
                <a:solidFill>
                  <a:srgbClr val="1B4367"/>
                </a:solidFill>
                <a:cs typeface="+mn-ea"/>
                <a:sym typeface="+mn-lt"/>
              </a:rPr>
              <a:t> </a:t>
            </a:r>
            <a:r>
              <a:rPr lang="zh-CN" altLang="en-US" sz="1200" b="1" dirty="0">
                <a:solidFill>
                  <a:srgbClr val="1B4367"/>
                </a:solidFill>
              </a:rPr>
              <a:t>比较案例分析</a:t>
            </a:r>
            <a:endParaRPr lang="zh-CN" altLang="en-US" sz="1200" b="1" dirty="0">
              <a:solidFill>
                <a:srgbClr val="1B4367"/>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8"/>
                                        </p:tgtEl>
                                        <p:attrNameLst>
                                          <p:attrName>ppt_y</p:attrName>
                                        </p:attrNameLst>
                                      </p:cBhvr>
                                      <p:tavLst>
                                        <p:tav tm="0">
                                          <p:val>
                                            <p:strVal val="#ppt_y"/>
                                          </p:val>
                                        </p:tav>
                                        <p:tav tm="100000">
                                          <p:val>
                                            <p:strVal val="#ppt_y"/>
                                          </p:val>
                                        </p:tav>
                                      </p:tavLst>
                                    </p:anim>
                                    <p:anim calcmode="lin" valueType="num">
                                      <p:cBhvr>
                                        <p:cTn id="9"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8"/>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300"/>
                                        <p:tgtEl>
                                          <p:spTgt spid="29"/>
                                        </p:tgtEl>
                                      </p:cBhvr>
                                    </p:animEffect>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77"/>
                                        </p:tgtEl>
                                        <p:attrNameLst>
                                          <p:attrName>style.visibility</p:attrName>
                                        </p:attrNameLst>
                                      </p:cBhvr>
                                      <p:to>
                                        <p:strVal val="visible"/>
                                      </p:to>
                                    </p:set>
                                    <p:anim calcmode="lin" valueType="num">
                                      <p:cBhvr>
                                        <p:cTn id="19" dur="500" fill="hold"/>
                                        <p:tgtEl>
                                          <p:spTgt spid="77"/>
                                        </p:tgtEl>
                                        <p:attrNameLst>
                                          <p:attrName>ppt_w</p:attrName>
                                        </p:attrNameLst>
                                      </p:cBhvr>
                                      <p:tavLst>
                                        <p:tav tm="0">
                                          <p:val>
                                            <p:fltVal val="0"/>
                                          </p:val>
                                        </p:tav>
                                        <p:tav tm="100000">
                                          <p:val>
                                            <p:strVal val="#ppt_w"/>
                                          </p:val>
                                        </p:tav>
                                      </p:tavLst>
                                    </p:anim>
                                    <p:anim calcmode="lin" valueType="num">
                                      <p:cBhvr>
                                        <p:cTn id="20" dur="500" fill="hold"/>
                                        <p:tgtEl>
                                          <p:spTgt spid="77"/>
                                        </p:tgtEl>
                                        <p:attrNameLst>
                                          <p:attrName>ppt_h</p:attrName>
                                        </p:attrNameLst>
                                      </p:cBhvr>
                                      <p:tavLst>
                                        <p:tav tm="0">
                                          <p:val>
                                            <p:fltVal val="0"/>
                                          </p:val>
                                        </p:tav>
                                        <p:tav tm="100000">
                                          <p:val>
                                            <p:strVal val="#ppt_h"/>
                                          </p:val>
                                        </p:tav>
                                      </p:tavLst>
                                    </p:anim>
                                    <p:animEffect transition="in" filter="fade">
                                      <p:cBhvr>
                                        <p:cTn id="21" dur="500"/>
                                        <p:tgtEl>
                                          <p:spTgt spid="77"/>
                                        </p:tgtEl>
                                      </p:cBhvr>
                                    </p:animEffect>
                                  </p:childTnLst>
                                </p:cTn>
                              </p:par>
                            </p:childTnLst>
                          </p:cTn>
                        </p:par>
                        <p:par>
                          <p:cTn id="22" fill="hold">
                            <p:stCondLst>
                              <p:cond delay="1600"/>
                            </p:stCondLst>
                            <p:childTnLst>
                              <p:par>
                                <p:cTn id="23" presetID="10" presetClass="entr" presetSubtype="0" fill="hold" nodeType="afterEffect">
                                  <p:stCondLst>
                                    <p:cond delay="0"/>
                                  </p:stCondLst>
                                  <p:childTnLst>
                                    <p:set>
                                      <p:cBhvr>
                                        <p:cTn id="24" dur="1" fill="hold">
                                          <p:stCondLst>
                                            <p:cond delay="0"/>
                                          </p:stCondLst>
                                        </p:cTn>
                                        <p:tgtEl>
                                          <p:spTgt spid="62"/>
                                        </p:tgtEl>
                                        <p:attrNameLst>
                                          <p:attrName>style.visibility</p:attrName>
                                        </p:attrNameLst>
                                      </p:cBhvr>
                                      <p:to>
                                        <p:strVal val="visible"/>
                                      </p:to>
                                    </p:set>
                                    <p:anim calcmode="lin" valueType="num">
                                      <p:cBhvr>
                                        <p:cTn id="25" dur="500" fill="hold"/>
                                        <p:tgtEl>
                                          <p:spTgt spid="62"/>
                                        </p:tgtEl>
                                        <p:attrNameLst>
                                          <p:attrName>ppt_w</p:attrName>
                                        </p:attrNameLst>
                                      </p:cBhvr>
                                      <p:tavLst>
                                        <p:tav tm="0">
                                          <p:val>
                                            <p:fltVal val="0"/>
                                          </p:val>
                                        </p:tav>
                                        <p:tav tm="100000">
                                          <p:val>
                                            <p:strVal val="#ppt_w"/>
                                          </p:val>
                                        </p:tav>
                                      </p:tavLst>
                                    </p:anim>
                                    <p:anim calcmode="lin" valueType="num">
                                      <p:cBhvr>
                                        <p:cTn id="26" dur="500" fill="hold"/>
                                        <p:tgtEl>
                                          <p:spTgt spid="62"/>
                                        </p:tgtEl>
                                        <p:attrNameLst>
                                          <p:attrName>ppt_h</p:attrName>
                                        </p:attrNameLst>
                                      </p:cBhvr>
                                      <p:tavLst>
                                        <p:tav tm="0">
                                          <p:val>
                                            <p:fltVal val="0"/>
                                          </p:val>
                                        </p:tav>
                                        <p:tav tm="100000">
                                          <p:val>
                                            <p:strVal val="#ppt_h"/>
                                          </p:val>
                                        </p:tav>
                                      </p:tavLst>
                                    </p:anim>
                                    <p:animEffect transition="in" filter="fade">
                                      <p:cBhvr>
                                        <p:cTn id="27" dur="500"/>
                                        <p:tgtEl>
                                          <p:spTgt spid="62"/>
                                        </p:tgtEl>
                                      </p:cBhvr>
                                    </p:animEffect>
                                  </p:childTnLst>
                                </p:cTn>
                              </p:par>
                            </p:childTnLst>
                          </p:cTn>
                        </p:par>
                        <p:par>
                          <p:cTn id="28" fill="hold">
                            <p:stCondLst>
                              <p:cond delay="2100"/>
                            </p:stCondLst>
                            <p:childTnLst>
                              <p:par>
                                <p:cTn id="29" presetID="22" presetClass="entr" presetSubtype="8" fill="hold" grpId="0" nodeType="after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wipe(left)">
                                      <p:cBhvr>
                                        <p:cTn id="31" dur="500"/>
                                        <p:tgtEl>
                                          <p:spTgt spid="61"/>
                                        </p:tgtEl>
                                      </p:cBhvr>
                                    </p:animEffect>
                                  </p:childTnLst>
                                </p:cTn>
                              </p:par>
                            </p:childTnLst>
                          </p:cTn>
                        </p:par>
                        <p:par>
                          <p:cTn id="32" fill="hold">
                            <p:stCondLst>
                              <p:cond delay="2600"/>
                            </p:stCondLst>
                            <p:childTnLst>
                              <p:par>
                                <p:cTn id="33" presetID="10" presetClass="entr" presetSubtype="0" fill="hold" nodeType="afterEffect">
                                  <p:stCondLst>
                                    <p:cond delay="0"/>
                                  </p:stCondLst>
                                  <p:childTnLst>
                                    <p:set>
                                      <p:cBhvr>
                                        <p:cTn id="34" dur="1" fill="hold">
                                          <p:stCondLst>
                                            <p:cond delay="0"/>
                                          </p:stCondLst>
                                        </p:cTn>
                                        <p:tgtEl>
                                          <p:spTgt spid="65"/>
                                        </p:tgtEl>
                                        <p:attrNameLst>
                                          <p:attrName>style.visibility</p:attrName>
                                        </p:attrNameLst>
                                      </p:cBhvr>
                                      <p:to>
                                        <p:strVal val="visible"/>
                                      </p:to>
                                    </p:set>
                                    <p:anim calcmode="lin" valueType="num">
                                      <p:cBhvr>
                                        <p:cTn id="35" dur="500" fill="hold"/>
                                        <p:tgtEl>
                                          <p:spTgt spid="65"/>
                                        </p:tgtEl>
                                        <p:attrNameLst>
                                          <p:attrName>ppt_w</p:attrName>
                                        </p:attrNameLst>
                                      </p:cBhvr>
                                      <p:tavLst>
                                        <p:tav tm="0">
                                          <p:val>
                                            <p:fltVal val="0"/>
                                          </p:val>
                                        </p:tav>
                                        <p:tav tm="100000">
                                          <p:val>
                                            <p:strVal val="#ppt_w"/>
                                          </p:val>
                                        </p:tav>
                                      </p:tavLst>
                                    </p:anim>
                                    <p:anim calcmode="lin" valueType="num">
                                      <p:cBhvr>
                                        <p:cTn id="36" dur="500" fill="hold"/>
                                        <p:tgtEl>
                                          <p:spTgt spid="65"/>
                                        </p:tgtEl>
                                        <p:attrNameLst>
                                          <p:attrName>ppt_h</p:attrName>
                                        </p:attrNameLst>
                                      </p:cBhvr>
                                      <p:tavLst>
                                        <p:tav tm="0">
                                          <p:val>
                                            <p:fltVal val="0"/>
                                          </p:val>
                                        </p:tav>
                                        <p:tav tm="100000">
                                          <p:val>
                                            <p:strVal val="#ppt_h"/>
                                          </p:val>
                                        </p:tav>
                                      </p:tavLst>
                                    </p:anim>
                                    <p:animEffect transition="in" filter="fade">
                                      <p:cBhvr>
                                        <p:cTn id="37" dur="500"/>
                                        <p:tgtEl>
                                          <p:spTgt spid="65"/>
                                        </p:tgtEl>
                                      </p:cBhvr>
                                    </p:animEffect>
                                  </p:childTnLst>
                                </p:cTn>
                              </p:par>
                            </p:childTnLst>
                          </p:cTn>
                        </p:par>
                        <p:par>
                          <p:cTn id="38" fill="hold">
                            <p:stCondLst>
                              <p:cond delay="3100"/>
                            </p:stCondLst>
                            <p:childTnLst>
                              <p:par>
                                <p:cTn id="39" presetID="22" presetClass="entr" presetSubtype="1" fill="hold" grpId="0" nodeType="after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wipe(up)">
                                      <p:cBhvr>
                                        <p:cTn id="41" dur="500"/>
                                        <p:tgtEl>
                                          <p:spTgt spid="57"/>
                                        </p:tgtEl>
                                      </p:cBhvr>
                                    </p:animEffect>
                                  </p:childTnLst>
                                </p:cTn>
                              </p:par>
                            </p:childTnLst>
                          </p:cTn>
                        </p:par>
                        <p:par>
                          <p:cTn id="42" fill="hold">
                            <p:stCondLst>
                              <p:cond delay="3600"/>
                            </p:stCondLst>
                            <p:childTnLst>
                              <p:par>
                                <p:cTn id="43" presetID="10" presetClass="entr" presetSubtype="0" fill="hold" nodeType="afterEffect">
                                  <p:stCondLst>
                                    <p:cond delay="0"/>
                                  </p:stCondLst>
                                  <p:childTnLst>
                                    <p:set>
                                      <p:cBhvr>
                                        <p:cTn id="44" dur="1" fill="hold">
                                          <p:stCondLst>
                                            <p:cond delay="0"/>
                                          </p:stCondLst>
                                        </p:cTn>
                                        <p:tgtEl>
                                          <p:spTgt spid="68"/>
                                        </p:tgtEl>
                                        <p:attrNameLst>
                                          <p:attrName>style.visibility</p:attrName>
                                        </p:attrNameLst>
                                      </p:cBhvr>
                                      <p:to>
                                        <p:strVal val="visible"/>
                                      </p:to>
                                    </p:set>
                                    <p:anim calcmode="lin" valueType="num">
                                      <p:cBhvr>
                                        <p:cTn id="45" dur="500" fill="hold"/>
                                        <p:tgtEl>
                                          <p:spTgt spid="68"/>
                                        </p:tgtEl>
                                        <p:attrNameLst>
                                          <p:attrName>ppt_w</p:attrName>
                                        </p:attrNameLst>
                                      </p:cBhvr>
                                      <p:tavLst>
                                        <p:tav tm="0">
                                          <p:val>
                                            <p:fltVal val="0"/>
                                          </p:val>
                                        </p:tav>
                                        <p:tav tm="100000">
                                          <p:val>
                                            <p:strVal val="#ppt_w"/>
                                          </p:val>
                                        </p:tav>
                                      </p:tavLst>
                                    </p:anim>
                                    <p:anim calcmode="lin" valueType="num">
                                      <p:cBhvr>
                                        <p:cTn id="46" dur="500" fill="hold"/>
                                        <p:tgtEl>
                                          <p:spTgt spid="68"/>
                                        </p:tgtEl>
                                        <p:attrNameLst>
                                          <p:attrName>ppt_h</p:attrName>
                                        </p:attrNameLst>
                                      </p:cBhvr>
                                      <p:tavLst>
                                        <p:tav tm="0">
                                          <p:val>
                                            <p:fltVal val="0"/>
                                          </p:val>
                                        </p:tav>
                                        <p:tav tm="100000">
                                          <p:val>
                                            <p:strVal val="#ppt_h"/>
                                          </p:val>
                                        </p:tav>
                                      </p:tavLst>
                                    </p:anim>
                                    <p:animEffect transition="in" filter="fade">
                                      <p:cBhvr>
                                        <p:cTn id="47" dur="500"/>
                                        <p:tgtEl>
                                          <p:spTgt spid="68"/>
                                        </p:tgtEl>
                                      </p:cBhvr>
                                    </p:animEffect>
                                  </p:childTnLst>
                                </p:cTn>
                              </p:par>
                            </p:childTnLst>
                          </p:cTn>
                        </p:par>
                        <p:par>
                          <p:cTn id="48" fill="hold">
                            <p:stCondLst>
                              <p:cond delay="4100"/>
                            </p:stCondLst>
                            <p:childTnLst>
                              <p:par>
                                <p:cTn id="49" presetID="22" presetClass="entr" presetSubtype="1" fill="hold" grpId="0" nodeType="after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wipe(up)">
                                      <p:cBhvr>
                                        <p:cTn id="51" dur="500"/>
                                        <p:tgtEl>
                                          <p:spTgt spid="58"/>
                                        </p:tgtEl>
                                      </p:cBhvr>
                                    </p:animEffect>
                                  </p:childTnLst>
                                </p:cTn>
                              </p:par>
                            </p:childTnLst>
                          </p:cTn>
                        </p:par>
                        <p:par>
                          <p:cTn id="52" fill="hold">
                            <p:stCondLst>
                              <p:cond delay="4600"/>
                            </p:stCondLst>
                            <p:childTnLst>
                              <p:par>
                                <p:cTn id="53" presetID="10" presetClass="entr" presetSubtype="0" fill="hold" nodeType="afterEffect">
                                  <p:stCondLst>
                                    <p:cond delay="0"/>
                                  </p:stCondLst>
                                  <p:childTnLst>
                                    <p:set>
                                      <p:cBhvr>
                                        <p:cTn id="54" dur="1" fill="hold">
                                          <p:stCondLst>
                                            <p:cond delay="0"/>
                                          </p:stCondLst>
                                        </p:cTn>
                                        <p:tgtEl>
                                          <p:spTgt spid="74"/>
                                        </p:tgtEl>
                                        <p:attrNameLst>
                                          <p:attrName>style.visibility</p:attrName>
                                        </p:attrNameLst>
                                      </p:cBhvr>
                                      <p:to>
                                        <p:strVal val="visible"/>
                                      </p:to>
                                    </p:set>
                                    <p:anim calcmode="lin" valueType="num">
                                      <p:cBhvr>
                                        <p:cTn id="55" dur="500" fill="hold"/>
                                        <p:tgtEl>
                                          <p:spTgt spid="74"/>
                                        </p:tgtEl>
                                        <p:attrNameLst>
                                          <p:attrName>ppt_w</p:attrName>
                                        </p:attrNameLst>
                                      </p:cBhvr>
                                      <p:tavLst>
                                        <p:tav tm="0">
                                          <p:val>
                                            <p:fltVal val="0"/>
                                          </p:val>
                                        </p:tav>
                                        <p:tav tm="100000">
                                          <p:val>
                                            <p:strVal val="#ppt_w"/>
                                          </p:val>
                                        </p:tav>
                                      </p:tavLst>
                                    </p:anim>
                                    <p:anim calcmode="lin" valueType="num">
                                      <p:cBhvr>
                                        <p:cTn id="56" dur="500" fill="hold"/>
                                        <p:tgtEl>
                                          <p:spTgt spid="74"/>
                                        </p:tgtEl>
                                        <p:attrNameLst>
                                          <p:attrName>ppt_h</p:attrName>
                                        </p:attrNameLst>
                                      </p:cBhvr>
                                      <p:tavLst>
                                        <p:tav tm="0">
                                          <p:val>
                                            <p:fltVal val="0"/>
                                          </p:val>
                                        </p:tav>
                                        <p:tav tm="100000">
                                          <p:val>
                                            <p:strVal val="#ppt_h"/>
                                          </p:val>
                                        </p:tav>
                                      </p:tavLst>
                                    </p:anim>
                                    <p:animEffect transition="in" filter="fade">
                                      <p:cBhvr>
                                        <p:cTn id="57" dur="500"/>
                                        <p:tgtEl>
                                          <p:spTgt spid="74"/>
                                        </p:tgtEl>
                                      </p:cBhvr>
                                    </p:animEffect>
                                  </p:childTnLst>
                                </p:cTn>
                              </p:par>
                            </p:childTnLst>
                          </p:cTn>
                        </p:par>
                        <p:par>
                          <p:cTn id="58" fill="hold">
                            <p:stCondLst>
                              <p:cond delay="5100"/>
                            </p:stCondLst>
                            <p:childTnLst>
                              <p:par>
                                <p:cTn id="59" presetID="22" presetClass="entr" presetSubtype="2" fill="hold" grpId="0" nodeType="afterEffect">
                                  <p:stCondLst>
                                    <p:cond delay="0"/>
                                  </p:stCondLst>
                                  <p:childTnLst>
                                    <p:set>
                                      <p:cBhvr>
                                        <p:cTn id="60" dur="1" fill="hold">
                                          <p:stCondLst>
                                            <p:cond delay="0"/>
                                          </p:stCondLst>
                                        </p:cTn>
                                        <p:tgtEl>
                                          <p:spTgt spid="59"/>
                                        </p:tgtEl>
                                        <p:attrNameLst>
                                          <p:attrName>style.visibility</p:attrName>
                                        </p:attrNameLst>
                                      </p:cBhvr>
                                      <p:to>
                                        <p:strVal val="visible"/>
                                      </p:to>
                                    </p:set>
                                    <p:animEffect transition="in" filter="wipe(right)">
                                      <p:cBhvr>
                                        <p:cTn id="61" dur="500"/>
                                        <p:tgtEl>
                                          <p:spTgt spid="59"/>
                                        </p:tgtEl>
                                      </p:cBhvr>
                                    </p:animEffect>
                                  </p:childTnLst>
                                </p:cTn>
                              </p:par>
                            </p:childTnLst>
                          </p:cTn>
                        </p:par>
                        <p:par>
                          <p:cTn id="62" fill="hold">
                            <p:stCondLst>
                              <p:cond delay="5600"/>
                            </p:stCondLst>
                            <p:childTnLst>
                              <p:par>
                                <p:cTn id="63" presetID="10" presetClass="entr" presetSubtype="0" fill="hold" nodeType="afterEffect">
                                  <p:stCondLst>
                                    <p:cond delay="0"/>
                                  </p:stCondLst>
                                  <p:childTnLst>
                                    <p:set>
                                      <p:cBhvr>
                                        <p:cTn id="64" dur="1" fill="hold">
                                          <p:stCondLst>
                                            <p:cond delay="0"/>
                                          </p:stCondLst>
                                        </p:cTn>
                                        <p:tgtEl>
                                          <p:spTgt spid="71"/>
                                        </p:tgtEl>
                                        <p:attrNameLst>
                                          <p:attrName>style.visibility</p:attrName>
                                        </p:attrNameLst>
                                      </p:cBhvr>
                                      <p:to>
                                        <p:strVal val="visible"/>
                                      </p:to>
                                    </p:set>
                                    <p:anim calcmode="lin" valueType="num">
                                      <p:cBhvr>
                                        <p:cTn id="65" dur="500" fill="hold"/>
                                        <p:tgtEl>
                                          <p:spTgt spid="71"/>
                                        </p:tgtEl>
                                        <p:attrNameLst>
                                          <p:attrName>ppt_w</p:attrName>
                                        </p:attrNameLst>
                                      </p:cBhvr>
                                      <p:tavLst>
                                        <p:tav tm="0">
                                          <p:val>
                                            <p:fltVal val="0"/>
                                          </p:val>
                                        </p:tav>
                                        <p:tav tm="100000">
                                          <p:val>
                                            <p:strVal val="#ppt_w"/>
                                          </p:val>
                                        </p:tav>
                                      </p:tavLst>
                                    </p:anim>
                                    <p:anim calcmode="lin" valueType="num">
                                      <p:cBhvr>
                                        <p:cTn id="66" dur="500" fill="hold"/>
                                        <p:tgtEl>
                                          <p:spTgt spid="71"/>
                                        </p:tgtEl>
                                        <p:attrNameLst>
                                          <p:attrName>ppt_h</p:attrName>
                                        </p:attrNameLst>
                                      </p:cBhvr>
                                      <p:tavLst>
                                        <p:tav tm="0">
                                          <p:val>
                                            <p:fltVal val="0"/>
                                          </p:val>
                                        </p:tav>
                                        <p:tav tm="100000">
                                          <p:val>
                                            <p:strVal val="#ppt_h"/>
                                          </p:val>
                                        </p:tav>
                                      </p:tavLst>
                                    </p:anim>
                                    <p:animEffect transition="in" filter="fade">
                                      <p:cBhvr>
                                        <p:cTn id="67" dur="500"/>
                                        <p:tgtEl>
                                          <p:spTgt spid="71"/>
                                        </p:tgtEl>
                                      </p:cBhvr>
                                    </p:animEffect>
                                  </p:childTnLst>
                                </p:cTn>
                              </p:par>
                            </p:childTnLst>
                          </p:cTn>
                        </p:par>
                        <p:par>
                          <p:cTn id="68" fill="hold">
                            <p:stCondLst>
                              <p:cond delay="6100"/>
                            </p:stCondLst>
                            <p:childTnLst>
                              <p:par>
                                <p:cTn id="69" presetID="22" presetClass="entr" presetSubtype="4" fill="hold" grpId="0" nodeType="after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wipe(down)">
                                      <p:cBhvr>
                                        <p:cTn id="71" dur="500"/>
                                        <p:tgtEl>
                                          <p:spTgt spid="60"/>
                                        </p:tgtEl>
                                      </p:cBhvr>
                                    </p:animEffect>
                                  </p:childTnLst>
                                </p:cTn>
                              </p:par>
                            </p:childTnLst>
                          </p:cTn>
                        </p:par>
                        <p:par>
                          <p:cTn id="72" fill="hold">
                            <p:stCondLst>
                              <p:cond delay="6600"/>
                            </p:stCondLst>
                            <p:childTnLst>
                              <p:par>
                                <p:cTn id="73" presetID="10" presetClass="entr" presetSubtype="0" fill="hold" grpId="0" nodeType="afterEffect">
                                  <p:stCondLst>
                                    <p:cond delay="0"/>
                                  </p:stCondLst>
                                  <p:childTnLst>
                                    <p:set>
                                      <p:cBhvr>
                                        <p:cTn id="74" dur="1" fill="hold">
                                          <p:stCondLst>
                                            <p:cond delay="0"/>
                                          </p:stCondLst>
                                        </p:cTn>
                                        <p:tgtEl>
                                          <p:spTgt spid="53"/>
                                        </p:tgtEl>
                                        <p:attrNameLst>
                                          <p:attrName>style.visibility</p:attrName>
                                        </p:attrNameLst>
                                      </p:cBhvr>
                                      <p:to>
                                        <p:strVal val="visible"/>
                                      </p:to>
                                    </p:set>
                                    <p:animEffect transition="in" filter="fade">
                                      <p:cBhvr>
                                        <p:cTn id="75" dur="500"/>
                                        <p:tgtEl>
                                          <p:spTgt spid="53"/>
                                        </p:tgtEl>
                                      </p:cBhvr>
                                    </p:animEffect>
                                  </p:childTnLst>
                                </p:cTn>
                              </p:par>
                            </p:childTnLst>
                          </p:cTn>
                        </p:par>
                        <p:par>
                          <p:cTn id="76" fill="hold">
                            <p:stCondLst>
                              <p:cond delay="7100"/>
                            </p:stCondLst>
                            <p:childTnLst>
                              <p:par>
                                <p:cTn id="77" presetID="10" presetClass="entr" presetSubtype="0" fill="hold" grpId="0" nodeType="after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fade">
                                      <p:cBhvr>
                                        <p:cTn id="79" dur="500"/>
                                        <p:tgtEl>
                                          <p:spTgt spid="52"/>
                                        </p:tgtEl>
                                      </p:cBhvr>
                                    </p:animEffect>
                                  </p:childTnLst>
                                </p:cTn>
                              </p:par>
                            </p:childTnLst>
                          </p:cTn>
                        </p:par>
                        <p:par>
                          <p:cTn id="80" fill="hold">
                            <p:stCondLst>
                              <p:cond delay="7600"/>
                            </p:stCondLst>
                            <p:childTnLst>
                              <p:par>
                                <p:cTn id="81" presetID="10" presetClass="entr" presetSubtype="0" fill="hold" grpId="0" nodeType="afterEffect">
                                  <p:stCondLst>
                                    <p:cond delay="0"/>
                                  </p:stCondLst>
                                  <p:childTnLst>
                                    <p:set>
                                      <p:cBhvr>
                                        <p:cTn id="82" dur="1" fill="hold">
                                          <p:stCondLst>
                                            <p:cond delay="0"/>
                                          </p:stCondLst>
                                        </p:cTn>
                                        <p:tgtEl>
                                          <p:spTgt spid="55"/>
                                        </p:tgtEl>
                                        <p:attrNameLst>
                                          <p:attrName>style.visibility</p:attrName>
                                        </p:attrNameLst>
                                      </p:cBhvr>
                                      <p:to>
                                        <p:strVal val="visible"/>
                                      </p:to>
                                    </p:set>
                                    <p:animEffect transition="in" filter="fade">
                                      <p:cBhvr>
                                        <p:cTn id="83" dur="500"/>
                                        <p:tgtEl>
                                          <p:spTgt spid="55"/>
                                        </p:tgtEl>
                                      </p:cBhvr>
                                    </p:animEffect>
                                  </p:childTnLst>
                                </p:cTn>
                              </p:par>
                            </p:childTnLst>
                          </p:cTn>
                        </p:par>
                        <p:par>
                          <p:cTn id="84" fill="hold">
                            <p:stCondLst>
                              <p:cond delay="8100"/>
                            </p:stCondLst>
                            <p:childTnLst>
                              <p:par>
                                <p:cTn id="85" presetID="10" presetClass="entr" presetSubtype="0" fill="hold" grpId="0" nodeType="afterEffect">
                                  <p:stCondLst>
                                    <p:cond delay="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childTnLst>
                                </p:cTn>
                              </p:par>
                            </p:childTnLst>
                          </p:cTn>
                        </p:par>
                        <p:par>
                          <p:cTn id="88" fill="hold">
                            <p:stCondLst>
                              <p:cond delay="8600"/>
                            </p:stCondLst>
                            <p:childTnLst>
                              <p:par>
                                <p:cTn id="89" presetID="10" presetClass="entr" presetSubtype="0" fill="hold" grpId="0" nodeType="afterEffect">
                                  <p:stCondLst>
                                    <p:cond delay="0"/>
                                  </p:stCondLst>
                                  <p:childTnLst>
                                    <p:set>
                                      <p:cBhvr>
                                        <p:cTn id="90" dur="1" fill="hold">
                                          <p:stCondLst>
                                            <p:cond delay="0"/>
                                          </p:stCondLst>
                                        </p:cTn>
                                        <p:tgtEl>
                                          <p:spTgt spid="54"/>
                                        </p:tgtEl>
                                        <p:attrNameLst>
                                          <p:attrName>style.visibility</p:attrName>
                                        </p:attrNameLst>
                                      </p:cBhvr>
                                      <p:to>
                                        <p:strVal val="visible"/>
                                      </p:to>
                                    </p:set>
                                    <p:animEffect transition="in" filter="fade">
                                      <p:cBhvr>
                                        <p:cTn id="91" dur="500"/>
                                        <p:tgtEl>
                                          <p:spTgt spid="54"/>
                                        </p:tgtEl>
                                      </p:cBhvr>
                                    </p:animEffect>
                                  </p:childTnLst>
                                </p:cTn>
                              </p:par>
                            </p:childTnLst>
                          </p:cTn>
                        </p:par>
                        <p:par>
                          <p:cTn id="92" fill="hold">
                            <p:stCondLst>
                              <p:cond delay="9100"/>
                            </p:stCondLst>
                            <p:childTnLst>
                              <p:par>
                                <p:cTn id="93" presetID="42" presetClass="entr" presetSubtype="0" fill="hold" grpId="0" nodeType="afterEffect">
                                  <p:stCondLst>
                                    <p:cond delay="0"/>
                                  </p:stCondLst>
                                  <p:childTnLst>
                                    <p:set>
                                      <p:cBhvr>
                                        <p:cTn id="94" dur="1" fill="hold">
                                          <p:stCondLst>
                                            <p:cond delay="0"/>
                                          </p:stCondLst>
                                        </p:cTn>
                                        <p:tgtEl>
                                          <p:spTgt spid="30"/>
                                        </p:tgtEl>
                                        <p:attrNameLst>
                                          <p:attrName>style.visibility</p:attrName>
                                        </p:attrNameLst>
                                      </p:cBhvr>
                                      <p:to>
                                        <p:strVal val="visible"/>
                                      </p:to>
                                    </p:set>
                                    <p:animEffect transition="in" filter="fade">
                                      <p:cBhvr>
                                        <p:cTn id="95" dur="500"/>
                                        <p:tgtEl>
                                          <p:spTgt spid="30"/>
                                        </p:tgtEl>
                                      </p:cBhvr>
                                    </p:animEffect>
                                    <p:anim calcmode="lin" valueType="num">
                                      <p:cBhvr>
                                        <p:cTn id="96" dur="500" fill="hold"/>
                                        <p:tgtEl>
                                          <p:spTgt spid="30"/>
                                        </p:tgtEl>
                                        <p:attrNameLst>
                                          <p:attrName>ppt_x</p:attrName>
                                        </p:attrNameLst>
                                      </p:cBhvr>
                                      <p:tavLst>
                                        <p:tav tm="0">
                                          <p:val>
                                            <p:strVal val="#ppt_x"/>
                                          </p:val>
                                        </p:tav>
                                        <p:tav tm="100000">
                                          <p:val>
                                            <p:strVal val="#ppt_x"/>
                                          </p:val>
                                        </p:tav>
                                      </p:tavLst>
                                    </p:anim>
                                    <p:anim calcmode="lin" valueType="num">
                                      <p:cBhvr>
                                        <p:cTn id="97" dur="500" fill="hold"/>
                                        <p:tgtEl>
                                          <p:spTgt spid="30"/>
                                        </p:tgtEl>
                                        <p:attrNameLst>
                                          <p:attrName>ppt_y</p:attrName>
                                        </p:attrNameLst>
                                      </p:cBhvr>
                                      <p:tavLst>
                                        <p:tav tm="0">
                                          <p:val>
                                            <p:strVal val="#ppt_y+.1"/>
                                          </p:val>
                                        </p:tav>
                                        <p:tav tm="100000">
                                          <p:val>
                                            <p:strVal val="#ppt_y"/>
                                          </p:val>
                                        </p:tav>
                                      </p:tavLst>
                                    </p:anim>
                                  </p:childTnLst>
                                </p:cTn>
                              </p:par>
                            </p:childTnLst>
                          </p:cTn>
                        </p:par>
                        <p:par>
                          <p:cTn id="98" fill="hold">
                            <p:stCondLst>
                              <p:cond delay="9600"/>
                            </p:stCondLst>
                            <p:childTnLst>
                              <p:par>
                                <p:cTn id="99" presetID="42" presetClass="entr" presetSubtype="0" fill="hold" grpId="0" nodeType="after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fade">
                                      <p:cBhvr>
                                        <p:cTn id="101" dur="500"/>
                                        <p:tgtEl>
                                          <p:spTgt spid="31"/>
                                        </p:tgtEl>
                                      </p:cBhvr>
                                    </p:animEffect>
                                    <p:anim calcmode="lin" valueType="num">
                                      <p:cBhvr>
                                        <p:cTn id="102" dur="500" fill="hold"/>
                                        <p:tgtEl>
                                          <p:spTgt spid="31"/>
                                        </p:tgtEl>
                                        <p:attrNameLst>
                                          <p:attrName>ppt_x</p:attrName>
                                        </p:attrNameLst>
                                      </p:cBhvr>
                                      <p:tavLst>
                                        <p:tav tm="0">
                                          <p:val>
                                            <p:strVal val="#ppt_x"/>
                                          </p:val>
                                        </p:tav>
                                        <p:tav tm="100000">
                                          <p:val>
                                            <p:strVal val="#ppt_x"/>
                                          </p:val>
                                        </p:tav>
                                      </p:tavLst>
                                    </p:anim>
                                    <p:anim calcmode="lin" valueType="num">
                                      <p:cBhvr>
                                        <p:cTn id="103" dur="500" fill="hold"/>
                                        <p:tgtEl>
                                          <p:spTgt spid="31"/>
                                        </p:tgtEl>
                                        <p:attrNameLst>
                                          <p:attrName>ppt_y</p:attrName>
                                        </p:attrNameLst>
                                      </p:cBhvr>
                                      <p:tavLst>
                                        <p:tav tm="0">
                                          <p:val>
                                            <p:strVal val="#ppt_y+.1"/>
                                          </p:val>
                                        </p:tav>
                                        <p:tav tm="100000">
                                          <p:val>
                                            <p:strVal val="#ppt_y"/>
                                          </p:val>
                                        </p:tav>
                                      </p:tavLst>
                                    </p:anim>
                                  </p:childTnLst>
                                </p:cTn>
                              </p:par>
                            </p:childTnLst>
                          </p:cTn>
                        </p:par>
                        <p:par>
                          <p:cTn id="104" fill="hold">
                            <p:stCondLst>
                              <p:cond delay="10100"/>
                            </p:stCondLst>
                            <p:childTnLst>
                              <p:par>
                                <p:cTn id="105" presetID="42" presetClass="entr" presetSubtype="0" fill="hold" grpId="0" nodeType="afterEffect">
                                  <p:stCondLst>
                                    <p:cond delay="0"/>
                                  </p:stCondLst>
                                  <p:childTnLst>
                                    <p:set>
                                      <p:cBhvr>
                                        <p:cTn id="106" dur="1" fill="hold">
                                          <p:stCondLst>
                                            <p:cond delay="0"/>
                                          </p:stCondLst>
                                        </p:cTn>
                                        <p:tgtEl>
                                          <p:spTgt spid="32"/>
                                        </p:tgtEl>
                                        <p:attrNameLst>
                                          <p:attrName>style.visibility</p:attrName>
                                        </p:attrNameLst>
                                      </p:cBhvr>
                                      <p:to>
                                        <p:strVal val="visible"/>
                                      </p:to>
                                    </p:set>
                                    <p:animEffect transition="in" filter="fade">
                                      <p:cBhvr>
                                        <p:cTn id="107" dur="500"/>
                                        <p:tgtEl>
                                          <p:spTgt spid="32"/>
                                        </p:tgtEl>
                                      </p:cBhvr>
                                    </p:animEffect>
                                    <p:anim calcmode="lin" valueType="num">
                                      <p:cBhvr>
                                        <p:cTn id="108" dur="500" fill="hold"/>
                                        <p:tgtEl>
                                          <p:spTgt spid="32"/>
                                        </p:tgtEl>
                                        <p:attrNameLst>
                                          <p:attrName>ppt_x</p:attrName>
                                        </p:attrNameLst>
                                      </p:cBhvr>
                                      <p:tavLst>
                                        <p:tav tm="0">
                                          <p:val>
                                            <p:strVal val="#ppt_x"/>
                                          </p:val>
                                        </p:tav>
                                        <p:tav tm="100000">
                                          <p:val>
                                            <p:strVal val="#ppt_x"/>
                                          </p:val>
                                        </p:tav>
                                      </p:tavLst>
                                    </p:anim>
                                    <p:anim calcmode="lin" valueType="num">
                                      <p:cBhvr>
                                        <p:cTn id="109" dur="500" fill="hold"/>
                                        <p:tgtEl>
                                          <p:spTgt spid="32"/>
                                        </p:tgtEl>
                                        <p:attrNameLst>
                                          <p:attrName>ppt_y</p:attrName>
                                        </p:attrNameLst>
                                      </p:cBhvr>
                                      <p:tavLst>
                                        <p:tav tm="0">
                                          <p:val>
                                            <p:strVal val="#ppt_y+.1"/>
                                          </p:val>
                                        </p:tav>
                                        <p:tav tm="100000">
                                          <p:val>
                                            <p:strVal val="#ppt_y"/>
                                          </p:val>
                                        </p:tav>
                                      </p:tavLst>
                                    </p:anim>
                                  </p:childTnLst>
                                </p:cTn>
                              </p:par>
                            </p:childTnLst>
                          </p:cTn>
                        </p:par>
                        <p:par>
                          <p:cTn id="110" fill="hold">
                            <p:stCondLst>
                              <p:cond delay="10600"/>
                            </p:stCondLst>
                            <p:childTnLst>
                              <p:par>
                                <p:cTn id="111" presetID="42" presetClass="entr" presetSubtype="0" fill="hold" grpId="0" nodeType="afterEffect">
                                  <p:stCondLst>
                                    <p:cond delay="0"/>
                                  </p:stCondLst>
                                  <p:childTnLst>
                                    <p:set>
                                      <p:cBhvr>
                                        <p:cTn id="112" dur="1" fill="hold">
                                          <p:stCondLst>
                                            <p:cond delay="0"/>
                                          </p:stCondLst>
                                        </p:cTn>
                                        <p:tgtEl>
                                          <p:spTgt spid="33"/>
                                        </p:tgtEl>
                                        <p:attrNameLst>
                                          <p:attrName>style.visibility</p:attrName>
                                        </p:attrNameLst>
                                      </p:cBhvr>
                                      <p:to>
                                        <p:strVal val="visible"/>
                                      </p:to>
                                    </p:set>
                                    <p:animEffect transition="in" filter="fade">
                                      <p:cBhvr>
                                        <p:cTn id="113" dur="500"/>
                                        <p:tgtEl>
                                          <p:spTgt spid="33"/>
                                        </p:tgtEl>
                                      </p:cBhvr>
                                    </p:animEffect>
                                    <p:anim calcmode="lin" valueType="num">
                                      <p:cBhvr>
                                        <p:cTn id="114" dur="500" fill="hold"/>
                                        <p:tgtEl>
                                          <p:spTgt spid="33"/>
                                        </p:tgtEl>
                                        <p:attrNameLst>
                                          <p:attrName>ppt_x</p:attrName>
                                        </p:attrNameLst>
                                      </p:cBhvr>
                                      <p:tavLst>
                                        <p:tav tm="0">
                                          <p:val>
                                            <p:strVal val="#ppt_x"/>
                                          </p:val>
                                        </p:tav>
                                        <p:tav tm="100000">
                                          <p:val>
                                            <p:strVal val="#ppt_x"/>
                                          </p:val>
                                        </p:tav>
                                      </p:tavLst>
                                    </p:anim>
                                    <p:anim calcmode="lin" valueType="num">
                                      <p:cBhvr>
                                        <p:cTn id="115" dur="500" fill="hold"/>
                                        <p:tgtEl>
                                          <p:spTgt spid="33"/>
                                        </p:tgtEl>
                                        <p:attrNameLst>
                                          <p:attrName>ppt_y</p:attrName>
                                        </p:attrNameLst>
                                      </p:cBhvr>
                                      <p:tavLst>
                                        <p:tav tm="0">
                                          <p:val>
                                            <p:strVal val="#ppt_y+.1"/>
                                          </p:val>
                                        </p:tav>
                                        <p:tav tm="100000">
                                          <p:val>
                                            <p:strVal val="#ppt_y"/>
                                          </p:val>
                                        </p:tav>
                                      </p:tavLst>
                                    </p:anim>
                                  </p:childTnLst>
                                </p:cTn>
                              </p:par>
                            </p:childTnLst>
                          </p:cTn>
                        </p:par>
                        <p:par>
                          <p:cTn id="116" fill="hold">
                            <p:stCondLst>
                              <p:cond delay="11100"/>
                            </p:stCondLst>
                            <p:childTnLst>
                              <p:par>
                                <p:cTn id="117" presetID="42" presetClass="entr" presetSubtype="0" fill="hold" grpId="0" nodeType="afterEffect">
                                  <p:stCondLst>
                                    <p:cond delay="0"/>
                                  </p:stCondLst>
                                  <p:childTnLst>
                                    <p:set>
                                      <p:cBhvr>
                                        <p:cTn id="118" dur="1" fill="hold">
                                          <p:stCondLst>
                                            <p:cond delay="0"/>
                                          </p:stCondLst>
                                        </p:cTn>
                                        <p:tgtEl>
                                          <p:spTgt spid="34"/>
                                        </p:tgtEl>
                                        <p:attrNameLst>
                                          <p:attrName>style.visibility</p:attrName>
                                        </p:attrNameLst>
                                      </p:cBhvr>
                                      <p:to>
                                        <p:strVal val="visible"/>
                                      </p:to>
                                    </p:set>
                                    <p:animEffect transition="in" filter="fade">
                                      <p:cBhvr>
                                        <p:cTn id="119" dur="500"/>
                                        <p:tgtEl>
                                          <p:spTgt spid="34"/>
                                        </p:tgtEl>
                                      </p:cBhvr>
                                    </p:animEffect>
                                    <p:anim calcmode="lin" valueType="num">
                                      <p:cBhvr>
                                        <p:cTn id="120" dur="500" fill="hold"/>
                                        <p:tgtEl>
                                          <p:spTgt spid="34"/>
                                        </p:tgtEl>
                                        <p:attrNameLst>
                                          <p:attrName>ppt_x</p:attrName>
                                        </p:attrNameLst>
                                      </p:cBhvr>
                                      <p:tavLst>
                                        <p:tav tm="0">
                                          <p:val>
                                            <p:strVal val="#ppt_x"/>
                                          </p:val>
                                        </p:tav>
                                        <p:tav tm="100000">
                                          <p:val>
                                            <p:strVal val="#ppt_x"/>
                                          </p:val>
                                        </p:tav>
                                      </p:tavLst>
                                    </p:anim>
                                    <p:anim calcmode="lin" valueType="num">
                                      <p:cBhvr>
                                        <p:cTn id="121" dur="5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52" grpId="0" autoUpdateAnimBg="0"/>
      <p:bldP spid="53" grpId="0" autoUpdateAnimBg="0"/>
      <p:bldP spid="54" grpId="0" autoUpdateAnimBg="0"/>
      <p:bldP spid="55" grpId="0" autoUpdateAnimBg="0"/>
      <p:bldP spid="56" grpId="0" autoUpdateAnimBg="0"/>
      <p:bldP spid="57" grpId="0" animBg="1"/>
      <p:bldP spid="58" grpId="0" animBg="1"/>
      <p:bldP spid="59" grpId="0" animBg="1"/>
      <p:bldP spid="60" grpId="0" animBg="1"/>
      <p:bldP spid="61" grpId="0" animBg="1"/>
      <p:bldP spid="77" grpId="0" animBg="1"/>
      <p:bldP spid="30" grpId="0"/>
      <p:bldP spid="31" grpId="0"/>
      <p:bldP spid="32" grpId="0"/>
      <p:bldP spid="33"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494548"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农业产业化的理论问题</a:t>
            </a: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a:cxnSpLocks/>
          </p:cNvCxnSpPr>
          <p:nvPr/>
        </p:nvCxnSpPr>
        <p:spPr>
          <a:xfrm flipV="1">
            <a:off x="3359494" y="2456794"/>
            <a:ext cx="1477981" cy="625029"/>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cxnSpLocks/>
          </p:cNvCxnSpPr>
          <p:nvPr/>
        </p:nvCxnSpPr>
        <p:spPr>
          <a:xfrm flipV="1">
            <a:off x="3375688" y="3270322"/>
            <a:ext cx="1594609" cy="70269"/>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cxnSpLocks/>
          </p:cNvCxnSpPr>
          <p:nvPr/>
        </p:nvCxnSpPr>
        <p:spPr>
          <a:xfrm>
            <a:off x="3583684" y="3709236"/>
            <a:ext cx="1299986" cy="301131"/>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4809622" y="2191551"/>
            <a:ext cx="422319" cy="446276"/>
            <a:chOff x="6368440" y="1774897"/>
            <a:chExt cx="563092" cy="595035"/>
          </a:xfrm>
          <a:solidFill>
            <a:srgbClr val="1B4367"/>
          </a:solidFill>
        </p:grpSpPr>
        <p:sp>
          <p:nvSpPr>
            <p:cNvPr id="33" name="椭圆 32"/>
            <p:cNvSpPr/>
            <p:nvPr/>
          </p:nvSpPr>
          <p:spPr>
            <a:xfrm>
              <a:off x="6368440" y="1774898"/>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5" name="文本框 34"/>
            <p:cNvSpPr txBox="1"/>
            <p:nvPr/>
          </p:nvSpPr>
          <p:spPr>
            <a:xfrm>
              <a:off x="6378447" y="1774897"/>
              <a:ext cx="553085" cy="595035"/>
            </a:xfrm>
            <a:prstGeom prst="rect">
              <a:avLst/>
            </a:prstGeom>
            <a:noFill/>
            <a:ln>
              <a:noFill/>
            </a:ln>
          </p:spPr>
          <p:txBody>
            <a:bodyPr wrap="square" rtlCol="0">
              <a:spAutoFit/>
            </a:bodyPr>
            <a:lstStyle/>
            <a:p>
              <a:pPr algn="ctr">
                <a:defRPr/>
              </a:pPr>
              <a:r>
                <a:rPr lang="en-US" altLang="zh-CN" sz="2300" dirty="0">
                  <a:solidFill>
                    <a:schemeClr val="bg1"/>
                  </a:solidFill>
                  <a:cs typeface="+mn-ea"/>
                  <a:sym typeface="+mn-lt"/>
                </a:rPr>
                <a:t>1</a:t>
              </a:r>
              <a:endParaRPr lang="en-US" altLang="zh-CN" sz="2300" b="1" dirty="0">
                <a:solidFill>
                  <a:schemeClr val="bg1"/>
                </a:solidFill>
                <a:cs typeface="+mn-ea"/>
                <a:sym typeface="+mn-lt"/>
              </a:endParaRPr>
            </a:p>
          </p:txBody>
        </p:sp>
      </p:grpSp>
      <p:sp>
        <p:nvSpPr>
          <p:cNvPr id="61" name="文本框 60"/>
          <p:cNvSpPr txBox="1"/>
          <p:nvPr/>
        </p:nvSpPr>
        <p:spPr>
          <a:xfrm>
            <a:off x="5386877" y="2268683"/>
            <a:ext cx="2264105" cy="262316"/>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zh-CN" altLang="en-US" sz="1600" b="1" kern="0" dirty="0">
                <a:solidFill>
                  <a:schemeClr val="tx1">
                    <a:lumMod val="75000"/>
                    <a:lumOff val="25000"/>
                  </a:schemeClr>
                </a:solidFill>
                <a:cs typeface="+mn-ea"/>
                <a:sym typeface="+mn-lt"/>
              </a:rPr>
              <a:t>融资问题</a:t>
            </a:r>
            <a:endParaRPr lang="en-US" altLang="zh-CN" sz="1600" b="1" kern="0" dirty="0">
              <a:solidFill>
                <a:schemeClr val="tx1">
                  <a:lumMod val="75000"/>
                  <a:lumOff val="25000"/>
                </a:schemeClr>
              </a:solidFill>
              <a:cs typeface="+mn-ea"/>
              <a:sym typeface="+mn-lt"/>
            </a:endParaRPr>
          </a:p>
        </p:txBody>
      </p:sp>
      <p:grpSp>
        <p:nvGrpSpPr>
          <p:cNvPr id="5" name="组合 4"/>
          <p:cNvGrpSpPr/>
          <p:nvPr/>
        </p:nvGrpSpPr>
        <p:grpSpPr>
          <a:xfrm>
            <a:off x="4816289" y="3062170"/>
            <a:ext cx="422322" cy="446276"/>
            <a:chOff x="6368440" y="2745273"/>
            <a:chExt cx="563097" cy="595035"/>
          </a:xfrm>
          <a:solidFill>
            <a:srgbClr val="1B4367"/>
          </a:solidFill>
        </p:grpSpPr>
        <p:sp>
          <p:nvSpPr>
            <p:cNvPr id="34" name="椭圆 33"/>
            <p:cNvSpPr/>
            <p:nvPr/>
          </p:nvSpPr>
          <p:spPr>
            <a:xfrm>
              <a:off x="6368440" y="2745274"/>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7" name="文本框 34"/>
            <p:cNvSpPr txBox="1"/>
            <p:nvPr/>
          </p:nvSpPr>
          <p:spPr>
            <a:xfrm>
              <a:off x="6378450" y="2745273"/>
              <a:ext cx="553087" cy="595035"/>
            </a:xfrm>
            <a:prstGeom prst="rect">
              <a:avLst/>
            </a:prstGeom>
            <a:noFill/>
            <a:ln>
              <a:noFill/>
            </a:ln>
          </p:spPr>
          <p:txBody>
            <a:bodyPr wrap="square" rtlCol="0">
              <a:spAutoFit/>
            </a:bodyPr>
            <a:lstStyle/>
            <a:p>
              <a:pPr algn="ctr">
                <a:defRPr/>
              </a:pPr>
              <a:r>
                <a:rPr lang="en-US" altLang="zh-CN" sz="2300" dirty="0">
                  <a:solidFill>
                    <a:schemeClr val="bg1"/>
                  </a:solidFill>
                  <a:cs typeface="+mn-ea"/>
                  <a:sym typeface="+mn-lt"/>
                </a:rPr>
                <a:t>2</a:t>
              </a:r>
              <a:endParaRPr lang="en-US" altLang="zh-CN" sz="2300" b="1" dirty="0">
                <a:solidFill>
                  <a:schemeClr val="bg1"/>
                </a:solidFill>
                <a:cs typeface="+mn-ea"/>
                <a:sym typeface="+mn-lt"/>
              </a:endParaRPr>
            </a:p>
          </p:txBody>
        </p:sp>
      </p:grpSp>
      <p:sp>
        <p:nvSpPr>
          <p:cNvPr id="38" name="文本框 60"/>
          <p:cNvSpPr txBox="1"/>
          <p:nvPr/>
        </p:nvSpPr>
        <p:spPr>
          <a:xfrm>
            <a:off x="5387599" y="3154150"/>
            <a:ext cx="2263384" cy="262316"/>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zh-CN" altLang="en-US" sz="1600" b="1" kern="0" dirty="0">
                <a:solidFill>
                  <a:schemeClr val="tx1">
                    <a:lumMod val="75000"/>
                    <a:lumOff val="25000"/>
                  </a:schemeClr>
                </a:solidFill>
                <a:cs typeface="+mn-ea"/>
                <a:sym typeface="+mn-lt"/>
              </a:rPr>
              <a:t>组织问题</a:t>
            </a:r>
          </a:p>
        </p:txBody>
      </p:sp>
      <p:grpSp>
        <p:nvGrpSpPr>
          <p:cNvPr id="11" name="组合 10"/>
          <p:cNvGrpSpPr/>
          <p:nvPr/>
        </p:nvGrpSpPr>
        <p:grpSpPr>
          <a:xfrm>
            <a:off x="4818225" y="3884808"/>
            <a:ext cx="422319" cy="446276"/>
            <a:chOff x="6280888" y="3790231"/>
            <a:chExt cx="563092" cy="595035"/>
          </a:xfrm>
          <a:solidFill>
            <a:srgbClr val="1B4367"/>
          </a:solidFill>
        </p:grpSpPr>
        <p:sp>
          <p:nvSpPr>
            <p:cNvPr id="39" name="椭圆 38"/>
            <p:cNvSpPr/>
            <p:nvPr/>
          </p:nvSpPr>
          <p:spPr>
            <a:xfrm>
              <a:off x="6280888" y="3790232"/>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0" name="文本框 34"/>
            <p:cNvSpPr txBox="1"/>
            <p:nvPr/>
          </p:nvSpPr>
          <p:spPr>
            <a:xfrm>
              <a:off x="6290895" y="3790231"/>
              <a:ext cx="553085" cy="595035"/>
            </a:xfrm>
            <a:prstGeom prst="rect">
              <a:avLst/>
            </a:prstGeom>
            <a:noFill/>
            <a:ln>
              <a:noFill/>
            </a:ln>
          </p:spPr>
          <p:txBody>
            <a:bodyPr wrap="square" rtlCol="0">
              <a:spAutoFit/>
            </a:bodyPr>
            <a:lstStyle/>
            <a:p>
              <a:pPr algn="ctr">
                <a:defRPr/>
              </a:pPr>
              <a:r>
                <a:rPr lang="en-US" altLang="zh-CN" sz="2300" dirty="0">
                  <a:solidFill>
                    <a:schemeClr val="bg1"/>
                  </a:solidFill>
                  <a:cs typeface="+mn-ea"/>
                  <a:sym typeface="+mn-lt"/>
                </a:rPr>
                <a:t>3</a:t>
              </a:r>
              <a:endParaRPr lang="en-US" altLang="zh-CN" sz="2300" b="1" dirty="0">
                <a:solidFill>
                  <a:schemeClr val="bg1"/>
                </a:solidFill>
                <a:cs typeface="+mn-ea"/>
                <a:sym typeface="+mn-lt"/>
              </a:endParaRPr>
            </a:p>
          </p:txBody>
        </p:sp>
      </p:grpSp>
      <p:sp>
        <p:nvSpPr>
          <p:cNvPr id="41" name="文本框 60"/>
          <p:cNvSpPr txBox="1"/>
          <p:nvPr/>
        </p:nvSpPr>
        <p:spPr>
          <a:xfrm>
            <a:off x="5386877" y="3976788"/>
            <a:ext cx="2263385" cy="262316"/>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zh-CN" altLang="en-US" sz="1600" b="1" kern="0" dirty="0">
                <a:solidFill>
                  <a:schemeClr val="tx1">
                    <a:lumMod val="75000"/>
                    <a:lumOff val="25000"/>
                  </a:schemeClr>
                </a:solidFill>
                <a:cs typeface="+mn-ea"/>
                <a:sym typeface="+mn-lt"/>
              </a:rPr>
              <a:t>土地与农民问题</a:t>
            </a:r>
          </a:p>
        </p:txBody>
      </p:sp>
      <p:grpSp>
        <p:nvGrpSpPr>
          <p:cNvPr id="69" name="组合 68"/>
          <p:cNvGrpSpPr/>
          <p:nvPr/>
        </p:nvGrpSpPr>
        <p:grpSpPr>
          <a:xfrm>
            <a:off x="2479817" y="2431438"/>
            <a:ext cx="1477981" cy="1477975"/>
            <a:chOff x="2056673" y="2524327"/>
            <a:chExt cx="1970641" cy="1970633"/>
          </a:xfrm>
          <a:solidFill>
            <a:srgbClr val="1B4367"/>
          </a:solidFill>
        </p:grpSpPr>
        <p:sp>
          <p:nvSpPr>
            <p:cNvPr id="47" name="椭圆 46"/>
            <p:cNvSpPr/>
            <p:nvPr/>
          </p:nvSpPr>
          <p:spPr>
            <a:xfrm>
              <a:off x="2056673" y="2524327"/>
              <a:ext cx="1970641" cy="1970633"/>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67" name="文本框 15"/>
            <p:cNvSpPr txBox="1"/>
            <p:nvPr/>
          </p:nvSpPr>
          <p:spPr>
            <a:xfrm>
              <a:off x="2056673" y="3020851"/>
              <a:ext cx="1970641" cy="1066958"/>
            </a:xfrm>
            <a:prstGeom prst="rect">
              <a:avLst/>
            </a:prstGeom>
            <a:noFill/>
            <a:ln>
              <a:noFill/>
            </a:ln>
          </p:spPr>
          <p:txBody>
            <a:bodyPr wrap="square" rtlCol="0">
              <a:spAutoFit/>
            </a:bodyPr>
            <a:lstStyle/>
            <a:p>
              <a:pPr algn="ctr"/>
              <a:r>
                <a:rPr lang="zh-CN" altLang="en-US" sz="2300" b="1" dirty="0">
                  <a:solidFill>
                    <a:schemeClr val="bg1"/>
                  </a:solidFill>
                  <a:cs typeface="+mn-ea"/>
                  <a:sym typeface="+mn-lt"/>
                </a:rPr>
                <a:t>农业产业化</a:t>
              </a:r>
              <a:endParaRPr lang="en-US" altLang="zh-CN" sz="2300" b="1" dirty="0">
                <a:solidFill>
                  <a:schemeClr val="bg1"/>
                </a:solidFill>
                <a:cs typeface="+mn-ea"/>
                <a:sym typeface="+mn-lt"/>
              </a:endParaRPr>
            </a:p>
          </p:txBody>
        </p:sp>
      </p:grpSp>
      <p:sp>
        <p:nvSpPr>
          <p:cNvPr id="116"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2.1</a:t>
            </a:r>
            <a:r>
              <a:rPr lang="zh-CN" altLang="en-US" sz="1700" b="1" dirty="0">
                <a:solidFill>
                  <a:srgbClr val="1B4367"/>
                </a:solidFill>
                <a:cs typeface="+mn-ea"/>
                <a:sym typeface="+mn-lt"/>
              </a:rPr>
              <a:t> 概述</a:t>
            </a:r>
          </a:p>
        </p:txBody>
      </p:sp>
      <p:cxnSp>
        <p:nvCxnSpPr>
          <p:cNvPr id="45" name="直接连接符 4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3" name="文本占位符 7">
            <a:extLst>
              <a:ext uri="{FF2B5EF4-FFF2-40B4-BE49-F238E27FC236}">
                <a16:creationId xmlns:a16="http://schemas.microsoft.com/office/drawing/2014/main" id="{57D0B126-6685-1748-9752-AE2AB3A8FFBE}"/>
              </a:ext>
            </a:extLst>
          </p:cNvPr>
          <p:cNvSpPr txBox="1">
            <a:spLocks/>
          </p:cNvSpPr>
          <p:nvPr/>
        </p:nvSpPr>
        <p:spPr>
          <a:xfrm>
            <a:off x="1529974" y="932206"/>
            <a:ext cx="6364854" cy="1002361"/>
          </a:xfrm>
          <a:prstGeom prst="rect">
            <a:avLst/>
          </a:prstGeom>
          <a:solidFill>
            <a:srgbClr val="C9CACA"/>
          </a:solidFill>
        </p:spPr>
        <p:txBody>
          <a:bodyPr vert="horz" wrap="square" lIns="90000" tIns="72000" rIns="90000" bIns="45720" rtlCol="0">
            <a:noAutofit/>
          </a:bodyPr>
          <a:lstStyle>
            <a:lvl1pPr marL="0" indent="457200" algn="just" defTabSz="914400" rtl="0" eaLnBrk="1" latinLnBrk="0" hangingPunct="1">
              <a:spcBef>
                <a:spcPts val="400"/>
              </a:spcBef>
              <a:buClr>
                <a:srgbClr val="C00000"/>
              </a:buClr>
              <a:buSzPct val="80000"/>
              <a:buFontTx/>
              <a:buNone/>
              <a:defRPr lang="zh-CN" altLang="en-US" sz="1400" kern="1200" smtClean="0">
                <a:solidFill>
                  <a:srgbClr val="000000"/>
                </a:solidFill>
                <a:latin typeface="Arial" pitchFamily="34" charset="0"/>
                <a:ea typeface="楷体_GB2312" pitchFamily="49" charset="-122"/>
                <a:cs typeface="Arial" pitchFamily="34" charset="0"/>
              </a:defRPr>
            </a:lvl1pPr>
            <a:lvl2pPr marL="0" indent="457200" algn="l" defTabSz="914400" rtl="0" eaLnBrk="1" latinLnBrk="0" hangingPunct="1">
              <a:spcBef>
                <a:spcPts val="300"/>
              </a:spcBef>
              <a:buClr>
                <a:srgbClr val="C00000"/>
              </a:buClr>
              <a:buFontTx/>
              <a:buNone/>
              <a:defRPr lang="zh-CN" altLang="en-US" sz="1400" kern="1200" smtClean="0">
                <a:solidFill>
                  <a:srgbClr val="000000"/>
                </a:solidFill>
                <a:latin typeface="+mn-lt"/>
                <a:ea typeface="+mn-ea"/>
                <a:cs typeface="+mn-cs"/>
              </a:defRPr>
            </a:lvl2pPr>
            <a:lvl3pPr marL="0" indent="457200" algn="l" defTabSz="914400" rtl="0" eaLnBrk="1" latinLnBrk="0" hangingPunct="1">
              <a:spcBef>
                <a:spcPts val="300"/>
              </a:spcBef>
              <a:buClr>
                <a:srgbClr val="0E345B"/>
              </a:buClr>
              <a:buSzPct val="80000"/>
              <a:buFontTx/>
              <a:buNone/>
              <a:defRPr lang="zh-CN" altLang="en-US" sz="1400" kern="1200" smtClean="0">
                <a:solidFill>
                  <a:srgbClr val="000000"/>
                </a:solidFill>
                <a:latin typeface="+mn-lt"/>
                <a:ea typeface="+mn-ea"/>
                <a:cs typeface="+mn-cs"/>
              </a:defRPr>
            </a:lvl3pPr>
            <a:lvl4pPr marL="0" indent="457200" algn="l" defTabSz="914400" rtl="0" eaLnBrk="1" latinLnBrk="0" hangingPunct="1">
              <a:spcBef>
                <a:spcPts val="300"/>
              </a:spcBef>
              <a:buFontTx/>
              <a:buNone/>
              <a:defRPr lang="zh-CN" altLang="en-US" sz="1400" kern="1200" smtClean="0">
                <a:solidFill>
                  <a:srgbClr val="000000"/>
                </a:solidFill>
                <a:latin typeface="+mn-lt"/>
                <a:ea typeface="+mn-ea"/>
                <a:cs typeface="+mn-cs"/>
              </a:defRPr>
            </a:lvl4pPr>
            <a:lvl5pPr marL="0" indent="457200" algn="l" defTabSz="914400" rtl="0" eaLnBrk="1" latinLnBrk="0" hangingPunct="1">
              <a:spcBef>
                <a:spcPts val="300"/>
              </a:spcBef>
              <a:buFontTx/>
              <a:buNone/>
              <a:defRPr lang="zh-CN" altLang="en-US" sz="1400" kern="1200" dirty="0" smtClean="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buClr>
                <a:srgbClr val="1B4367"/>
              </a:buClr>
              <a:buFont typeface="Wingdings" pitchFamily="2" charset="2"/>
              <a:buChar char="Ø"/>
              <a:defRPr/>
            </a:pPr>
            <a:r>
              <a:rPr lang="zh-CN" altLang="en-US" sz="1200" kern="0" dirty="0">
                <a:solidFill>
                  <a:schemeClr val="tx1">
                    <a:lumMod val="75000"/>
                    <a:lumOff val="25000"/>
                  </a:schemeClr>
                </a:solidFill>
                <a:latin typeface="Microsoft YaHei" panose="020B0503020204020204" pitchFamily="34" charset="-122"/>
                <a:ea typeface="Microsoft YaHei" panose="020B0503020204020204" pitchFamily="34" charset="-122"/>
                <a:cs typeface="+mn-ea"/>
                <a:sym typeface="+mn-lt"/>
              </a:rPr>
              <a:t>我们调研团队近三年内对天津、山东、山西、四川和贵州等省区进行了系列 的农业调研，对都市农业、农业合作社、农业公司、农户等在生产经营中所面临的问题，以及面对这些问题所做出的“反应”进行了系统的考察，并归纳出农业产业化进程中所面临的三个理论问题。</a:t>
            </a:r>
          </a:p>
          <a:p>
            <a:pPr marL="0" marR="0" lvl="0" indent="457200" algn="just" defTabSz="914400" rtl="0" eaLnBrk="1" fontAlgn="auto" latinLnBrk="0" hangingPunct="1">
              <a:lnSpc>
                <a:spcPct val="100000"/>
              </a:lnSpc>
              <a:spcBef>
                <a:spcPts val="400"/>
              </a:spcBef>
              <a:spcAft>
                <a:spcPts val="0"/>
              </a:spcAft>
              <a:buClr>
                <a:srgbClr val="C00000"/>
              </a:buClr>
              <a:buSzPct val="80000"/>
              <a:buFontTx/>
              <a:buNone/>
              <a:tabLst/>
              <a:defRPr/>
            </a:pPr>
            <a:endParaRPr kumimoji="0" lang="zh-CN" altLang="en-US" sz="14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16"/>
                                        </p:tgtEl>
                                        <p:attrNameLst>
                                          <p:attrName>style.visibility</p:attrName>
                                        </p:attrNameLst>
                                      </p:cBhvr>
                                      <p:to>
                                        <p:strVal val="visible"/>
                                      </p:to>
                                    </p:set>
                                    <p:anim calcmode="lin" valueType="num">
                                      <p:cBhvr>
                                        <p:cTn id="7" dur="500" fill="hold"/>
                                        <p:tgtEl>
                                          <p:spTgt spid="1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6"/>
                                        </p:tgtEl>
                                        <p:attrNameLst>
                                          <p:attrName>ppt_y</p:attrName>
                                        </p:attrNameLst>
                                      </p:cBhvr>
                                      <p:tavLst>
                                        <p:tav tm="0">
                                          <p:val>
                                            <p:strVal val="#ppt_y"/>
                                          </p:val>
                                        </p:tav>
                                        <p:tav tm="100000">
                                          <p:val>
                                            <p:strVal val="#ppt_y"/>
                                          </p:val>
                                        </p:tav>
                                      </p:tavLst>
                                    </p:anim>
                                    <p:anim calcmode="lin" valueType="num">
                                      <p:cBhvr>
                                        <p:cTn id="9" dur="500" fill="hold"/>
                                        <p:tgtEl>
                                          <p:spTgt spid="1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6"/>
                                        </p:tgtEl>
                                      </p:cBhvr>
                                    </p:animEffect>
                                  </p:childTnLst>
                                </p:cTn>
                              </p:par>
                            </p:childTnLst>
                          </p:cTn>
                        </p:par>
                        <p:par>
                          <p:cTn id="12" fill="hold">
                            <p:stCondLst>
                              <p:cond delay="700"/>
                            </p:stCondLst>
                            <p:childTnLst>
                              <p:par>
                                <p:cTn id="13" presetID="22" presetClass="entr" presetSubtype="8"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300"/>
                                        <p:tgtEl>
                                          <p:spTgt spid="45"/>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9"/>
                                        </p:tgtEl>
                                        <p:attrNameLst>
                                          <p:attrName>style.visibility</p:attrName>
                                        </p:attrNameLst>
                                      </p:cBhvr>
                                      <p:to>
                                        <p:strVal val="visible"/>
                                      </p:to>
                                    </p:set>
                                    <p:anim calcmode="lin" valueType="num">
                                      <p:cBhvr>
                                        <p:cTn id="19" dur="500" fill="hold"/>
                                        <p:tgtEl>
                                          <p:spTgt spid="69"/>
                                        </p:tgtEl>
                                        <p:attrNameLst>
                                          <p:attrName>ppt_w</p:attrName>
                                        </p:attrNameLst>
                                      </p:cBhvr>
                                      <p:tavLst>
                                        <p:tav tm="0">
                                          <p:val>
                                            <p:fltVal val="0"/>
                                          </p:val>
                                        </p:tav>
                                        <p:tav tm="100000">
                                          <p:val>
                                            <p:strVal val="#ppt_w"/>
                                          </p:val>
                                        </p:tav>
                                      </p:tavLst>
                                    </p:anim>
                                    <p:anim calcmode="lin" valueType="num">
                                      <p:cBhvr>
                                        <p:cTn id="20" dur="500" fill="hold"/>
                                        <p:tgtEl>
                                          <p:spTgt spid="69"/>
                                        </p:tgtEl>
                                        <p:attrNameLst>
                                          <p:attrName>ppt_h</p:attrName>
                                        </p:attrNameLst>
                                      </p:cBhvr>
                                      <p:tavLst>
                                        <p:tav tm="0">
                                          <p:val>
                                            <p:fltVal val="0"/>
                                          </p:val>
                                        </p:tav>
                                        <p:tav tm="100000">
                                          <p:val>
                                            <p:strVal val="#ppt_h"/>
                                          </p:val>
                                        </p:tav>
                                      </p:tavLst>
                                    </p:anim>
                                    <p:animEffect transition="in" filter="fade">
                                      <p:cBhvr>
                                        <p:cTn id="21" dur="500"/>
                                        <p:tgtEl>
                                          <p:spTgt spid="69"/>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fade">
                                      <p:cBhvr>
                                        <p:cTn id="35" dur="1000"/>
                                        <p:tgtEl>
                                          <p:spTgt spid="61"/>
                                        </p:tgtEl>
                                      </p:cBhvr>
                                    </p:animEffect>
                                    <p:anim calcmode="lin" valueType="num">
                                      <p:cBhvr>
                                        <p:cTn id="36" dur="1000" fill="hold"/>
                                        <p:tgtEl>
                                          <p:spTgt spid="61"/>
                                        </p:tgtEl>
                                        <p:attrNameLst>
                                          <p:attrName>ppt_x</p:attrName>
                                        </p:attrNameLst>
                                      </p:cBhvr>
                                      <p:tavLst>
                                        <p:tav tm="0">
                                          <p:val>
                                            <p:strVal val="#ppt_x"/>
                                          </p:val>
                                        </p:tav>
                                        <p:tav tm="100000">
                                          <p:val>
                                            <p:strVal val="#ppt_x"/>
                                          </p:val>
                                        </p:tav>
                                      </p:tavLst>
                                    </p:anim>
                                    <p:anim calcmode="lin" valueType="num">
                                      <p:cBhvr>
                                        <p:cTn id="37" dur="1000" fill="hold"/>
                                        <p:tgtEl>
                                          <p:spTgt spid="61"/>
                                        </p:tgtEl>
                                        <p:attrNameLst>
                                          <p:attrName>ppt_y</p:attrName>
                                        </p:attrNameLst>
                                      </p:cBhvr>
                                      <p:tavLst>
                                        <p:tav tm="0">
                                          <p:val>
                                            <p:strVal val="#ppt_y+.1"/>
                                          </p:val>
                                        </p:tav>
                                        <p:tav tm="100000">
                                          <p:val>
                                            <p:strVal val="#ppt_y"/>
                                          </p:val>
                                        </p:tav>
                                      </p:tavLst>
                                    </p:anim>
                                  </p:childTnLst>
                                </p:cTn>
                              </p:par>
                            </p:childTnLst>
                          </p:cTn>
                        </p:par>
                        <p:par>
                          <p:cTn id="38" fill="hold">
                            <p:stCondLst>
                              <p:cond delay="3500"/>
                            </p:stCondLst>
                            <p:childTnLst>
                              <p:par>
                                <p:cTn id="39" presetID="22" presetClass="entr" presetSubtype="8" fill="hold" nodeType="after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wipe(left)">
                                      <p:cBhvr>
                                        <p:cTn id="41" dur="500"/>
                                        <p:tgtEl>
                                          <p:spTgt spid="58"/>
                                        </p:tgtEl>
                                      </p:cBhvr>
                                    </p:animEffect>
                                  </p:childTnLst>
                                </p:cTn>
                              </p:par>
                            </p:childTnLst>
                          </p:cTn>
                        </p:par>
                        <p:par>
                          <p:cTn id="42" fill="hold">
                            <p:stCondLst>
                              <p:cond delay="4000"/>
                            </p:stCondLst>
                            <p:childTnLst>
                              <p:par>
                                <p:cTn id="43" presetID="53" presetClass="entr" presetSubtype="16" fill="hold" nodeType="after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p:cTn id="45" dur="500" fill="hold"/>
                                        <p:tgtEl>
                                          <p:spTgt spid="5"/>
                                        </p:tgtEl>
                                        <p:attrNameLst>
                                          <p:attrName>ppt_w</p:attrName>
                                        </p:attrNameLst>
                                      </p:cBhvr>
                                      <p:tavLst>
                                        <p:tav tm="0">
                                          <p:val>
                                            <p:fltVal val="0"/>
                                          </p:val>
                                        </p:tav>
                                        <p:tav tm="100000">
                                          <p:val>
                                            <p:strVal val="#ppt_w"/>
                                          </p:val>
                                        </p:tav>
                                      </p:tavLst>
                                    </p:anim>
                                    <p:anim calcmode="lin" valueType="num">
                                      <p:cBhvr>
                                        <p:cTn id="46" dur="500" fill="hold"/>
                                        <p:tgtEl>
                                          <p:spTgt spid="5"/>
                                        </p:tgtEl>
                                        <p:attrNameLst>
                                          <p:attrName>ppt_h</p:attrName>
                                        </p:attrNameLst>
                                      </p:cBhvr>
                                      <p:tavLst>
                                        <p:tav tm="0">
                                          <p:val>
                                            <p:fltVal val="0"/>
                                          </p:val>
                                        </p:tav>
                                        <p:tav tm="100000">
                                          <p:val>
                                            <p:strVal val="#ppt_h"/>
                                          </p:val>
                                        </p:tav>
                                      </p:tavLst>
                                    </p:anim>
                                    <p:animEffect transition="in" filter="fade">
                                      <p:cBhvr>
                                        <p:cTn id="47" dur="500"/>
                                        <p:tgtEl>
                                          <p:spTgt spid="5"/>
                                        </p:tgtEl>
                                      </p:cBhvr>
                                    </p:animEffect>
                                  </p:childTnLst>
                                </p:cTn>
                              </p:par>
                            </p:childTnLst>
                          </p:cTn>
                        </p:par>
                        <p:par>
                          <p:cTn id="48" fill="hold">
                            <p:stCondLst>
                              <p:cond delay="4500"/>
                            </p:stCondLst>
                            <p:childTnLst>
                              <p:par>
                                <p:cTn id="49" presetID="42" presetClass="entr" presetSubtype="0"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1000"/>
                                        <p:tgtEl>
                                          <p:spTgt spid="38"/>
                                        </p:tgtEl>
                                      </p:cBhvr>
                                    </p:animEffect>
                                    <p:anim calcmode="lin" valueType="num">
                                      <p:cBhvr>
                                        <p:cTn id="52" dur="1000" fill="hold"/>
                                        <p:tgtEl>
                                          <p:spTgt spid="38"/>
                                        </p:tgtEl>
                                        <p:attrNameLst>
                                          <p:attrName>ppt_x</p:attrName>
                                        </p:attrNameLst>
                                      </p:cBhvr>
                                      <p:tavLst>
                                        <p:tav tm="0">
                                          <p:val>
                                            <p:strVal val="#ppt_x"/>
                                          </p:val>
                                        </p:tav>
                                        <p:tav tm="100000">
                                          <p:val>
                                            <p:strVal val="#ppt_x"/>
                                          </p:val>
                                        </p:tav>
                                      </p:tavLst>
                                    </p:anim>
                                    <p:anim calcmode="lin" valueType="num">
                                      <p:cBhvr>
                                        <p:cTn id="53" dur="1000" fill="hold"/>
                                        <p:tgtEl>
                                          <p:spTgt spid="38"/>
                                        </p:tgtEl>
                                        <p:attrNameLst>
                                          <p:attrName>ppt_y</p:attrName>
                                        </p:attrNameLst>
                                      </p:cBhvr>
                                      <p:tavLst>
                                        <p:tav tm="0">
                                          <p:val>
                                            <p:strVal val="#ppt_y+.1"/>
                                          </p:val>
                                        </p:tav>
                                        <p:tav tm="100000">
                                          <p:val>
                                            <p:strVal val="#ppt_y"/>
                                          </p:val>
                                        </p:tav>
                                      </p:tavLst>
                                    </p:anim>
                                  </p:childTnLst>
                                </p:cTn>
                              </p:par>
                            </p:childTnLst>
                          </p:cTn>
                        </p:par>
                        <p:par>
                          <p:cTn id="54" fill="hold">
                            <p:stCondLst>
                              <p:cond delay="5500"/>
                            </p:stCondLst>
                            <p:childTnLst>
                              <p:par>
                                <p:cTn id="55" presetID="22" presetClass="entr" presetSubtype="8" fill="hold" nodeType="after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wipe(left)">
                                      <p:cBhvr>
                                        <p:cTn id="57" dur="500"/>
                                        <p:tgtEl>
                                          <p:spTgt spid="60"/>
                                        </p:tgtEl>
                                      </p:cBhvr>
                                    </p:animEffect>
                                  </p:childTnLst>
                                </p:cTn>
                              </p:par>
                            </p:childTnLst>
                          </p:cTn>
                        </p:par>
                        <p:par>
                          <p:cTn id="58" fill="hold">
                            <p:stCondLst>
                              <p:cond delay="6000"/>
                            </p:stCondLst>
                            <p:childTnLst>
                              <p:par>
                                <p:cTn id="59" presetID="53" presetClass="entr" presetSubtype="16" fill="hold" nodeType="after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Effect transition="in" filter="fade">
                                      <p:cBhvr>
                                        <p:cTn id="63" dur="500"/>
                                        <p:tgtEl>
                                          <p:spTgt spid="11"/>
                                        </p:tgtEl>
                                      </p:cBhvr>
                                    </p:animEffect>
                                  </p:childTnLst>
                                </p:cTn>
                              </p:par>
                            </p:childTnLst>
                          </p:cTn>
                        </p:par>
                        <p:par>
                          <p:cTn id="64" fill="hold">
                            <p:stCondLst>
                              <p:cond delay="6500"/>
                            </p:stCondLst>
                            <p:childTnLst>
                              <p:par>
                                <p:cTn id="65" presetID="42" presetClass="entr" presetSubtype="0" fill="hold" grpId="0" nodeType="after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fade">
                                      <p:cBhvr>
                                        <p:cTn id="67" dur="1000"/>
                                        <p:tgtEl>
                                          <p:spTgt spid="41"/>
                                        </p:tgtEl>
                                      </p:cBhvr>
                                    </p:animEffect>
                                    <p:anim calcmode="lin" valueType="num">
                                      <p:cBhvr>
                                        <p:cTn id="68" dur="1000" fill="hold"/>
                                        <p:tgtEl>
                                          <p:spTgt spid="41"/>
                                        </p:tgtEl>
                                        <p:attrNameLst>
                                          <p:attrName>ppt_x</p:attrName>
                                        </p:attrNameLst>
                                      </p:cBhvr>
                                      <p:tavLst>
                                        <p:tav tm="0">
                                          <p:val>
                                            <p:strVal val="#ppt_x"/>
                                          </p:val>
                                        </p:tav>
                                        <p:tav tm="100000">
                                          <p:val>
                                            <p:strVal val="#ppt_x"/>
                                          </p:val>
                                        </p:tav>
                                      </p:tavLst>
                                    </p:anim>
                                    <p:anim calcmode="lin" valueType="num">
                                      <p:cBhvr>
                                        <p:cTn id="6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38" grpId="0"/>
      <p:bldP spid="41" grpId="0"/>
      <p:bldP spid="1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2.2</a:t>
            </a:r>
            <a:r>
              <a:rPr lang="zh-CN" altLang="en-US" sz="1700" b="1" dirty="0">
                <a:solidFill>
                  <a:srgbClr val="1B4367"/>
                </a:solidFill>
                <a:cs typeface="+mn-ea"/>
                <a:sym typeface="+mn-lt"/>
              </a:rPr>
              <a:t> 融资问题</a:t>
            </a:r>
          </a:p>
        </p:txBody>
      </p:sp>
      <p:cxnSp>
        <p:nvCxnSpPr>
          <p:cNvPr id="33" name="直接连接符 3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4" name="AutoShape 2">
            <a:extLst>
              <a:ext uri="{FF2B5EF4-FFF2-40B4-BE49-F238E27FC236}">
                <a16:creationId xmlns:a16="http://schemas.microsoft.com/office/drawing/2014/main" id="{F181D60F-9C60-9E4A-A8A8-34AF3FFF1FCB}"/>
              </a:ext>
            </a:extLst>
          </p:cNvPr>
          <p:cNvSpPr>
            <a:spLocks noChangeArrowheads="1"/>
          </p:cNvSpPr>
          <p:nvPr/>
        </p:nvSpPr>
        <p:spPr bwMode="gray">
          <a:xfrm>
            <a:off x="884664" y="1316827"/>
            <a:ext cx="3602396" cy="3158529"/>
          </a:xfrm>
          <a:prstGeom prst="homePlate">
            <a:avLst>
              <a:gd name="adj" fmla="val 25000"/>
            </a:avLst>
          </a:prstGeom>
          <a:solidFill>
            <a:srgbClr val="D9D9D9"/>
          </a:solidFill>
          <a:ln w="12700" algn="ctr">
            <a:solidFill>
              <a:sysClr val="window" lastClr="FFFFFF">
                <a:lumMod val="65000"/>
              </a:sys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42977" tIns="41783" rIns="42977" bIns="41783" anchor="ctr" anchorCtr="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Microsoft YaHei" panose="020B0503020204020204" pitchFamily="34" charset="-122"/>
              <a:cs typeface="Times New Roman" panose="02020603050405020304" pitchFamily="18" charset="0"/>
              <a:sym typeface="Arial"/>
            </a:endParaRPr>
          </a:p>
        </p:txBody>
      </p:sp>
      <p:sp>
        <p:nvSpPr>
          <p:cNvPr id="35" name="AutoShape 3">
            <a:extLst>
              <a:ext uri="{FF2B5EF4-FFF2-40B4-BE49-F238E27FC236}">
                <a16:creationId xmlns:a16="http://schemas.microsoft.com/office/drawing/2014/main" id="{DD2726E9-4A24-2745-BC31-9B164B01818C}"/>
              </a:ext>
            </a:extLst>
          </p:cNvPr>
          <p:cNvSpPr>
            <a:spLocks noChangeArrowheads="1"/>
          </p:cNvSpPr>
          <p:nvPr/>
        </p:nvSpPr>
        <p:spPr bwMode="gray">
          <a:xfrm flipH="1">
            <a:off x="4526136" y="1316827"/>
            <a:ext cx="3602394" cy="3158529"/>
          </a:xfrm>
          <a:prstGeom prst="homePlate">
            <a:avLst>
              <a:gd name="adj" fmla="val 25000"/>
            </a:avLst>
          </a:prstGeom>
          <a:solidFill>
            <a:srgbClr val="D9D9D9"/>
          </a:solidFill>
          <a:ln w="12700" algn="ctr">
            <a:solidFill>
              <a:sysClr val="window" lastClr="FFFFFF">
                <a:lumMod val="65000"/>
              </a:sys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42977" tIns="41783" rIns="42977" bIns="41783" anchor="ctr" anchorCtr="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Microsoft YaHei" panose="020B0503020204020204" pitchFamily="34" charset="-122"/>
              <a:cs typeface="Times New Roman" panose="02020603050405020304" pitchFamily="18" charset="0"/>
              <a:sym typeface="Arial"/>
            </a:endParaRPr>
          </a:p>
        </p:txBody>
      </p:sp>
      <p:sp>
        <p:nvSpPr>
          <p:cNvPr id="36" name="Oval 4">
            <a:extLst>
              <a:ext uri="{FF2B5EF4-FFF2-40B4-BE49-F238E27FC236}">
                <a16:creationId xmlns:a16="http://schemas.microsoft.com/office/drawing/2014/main" id="{5189DE70-DE5F-6B4D-B07D-33788DE8057F}"/>
              </a:ext>
            </a:extLst>
          </p:cNvPr>
          <p:cNvSpPr>
            <a:spLocks noChangeArrowheads="1"/>
          </p:cNvSpPr>
          <p:nvPr/>
        </p:nvSpPr>
        <p:spPr bwMode="gray">
          <a:xfrm>
            <a:off x="3636679" y="2142755"/>
            <a:ext cx="1772669" cy="1588109"/>
          </a:xfrm>
          <a:prstGeom prst="ellipse">
            <a:avLst/>
          </a:prstGeom>
          <a:solidFill>
            <a:srgbClr val="1B4367"/>
          </a:solidFill>
          <a:ln w="25400" algn="ctr">
            <a:noFill/>
            <a:round/>
            <a:headEnd/>
            <a:tailEnd/>
          </a:ln>
          <a:effectLst/>
        </p:spPr>
        <p:txBody>
          <a:bodyPr lIns="42977" tIns="41783" rIns="42977" bIns="41783" anchor="ctr" anchorCtr="1"/>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800" b="1" kern="0" dirty="0">
                <a:solidFill>
                  <a:srgbClr val="FFFFFF"/>
                </a:solidFill>
                <a:latin typeface="Times New Roman" panose="02020603050405020304" pitchFamily="18" charset="0"/>
                <a:ea typeface="Microsoft YaHei" panose="020B0503020204020204" pitchFamily="34" charset="-122"/>
                <a:cs typeface="Times New Roman" panose="02020603050405020304" pitchFamily="18" charset="0"/>
                <a:sym typeface="Arial"/>
              </a:rPr>
              <a:t>融资问题</a:t>
            </a:r>
            <a:endParaRPr kumimoji="0" lang="zh-CN" altLang="en-US" sz="1800" b="1" i="0" u="none" strike="noStrike" kern="0" cap="none" spc="0" normalizeH="0" baseline="0" noProof="0" dirty="0">
              <a:ln>
                <a:noFill/>
              </a:ln>
              <a:solidFill>
                <a:srgbClr val="FFFFF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sym typeface="Arial"/>
            </a:endParaRPr>
          </a:p>
        </p:txBody>
      </p:sp>
      <p:sp>
        <p:nvSpPr>
          <p:cNvPr id="38" name="Rectangle 5">
            <a:extLst>
              <a:ext uri="{FF2B5EF4-FFF2-40B4-BE49-F238E27FC236}">
                <a16:creationId xmlns:a16="http://schemas.microsoft.com/office/drawing/2014/main" id="{7C5FB029-C2E0-9740-A48A-EBA9171B83AF}"/>
              </a:ext>
            </a:extLst>
          </p:cNvPr>
          <p:cNvSpPr>
            <a:spLocks noChangeArrowheads="1"/>
          </p:cNvSpPr>
          <p:nvPr/>
        </p:nvSpPr>
        <p:spPr bwMode="gray">
          <a:xfrm>
            <a:off x="884664" y="934658"/>
            <a:ext cx="2823922" cy="381099"/>
          </a:xfrm>
          <a:prstGeom prst="rect">
            <a:avLst/>
          </a:prstGeom>
          <a:solidFill>
            <a:srgbClr val="1B4367"/>
          </a:solidFill>
          <a:ln w="12700" algn="ctr">
            <a:noFill/>
            <a:miter lim="800000"/>
            <a:headEnd/>
            <a:tailEnd/>
          </a:ln>
          <a:effectLst/>
        </p:spPr>
        <p:txBody>
          <a:bodyPr lIns="42977" tIns="0" rIns="42977" bIns="0" anchor="ctr" anchorCtr="1"/>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b="1" kern="0" dirty="0">
                <a:solidFill>
                  <a:sysClr val="window" lastClr="FFFFFF"/>
                </a:solidFill>
                <a:latin typeface="Times New Roman" panose="02020603050405020304" pitchFamily="18" charset="0"/>
                <a:ea typeface="Microsoft YaHei" panose="020B0503020204020204" pitchFamily="34" charset="-122"/>
                <a:cs typeface="Times New Roman" panose="02020603050405020304" pitchFamily="18" charset="0"/>
                <a:sym typeface="Arial"/>
              </a:rPr>
              <a:t>问题阐述</a:t>
            </a:r>
            <a:endParaRPr kumimoji="0" lang="zh-CN" altLang="en-US" sz="1400" b="1" i="0" u="none" strike="noStrike" kern="0" cap="none" spc="0" normalizeH="0" baseline="0" noProof="0" dirty="0">
              <a:ln>
                <a:noFill/>
              </a:ln>
              <a:solidFill>
                <a:sysClr val="window" lastClr="FFFFF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sym typeface="Arial"/>
            </a:endParaRPr>
          </a:p>
        </p:txBody>
      </p:sp>
      <p:sp>
        <p:nvSpPr>
          <p:cNvPr id="39" name="Rectangle 6">
            <a:extLst>
              <a:ext uri="{FF2B5EF4-FFF2-40B4-BE49-F238E27FC236}">
                <a16:creationId xmlns:a16="http://schemas.microsoft.com/office/drawing/2014/main" id="{830F6D83-F26B-E845-A6F1-21B1638D89A3}"/>
              </a:ext>
            </a:extLst>
          </p:cNvPr>
          <p:cNvSpPr>
            <a:spLocks noChangeArrowheads="1"/>
          </p:cNvSpPr>
          <p:nvPr/>
        </p:nvSpPr>
        <p:spPr bwMode="gray">
          <a:xfrm>
            <a:off x="5308708" y="934658"/>
            <a:ext cx="2819822" cy="381099"/>
          </a:xfrm>
          <a:prstGeom prst="rect">
            <a:avLst/>
          </a:prstGeom>
          <a:solidFill>
            <a:srgbClr val="1B4367"/>
          </a:solidFill>
          <a:ln w="12700" algn="ctr">
            <a:noFill/>
            <a:miter lim="800000"/>
            <a:headEnd/>
            <a:tailEnd/>
          </a:ln>
          <a:effectLst/>
        </p:spPr>
        <p:txBody>
          <a:bodyPr lIns="42977" tIns="0" rIns="42977" bIns="0" anchor="ctr" anchorCtr="1"/>
          <a:lstStyle/>
          <a:p>
            <a:pPr defTabSz="914400">
              <a:defRPr/>
            </a:pPr>
            <a:r>
              <a:rPr lang="zh-CN" altLang="en-US" b="1" kern="0" dirty="0">
                <a:solidFill>
                  <a:sysClr val="window" lastClr="FFFFFF"/>
                </a:solidFill>
                <a:latin typeface="Times New Roman" panose="02020603050405020304" pitchFamily="18" charset="0"/>
                <a:ea typeface="Microsoft YaHei" panose="020B0503020204020204" pitchFamily="34" charset="-122"/>
                <a:cs typeface="Times New Roman" panose="02020603050405020304" pitchFamily="18" charset="0"/>
                <a:sym typeface="Arial"/>
              </a:rPr>
              <a:t>解决方案</a:t>
            </a:r>
            <a:endParaRPr kumimoji="0" lang="zh-CN" altLang="en-US" sz="1400" b="1" i="0" u="none" strike="noStrike" kern="0" cap="none" spc="0" normalizeH="0" baseline="0" noProof="0" dirty="0">
              <a:ln>
                <a:noFill/>
              </a:ln>
              <a:solidFill>
                <a:sysClr val="window" lastClr="FFFFF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sym typeface="Arial"/>
            </a:endParaRPr>
          </a:p>
        </p:txBody>
      </p:sp>
      <p:sp>
        <p:nvSpPr>
          <p:cNvPr id="41" name=".7055475">
            <a:extLst>
              <a:ext uri="{FF2B5EF4-FFF2-40B4-BE49-F238E27FC236}">
                <a16:creationId xmlns:a16="http://schemas.microsoft.com/office/drawing/2014/main" id="{7FA7EEF5-2D8F-7443-9D5C-9AD3CB8ACC20}"/>
              </a:ext>
            </a:extLst>
          </p:cNvPr>
          <p:cNvSpPr txBox="1"/>
          <p:nvPr/>
        </p:nvSpPr>
        <p:spPr>
          <a:xfrm>
            <a:off x="1010074" y="1315757"/>
            <a:ext cx="2341674" cy="3010916"/>
          </a:xfrm>
          <a:prstGeom prst="rect">
            <a:avLst/>
          </a:prstGeom>
          <a:noFill/>
        </p:spPr>
        <p:txBody>
          <a:bodyPr wrap="square" lIns="85954" tIns="42977" rIns="85954" bIns="42977" rtlCol="0">
            <a:noAutofit/>
          </a:bodyPr>
          <a:lstStyle>
            <a:defPPr>
              <a:defRPr lang="zh-CN"/>
            </a:defPPr>
            <a:lvl1pPr marL="180975" indent="-180975">
              <a:spcBef>
                <a:spcPts val="800"/>
              </a:spcBef>
              <a:buSzPct val="80000"/>
              <a:buFont typeface="Wingdings" pitchFamily="2" charset="2"/>
              <a:buChar char="n"/>
              <a:defRPr sz="1200">
                <a:solidFill>
                  <a:srgbClr val="000000"/>
                </a:solidFill>
                <a:latin typeface="Arial" pitchFamily="34" charset="0"/>
                <a:ea typeface="楷体_GB2312" pitchFamily="49" charset="-122"/>
                <a:cs typeface="Arial" pitchFamily="34" charset="0"/>
              </a:defRPr>
            </a:lvl1pPr>
            <a:lvl2pPr marL="333375" lvl="1" indent="-133350">
              <a:spcBef>
                <a:spcPts val="800"/>
              </a:spcBef>
              <a:buSzPct val="80000"/>
              <a:buFont typeface="Arial" pitchFamily="34" charset="0"/>
              <a:buChar char="–"/>
              <a:defRPr sz="1200">
                <a:solidFill>
                  <a:srgbClr val="000000"/>
                </a:solidFill>
                <a:latin typeface="Arial" pitchFamily="34" charset="0"/>
                <a:ea typeface="楷体_GB2312" pitchFamily="49" charset="-122"/>
                <a:cs typeface="Arial" pitchFamily="34" charset="0"/>
              </a:defRPr>
            </a:lvl2pPr>
            <a:lvl3pPr marL="485775" lvl="2" indent="-123825">
              <a:spcBef>
                <a:spcPts val="800"/>
              </a:spcBef>
              <a:buSzPct val="80000"/>
              <a:buFont typeface="Arial" pitchFamily="34" charset="0"/>
              <a:buChar char="•"/>
              <a:defRPr sz="1200">
                <a:solidFill>
                  <a:srgbClr val="000000"/>
                </a:solidFill>
                <a:latin typeface="Arial" pitchFamily="34" charset="0"/>
                <a:ea typeface="楷体_GB2312" pitchFamily="49" charset="-122"/>
                <a:cs typeface="Arial" pitchFamily="34" charset="0"/>
              </a:defRPr>
            </a:lvl3pPr>
            <a:lvl4pPr marL="638175" lvl="3" indent="-142875">
              <a:spcBef>
                <a:spcPts val="800"/>
              </a:spcBef>
              <a:buSzPct val="80000"/>
              <a:buFont typeface="Wingdings" pitchFamily="2" charset="2"/>
              <a:buChar char="ü"/>
              <a:defRPr sz="1200">
                <a:latin typeface="Arial" pitchFamily="34" charset="0"/>
                <a:ea typeface="楷体_GB2312" pitchFamily="49" charset="-122"/>
                <a:cs typeface="Arial" pitchFamily="34" charset="0"/>
              </a:defRPr>
            </a:lvl4pPr>
            <a:lvl5pPr marL="790575" lvl="4" indent="-133350">
              <a:spcBef>
                <a:spcPts val="800"/>
              </a:spcBef>
              <a:buSzPct val="80000"/>
              <a:buFont typeface="Arial" pitchFamily="34" charset="0"/>
              <a:buChar char="»"/>
              <a:defRPr sz="1200">
                <a:latin typeface="Arial" pitchFamily="34" charset="0"/>
                <a:ea typeface="楷体_GB2312" pitchFamily="49" charset="-122"/>
                <a:cs typeface="Arial" pitchFamily="34" charset="0"/>
              </a:defRPr>
            </a:lvl5pPr>
          </a:lstStyle>
          <a:p>
            <a:pPr lvl="0">
              <a:lnSpc>
                <a:spcPct val="120000"/>
              </a:lnSpc>
              <a:spcBef>
                <a:spcPts val="300"/>
              </a:spcBef>
              <a:spcAft>
                <a:spcPts val="300"/>
              </a:spcAft>
              <a:buClr>
                <a:srgbClr val="1B4367"/>
              </a:buClr>
              <a:buFont typeface="Wingdings" pitchFamily="2" charset="2"/>
              <a:buChar char="Ø"/>
              <a:defRPr/>
            </a:pPr>
            <a:r>
              <a:rPr lang="zh-CN" altLang="en-US" dirty="0">
                <a:latin typeface="Times New Roman" panose="02020603050405020304" pitchFamily="18" charset="0"/>
                <a:ea typeface="Microsoft YaHei" panose="020B0503020204020204" pitchFamily="34" charset="-122"/>
                <a:cs typeface="Times New Roman" panose="02020603050405020304" pitchFamily="18" charset="0"/>
              </a:rPr>
              <a:t>规模化农业初始投入大，回报慢</a:t>
            </a:r>
          </a:p>
          <a:p>
            <a:pPr lvl="0">
              <a:lnSpc>
                <a:spcPct val="120000"/>
              </a:lnSpc>
              <a:spcBef>
                <a:spcPts val="300"/>
              </a:spcBef>
              <a:spcAft>
                <a:spcPts val="300"/>
              </a:spcAft>
              <a:buClr>
                <a:srgbClr val="1B4367"/>
              </a:buClr>
              <a:buFont typeface="Wingdings" pitchFamily="2" charset="2"/>
              <a:buChar char="Ø"/>
              <a:defRPr/>
            </a:pPr>
            <a:r>
              <a:rPr lang="zh-CN" altLang="en-US" dirty="0">
                <a:latin typeface="Times New Roman" panose="02020603050405020304" pitchFamily="18" charset="0"/>
                <a:ea typeface="Microsoft YaHei" panose="020B0503020204020204" pitchFamily="34" charset="-122"/>
                <a:cs typeface="Times New Roman" panose="02020603050405020304" pitchFamily="18" charset="0"/>
              </a:rPr>
              <a:t>农业的标准化管理需要一定的科技投入</a:t>
            </a:r>
          </a:p>
          <a:p>
            <a:pPr lvl="0">
              <a:lnSpc>
                <a:spcPct val="120000"/>
              </a:lnSpc>
              <a:spcBef>
                <a:spcPts val="300"/>
              </a:spcBef>
              <a:spcAft>
                <a:spcPts val="300"/>
              </a:spcAft>
              <a:buClr>
                <a:srgbClr val="1B4367"/>
              </a:buClr>
              <a:buFont typeface="Wingdings" pitchFamily="2" charset="2"/>
              <a:buChar char="Ø"/>
              <a:defRPr/>
            </a:pPr>
            <a:r>
              <a:rPr lang="zh-CN" altLang="en-US" dirty="0">
                <a:latin typeface="Times New Roman" panose="02020603050405020304" pitchFamily="18" charset="0"/>
                <a:ea typeface="Microsoft YaHei" panose="020B0503020204020204" pitchFamily="34" charset="-122"/>
                <a:cs typeface="Times New Roman" panose="02020603050405020304" pitchFamily="18" charset="0"/>
              </a:rPr>
              <a:t>中国农地制度主要以三权分置为其“特性”</a:t>
            </a:r>
            <a:r>
              <a:rPr lang="zh-CN" altLang="en-US" dirty="0">
                <a:latin typeface="Times New Roman" panose="02020603050405020304" pitchFamily="18" charset="0"/>
                <a:ea typeface="Microsoft YaHei" panose="020B0503020204020204" pitchFamily="34" charset="-122"/>
                <a:cs typeface="Times New Roman" panose="02020603050405020304" pitchFamily="18" charset="0"/>
                <a:sym typeface="Wingdings" pitchFamily="2" charset="2"/>
              </a:rPr>
              <a:t>（</a:t>
            </a:r>
            <a:r>
              <a:rPr lang="en-US" altLang="zh-CN" dirty="0">
                <a:latin typeface="Times New Roman" panose="02020603050405020304" pitchFamily="18" charset="0"/>
                <a:ea typeface="Microsoft YaHei" panose="020B0503020204020204" pitchFamily="34" charset="-122"/>
                <a:cs typeface="Times New Roman" panose="02020603050405020304" pitchFamily="18" charset="0"/>
                <a:sym typeface="Wingdings" pitchFamily="2" charset="2"/>
              </a:rPr>
              <a:t>1</a:t>
            </a:r>
            <a:r>
              <a:rPr lang="zh-CN" altLang="en-US" dirty="0">
                <a:latin typeface="Times New Roman" panose="02020603050405020304" pitchFamily="18" charset="0"/>
                <a:ea typeface="Microsoft YaHei" panose="020B0503020204020204" pitchFamily="34" charset="-122"/>
                <a:cs typeface="Times New Roman" panose="02020603050405020304" pitchFamily="18" charset="0"/>
                <a:sym typeface="Wingdings" pitchFamily="2" charset="2"/>
              </a:rPr>
              <a:t>） </a:t>
            </a:r>
            <a:r>
              <a:rPr lang="zh-CN" altLang="en-US" dirty="0">
                <a:latin typeface="Times New Roman" panose="02020603050405020304" pitchFamily="18" charset="0"/>
                <a:ea typeface="Microsoft YaHei" panose="020B0503020204020204" pitchFamily="34" charset="-122"/>
                <a:cs typeface="Times New Roman" panose="02020603050405020304" pitchFamily="18" charset="0"/>
              </a:rPr>
              <a:t>使得农村土地丧失了天然的可抵押性；（</a:t>
            </a:r>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2</a:t>
            </a:r>
            <a:r>
              <a:rPr lang="zh-CN" altLang="en-US" dirty="0">
                <a:latin typeface="Times New Roman" panose="02020603050405020304" pitchFamily="18" charset="0"/>
                <a:ea typeface="Microsoft YaHei" panose="020B0503020204020204" pitchFamily="34" charset="-122"/>
                <a:cs typeface="Times New Roman" panose="02020603050405020304" pitchFamily="18" charset="0"/>
              </a:rPr>
              <a:t>）增加了土地流转与农 业要素配置的交易成本</a:t>
            </a:r>
          </a:p>
        </p:txBody>
      </p:sp>
      <p:sp>
        <p:nvSpPr>
          <p:cNvPr id="42" name=".7055475">
            <a:extLst>
              <a:ext uri="{FF2B5EF4-FFF2-40B4-BE49-F238E27FC236}">
                <a16:creationId xmlns:a16="http://schemas.microsoft.com/office/drawing/2014/main" id="{B183882C-64FF-6F43-BADC-0BB2FA39EBEF}"/>
              </a:ext>
            </a:extLst>
          </p:cNvPr>
          <p:cNvSpPr txBox="1"/>
          <p:nvPr/>
        </p:nvSpPr>
        <p:spPr>
          <a:xfrm>
            <a:off x="5551160" y="1315757"/>
            <a:ext cx="2411777" cy="3070389"/>
          </a:xfrm>
          <a:prstGeom prst="rect">
            <a:avLst/>
          </a:prstGeom>
          <a:noFill/>
        </p:spPr>
        <p:txBody>
          <a:bodyPr wrap="square" lIns="85954" tIns="42977" rIns="85954" bIns="42977" rtlCol="0">
            <a:noAutofit/>
          </a:bodyPr>
          <a:lstStyle>
            <a:defPPr>
              <a:defRPr lang="zh-CN"/>
            </a:defPPr>
            <a:lvl1pPr marL="180975" indent="-180975">
              <a:spcBef>
                <a:spcPts val="800"/>
              </a:spcBef>
              <a:buSzPct val="80000"/>
              <a:buFont typeface="Wingdings" pitchFamily="2" charset="2"/>
              <a:buChar char="n"/>
              <a:defRPr sz="1200">
                <a:solidFill>
                  <a:srgbClr val="000000"/>
                </a:solidFill>
                <a:latin typeface="Arial" pitchFamily="34" charset="0"/>
                <a:ea typeface="楷体_GB2312" pitchFamily="49" charset="-122"/>
                <a:cs typeface="Arial" pitchFamily="34" charset="0"/>
              </a:defRPr>
            </a:lvl1pPr>
            <a:lvl2pPr marL="333375" lvl="1" indent="-133350">
              <a:spcBef>
                <a:spcPts val="800"/>
              </a:spcBef>
              <a:buSzPct val="80000"/>
              <a:buFont typeface="Arial" pitchFamily="34" charset="0"/>
              <a:buChar char="–"/>
              <a:defRPr sz="1200">
                <a:solidFill>
                  <a:srgbClr val="000000"/>
                </a:solidFill>
                <a:latin typeface="Arial" pitchFamily="34" charset="0"/>
                <a:ea typeface="楷体_GB2312" pitchFamily="49" charset="-122"/>
                <a:cs typeface="Arial" pitchFamily="34" charset="0"/>
              </a:defRPr>
            </a:lvl2pPr>
            <a:lvl3pPr marL="485775" lvl="2" indent="-123825">
              <a:spcBef>
                <a:spcPts val="800"/>
              </a:spcBef>
              <a:buSzPct val="80000"/>
              <a:buFont typeface="Arial" pitchFamily="34" charset="0"/>
              <a:buChar char="•"/>
              <a:defRPr sz="1200">
                <a:solidFill>
                  <a:srgbClr val="000000"/>
                </a:solidFill>
                <a:latin typeface="Arial" pitchFamily="34" charset="0"/>
                <a:ea typeface="楷体_GB2312" pitchFamily="49" charset="-122"/>
                <a:cs typeface="Arial" pitchFamily="34" charset="0"/>
              </a:defRPr>
            </a:lvl3pPr>
            <a:lvl4pPr marL="638175" lvl="3" indent="-142875">
              <a:spcBef>
                <a:spcPts val="800"/>
              </a:spcBef>
              <a:buSzPct val="80000"/>
              <a:buFont typeface="Wingdings" pitchFamily="2" charset="2"/>
              <a:buChar char="ü"/>
              <a:defRPr sz="1200">
                <a:latin typeface="Arial" pitchFamily="34" charset="0"/>
                <a:ea typeface="楷体_GB2312" pitchFamily="49" charset="-122"/>
                <a:cs typeface="Arial" pitchFamily="34" charset="0"/>
              </a:defRPr>
            </a:lvl4pPr>
            <a:lvl5pPr marL="790575" lvl="4" indent="-133350">
              <a:spcBef>
                <a:spcPts val="800"/>
              </a:spcBef>
              <a:buSzPct val="80000"/>
              <a:buFont typeface="Arial" pitchFamily="34" charset="0"/>
              <a:buChar char="»"/>
              <a:defRPr sz="1200">
                <a:latin typeface="Arial" pitchFamily="34" charset="0"/>
                <a:ea typeface="楷体_GB2312" pitchFamily="49" charset="-122"/>
                <a:cs typeface="Arial" pitchFamily="34" charset="0"/>
              </a:defRPr>
            </a:lvl5pPr>
          </a:lstStyle>
          <a:p>
            <a:pPr>
              <a:lnSpc>
                <a:spcPct val="120000"/>
              </a:lnSpc>
              <a:spcBef>
                <a:spcPts val="300"/>
              </a:spcBef>
              <a:spcAft>
                <a:spcPts val="300"/>
              </a:spcAft>
              <a:buClr>
                <a:srgbClr val="1B4367"/>
              </a:buClr>
              <a:buFont typeface="Wingdings" pitchFamily="2" charset="2"/>
              <a:buChar char="Ø"/>
              <a:defRPr/>
            </a:pPr>
            <a:r>
              <a:rPr lang="zh-CN" altLang="en-US" b="1" dirty="0">
                <a:latin typeface="Microsoft YaHei" panose="020B0503020204020204" pitchFamily="34" charset="-122"/>
                <a:ea typeface="Microsoft YaHei" panose="020B0503020204020204" pitchFamily="34" charset="-122"/>
                <a:cs typeface="Times New Roman" panose="02020603050405020304" pitchFamily="18" charset="0"/>
              </a:rPr>
              <a:t>建立“土地证券”制度</a:t>
            </a:r>
            <a:r>
              <a:rPr lang="zh-CN" altLang="en-US" dirty="0">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sz="1000" dirty="0">
                <a:latin typeface="Microsoft YaHei" panose="020B0503020204020204" pitchFamily="34" charset="-122"/>
                <a:ea typeface="Microsoft YaHei" panose="020B0503020204020204" pitchFamily="34" charset="-122"/>
                <a:cs typeface="Times New Roman" panose="02020603050405020304" pitchFamily="18" charset="0"/>
              </a:rPr>
              <a:t>设立地权交易中心，允许承包的农地在地权中心上市交易</a:t>
            </a:r>
            <a:endParaRPr lang="en-US" altLang="zh-CN" sz="1000" dirty="0">
              <a:latin typeface="Microsoft YaHei" panose="020B0503020204020204" pitchFamily="34" charset="-122"/>
              <a:ea typeface="Microsoft YaHei" panose="020B0503020204020204" pitchFamily="34" charset="-122"/>
              <a:cs typeface="Times New Roman" panose="02020603050405020304" pitchFamily="18" charset="0"/>
            </a:endParaRPr>
          </a:p>
          <a:p>
            <a:pPr>
              <a:buFont typeface="Wingdings" pitchFamily="2" charset="2"/>
              <a:buChar char="Ø"/>
            </a:pPr>
            <a:r>
              <a:rPr lang="zh-CN" altLang="en-US" b="1" dirty="0">
                <a:latin typeface="Microsoft YaHei" panose="020B0503020204020204" pitchFamily="34" charset="-122"/>
                <a:ea typeface="Microsoft YaHei" panose="020B0503020204020204" pitchFamily="34" charset="-122"/>
                <a:cs typeface="Times New Roman" panose="02020603050405020304" pitchFamily="18" charset="0"/>
              </a:rPr>
              <a:t>私人</a:t>
            </a:r>
            <a:r>
              <a:rPr lang="en-US" altLang="zh-CN" b="1" dirty="0">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b="1" dirty="0">
                <a:latin typeface="Microsoft YaHei" panose="020B0503020204020204" pitchFamily="34" charset="-122"/>
                <a:ea typeface="Microsoft YaHei" panose="020B0503020204020204" pitchFamily="34" charset="-122"/>
                <a:cs typeface="Times New Roman" panose="02020603050405020304" pitchFamily="18" charset="0"/>
              </a:rPr>
              <a:t>社会</a:t>
            </a:r>
            <a:r>
              <a:rPr lang="en-US" altLang="zh-CN" b="1" dirty="0">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b="1" dirty="0">
                <a:latin typeface="Microsoft YaHei" panose="020B0503020204020204" pitchFamily="34" charset="-122"/>
                <a:ea typeface="Microsoft YaHei" panose="020B0503020204020204" pitchFamily="34" charset="-122"/>
                <a:cs typeface="Times New Roman" panose="02020603050405020304" pitchFamily="18" charset="0"/>
              </a:rPr>
              <a:t>资本与农村土地结合</a:t>
            </a:r>
            <a:r>
              <a:rPr lang="zh-CN" altLang="en-US" dirty="0">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sz="1000" dirty="0">
                <a:latin typeface="Microsoft YaHei" panose="020B0503020204020204" pitchFamily="34" charset="-122"/>
                <a:ea typeface="Microsoft YaHei" panose="020B0503020204020204" pitchFamily="34" charset="-122"/>
                <a:cs typeface="Times New Roman" panose="02020603050405020304" pitchFamily="18" charset="0"/>
              </a:rPr>
              <a:t>以股权的方式与私人</a:t>
            </a:r>
            <a:r>
              <a:rPr lang="en-US" altLang="zh-CN" sz="1000" dirty="0">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sz="1000" dirty="0">
                <a:latin typeface="Microsoft YaHei" panose="020B0503020204020204" pitchFamily="34" charset="-122"/>
                <a:ea typeface="Microsoft YaHei" panose="020B0503020204020204" pitchFamily="34" charset="-122"/>
                <a:cs typeface="Times New Roman" panose="02020603050405020304" pitchFamily="18" charset="0"/>
              </a:rPr>
              <a:t>社会</a:t>
            </a:r>
            <a:r>
              <a:rPr lang="en-US" altLang="zh-CN" sz="1000" dirty="0">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sz="1000" dirty="0">
                <a:latin typeface="Microsoft YaHei" panose="020B0503020204020204" pitchFamily="34" charset="-122"/>
                <a:ea typeface="Microsoft YaHei" panose="020B0503020204020204" pitchFamily="34" charset="-122"/>
                <a:cs typeface="Times New Roman" panose="02020603050405020304" pitchFamily="18" charset="0"/>
              </a:rPr>
              <a:t>资本结合在一起；农村土地能够进行跨地域的交易</a:t>
            </a:r>
            <a:endParaRPr lang="en-US" altLang="zh-CN" dirty="0">
              <a:latin typeface="Microsoft YaHei" panose="020B0503020204020204" pitchFamily="34" charset="-122"/>
              <a:ea typeface="Microsoft YaHei" panose="020B0503020204020204" pitchFamily="34" charset="-122"/>
              <a:cs typeface="Times New Roman" panose="02020603050405020304" pitchFamily="18" charset="0"/>
            </a:endParaRPr>
          </a:p>
          <a:p>
            <a:pPr>
              <a:lnSpc>
                <a:spcPct val="120000"/>
              </a:lnSpc>
              <a:spcBef>
                <a:spcPts val="300"/>
              </a:spcBef>
              <a:spcAft>
                <a:spcPts val="300"/>
              </a:spcAft>
              <a:buClr>
                <a:srgbClr val="1B4367"/>
              </a:buClr>
              <a:buFont typeface="Wingdings" pitchFamily="2" charset="2"/>
              <a:buChar char="Ø"/>
              <a:defRPr/>
            </a:pPr>
            <a:r>
              <a:rPr lang="zh-CN" altLang="en-US" b="1" dirty="0">
                <a:latin typeface="Microsoft YaHei" panose="020B0503020204020204" pitchFamily="34" charset="-122"/>
                <a:ea typeface="Microsoft YaHei" panose="020B0503020204020204" pitchFamily="34" charset="-122"/>
                <a:cs typeface="Times New Roman" panose="02020603050405020304" pitchFamily="18" charset="0"/>
              </a:rPr>
              <a:t>吸引国有资本进入农村和农业</a:t>
            </a:r>
            <a:r>
              <a:rPr lang="zh-CN" altLang="en-US" dirty="0">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sz="1000" dirty="0">
                <a:latin typeface="Microsoft YaHei" panose="020B0503020204020204" pitchFamily="34" charset="-122"/>
                <a:ea typeface="Microsoft YaHei" panose="020B0503020204020204" pitchFamily="34" charset="-122"/>
                <a:cs typeface="Times New Roman" panose="02020603050405020304" pitchFamily="18" charset="0"/>
              </a:rPr>
              <a:t>国有资本规模大；国有资本具有良好信誉，便于持续融资；国有资本的特有背景可以增加经营者抵抗风险的能力；国有资本具有安全性、外部性和外溢性等诸多特征</a:t>
            </a:r>
          </a:p>
          <a:p>
            <a:pPr>
              <a:lnSpc>
                <a:spcPct val="120000"/>
              </a:lnSpc>
              <a:spcBef>
                <a:spcPts val="300"/>
              </a:spcBef>
              <a:spcAft>
                <a:spcPts val="300"/>
              </a:spcAft>
              <a:buClr>
                <a:srgbClr val="1B4367"/>
              </a:buClr>
              <a:buFont typeface="Wingdings" pitchFamily="2" charset="2"/>
              <a:buChar char="Ø"/>
              <a:defRPr/>
            </a:pPr>
            <a:endParaRPr lang="zh-CN" altLang="en-US" dirty="0">
              <a:latin typeface="Microsoft YaHei" panose="020B0503020204020204" pitchFamily="34" charset="-122"/>
              <a:ea typeface="Microsoft YaHei" panose="020B0503020204020204" pitchFamily="34" charset="-122"/>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7"/>
                                        </p:tgtEl>
                                        <p:attrNameLst>
                                          <p:attrName>ppt_y</p:attrName>
                                        </p:attrNameLst>
                                      </p:cBhvr>
                                      <p:tavLst>
                                        <p:tav tm="0">
                                          <p:val>
                                            <p:strVal val="#ppt_y"/>
                                          </p:val>
                                        </p:tav>
                                        <p:tav tm="100000">
                                          <p:val>
                                            <p:strVal val="#ppt_y"/>
                                          </p:val>
                                        </p:tav>
                                      </p:tavLst>
                                    </p:anim>
                                    <p:anim calcmode="lin" valueType="num">
                                      <p:cBhvr>
                                        <p:cTn id="9"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7"/>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left)">
                                      <p:cBhvr>
                                        <p:cTn id="15" dur="3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solidFill>
          <a:srgbClr val="1B4367"/>
        </a:solidFill>
        <a:ln>
          <a:noFill/>
        </a:ln>
        <a:effectLst>
          <a:innerShdw dist="12700" dir="5400000">
            <a:srgbClr val="C20000"/>
          </a:innerShdw>
        </a:effectLst>
      </a:spPr>
      <a:bodyPr vert="horz" wrap="square" lIns="91440" tIns="45720" rIns="91440" bIns="45720" rtlCol="0" anchor="t" anchorCtr="0">
        <a:noAutofit/>
      </a:bodyPr>
      <a:lstStyle>
        <a:defPPr marL="0" marR="0" indent="0" algn="l" defTabSz="914400" rtl="0" eaLnBrk="1" fontAlgn="auto" latinLnBrk="0" hangingPunct="1">
          <a:lnSpc>
            <a:spcPct val="100000"/>
          </a:lnSpc>
          <a:spcBef>
            <a:spcPts val="300"/>
          </a:spcBef>
          <a:spcAft>
            <a:spcPts val="0"/>
          </a:spcAft>
          <a:buClr>
            <a:srgbClr val="C00000"/>
          </a:buClr>
          <a:buSzPct val="80000"/>
          <a:buFontTx/>
          <a:buNone/>
          <a:tabLst/>
          <a:defRPr kumimoji="0" sz="1400" b="1" i="0" u="none" strike="noStrike" kern="1200" cap="none" spc="0" normalizeH="0" baseline="0" noProof="0" dirty="0">
            <a:ln>
              <a:noFill/>
            </a:ln>
            <a:solidFill>
              <a:srgbClr val="C20000"/>
            </a:solidFill>
            <a:effectLst/>
            <a:uLnTx/>
            <a:uFillTx/>
            <a:latin typeface="Times New Roman" panose="02020603050405020304" pitchFamily="18" charset="0"/>
            <a:ea typeface="KaiTi_GB2312" panose="02010609030101010101" pitchFamily="49" charset="-122"/>
            <a:cs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1544</TotalTime>
  <Words>2258</Words>
  <Application>Microsoft Macintosh PowerPoint</Application>
  <PresentationFormat>全屏显示(16:9)</PresentationFormat>
  <Paragraphs>291</Paragraphs>
  <Slides>29</Slides>
  <Notes>29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Microsoft YaHei</vt:lpstr>
      <vt:lpstr>Microsoft YaHei</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v2648</cp:lastModifiedBy>
  <cp:revision>118</cp:revision>
  <dcterms:created xsi:type="dcterms:W3CDTF">2016-05-20T12:59:00Z</dcterms:created>
  <dcterms:modified xsi:type="dcterms:W3CDTF">2020-05-04T00:27:16Z</dcterms:modified>
  <cp:contentStatus>ytfcells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