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9" r:id="rId3"/>
    <p:sldId id="284" r:id="rId4"/>
    <p:sldId id="291" r:id="rId5"/>
    <p:sldId id="264" r:id="rId6"/>
    <p:sldId id="265" r:id="rId7"/>
    <p:sldId id="285" r:id="rId8"/>
    <p:sldId id="260" r:id="rId9"/>
    <p:sldId id="268" r:id="rId10"/>
    <p:sldId id="297" r:id="rId11"/>
    <p:sldId id="317" r:id="rId12"/>
    <p:sldId id="299" r:id="rId13"/>
    <p:sldId id="266" r:id="rId14"/>
    <p:sldId id="300" r:id="rId15"/>
    <p:sldId id="286" r:id="rId16"/>
    <p:sldId id="272" r:id="rId17"/>
    <p:sldId id="279" r:id="rId18"/>
    <p:sldId id="295" r:id="rId19"/>
    <p:sldId id="304" r:id="rId20"/>
    <p:sldId id="301" r:id="rId21"/>
    <p:sldId id="303" r:id="rId22"/>
    <p:sldId id="262" r:id="rId23"/>
    <p:sldId id="308" r:id="rId24"/>
    <p:sldId id="313" r:id="rId25"/>
    <p:sldId id="318" r:id="rId26"/>
    <p:sldId id="306" r:id="rId27"/>
    <p:sldId id="261" r:id="rId28"/>
    <p:sldId id="280" r:id="rId29"/>
    <p:sldId id="310" r:id="rId30"/>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2780AA"/>
    <a:srgbClr val="1D4865"/>
    <a:srgbClr val="1D4971"/>
    <a:srgbClr val="51B3CD"/>
    <a:srgbClr val="83C2DB"/>
    <a:srgbClr val="2980B4"/>
    <a:srgbClr val="4287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61" autoAdjust="0"/>
    <p:restoredTop sz="94660"/>
  </p:normalViewPr>
  <p:slideViewPr>
    <p:cSldViewPr snapToGrid="0">
      <p:cViewPr varScale="1">
        <p:scale>
          <a:sx n="171" d="100"/>
          <a:sy n="171" d="100"/>
        </p:scale>
        <p:origin x="712" y="16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05344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56570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075441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995457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89367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13503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71836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499306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424421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753638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495330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938003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319126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476374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676000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4291483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321266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59473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1183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80204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447870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78273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2020/5/3</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086638"/>
            <a:ext cx="5340191" cy="931024"/>
          </a:xfrm>
          <a:prstGeom prst="rect">
            <a:avLst/>
          </a:prstGeom>
          <a:noFill/>
        </p:spPr>
        <p:txBody>
          <a:bodyPr wrap="square" lIns="68580" tIns="34290" rIns="68580" bIns="34290" rtlCol="0">
            <a:spAutoFit/>
          </a:bodyPr>
          <a:lstStyle/>
          <a:p>
            <a:r>
              <a:rPr lang="zh-CN" altLang="en-US" sz="2800" b="1" dirty="0">
                <a:solidFill>
                  <a:srgbClr val="1B4367"/>
                </a:solidFill>
                <a:cs typeface="+mn-ea"/>
                <a:sym typeface="+mn-lt"/>
              </a:rPr>
              <a:t>都市产业化与治理模式研究</a:t>
            </a:r>
            <a:r>
              <a:rPr lang="en-US" altLang="zh-CN" sz="2800" b="1" dirty="0">
                <a:solidFill>
                  <a:srgbClr val="1B4367"/>
                </a:solidFill>
                <a:cs typeface="+mn-ea"/>
                <a:sym typeface="+mn-lt"/>
              </a:rPr>
              <a:t>——</a:t>
            </a:r>
            <a:r>
              <a:rPr lang="zh-CN" altLang="zh-CN" dirty="0"/>
              <a:t>基于土地流转与缔约结构的经济解释与比较案例分析</a:t>
            </a:r>
            <a:r>
              <a:rPr lang="zh-CN" altLang="zh-CN" sz="2800" dirty="0"/>
              <a:t> </a:t>
            </a:r>
            <a:endParaRPr lang="zh-CN" altLang="en-US" sz="2800" b="1" dirty="0">
              <a:solidFill>
                <a:srgbClr val="1B4367"/>
              </a:solidFill>
              <a:cs typeface="+mn-ea"/>
              <a:sym typeface="+mn-lt"/>
            </a:endParaRPr>
          </a:p>
        </p:txBody>
      </p:sp>
      <p:sp>
        <p:nvSpPr>
          <p:cNvPr id="3075" name="文本框 3074"/>
          <p:cNvSpPr txBox="1"/>
          <p:nvPr/>
        </p:nvSpPr>
        <p:spPr>
          <a:xfrm>
            <a:off x="3486652" y="3196479"/>
            <a:ext cx="3512024" cy="253916"/>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汇报人：钟源                  指导老师：邓宏图</a:t>
            </a:r>
            <a:endParaRPr lang="en-US" altLang="zh-CN" sz="1200" dirty="0">
              <a:solidFill>
                <a:schemeClr val="tx1">
                  <a:lumMod val="75000"/>
                  <a:lumOff val="25000"/>
                </a:schemeClr>
              </a:solidFill>
              <a:cs typeface="+mn-ea"/>
              <a:sym typeface="+mn-lt"/>
            </a:endParaRPr>
          </a:p>
        </p:txBody>
      </p:sp>
      <p:sp>
        <p:nvSpPr>
          <p:cNvPr id="9" name="文本框 8"/>
          <p:cNvSpPr txBox="1"/>
          <p:nvPr/>
        </p:nvSpPr>
        <p:spPr>
          <a:xfrm>
            <a:off x="3421497" y="2069557"/>
            <a:ext cx="5358765" cy="515526"/>
          </a:xfrm>
          <a:prstGeom prst="rect">
            <a:avLst/>
          </a:prstGeom>
          <a:noFill/>
        </p:spPr>
        <p:txBody>
          <a:bodyPr wrap="square" lIns="68580" tIns="34290" rIns="68580" bIns="34290" rtlCol="0">
            <a:spAutoFit/>
          </a:bodyPr>
          <a:lstStyle/>
          <a:p>
            <a:pPr lvl="0" eaLnBrk="0" latinLnBrk="0" hangingPunct="0"/>
            <a:r>
              <a:rPr lang="en-US" altLang="zh-CN" sz="1450" dirty="0">
                <a:solidFill>
                  <a:srgbClr val="1B4367"/>
                </a:solidFill>
                <a:cs typeface="+mn-ea"/>
                <a:sym typeface="+mn-lt"/>
              </a:rPr>
              <a:t>Urban Agriculture  Industrialization and Governance Models</a:t>
            </a:r>
          </a:p>
        </p:txBody>
      </p:sp>
      <p:sp>
        <p:nvSpPr>
          <p:cNvPr id="121" name="TextBox 120"/>
          <p:cNvSpPr txBox="1"/>
          <p:nvPr/>
        </p:nvSpPr>
        <p:spPr>
          <a:xfrm>
            <a:off x="3458667" y="2737547"/>
            <a:ext cx="3540009" cy="306467"/>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经济学院</a:t>
            </a:r>
            <a:r>
              <a:rPr lang="en-US" altLang="zh-CN" sz="1200" dirty="0">
                <a:solidFill>
                  <a:schemeClr val="bg1"/>
                </a:solidFill>
                <a:cs typeface="+mn-ea"/>
                <a:sym typeface="+mn-lt"/>
              </a:rPr>
              <a:t>xxx</a:t>
            </a:r>
            <a:r>
              <a:rPr lang="zh-CN" altLang="en-US" sz="1200" dirty="0">
                <a:solidFill>
                  <a:schemeClr val="bg1"/>
                </a:solidFill>
                <a:cs typeface="+mn-ea"/>
                <a:sym typeface="+mn-lt"/>
              </a:rPr>
              <a:t>系               专业：</a:t>
            </a:r>
            <a:r>
              <a:rPr lang="en-US" altLang="zh-CN" sz="1200" dirty="0">
                <a:solidFill>
                  <a:schemeClr val="bg1"/>
                </a:solidFill>
                <a:cs typeface="+mn-ea"/>
                <a:sym typeface="+mn-lt"/>
              </a:rPr>
              <a:t> </a:t>
            </a:r>
            <a:r>
              <a:rPr lang="zh-CN" altLang="en-US" sz="1200" dirty="0">
                <a:solidFill>
                  <a:schemeClr val="bg1"/>
                </a:solidFill>
                <a:cs typeface="+mn-ea"/>
                <a:sym typeface="+mn-lt"/>
              </a:rPr>
              <a:t>制度经济学</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23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535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585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2.3</a:t>
            </a:r>
            <a:r>
              <a:rPr lang="zh-CN" altLang="en-US" sz="1700" b="1" dirty="0">
                <a:solidFill>
                  <a:srgbClr val="1B4367"/>
                </a:solidFill>
                <a:cs typeface="+mn-ea"/>
                <a:sym typeface="+mn-lt"/>
              </a:rPr>
              <a:t> 组织问题</a:t>
            </a: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8" name="文本占位符 7">
            <a:extLst>
              <a:ext uri="{FF2B5EF4-FFF2-40B4-BE49-F238E27FC236}">
                <a16:creationId xmlns:a16="http://schemas.microsoft.com/office/drawing/2014/main" id="{FC42A6E3-C024-5847-BC44-A1094D168C56}"/>
              </a:ext>
            </a:extLst>
          </p:cNvPr>
          <p:cNvSpPr txBox="1">
            <a:spLocks/>
          </p:cNvSpPr>
          <p:nvPr/>
        </p:nvSpPr>
        <p:spPr>
          <a:xfrm>
            <a:off x="1255147" y="1435477"/>
            <a:ext cx="6364854" cy="901263"/>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细碎的产权增加了土地交易的困难</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细碎的产权不利于在农业内部发展出体系化的分工与专业化生产经营方式</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细碎的土地产权由于增加了组织成本</a:t>
            </a:r>
          </a:p>
        </p:txBody>
      </p:sp>
      <p:sp>
        <p:nvSpPr>
          <p:cNvPr id="10" name="圆角矩形 9">
            <a:extLst>
              <a:ext uri="{FF2B5EF4-FFF2-40B4-BE49-F238E27FC236}">
                <a16:creationId xmlns:a16="http://schemas.microsoft.com/office/drawing/2014/main" id="{5802474E-956B-394D-8733-39BA2307A4EF}"/>
              </a:ext>
            </a:extLst>
          </p:cNvPr>
          <p:cNvSpPr/>
          <p:nvPr/>
        </p:nvSpPr>
        <p:spPr>
          <a:xfrm>
            <a:off x="1255146" y="1134051"/>
            <a:ext cx="6364853"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marL="0" marR="0" lvl="0" indent="0" defTabSz="501153" eaLnBrk="1" fontAlgn="auto" latinLnBrk="0" hangingPunct="1">
              <a:lnSpc>
                <a:spcPct val="90000"/>
              </a:lnSpc>
              <a:spcBef>
                <a:spcPct val="0"/>
              </a:spcBef>
              <a:spcAft>
                <a:spcPct val="35000"/>
              </a:spcAft>
              <a:buClrTx/>
              <a:buSzTx/>
              <a:buFontTx/>
              <a:buNone/>
              <a:tabLst/>
              <a:defRPr/>
            </a:pPr>
            <a:r>
              <a:rPr lang="zh-CN" altLang="en-US" b="1" kern="0" dirty="0">
                <a:solidFill>
                  <a:srgbClr val="FFFFFF"/>
                </a:solidFill>
                <a:latin typeface="+mn-ea"/>
              </a:rPr>
              <a:t>组织问题的描述</a:t>
            </a:r>
            <a:endParaRPr kumimoji="0" lang="zh-CN" altLang="en-US" sz="1400" b="1" i="0" u="none" strike="noStrike" kern="0" cap="none" spc="0" normalizeH="0" baseline="0" noProof="0" dirty="0">
              <a:ln>
                <a:noFill/>
              </a:ln>
              <a:solidFill>
                <a:srgbClr val="FFFFFF"/>
              </a:solidFill>
              <a:effectLst/>
              <a:uLnTx/>
              <a:uFillTx/>
              <a:latin typeface="+mn-ea"/>
              <a:cs typeface="+mn-cs"/>
            </a:endParaRPr>
          </a:p>
        </p:txBody>
      </p:sp>
      <p:sp>
        <p:nvSpPr>
          <p:cNvPr id="11" name="圆角矩形 10">
            <a:extLst>
              <a:ext uri="{FF2B5EF4-FFF2-40B4-BE49-F238E27FC236}">
                <a16:creationId xmlns:a16="http://schemas.microsoft.com/office/drawing/2014/main" id="{75BDE5EB-119C-DB44-96D0-9B0936C021E9}"/>
              </a:ext>
            </a:extLst>
          </p:cNvPr>
          <p:cNvSpPr/>
          <p:nvPr/>
        </p:nvSpPr>
        <p:spPr>
          <a:xfrm>
            <a:off x="1255145" y="2691025"/>
            <a:ext cx="6364853"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marL="0" marR="0" lvl="0" indent="0" defTabSz="501153" eaLnBrk="1" fontAlgn="auto" latinLnBrk="0" hangingPunct="1">
              <a:lnSpc>
                <a:spcPct val="90000"/>
              </a:lnSpc>
              <a:spcBef>
                <a:spcPct val="0"/>
              </a:spcBef>
              <a:spcAft>
                <a:spcPct val="35000"/>
              </a:spcAft>
              <a:buClrTx/>
              <a:buSzTx/>
              <a:buFontTx/>
              <a:buNone/>
              <a:tabLst/>
              <a:defRPr/>
            </a:pPr>
            <a:r>
              <a:rPr lang="zh-CN" altLang="en-US" b="1" kern="0" dirty="0">
                <a:solidFill>
                  <a:srgbClr val="FFFFFF"/>
                </a:solidFill>
                <a:latin typeface="+mn-ea"/>
              </a:rPr>
              <a:t>解决方案</a:t>
            </a:r>
            <a:endParaRPr kumimoji="0" lang="zh-CN" altLang="en-US" sz="1400" b="1" i="0" u="none" strike="noStrike" kern="0" cap="none" spc="0" normalizeH="0" baseline="0" noProof="0" dirty="0">
              <a:ln>
                <a:noFill/>
              </a:ln>
              <a:solidFill>
                <a:srgbClr val="FFFFFF"/>
              </a:solidFill>
              <a:effectLst/>
              <a:uLnTx/>
              <a:uFillTx/>
              <a:latin typeface="+mn-ea"/>
              <a:cs typeface="+mn-cs"/>
            </a:endParaRPr>
          </a:p>
        </p:txBody>
      </p:sp>
      <p:sp>
        <p:nvSpPr>
          <p:cNvPr id="13" name="文本占位符 7">
            <a:extLst>
              <a:ext uri="{FF2B5EF4-FFF2-40B4-BE49-F238E27FC236}">
                <a16:creationId xmlns:a16="http://schemas.microsoft.com/office/drawing/2014/main" id="{06F1A130-F4AB-6946-B96B-80BBF0CDD948}"/>
              </a:ext>
            </a:extLst>
          </p:cNvPr>
          <p:cNvSpPr txBox="1">
            <a:spLocks/>
          </p:cNvSpPr>
          <p:nvPr/>
        </p:nvSpPr>
        <p:spPr>
          <a:xfrm>
            <a:off x="1275247" y="2996113"/>
            <a:ext cx="6364854" cy="901263"/>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土地必须流转到愿意从事农业生产经营活动的人手中</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和农户缔结“龙头企业</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大户</a:t>
            </a:r>
            <a:r>
              <a:rPr lang="en-US" altLang="zh-CN" sz="1200" dirty="0">
                <a:latin typeface="Microsoft YaHei" panose="020B0503020204020204" pitchFamily="34" charset="-122"/>
                <a:ea typeface="Microsoft YaHei" panose="020B0503020204020204" pitchFamily="34" charset="-122"/>
              </a:rPr>
              <a:t>)+ </a:t>
            </a:r>
            <a:r>
              <a:rPr lang="zh-CN" altLang="en-US" sz="1200" dirty="0">
                <a:latin typeface="Microsoft YaHei" panose="020B0503020204020204" pitchFamily="34" charset="-122"/>
                <a:ea typeface="Microsoft YaHei" panose="020B0503020204020204" pitchFamily="34" charset="-122"/>
              </a:rPr>
              <a:t>农户”合约</a:t>
            </a:r>
            <a:endParaRPr lang="en-US" altLang="zh-CN" sz="1200" dirty="0">
              <a:latin typeface="Microsoft YaHei" panose="020B0503020204020204" pitchFamily="34" charset="-122"/>
              <a:ea typeface="Microsoft YaHei" panose="020B0503020204020204" pitchFamily="34" charset="-122"/>
            </a:endParaRP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建立“龙头企业</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具有利润中心的</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合作社或农场”的 缔约结构</a:t>
            </a:r>
          </a:p>
        </p:txBody>
      </p:sp>
    </p:spTree>
    <p:extLst>
      <p:ext uri="{BB962C8B-B14F-4D97-AF65-F5344CB8AC3E}">
        <p14:creationId xmlns:p14="http://schemas.microsoft.com/office/powerpoint/2010/main" val="393827796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2.4 </a:t>
            </a:r>
            <a:r>
              <a:rPr lang="zh-CN" altLang="en-US" sz="1700" b="1" dirty="0">
                <a:solidFill>
                  <a:srgbClr val="1B4367"/>
                </a:solidFill>
                <a:cs typeface="+mn-ea"/>
                <a:sym typeface="+mn-lt"/>
              </a:rPr>
              <a:t>农民与土地问题</a:t>
            </a: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CBF8478A-F082-DE49-B2B8-559ADCA41BF2}"/>
              </a:ext>
            </a:extLst>
          </p:cNvPr>
          <p:cNvSpPr/>
          <p:nvPr/>
        </p:nvSpPr>
        <p:spPr>
          <a:xfrm>
            <a:off x="914400" y="1135071"/>
            <a:ext cx="2864538" cy="367200"/>
          </a:xfrm>
          <a:prstGeom prst="rect">
            <a:avLst/>
          </a:prstGeom>
          <a:solidFill>
            <a:srgbClr val="1B4367"/>
          </a:solidFill>
          <a:ln>
            <a:solidFill>
              <a:srgbClr val="1B4367"/>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72000" tIns="0" rIns="72000" bIns="0" rtlCol="0" anchor="ctr">
            <a:noAutofit/>
          </a:bodyPr>
          <a:lstStyle/>
          <a:p>
            <a:pPr algn="ctr"/>
            <a:r>
              <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问题描述</a:t>
            </a:r>
          </a:p>
        </p:txBody>
      </p:sp>
      <p:sp>
        <p:nvSpPr>
          <p:cNvPr id="17" name="矩形 16">
            <a:extLst>
              <a:ext uri="{FF2B5EF4-FFF2-40B4-BE49-F238E27FC236}">
                <a16:creationId xmlns:a16="http://schemas.microsoft.com/office/drawing/2014/main" id="{E0AC0C9D-0D7A-5340-BFF6-6B87721CE6A5}"/>
              </a:ext>
            </a:extLst>
          </p:cNvPr>
          <p:cNvSpPr/>
          <p:nvPr/>
        </p:nvSpPr>
        <p:spPr>
          <a:xfrm>
            <a:off x="5363498" y="1685790"/>
            <a:ext cx="2864538" cy="367200"/>
          </a:xfrm>
          <a:prstGeom prst="rect">
            <a:avLst/>
          </a:prstGeom>
          <a:solidFill>
            <a:srgbClr val="1B4367"/>
          </a:solidFill>
          <a:ln>
            <a:solidFill>
              <a:srgbClr val="1B4367"/>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72000" tIns="0" rIns="72000" bIns="0" rtlCol="0" anchor="ctr">
            <a:noAutofit/>
          </a:bodyPr>
          <a:lstStyle/>
          <a:p>
            <a:pPr algn="ctr"/>
            <a:r>
              <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解决方案</a:t>
            </a:r>
          </a:p>
        </p:txBody>
      </p:sp>
      <p:sp>
        <p:nvSpPr>
          <p:cNvPr id="18" name="TextBox 12">
            <a:extLst>
              <a:ext uri="{FF2B5EF4-FFF2-40B4-BE49-F238E27FC236}">
                <a16:creationId xmlns:a16="http://schemas.microsoft.com/office/drawing/2014/main" id="{BE914B45-C90B-7F4A-8AE1-D3DF3A72E37A}"/>
              </a:ext>
            </a:extLst>
          </p:cNvPr>
          <p:cNvSpPr txBox="1"/>
          <p:nvPr/>
        </p:nvSpPr>
        <p:spPr>
          <a:xfrm>
            <a:off x="914400" y="1493525"/>
            <a:ext cx="2864538" cy="2691899"/>
          </a:xfrm>
          <a:prstGeom prst="rect">
            <a:avLst/>
          </a:prstGeom>
          <a:solidFill>
            <a:srgbClr val="ECECEC"/>
          </a:solidFill>
          <a:ln>
            <a:solidFill>
              <a:schemeClr val="bg1">
                <a:lumMod val="75000"/>
              </a:schemeClr>
            </a:solidFill>
          </a:ln>
          <a:effectLst>
            <a:outerShdw blurRad="50800" dist="38100" dir="2700000" algn="tl" rotWithShape="0">
              <a:prstClr val="black">
                <a:alpha val="40000"/>
              </a:prstClr>
            </a:outerShdw>
          </a:effectLst>
        </p:spPr>
        <p:txBody>
          <a:bodyPr wrap="square" lIns="72000" rIns="72000" rtlCol="0">
            <a:noAutofit/>
          </a:bodyPr>
          <a:lstStyle/>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我国各地仍严格实施户籍管理制度，拥有农村户籍的农民不能方便地融入城镇</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中国农地制度的“三权分置”，导致大量的地权无法依靠其天然的物权属性而内生出可供经营者利用的信贷能力</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农村户籍的农民在身份上便出现了“裂变”</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户籍与职业分离，导致土地归属与土地经营者分离</a:t>
            </a:r>
          </a:p>
          <a:p>
            <a:pPr>
              <a:spcAft>
                <a:spcPts val="600"/>
              </a:spcAft>
            </a:pPr>
            <a:endPar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TextBox 13">
            <a:extLst>
              <a:ext uri="{FF2B5EF4-FFF2-40B4-BE49-F238E27FC236}">
                <a16:creationId xmlns:a16="http://schemas.microsoft.com/office/drawing/2014/main" id="{2410999D-17A7-544A-8140-562CA798FF44}"/>
              </a:ext>
            </a:extLst>
          </p:cNvPr>
          <p:cNvSpPr txBox="1"/>
          <p:nvPr/>
        </p:nvSpPr>
        <p:spPr>
          <a:xfrm>
            <a:off x="5363498" y="2052991"/>
            <a:ext cx="2864538" cy="1622736"/>
          </a:xfrm>
          <a:prstGeom prst="rect">
            <a:avLst/>
          </a:prstGeom>
          <a:solidFill>
            <a:srgbClr val="ECECEC"/>
          </a:solidFill>
          <a:ln>
            <a:solidFill>
              <a:schemeClr val="bg1">
                <a:lumMod val="75000"/>
              </a:schemeClr>
            </a:solidFill>
          </a:ln>
          <a:effectLst>
            <a:outerShdw blurRad="50800" dist="38100" dir="2700000" algn="tl" rotWithShape="0">
              <a:prstClr val="black">
                <a:alpha val="40000"/>
              </a:prstClr>
            </a:outerShdw>
          </a:effectLst>
        </p:spPr>
        <p:txBody>
          <a:bodyPr wrap="square" lIns="72000" rIns="72000" rtlCol="0">
            <a:noAutofit/>
          </a:bodyPr>
          <a:lstStyle/>
          <a:p>
            <a:pPr>
              <a:spcAft>
                <a:spcPts val="600"/>
              </a:spcAft>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承包权的赎买所需符合的原则：</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观察期原则</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补偿原则</a:t>
            </a:r>
          </a:p>
          <a:p>
            <a:pPr marL="171450" indent="-171450">
              <a:spcAft>
                <a:spcPts val="600"/>
              </a:spcAft>
              <a:buClr>
                <a:srgbClr val="1B4367"/>
              </a:buClr>
              <a:buFont typeface="Wingdings" pitchFamily="2" charset="2"/>
              <a:buChar char="Ø"/>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进城务工的农民永久性地让渡土地承包权，并对退出承包权的农民进行适当的转移支付</a:t>
            </a:r>
            <a:endPar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20" name="直接连接符 16">
            <a:extLst>
              <a:ext uri="{FF2B5EF4-FFF2-40B4-BE49-F238E27FC236}">
                <a16:creationId xmlns:a16="http://schemas.microsoft.com/office/drawing/2014/main" id="{55ACB192-56BA-5B4B-934D-2F7F73ECFBDE}"/>
              </a:ext>
            </a:extLst>
          </p:cNvPr>
          <p:cNvCxnSpPr>
            <a:cxnSpLocks/>
          </p:cNvCxnSpPr>
          <p:nvPr/>
        </p:nvCxnSpPr>
        <p:spPr>
          <a:xfrm>
            <a:off x="3778938" y="1135071"/>
            <a:ext cx="1584560" cy="550719"/>
          </a:xfrm>
          <a:prstGeom prst="line">
            <a:avLst/>
          </a:prstGeom>
          <a:ln w="12700">
            <a:solidFill>
              <a:srgbClr val="1B4367"/>
            </a:solidFill>
          </a:ln>
        </p:spPr>
        <p:style>
          <a:lnRef idx="1">
            <a:schemeClr val="dk1"/>
          </a:lnRef>
          <a:fillRef idx="0">
            <a:schemeClr val="dk1"/>
          </a:fillRef>
          <a:effectRef idx="0">
            <a:schemeClr val="dk1"/>
          </a:effectRef>
          <a:fontRef idx="minor">
            <a:schemeClr val="tx1"/>
          </a:fontRef>
        </p:style>
      </p:cxnSp>
      <p:cxnSp>
        <p:nvCxnSpPr>
          <p:cNvPr id="21" name="直接连接符 17">
            <a:extLst>
              <a:ext uri="{FF2B5EF4-FFF2-40B4-BE49-F238E27FC236}">
                <a16:creationId xmlns:a16="http://schemas.microsoft.com/office/drawing/2014/main" id="{60D6F7E1-F547-4A48-A2EC-2D477920E280}"/>
              </a:ext>
            </a:extLst>
          </p:cNvPr>
          <p:cNvCxnSpPr>
            <a:cxnSpLocks/>
          </p:cNvCxnSpPr>
          <p:nvPr/>
        </p:nvCxnSpPr>
        <p:spPr>
          <a:xfrm flipH="1">
            <a:off x="3778938" y="3675727"/>
            <a:ext cx="1584560" cy="509697"/>
          </a:xfrm>
          <a:prstGeom prst="line">
            <a:avLst/>
          </a:prstGeom>
          <a:ln w="12700">
            <a:solidFill>
              <a:srgbClr val="1B4367"/>
            </a:solidFill>
          </a:ln>
        </p:spPr>
        <p:style>
          <a:lnRef idx="1">
            <a:schemeClr val="dk1"/>
          </a:lnRef>
          <a:fillRef idx="0">
            <a:schemeClr val="dk1"/>
          </a:fillRef>
          <a:effectRef idx="0">
            <a:schemeClr val="dk1"/>
          </a:effectRef>
          <a:fontRef idx="minor">
            <a:schemeClr val="tx1"/>
          </a:fontRef>
        </p:style>
      </p:cxnSp>
      <p:pic>
        <p:nvPicPr>
          <p:cNvPr id="22" name="Picture 2" descr="C:\Documents and Settings\dingdi\桌面\图片1.jpg">
            <a:extLst>
              <a:ext uri="{FF2B5EF4-FFF2-40B4-BE49-F238E27FC236}">
                <a16:creationId xmlns:a16="http://schemas.microsoft.com/office/drawing/2014/main" id="{9C424907-B089-A84C-848F-DCEE144D736D}"/>
              </a:ext>
            </a:extLst>
          </p:cNvPr>
          <p:cNvPicPr>
            <a:picLocks noChangeAspect="1" noChangeArrowheads="1"/>
          </p:cNvPicPr>
          <p:nvPr/>
        </p:nvPicPr>
        <p:blipFill>
          <a:blip r:embed="rId3">
            <a:clrChange>
              <a:clrFrom>
                <a:srgbClr val="FCFBF9"/>
              </a:clrFrom>
              <a:clrTo>
                <a:srgbClr val="FCFBF9">
                  <a:alpha val="0"/>
                </a:srgbClr>
              </a:clrTo>
            </a:clrChange>
            <a:extLst>
              <a:ext uri="{28A0092B-C50C-407E-A947-70E740481C1C}">
                <a14:useLocalDpi xmlns:a14="http://schemas.microsoft.com/office/drawing/2010/main" val="0"/>
              </a:ext>
            </a:extLst>
          </a:blip>
          <a:srcRect/>
          <a:stretch>
            <a:fillRect/>
          </a:stretch>
        </p:blipFill>
        <p:spPr bwMode="auto">
          <a:xfrm>
            <a:off x="4107017" y="2207947"/>
            <a:ext cx="928402" cy="94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17321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5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文本框 11"/>
          <p:cNvSpPr txBox="1"/>
          <p:nvPr/>
        </p:nvSpPr>
        <p:spPr>
          <a:xfrm>
            <a:off x="2111297" y="2709756"/>
            <a:ext cx="4896755"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天津市都市农业发展现状</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328836654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4078204"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a:t>
            </a:r>
            <a:r>
              <a:rPr lang="zh-CN" altLang="en-US" sz="1700" b="1" dirty="0">
                <a:solidFill>
                  <a:srgbClr val="1B4367"/>
                </a:solidFill>
                <a:cs typeface="+mn-ea"/>
                <a:sym typeface="+mn-lt"/>
              </a:rPr>
              <a:t> 天津市农业产业化的现状及成就</a:t>
            </a:r>
          </a:p>
        </p:txBody>
      </p:sp>
      <p:sp>
        <p:nvSpPr>
          <p:cNvPr id="33" name="燕尾形 12"/>
          <p:cNvSpPr>
            <a:spLocks noChangeArrowheads="1"/>
          </p:cNvSpPr>
          <p:nvPr/>
        </p:nvSpPr>
        <p:spPr bwMode="auto">
          <a:xfrm>
            <a:off x="1662508" y="2143743"/>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a:t>
            </a:r>
            <a:endPar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4" name="燕尾形 13"/>
          <p:cNvSpPr>
            <a:spLocks noChangeArrowheads="1"/>
          </p:cNvSpPr>
          <p:nvPr/>
        </p:nvSpPr>
        <p:spPr bwMode="auto">
          <a:xfrm>
            <a:off x="3155065" y="2143743"/>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5" name="燕尾形 14"/>
          <p:cNvSpPr>
            <a:spLocks noChangeArrowheads="1"/>
          </p:cNvSpPr>
          <p:nvPr/>
        </p:nvSpPr>
        <p:spPr bwMode="auto">
          <a:xfrm>
            <a:off x="4642684" y="2143743"/>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zh-CN" altLang="en-US"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7" name="直接连接符 16"/>
          <p:cNvCxnSpPr>
            <a:cxnSpLocks noChangeShapeType="1"/>
          </p:cNvCxnSpPr>
          <p:nvPr/>
        </p:nvCxnSpPr>
        <p:spPr bwMode="auto">
          <a:xfrm>
            <a:off x="2486420" y="2758106"/>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978977" y="1867519"/>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465406" y="2758106"/>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2" name="文本框 8"/>
          <p:cNvSpPr txBox="1"/>
          <p:nvPr/>
        </p:nvSpPr>
        <p:spPr>
          <a:xfrm>
            <a:off x="1662508" y="3118255"/>
            <a:ext cx="2073556" cy="50013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2015-2017</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年农林牧渔增加值出现下降的趋势</a:t>
            </a:r>
          </a:p>
        </p:txBody>
      </p:sp>
      <p:sp>
        <p:nvSpPr>
          <p:cNvPr id="44" name="文本框 8"/>
          <p:cNvSpPr txBox="1"/>
          <p:nvPr/>
        </p:nvSpPr>
        <p:spPr>
          <a:xfrm>
            <a:off x="2601894" y="1216481"/>
            <a:ext cx="2752975" cy="50013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2018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年的农副产品产量中天津除禽 蛋外整体呈现出下降的态势</a:t>
            </a:r>
          </a:p>
        </p:txBody>
      </p:sp>
      <p:sp>
        <p:nvSpPr>
          <p:cNvPr id="48" name="文本框 8"/>
          <p:cNvSpPr txBox="1"/>
          <p:nvPr/>
        </p:nvSpPr>
        <p:spPr>
          <a:xfrm>
            <a:off x="4051614" y="3118255"/>
            <a:ext cx="3706943" cy="80791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2018</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年，天津市物联网种养殖应用示范基地达到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800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 开展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100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个规模化规范化设施园区和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10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个绿色循环畜产品生产基地建设，市级 以上农村龙头企业达到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182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个，一村一品专业村 </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79 </a:t>
            </a: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个</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60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210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600"/>
                            </p:stCondLst>
                            <p:childTnLst>
                              <p:par>
                                <p:cTn id="26" presetID="2" presetClass="entr" presetSubtype="4" fill="hold" grpId="0" nodeType="after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additive="base">
                                        <p:cTn id="28" dur="500" fill="hold"/>
                                        <p:tgtEl>
                                          <p:spTgt spid="42"/>
                                        </p:tgtEl>
                                        <p:attrNameLst>
                                          <p:attrName>ppt_x</p:attrName>
                                        </p:attrNameLst>
                                      </p:cBhvr>
                                      <p:tavLst>
                                        <p:tav tm="0">
                                          <p:val>
                                            <p:strVal val="#ppt_x"/>
                                          </p:val>
                                        </p:tav>
                                        <p:tav tm="100000">
                                          <p:val>
                                            <p:strVal val="#ppt_x"/>
                                          </p:val>
                                        </p:tav>
                                      </p:tavLst>
                                    </p:anim>
                                    <p:anim calcmode="lin" valueType="num">
                                      <p:cBhvr additive="base">
                                        <p:cTn id="29" dur="500" fill="hold"/>
                                        <p:tgtEl>
                                          <p:spTgt spid="42"/>
                                        </p:tgtEl>
                                        <p:attrNameLst>
                                          <p:attrName>ppt_y</p:attrName>
                                        </p:attrNameLst>
                                      </p:cBhvr>
                                      <p:tavLst>
                                        <p:tav tm="0">
                                          <p:val>
                                            <p:strVal val="1+#ppt_h/2"/>
                                          </p:val>
                                        </p:tav>
                                        <p:tav tm="100000">
                                          <p:val>
                                            <p:strVal val="#ppt_y"/>
                                          </p:val>
                                        </p:tav>
                                      </p:tavLst>
                                    </p:anim>
                                  </p:childTnLst>
                                </p:cTn>
                              </p:par>
                            </p:childTnLst>
                          </p:cTn>
                        </p:par>
                        <p:par>
                          <p:cTn id="30" fill="hold">
                            <p:stCondLst>
                              <p:cond delay="3100"/>
                            </p:stCondLst>
                            <p:childTnLst>
                              <p:par>
                                <p:cTn id="31" presetID="1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ppt_x</p:attrName>
                                        </p:attrNameLst>
                                      </p:cBhvr>
                                      <p:tavLst>
                                        <p:tav tm="0">
                                          <p:val>
                                            <p:strVal val="#ppt_x-#ppt_w*1.125000"/>
                                          </p:val>
                                        </p:tav>
                                        <p:tav tm="100000">
                                          <p:val>
                                            <p:strVal val="#ppt_x"/>
                                          </p:val>
                                        </p:tav>
                                      </p:tavLst>
                                    </p:anim>
                                    <p:animEffect transition="in" filter="wipe(right)">
                                      <p:cBhvr>
                                        <p:cTn id="34" dur="500"/>
                                        <p:tgtEl>
                                          <p:spTgt spid="34"/>
                                        </p:tgtEl>
                                      </p:cBhvr>
                                    </p:animEffect>
                                  </p:childTnLst>
                                </p:cTn>
                              </p:par>
                            </p:childTnLst>
                          </p:cTn>
                        </p:par>
                        <p:par>
                          <p:cTn id="35" fill="hold">
                            <p:stCondLst>
                              <p:cond delay="3600"/>
                            </p:stCondLst>
                            <p:childTnLst>
                              <p:par>
                                <p:cTn id="36" presetID="22" presetClass="entr" presetSubtype="4"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par>
                          <p:cTn id="39" fill="hold">
                            <p:stCondLst>
                              <p:cond delay="4100"/>
                            </p:stCondLst>
                            <p:childTnLst>
                              <p:par>
                                <p:cTn id="40" presetID="2" presetClass="entr" presetSubtype="4"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1+#ppt_h/2"/>
                                          </p:val>
                                        </p:tav>
                                        <p:tav tm="100000">
                                          <p:val>
                                            <p:strVal val="#ppt_y"/>
                                          </p:val>
                                        </p:tav>
                                      </p:tavLst>
                                    </p:anim>
                                  </p:childTnLst>
                                </p:cTn>
                              </p:par>
                            </p:childTnLst>
                          </p:cTn>
                        </p:par>
                        <p:par>
                          <p:cTn id="44" fill="hold">
                            <p:stCondLst>
                              <p:cond delay="4600"/>
                            </p:stCondLst>
                            <p:childTnLst>
                              <p:par>
                                <p:cTn id="45" presetID="1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p:tgtEl>
                                          <p:spTgt spid="35"/>
                                        </p:tgtEl>
                                        <p:attrNameLst>
                                          <p:attrName>ppt_x</p:attrName>
                                        </p:attrNameLst>
                                      </p:cBhvr>
                                      <p:tavLst>
                                        <p:tav tm="0">
                                          <p:val>
                                            <p:strVal val="#ppt_x-#ppt_w*1.125000"/>
                                          </p:val>
                                        </p:tav>
                                        <p:tav tm="100000">
                                          <p:val>
                                            <p:strVal val="#ppt_x"/>
                                          </p:val>
                                        </p:tav>
                                      </p:tavLst>
                                    </p:anim>
                                    <p:animEffect transition="in" filter="wipe(right)">
                                      <p:cBhvr>
                                        <p:cTn id="48" dur="500"/>
                                        <p:tgtEl>
                                          <p:spTgt spid="35"/>
                                        </p:tgtEl>
                                      </p:cBhvr>
                                    </p:animEffect>
                                  </p:childTnLst>
                                </p:cTn>
                              </p:par>
                            </p:childTnLst>
                          </p:cTn>
                        </p:par>
                        <p:par>
                          <p:cTn id="49" fill="hold">
                            <p:stCondLst>
                              <p:cond delay="5100"/>
                            </p:stCondLst>
                            <p:childTnLst>
                              <p:par>
                                <p:cTn id="50" presetID="22" presetClass="entr" presetSubtype="1"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par>
                          <p:cTn id="53" fill="hold">
                            <p:stCondLst>
                              <p:cond delay="5600"/>
                            </p:stCondLst>
                            <p:childTnLst>
                              <p:par>
                                <p:cTn id="54" presetID="2" presetClass="entr" presetSubtype="4"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additive="base">
                                        <p:cTn id="56" dur="500" fill="hold"/>
                                        <p:tgtEl>
                                          <p:spTgt spid="48"/>
                                        </p:tgtEl>
                                        <p:attrNameLst>
                                          <p:attrName>ppt_x</p:attrName>
                                        </p:attrNameLst>
                                      </p:cBhvr>
                                      <p:tavLst>
                                        <p:tav tm="0">
                                          <p:val>
                                            <p:strVal val="#ppt_x"/>
                                          </p:val>
                                        </p:tav>
                                        <p:tav tm="100000">
                                          <p:val>
                                            <p:strVal val="#ppt_x"/>
                                          </p:val>
                                        </p:tav>
                                      </p:tavLst>
                                    </p:anim>
                                    <p:anim calcmode="lin" valueType="num">
                                      <p:cBhvr additive="base">
                                        <p:cTn id="5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42" grpId="0"/>
      <p:bldP spid="44"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3773404"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3.2</a:t>
            </a:r>
            <a:r>
              <a:rPr lang="zh-CN" altLang="en-US" sz="1700" b="1" dirty="0">
                <a:solidFill>
                  <a:srgbClr val="1B4367"/>
                </a:solidFill>
                <a:cs typeface="+mn-ea"/>
                <a:sym typeface="+mn-lt"/>
              </a:rPr>
              <a:t> 天津市农业产业化所面临的问题</a:t>
            </a: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Freeform 5">
            <a:extLst>
              <a:ext uri="{FF2B5EF4-FFF2-40B4-BE49-F238E27FC236}">
                <a16:creationId xmlns:a16="http://schemas.microsoft.com/office/drawing/2014/main" id="{33E60E3B-E4AC-0146-BAB4-4BCAF18A4633}"/>
              </a:ext>
            </a:extLst>
          </p:cNvPr>
          <p:cNvSpPr>
            <a:spLocks/>
          </p:cNvSpPr>
          <p:nvPr/>
        </p:nvSpPr>
        <p:spPr bwMode="auto">
          <a:xfrm>
            <a:off x="1292832" y="3637470"/>
            <a:ext cx="6304810" cy="121552"/>
          </a:xfrm>
          <a:custGeom>
            <a:avLst/>
            <a:gdLst>
              <a:gd name="T0" fmla="*/ 0 w 5998"/>
              <a:gd name="T1" fmla="*/ 0 h 74"/>
              <a:gd name="T2" fmla="*/ 5998 w 5998"/>
              <a:gd name="T3" fmla="*/ 0 h 74"/>
              <a:gd name="T4" fmla="*/ 5998 w 5998"/>
              <a:gd name="T5" fmla="*/ 74 h 74"/>
              <a:gd name="T6" fmla="*/ 0 w 5998"/>
              <a:gd name="T7" fmla="*/ 74 h 74"/>
              <a:gd name="T8" fmla="*/ 0 w 5998"/>
              <a:gd name="T9" fmla="*/ 0 h 74"/>
              <a:gd name="T10" fmla="*/ 0 w 5998"/>
              <a:gd name="T11" fmla="*/ 0 h 74"/>
            </a:gdLst>
            <a:ahLst/>
            <a:cxnLst>
              <a:cxn ang="0">
                <a:pos x="T0" y="T1"/>
              </a:cxn>
              <a:cxn ang="0">
                <a:pos x="T2" y="T3"/>
              </a:cxn>
              <a:cxn ang="0">
                <a:pos x="T4" y="T5"/>
              </a:cxn>
              <a:cxn ang="0">
                <a:pos x="T6" y="T7"/>
              </a:cxn>
              <a:cxn ang="0">
                <a:pos x="T8" y="T9"/>
              </a:cxn>
              <a:cxn ang="0">
                <a:pos x="T10" y="T11"/>
              </a:cxn>
            </a:cxnLst>
            <a:rect l="0" t="0" r="r" b="b"/>
            <a:pathLst>
              <a:path w="5998" h="74">
                <a:moveTo>
                  <a:pt x="0" y="0"/>
                </a:moveTo>
                <a:lnTo>
                  <a:pt x="5998" y="0"/>
                </a:lnTo>
                <a:lnTo>
                  <a:pt x="5998" y="74"/>
                </a:lnTo>
                <a:lnTo>
                  <a:pt x="0" y="74"/>
                </a:lnTo>
                <a:lnTo>
                  <a:pt x="0" y="0"/>
                </a:lnTo>
                <a:lnTo>
                  <a:pt x="0" y="0"/>
                </a:lnTo>
                <a:close/>
              </a:path>
            </a:pathLst>
          </a:cu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0" name="Oval 6">
            <a:extLst>
              <a:ext uri="{FF2B5EF4-FFF2-40B4-BE49-F238E27FC236}">
                <a16:creationId xmlns:a16="http://schemas.microsoft.com/office/drawing/2014/main" id="{63E8E393-365E-1940-B705-931916E4B3BE}"/>
              </a:ext>
            </a:extLst>
          </p:cNvPr>
          <p:cNvSpPr>
            <a:spLocks noChangeArrowheads="1"/>
          </p:cNvSpPr>
          <p:nvPr/>
        </p:nvSpPr>
        <p:spPr bwMode="auto">
          <a:xfrm>
            <a:off x="1103749"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1" name="Oval 7">
            <a:extLst>
              <a:ext uri="{FF2B5EF4-FFF2-40B4-BE49-F238E27FC236}">
                <a16:creationId xmlns:a16="http://schemas.microsoft.com/office/drawing/2014/main" id="{1A633D85-2BBD-BE41-9D99-AF58FC78E750}"/>
              </a:ext>
            </a:extLst>
          </p:cNvPr>
          <p:cNvSpPr>
            <a:spLocks noChangeArrowheads="1"/>
          </p:cNvSpPr>
          <p:nvPr/>
        </p:nvSpPr>
        <p:spPr bwMode="auto">
          <a:xfrm>
            <a:off x="1186013" y="3599407"/>
            <a:ext cx="219779"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2" name="Oval 8">
            <a:extLst>
              <a:ext uri="{FF2B5EF4-FFF2-40B4-BE49-F238E27FC236}">
                <a16:creationId xmlns:a16="http://schemas.microsoft.com/office/drawing/2014/main" id="{024D43EC-2E31-3546-BC86-E50CD81A3934}"/>
              </a:ext>
            </a:extLst>
          </p:cNvPr>
          <p:cNvSpPr>
            <a:spLocks noChangeArrowheads="1"/>
          </p:cNvSpPr>
          <p:nvPr/>
        </p:nvSpPr>
        <p:spPr bwMode="auto">
          <a:xfrm>
            <a:off x="1216708"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3" name="Oval 9">
            <a:extLst>
              <a:ext uri="{FF2B5EF4-FFF2-40B4-BE49-F238E27FC236}">
                <a16:creationId xmlns:a16="http://schemas.microsoft.com/office/drawing/2014/main" id="{259181FE-360D-B44C-9EA8-2D62D063EF48}"/>
              </a:ext>
            </a:extLst>
          </p:cNvPr>
          <p:cNvSpPr>
            <a:spLocks noChangeArrowheads="1"/>
          </p:cNvSpPr>
          <p:nvPr/>
        </p:nvSpPr>
        <p:spPr bwMode="auto">
          <a:xfrm>
            <a:off x="2329104"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4" name="Oval 10">
            <a:extLst>
              <a:ext uri="{FF2B5EF4-FFF2-40B4-BE49-F238E27FC236}">
                <a16:creationId xmlns:a16="http://schemas.microsoft.com/office/drawing/2014/main" id="{558F1964-2BEB-E240-8346-1782CAB7AB04}"/>
              </a:ext>
            </a:extLst>
          </p:cNvPr>
          <p:cNvSpPr>
            <a:spLocks noChangeArrowheads="1"/>
          </p:cNvSpPr>
          <p:nvPr/>
        </p:nvSpPr>
        <p:spPr bwMode="auto">
          <a:xfrm>
            <a:off x="2405229" y="3599407"/>
            <a:ext cx="227145"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5" name="Oval 11">
            <a:extLst>
              <a:ext uri="{FF2B5EF4-FFF2-40B4-BE49-F238E27FC236}">
                <a16:creationId xmlns:a16="http://schemas.microsoft.com/office/drawing/2014/main" id="{317F624B-D63B-4844-A76D-C4593623232E}"/>
              </a:ext>
            </a:extLst>
          </p:cNvPr>
          <p:cNvSpPr>
            <a:spLocks noChangeArrowheads="1"/>
          </p:cNvSpPr>
          <p:nvPr/>
        </p:nvSpPr>
        <p:spPr bwMode="auto">
          <a:xfrm>
            <a:off x="2443291"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6" name="Oval 12">
            <a:extLst>
              <a:ext uri="{FF2B5EF4-FFF2-40B4-BE49-F238E27FC236}">
                <a16:creationId xmlns:a16="http://schemas.microsoft.com/office/drawing/2014/main" id="{5E0C82BF-BC2C-3140-AD31-1ED4D87553AD}"/>
              </a:ext>
            </a:extLst>
          </p:cNvPr>
          <p:cNvSpPr>
            <a:spLocks noChangeArrowheads="1"/>
          </p:cNvSpPr>
          <p:nvPr/>
        </p:nvSpPr>
        <p:spPr bwMode="auto">
          <a:xfrm>
            <a:off x="3555688"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7" name="Oval 13">
            <a:extLst>
              <a:ext uri="{FF2B5EF4-FFF2-40B4-BE49-F238E27FC236}">
                <a16:creationId xmlns:a16="http://schemas.microsoft.com/office/drawing/2014/main" id="{615F8B95-9307-ED47-8F86-9083EED9998A}"/>
              </a:ext>
            </a:extLst>
          </p:cNvPr>
          <p:cNvSpPr>
            <a:spLocks noChangeArrowheads="1"/>
          </p:cNvSpPr>
          <p:nvPr/>
        </p:nvSpPr>
        <p:spPr bwMode="auto">
          <a:xfrm>
            <a:off x="3631812" y="3599407"/>
            <a:ext cx="218550"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8" name="Oval 14">
            <a:extLst>
              <a:ext uri="{FF2B5EF4-FFF2-40B4-BE49-F238E27FC236}">
                <a16:creationId xmlns:a16="http://schemas.microsoft.com/office/drawing/2014/main" id="{A6D0DF02-9C00-9E4B-9C82-6D6B26FCD51C}"/>
              </a:ext>
            </a:extLst>
          </p:cNvPr>
          <p:cNvSpPr>
            <a:spLocks noChangeArrowheads="1"/>
          </p:cNvSpPr>
          <p:nvPr/>
        </p:nvSpPr>
        <p:spPr bwMode="auto">
          <a:xfrm>
            <a:off x="3668646" y="3637470"/>
            <a:ext cx="144882"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39" name="Oval 15">
            <a:extLst>
              <a:ext uri="{FF2B5EF4-FFF2-40B4-BE49-F238E27FC236}">
                <a16:creationId xmlns:a16="http://schemas.microsoft.com/office/drawing/2014/main" id="{0C1176CC-A90B-8047-8A3A-3156D551562D}"/>
              </a:ext>
            </a:extLst>
          </p:cNvPr>
          <p:cNvSpPr>
            <a:spLocks noChangeArrowheads="1"/>
          </p:cNvSpPr>
          <p:nvPr/>
        </p:nvSpPr>
        <p:spPr bwMode="auto">
          <a:xfrm>
            <a:off x="4773676" y="3523283"/>
            <a:ext cx="379394"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0" name="Oval 16">
            <a:extLst>
              <a:ext uri="{FF2B5EF4-FFF2-40B4-BE49-F238E27FC236}">
                <a16:creationId xmlns:a16="http://schemas.microsoft.com/office/drawing/2014/main" id="{5871B22F-FC83-9745-B139-5C9FB84DA6DD}"/>
              </a:ext>
            </a:extLst>
          </p:cNvPr>
          <p:cNvSpPr>
            <a:spLocks noChangeArrowheads="1"/>
          </p:cNvSpPr>
          <p:nvPr/>
        </p:nvSpPr>
        <p:spPr bwMode="auto">
          <a:xfrm>
            <a:off x="4857167" y="3599407"/>
            <a:ext cx="219779"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1" name="Oval 17">
            <a:extLst>
              <a:ext uri="{FF2B5EF4-FFF2-40B4-BE49-F238E27FC236}">
                <a16:creationId xmlns:a16="http://schemas.microsoft.com/office/drawing/2014/main" id="{099AD63B-9998-1D40-914E-A39E265FC140}"/>
              </a:ext>
            </a:extLst>
          </p:cNvPr>
          <p:cNvSpPr>
            <a:spLocks noChangeArrowheads="1"/>
          </p:cNvSpPr>
          <p:nvPr/>
        </p:nvSpPr>
        <p:spPr bwMode="auto">
          <a:xfrm>
            <a:off x="4887862"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2" name="Oval 18">
            <a:extLst>
              <a:ext uri="{FF2B5EF4-FFF2-40B4-BE49-F238E27FC236}">
                <a16:creationId xmlns:a16="http://schemas.microsoft.com/office/drawing/2014/main" id="{1B4306DC-3B68-624C-91CB-999613086431}"/>
              </a:ext>
            </a:extLst>
          </p:cNvPr>
          <p:cNvSpPr>
            <a:spLocks noChangeArrowheads="1"/>
          </p:cNvSpPr>
          <p:nvPr/>
        </p:nvSpPr>
        <p:spPr bwMode="auto">
          <a:xfrm>
            <a:off x="6000259"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3" name="Oval 19">
            <a:extLst>
              <a:ext uri="{FF2B5EF4-FFF2-40B4-BE49-F238E27FC236}">
                <a16:creationId xmlns:a16="http://schemas.microsoft.com/office/drawing/2014/main" id="{B1EF1AA2-005B-D74D-9131-FDFB507CF7C3}"/>
              </a:ext>
            </a:extLst>
          </p:cNvPr>
          <p:cNvSpPr>
            <a:spLocks noChangeArrowheads="1"/>
          </p:cNvSpPr>
          <p:nvPr/>
        </p:nvSpPr>
        <p:spPr bwMode="auto">
          <a:xfrm>
            <a:off x="6076383" y="3599407"/>
            <a:ext cx="219779"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4" name="Oval 20">
            <a:extLst>
              <a:ext uri="{FF2B5EF4-FFF2-40B4-BE49-F238E27FC236}">
                <a16:creationId xmlns:a16="http://schemas.microsoft.com/office/drawing/2014/main" id="{62FFEB5A-6662-1246-9CF2-2E04496872AD}"/>
              </a:ext>
            </a:extLst>
          </p:cNvPr>
          <p:cNvSpPr>
            <a:spLocks noChangeArrowheads="1"/>
          </p:cNvSpPr>
          <p:nvPr/>
        </p:nvSpPr>
        <p:spPr bwMode="auto">
          <a:xfrm>
            <a:off x="6114446"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5" name="Oval 21">
            <a:extLst>
              <a:ext uri="{FF2B5EF4-FFF2-40B4-BE49-F238E27FC236}">
                <a16:creationId xmlns:a16="http://schemas.microsoft.com/office/drawing/2014/main" id="{ABCCED87-0EA5-6A4C-AC29-A31CA42FCAEE}"/>
              </a:ext>
            </a:extLst>
          </p:cNvPr>
          <p:cNvSpPr>
            <a:spLocks noChangeArrowheads="1"/>
          </p:cNvSpPr>
          <p:nvPr/>
        </p:nvSpPr>
        <p:spPr bwMode="auto">
          <a:xfrm>
            <a:off x="7219476" y="3523283"/>
            <a:ext cx="378166" cy="380621"/>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6" name="Oval 22">
            <a:extLst>
              <a:ext uri="{FF2B5EF4-FFF2-40B4-BE49-F238E27FC236}">
                <a16:creationId xmlns:a16="http://schemas.microsoft.com/office/drawing/2014/main" id="{FAA50907-3330-6A41-8646-A0B32678C673}"/>
              </a:ext>
            </a:extLst>
          </p:cNvPr>
          <p:cNvSpPr>
            <a:spLocks noChangeArrowheads="1"/>
          </p:cNvSpPr>
          <p:nvPr/>
        </p:nvSpPr>
        <p:spPr bwMode="auto">
          <a:xfrm>
            <a:off x="7301738" y="3599407"/>
            <a:ext cx="219779" cy="2210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47" name="Oval 23">
            <a:extLst>
              <a:ext uri="{FF2B5EF4-FFF2-40B4-BE49-F238E27FC236}">
                <a16:creationId xmlns:a16="http://schemas.microsoft.com/office/drawing/2014/main" id="{A1F81FA4-A295-424C-8675-903EE6BC07C2}"/>
              </a:ext>
            </a:extLst>
          </p:cNvPr>
          <p:cNvSpPr>
            <a:spLocks noChangeArrowheads="1"/>
          </p:cNvSpPr>
          <p:nvPr/>
        </p:nvSpPr>
        <p:spPr bwMode="auto">
          <a:xfrm>
            <a:off x="7332434" y="3637470"/>
            <a:ext cx="151021" cy="152249"/>
          </a:xfrm>
          <a:prstGeom prst="ellipse">
            <a:avLst/>
          </a:prstGeom>
          <a:solidFill>
            <a:srgbClr val="1B4367"/>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5" name="Freeform 28">
            <a:extLst>
              <a:ext uri="{FF2B5EF4-FFF2-40B4-BE49-F238E27FC236}">
                <a16:creationId xmlns:a16="http://schemas.microsoft.com/office/drawing/2014/main" id="{9427CCAF-E558-D74D-8267-856E5404E8BD}"/>
              </a:ext>
            </a:extLst>
          </p:cNvPr>
          <p:cNvSpPr>
            <a:spLocks/>
          </p:cNvSpPr>
          <p:nvPr/>
        </p:nvSpPr>
        <p:spPr bwMode="auto">
          <a:xfrm>
            <a:off x="7385230" y="2685916"/>
            <a:ext cx="45429" cy="1027678"/>
          </a:xfrm>
          <a:custGeom>
            <a:avLst/>
            <a:gdLst>
              <a:gd name="T0" fmla="*/ 37 w 37"/>
              <a:gd name="T1" fmla="*/ 837 h 837"/>
              <a:gd name="T2" fmla="*/ 0 w 37"/>
              <a:gd name="T3" fmla="*/ 837 h 837"/>
              <a:gd name="T4" fmla="*/ 0 w 37"/>
              <a:gd name="T5" fmla="*/ 0 h 837"/>
              <a:gd name="T6" fmla="*/ 37 w 37"/>
              <a:gd name="T7" fmla="*/ 0 h 837"/>
              <a:gd name="T8" fmla="*/ 37 w 37"/>
              <a:gd name="T9" fmla="*/ 837 h 837"/>
              <a:gd name="T10" fmla="*/ 37 w 37"/>
              <a:gd name="T11" fmla="*/ 837 h 837"/>
            </a:gdLst>
            <a:ahLst/>
            <a:cxnLst>
              <a:cxn ang="0">
                <a:pos x="T0" y="T1"/>
              </a:cxn>
              <a:cxn ang="0">
                <a:pos x="T2" y="T3"/>
              </a:cxn>
              <a:cxn ang="0">
                <a:pos x="T4" y="T5"/>
              </a:cxn>
              <a:cxn ang="0">
                <a:pos x="T6" y="T7"/>
              </a:cxn>
              <a:cxn ang="0">
                <a:pos x="T8" y="T9"/>
              </a:cxn>
              <a:cxn ang="0">
                <a:pos x="T10" y="T11"/>
              </a:cxn>
            </a:cxnLst>
            <a:rect l="0" t="0" r="r" b="b"/>
            <a:pathLst>
              <a:path w="37" h="837">
                <a:moveTo>
                  <a:pt x="37" y="837"/>
                </a:moveTo>
                <a:lnTo>
                  <a:pt x="0" y="837"/>
                </a:lnTo>
                <a:lnTo>
                  <a:pt x="0" y="0"/>
                </a:lnTo>
                <a:lnTo>
                  <a:pt x="37" y="0"/>
                </a:lnTo>
                <a:lnTo>
                  <a:pt x="37" y="837"/>
                </a:lnTo>
                <a:lnTo>
                  <a:pt x="37" y="83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6" name="Freeform 34">
            <a:extLst>
              <a:ext uri="{FF2B5EF4-FFF2-40B4-BE49-F238E27FC236}">
                <a16:creationId xmlns:a16="http://schemas.microsoft.com/office/drawing/2014/main" id="{D75D6A95-C182-9F44-BF6E-D26489DA7F31}"/>
              </a:ext>
            </a:extLst>
          </p:cNvPr>
          <p:cNvSpPr>
            <a:spLocks/>
          </p:cNvSpPr>
          <p:nvPr/>
        </p:nvSpPr>
        <p:spPr bwMode="auto">
          <a:xfrm>
            <a:off x="6167241" y="1773652"/>
            <a:ext cx="45429" cy="1939941"/>
          </a:xfrm>
          <a:custGeom>
            <a:avLst/>
            <a:gdLst>
              <a:gd name="T0" fmla="*/ 37 w 37"/>
              <a:gd name="T1" fmla="*/ 1580 h 1580"/>
              <a:gd name="T2" fmla="*/ 0 w 37"/>
              <a:gd name="T3" fmla="*/ 1580 h 1580"/>
              <a:gd name="T4" fmla="*/ 0 w 37"/>
              <a:gd name="T5" fmla="*/ 0 h 1580"/>
              <a:gd name="T6" fmla="*/ 37 w 37"/>
              <a:gd name="T7" fmla="*/ 0 h 1580"/>
              <a:gd name="T8" fmla="*/ 37 w 37"/>
              <a:gd name="T9" fmla="*/ 1580 h 1580"/>
              <a:gd name="T10" fmla="*/ 37 w 37"/>
              <a:gd name="T11" fmla="*/ 1580 h 1580"/>
            </a:gdLst>
            <a:ahLst/>
            <a:cxnLst>
              <a:cxn ang="0">
                <a:pos x="T0" y="T1"/>
              </a:cxn>
              <a:cxn ang="0">
                <a:pos x="T2" y="T3"/>
              </a:cxn>
              <a:cxn ang="0">
                <a:pos x="T4" y="T5"/>
              </a:cxn>
              <a:cxn ang="0">
                <a:pos x="T6" y="T7"/>
              </a:cxn>
              <a:cxn ang="0">
                <a:pos x="T8" y="T9"/>
              </a:cxn>
              <a:cxn ang="0">
                <a:pos x="T10" y="T11"/>
              </a:cxn>
            </a:cxnLst>
            <a:rect l="0" t="0" r="r" b="b"/>
            <a:pathLst>
              <a:path w="37" h="1580">
                <a:moveTo>
                  <a:pt x="37" y="1580"/>
                </a:moveTo>
                <a:lnTo>
                  <a:pt x="0" y="1580"/>
                </a:lnTo>
                <a:lnTo>
                  <a:pt x="0" y="0"/>
                </a:lnTo>
                <a:lnTo>
                  <a:pt x="37" y="0"/>
                </a:lnTo>
                <a:lnTo>
                  <a:pt x="37" y="1580"/>
                </a:lnTo>
                <a:lnTo>
                  <a:pt x="37" y="1580"/>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7" name="Freeform 35">
            <a:extLst>
              <a:ext uri="{FF2B5EF4-FFF2-40B4-BE49-F238E27FC236}">
                <a16:creationId xmlns:a16="http://schemas.microsoft.com/office/drawing/2014/main" id="{840C491C-78AF-8046-8F67-7E8D07073216}"/>
              </a:ext>
            </a:extLst>
          </p:cNvPr>
          <p:cNvSpPr>
            <a:spLocks/>
          </p:cNvSpPr>
          <p:nvPr/>
        </p:nvSpPr>
        <p:spPr bwMode="auto">
          <a:xfrm>
            <a:off x="4940658" y="2685916"/>
            <a:ext cx="45429" cy="1027678"/>
          </a:xfrm>
          <a:custGeom>
            <a:avLst/>
            <a:gdLst>
              <a:gd name="T0" fmla="*/ 37 w 37"/>
              <a:gd name="T1" fmla="*/ 837 h 837"/>
              <a:gd name="T2" fmla="*/ 0 w 37"/>
              <a:gd name="T3" fmla="*/ 837 h 837"/>
              <a:gd name="T4" fmla="*/ 0 w 37"/>
              <a:gd name="T5" fmla="*/ 0 h 837"/>
              <a:gd name="T6" fmla="*/ 37 w 37"/>
              <a:gd name="T7" fmla="*/ 0 h 837"/>
              <a:gd name="T8" fmla="*/ 37 w 37"/>
              <a:gd name="T9" fmla="*/ 837 h 837"/>
              <a:gd name="T10" fmla="*/ 37 w 37"/>
              <a:gd name="T11" fmla="*/ 837 h 837"/>
            </a:gdLst>
            <a:ahLst/>
            <a:cxnLst>
              <a:cxn ang="0">
                <a:pos x="T0" y="T1"/>
              </a:cxn>
              <a:cxn ang="0">
                <a:pos x="T2" y="T3"/>
              </a:cxn>
              <a:cxn ang="0">
                <a:pos x="T4" y="T5"/>
              </a:cxn>
              <a:cxn ang="0">
                <a:pos x="T6" y="T7"/>
              </a:cxn>
              <a:cxn ang="0">
                <a:pos x="T8" y="T9"/>
              </a:cxn>
              <a:cxn ang="0">
                <a:pos x="T10" y="T11"/>
              </a:cxn>
            </a:cxnLst>
            <a:rect l="0" t="0" r="r" b="b"/>
            <a:pathLst>
              <a:path w="37" h="837">
                <a:moveTo>
                  <a:pt x="37" y="837"/>
                </a:moveTo>
                <a:lnTo>
                  <a:pt x="0" y="837"/>
                </a:lnTo>
                <a:lnTo>
                  <a:pt x="0" y="0"/>
                </a:lnTo>
                <a:lnTo>
                  <a:pt x="37" y="0"/>
                </a:lnTo>
                <a:lnTo>
                  <a:pt x="37" y="837"/>
                </a:lnTo>
                <a:lnTo>
                  <a:pt x="37" y="83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8" name="Freeform 36">
            <a:extLst>
              <a:ext uri="{FF2B5EF4-FFF2-40B4-BE49-F238E27FC236}">
                <a16:creationId xmlns:a16="http://schemas.microsoft.com/office/drawing/2014/main" id="{8A915FDB-5C71-E740-A3C8-21E2B758A0B2}"/>
              </a:ext>
            </a:extLst>
          </p:cNvPr>
          <p:cNvSpPr>
            <a:spLocks/>
          </p:cNvSpPr>
          <p:nvPr/>
        </p:nvSpPr>
        <p:spPr bwMode="auto">
          <a:xfrm>
            <a:off x="3714075" y="1636138"/>
            <a:ext cx="54024" cy="2077456"/>
          </a:xfrm>
          <a:custGeom>
            <a:avLst/>
            <a:gdLst>
              <a:gd name="T0" fmla="*/ 44 w 44"/>
              <a:gd name="T1" fmla="*/ 1692 h 1692"/>
              <a:gd name="T2" fmla="*/ 0 w 44"/>
              <a:gd name="T3" fmla="*/ 1692 h 1692"/>
              <a:gd name="T4" fmla="*/ 0 w 44"/>
              <a:gd name="T5" fmla="*/ 0 h 1692"/>
              <a:gd name="T6" fmla="*/ 44 w 44"/>
              <a:gd name="T7" fmla="*/ 0 h 1692"/>
              <a:gd name="T8" fmla="*/ 44 w 44"/>
              <a:gd name="T9" fmla="*/ 1692 h 1692"/>
              <a:gd name="T10" fmla="*/ 44 w 44"/>
              <a:gd name="T11" fmla="*/ 1692 h 1692"/>
            </a:gdLst>
            <a:ahLst/>
            <a:cxnLst>
              <a:cxn ang="0">
                <a:pos x="T0" y="T1"/>
              </a:cxn>
              <a:cxn ang="0">
                <a:pos x="T2" y="T3"/>
              </a:cxn>
              <a:cxn ang="0">
                <a:pos x="T4" y="T5"/>
              </a:cxn>
              <a:cxn ang="0">
                <a:pos x="T6" y="T7"/>
              </a:cxn>
              <a:cxn ang="0">
                <a:pos x="T8" y="T9"/>
              </a:cxn>
              <a:cxn ang="0">
                <a:pos x="T10" y="T11"/>
              </a:cxn>
            </a:cxnLst>
            <a:rect l="0" t="0" r="r" b="b"/>
            <a:pathLst>
              <a:path w="44" h="1692">
                <a:moveTo>
                  <a:pt x="44" y="1692"/>
                </a:moveTo>
                <a:lnTo>
                  <a:pt x="0" y="1692"/>
                </a:lnTo>
                <a:lnTo>
                  <a:pt x="0" y="0"/>
                </a:lnTo>
                <a:lnTo>
                  <a:pt x="44" y="0"/>
                </a:lnTo>
                <a:lnTo>
                  <a:pt x="44" y="1692"/>
                </a:lnTo>
                <a:lnTo>
                  <a:pt x="44" y="1692"/>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59" name="Freeform 37">
            <a:extLst>
              <a:ext uri="{FF2B5EF4-FFF2-40B4-BE49-F238E27FC236}">
                <a16:creationId xmlns:a16="http://schemas.microsoft.com/office/drawing/2014/main" id="{F1BFA469-7EDB-5847-9B24-635559056D0D}"/>
              </a:ext>
            </a:extLst>
          </p:cNvPr>
          <p:cNvSpPr>
            <a:spLocks/>
          </p:cNvSpPr>
          <p:nvPr/>
        </p:nvSpPr>
        <p:spPr bwMode="auto">
          <a:xfrm>
            <a:off x="2496087" y="2412114"/>
            <a:ext cx="45429" cy="1301480"/>
          </a:xfrm>
          <a:custGeom>
            <a:avLst/>
            <a:gdLst>
              <a:gd name="T0" fmla="*/ 37 w 37"/>
              <a:gd name="T1" fmla="*/ 1060 h 1060"/>
              <a:gd name="T2" fmla="*/ 0 w 37"/>
              <a:gd name="T3" fmla="*/ 1060 h 1060"/>
              <a:gd name="T4" fmla="*/ 0 w 37"/>
              <a:gd name="T5" fmla="*/ 0 h 1060"/>
              <a:gd name="T6" fmla="*/ 37 w 37"/>
              <a:gd name="T7" fmla="*/ 0 h 1060"/>
              <a:gd name="T8" fmla="*/ 37 w 37"/>
              <a:gd name="T9" fmla="*/ 1060 h 1060"/>
              <a:gd name="T10" fmla="*/ 37 w 37"/>
              <a:gd name="T11" fmla="*/ 1060 h 1060"/>
            </a:gdLst>
            <a:ahLst/>
            <a:cxnLst>
              <a:cxn ang="0">
                <a:pos x="T0" y="T1"/>
              </a:cxn>
              <a:cxn ang="0">
                <a:pos x="T2" y="T3"/>
              </a:cxn>
              <a:cxn ang="0">
                <a:pos x="T4" y="T5"/>
              </a:cxn>
              <a:cxn ang="0">
                <a:pos x="T6" y="T7"/>
              </a:cxn>
              <a:cxn ang="0">
                <a:pos x="T8" y="T9"/>
              </a:cxn>
              <a:cxn ang="0">
                <a:pos x="T10" y="T11"/>
              </a:cxn>
            </a:cxnLst>
            <a:rect l="0" t="0" r="r" b="b"/>
            <a:pathLst>
              <a:path w="37" h="1060">
                <a:moveTo>
                  <a:pt x="37" y="1060"/>
                </a:moveTo>
                <a:lnTo>
                  <a:pt x="0" y="1060"/>
                </a:lnTo>
                <a:lnTo>
                  <a:pt x="0" y="0"/>
                </a:lnTo>
                <a:lnTo>
                  <a:pt x="37" y="0"/>
                </a:lnTo>
                <a:lnTo>
                  <a:pt x="37" y="1060"/>
                </a:lnTo>
                <a:lnTo>
                  <a:pt x="37" y="1060"/>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60" name="Freeform 38">
            <a:extLst>
              <a:ext uri="{FF2B5EF4-FFF2-40B4-BE49-F238E27FC236}">
                <a16:creationId xmlns:a16="http://schemas.microsoft.com/office/drawing/2014/main" id="{2927335F-6D64-854C-8A68-28C1881FE7D8}"/>
              </a:ext>
            </a:extLst>
          </p:cNvPr>
          <p:cNvSpPr>
            <a:spLocks/>
          </p:cNvSpPr>
          <p:nvPr/>
        </p:nvSpPr>
        <p:spPr bwMode="auto">
          <a:xfrm>
            <a:off x="1269504" y="1362335"/>
            <a:ext cx="45429" cy="2351258"/>
          </a:xfrm>
          <a:custGeom>
            <a:avLst/>
            <a:gdLst>
              <a:gd name="T0" fmla="*/ 37 w 37"/>
              <a:gd name="T1" fmla="*/ 1915 h 1915"/>
              <a:gd name="T2" fmla="*/ 0 w 37"/>
              <a:gd name="T3" fmla="*/ 1915 h 1915"/>
              <a:gd name="T4" fmla="*/ 0 w 37"/>
              <a:gd name="T5" fmla="*/ 0 h 1915"/>
              <a:gd name="T6" fmla="*/ 37 w 37"/>
              <a:gd name="T7" fmla="*/ 0 h 1915"/>
              <a:gd name="T8" fmla="*/ 37 w 37"/>
              <a:gd name="T9" fmla="*/ 1915 h 1915"/>
              <a:gd name="T10" fmla="*/ 37 w 37"/>
              <a:gd name="T11" fmla="*/ 1915 h 1915"/>
            </a:gdLst>
            <a:ahLst/>
            <a:cxnLst>
              <a:cxn ang="0">
                <a:pos x="T0" y="T1"/>
              </a:cxn>
              <a:cxn ang="0">
                <a:pos x="T2" y="T3"/>
              </a:cxn>
              <a:cxn ang="0">
                <a:pos x="T4" y="T5"/>
              </a:cxn>
              <a:cxn ang="0">
                <a:pos x="T6" y="T7"/>
              </a:cxn>
              <a:cxn ang="0">
                <a:pos x="T8" y="T9"/>
              </a:cxn>
              <a:cxn ang="0">
                <a:pos x="T10" y="T11"/>
              </a:cxn>
            </a:cxnLst>
            <a:rect l="0" t="0" r="r" b="b"/>
            <a:pathLst>
              <a:path w="37" h="1915">
                <a:moveTo>
                  <a:pt x="37" y="1915"/>
                </a:moveTo>
                <a:lnTo>
                  <a:pt x="0" y="1915"/>
                </a:lnTo>
                <a:lnTo>
                  <a:pt x="0" y="0"/>
                </a:lnTo>
                <a:lnTo>
                  <a:pt x="37" y="0"/>
                </a:lnTo>
                <a:lnTo>
                  <a:pt x="37" y="1915"/>
                </a:lnTo>
                <a:lnTo>
                  <a:pt x="37" y="1915"/>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ysClr val="windowText" lastClr="000000"/>
              </a:solidFill>
              <a:latin typeface="Times New Roman" panose="02020603050405020304" pitchFamily="18" charset="0"/>
              <a:cs typeface="Times New Roman" panose="02020603050405020304" pitchFamily="18" charset="0"/>
            </a:endParaRPr>
          </a:p>
        </p:txBody>
      </p:sp>
      <p:sp>
        <p:nvSpPr>
          <p:cNvPr id="62" name="文本框 87">
            <a:extLst>
              <a:ext uri="{FF2B5EF4-FFF2-40B4-BE49-F238E27FC236}">
                <a16:creationId xmlns:a16="http://schemas.microsoft.com/office/drawing/2014/main" id="{1C2D15BB-D19F-864B-8631-0B3A57FC8D18}"/>
              </a:ext>
            </a:extLst>
          </p:cNvPr>
          <p:cNvSpPr txBox="1"/>
          <p:nvPr/>
        </p:nvSpPr>
        <p:spPr>
          <a:xfrm>
            <a:off x="1148589" y="3958733"/>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1</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3" name="文本框 88">
            <a:extLst>
              <a:ext uri="{FF2B5EF4-FFF2-40B4-BE49-F238E27FC236}">
                <a16:creationId xmlns:a16="http://schemas.microsoft.com/office/drawing/2014/main" id="{67A2298E-2E0A-C74E-97A9-7D05FBC96155}"/>
              </a:ext>
            </a:extLst>
          </p:cNvPr>
          <p:cNvSpPr txBox="1"/>
          <p:nvPr/>
        </p:nvSpPr>
        <p:spPr>
          <a:xfrm>
            <a:off x="2374558" y="3941967"/>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2</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4" name="文本框 89">
            <a:extLst>
              <a:ext uri="{FF2B5EF4-FFF2-40B4-BE49-F238E27FC236}">
                <a16:creationId xmlns:a16="http://schemas.microsoft.com/office/drawing/2014/main" id="{6F53A846-2A60-D04A-84E1-699B6C424FBE}"/>
              </a:ext>
            </a:extLst>
          </p:cNvPr>
          <p:cNvSpPr txBox="1"/>
          <p:nvPr/>
        </p:nvSpPr>
        <p:spPr>
          <a:xfrm>
            <a:off x="3604478" y="3942143"/>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3</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5" name="文本框 91">
            <a:extLst>
              <a:ext uri="{FF2B5EF4-FFF2-40B4-BE49-F238E27FC236}">
                <a16:creationId xmlns:a16="http://schemas.microsoft.com/office/drawing/2014/main" id="{E5C65491-B6A8-4049-881F-8B5BABDFB955}"/>
              </a:ext>
            </a:extLst>
          </p:cNvPr>
          <p:cNvSpPr txBox="1"/>
          <p:nvPr/>
        </p:nvSpPr>
        <p:spPr>
          <a:xfrm>
            <a:off x="4817678" y="3941967"/>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4</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6" name="文本框 92">
            <a:extLst>
              <a:ext uri="{FF2B5EF4-FFF2-40B4-BE49-F238E27FC236}">
                <a16:creationId xmlns:a16="http://schemas.microsoft.com/office/drawing/2014/main" id="{C1BC434E-CF8E-C242-BD25-8F2A9ABAD066}"/>
              </a:ext>
            </a:extLst>
          </p:cNvPr>
          <p:cNvSpPr txBox="1"/>
          <p:nvPr/>
        </p:nvSpPr>
        <p:spPr>
          <a:xfrm>
            <a:off x="6047598" y="3951123"/>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5</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7" name="文本框 93">
            <a:extLst>
              <a:ext uri="{FF2B5EF4-FFF2-40B4-BE49-F238E27FC236}">
                <a16:creationId xmlns:a16="http://schemas.microsoft.com/office/drawing/2014/main" id="{1EF1184E-B809-FA40-AE10-6D90B58069B2}"/>
              </a:ext>
            </a:extLst>
          </p:cNvPr>
          <p:cNvSpPr txBox="1"/>
          <p:nvPr/>
        </p:nvSpPr>
        <p:spPr>
          <a:xfrm>
            <a:off x="7260798" y="3921164"/>
            <a:ext cx="287258" cy="338554"/>
          </a:xfrm>
          <a:prstGeom prst="rect">
            <a:avLst/>
          </a:prstGeom>
          <a:noFill/>
        </p:spPr>
        <p:txBody>
          <a:bodyPr wrap="none" rtlCol="0">
            <a:spAutoFit/>
          </a:bodyPr>
          <a:lstStyle/>
          <a:p>
            <a:pPr defTabSz="914400">
              <a:defRPr/>
            </a:pPr>
            <a:r>
              <a:rPr lang="en-US" altLang="zh-CN" sz="1600" b="1" kern="0" dirty="0">
                <a:solidFill>
                  <a:prstClr val="black"/>
                </a:solidFill>
                <a:latin typeface="Times New Roman" panose="02020603050405020304" pitchFamily="18" charset="0"/>
                <a:cs typeface="Times New Roman" panose="02020603050405020304" pitchFamily="18" charset="0"/>
              </a:rPr>
              <a:t>6</a:t>
            </a:r>
            <a:endParaRPr lang="zh-CN" altLang="en-US" sz="1600" b="1" kern="0" dirty="0">
              <a:solidFill>
                <a:prstClr val="black"/>
              </a:solidFill>
              <a:latin typeface="Times New Roman" panose="02020603050405020304" pitchFamily="18" charset="0"/>
              <a:cs typeface="Times New Roman" panose="02020603050405020304" pitchFamily="18" charset="0"/>
            </a:endParaRPr>
          </a:p>
        </p:txBody>
      </p:sp>
      <p:sp>
        <p:nvSpPr>
          <p:cNvPr id="68" name="Freeform 27">
            <a:extLst>
              <a:ext uri="{FF2B5EF4-FFF2-40B4-BE49-F238E27FC236}">
                <a16:creationId xmlns:a16="http://schemas.microsoft.com/office/drawing/2014/main" id="{C05A87AD-4C6B-3240-8C35-99C0A4FCA182}"/>
              </a:ext>
            </a:extLst>
          </p:cNvPr>
          <p:cNvSpPr>
            <a:spLocks/>
          </p:cNvSpPr>
          <p:nvPr/>
        </p:nvSpPr>
        <p:spPr bwMode="auto">
          <a:xfrm>
            <a:off x="1465954" y="2328623"/>
            <a:ext cx="2089734" cy="799305"/>
          </a:xfrm>
          <a:custGeom>
            <a:avLst/>
            <a:gdLst>
              <a:gd name="T0" fmla="*/ 0 w 1702"/>
              <a:gd name="T1" fmla="*/ 651 h 651"/>
              <a:gd name="T2" fmla="*/ 1702 w 1702"/>
              <a:gd name="T3" fmla="*/ 651 h 651"/>
              <a:gd name="T4" fmla="*/ 1702 w 1702"/>
              <a:gd name="T5" fmla="*/ 0 h 651"/>
              <a:gd name="T6" fmla="*/ 0 w 1702"/>
              <a:gd name="T7" fmla="*/ 0 h 651"/>
              <a:gd name="T8" fmla="*/ 0 w 1702"/>
              <a:gd name="T9" fmla="*/ 651 h 651"/>
              <a:gd name="T10" fmla="*/ 0 w 1702"/>
              <a:gd name="T11" fmla="*/ 651 h 651"/>
            </a:gdLst>
            <a:ahLst/>
            <a:cxnLst>
              <a:cxn ang="0">
                <a:pos x="T0" y="T1"/>
              </a:cxn>
              <a:cxn ang="0">
                <a:pos x="T2" y="T3"/>
              </a:cxn>
              <a:cxn ang="0">
                <a:pos x="T4" y="T5"/>
              </a:cxn>
              <a:cxn ang="0">
                <a:pos x="T6" y="T7"/>
              </a:cxn>
              <a:cxn ang="0">
                <a:pos x="T8" y="T9"/>
              </a:cxn>
              <a:cxn ang="0">
                <a:pos x="T10" y="T11"/>
              </a:cxn>
            </a:cxnLst>
            <a:rect l="0" t="0" r="r" b="b"/>
            <a:pathLst>
              <a:path w="1702" h="651">
                <a:moveTo>
                  <a:pt x="0" y="651"/>
                </a:moveTo>
                <a:lnTo>
                  <a:pt x="1702" y="651"/>
                </a:lnTo>
                <a:lnTo>
                  <a:pt x="1702" y="0"/>
                </a:lnTo>
                <a:lnTo>
                  <a:pt x="0" y="0"/>
                </a:lnTo>
                <a:lnTo>
                  <a:pt x="0" y="651"/>
                </a:lnTo>
                <a:lnTo>
                  <a:pt x="0" y="651"/>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天津存在着农业产业结构不合理、农产品趋同的问题</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69" name="Freeform 29">
            <a:extLst>
              <a:ext uri="{FF2B5EF4-FFF2-40B4-BE49-F238E27FC236}">
                <a16:creationId xmlns:a16="http://schemas.microsoft.com/office/drawing/2014/main" id="{2F06F030-5F25-9443-B5FB-C15F55ED319B}"/>
              </a:ext>
            </a:extLst>
          </p:cNvPr>
          <p:cNvSpPr>
            <a:spLocks/>
          </p:cNvSpPr>
          <p:nvPr/>
        </p:nvSpPr>
        <p:spPr bwMode="auto">
          <a:xfrm>
            <a:off x="6348957" y="2328623"/>
            <a:ext cx="2095874" cy="799305"/>
          </a:xfrm>
          <a:custGeom>
            <a:avLst/>
            <a:gdLst>
              <a:gd name="T0" fmla="*/ 0 w 1707"/>
              <a:gd name="T1" fmla="*/ 651 h 651"/>
              <a:gd name="T2" fmla="*/ 1707 w 1707"/>
              <a:gd name="T3" fmla="*/ 651 h 651"/>
              <a:gd name="T4" fmla="*/ 1707 w 1707"/>
              <a:gd name="T5" fmla="*/ 0 h 651"/>
              <a:gd name="T6" fmla="*/ 0 w 1707"/>
              <a:gd name="T7" fmla="*/ 0 h 651"/>
              <a:gd name="T8" fmla="*/ 0 w 1707"/>
              <a:gd name="T9" fmla="*/ 651 h 651"/>
              <a:gd name="T10" fmla="*/ 0 w 1707"/>
              <a:gd name="T11" fmla="*/ 651 h 651"/>
            </a:gdLst>
            <a:ahLst/>
            <a:cxnLst>
              <a:cxn ang="0">
                <a:pos x="T0" y="T1"/>
              </a:cxn>
              <a:cxn ang="0">
                <a:pos x="T2" y="T3"/>
              </a:cxn>
              <a:cxn ang="0">
                <a:pos x="T4" y="T5"/>
              </a:cxn>
              <a:cxn ang="0">
                <a:pos x="T6" y="T7"/>
              </a:cxn>
              <a:cxn ang="0">
                <a:pos x="T8" y="T9"/>
              </a:cxn>
              <a:cxn ang="0">
                <a:pos x="T10" y="T11"/>
              </a:cxn>
            </a:cxnLst>
            <a:rect l="0" t="0" r="r" b="b"/>
            <a:pathLst>
              <a:path w="1707" h="651">
                <a:moveTo>
                  <a:pt x="0" y="651"/>
                </a:moveTo>
                <a:lnTo>
                  <a:pt x="1707" y="651"/>
                </a:lnTo>
                <a:lnTo>
                  <a:pt x="1707" y="0"/>
                </a:lnTo>
                <a:lnTo>
                  <a:pt x="0" y="0"/>
                </a:lnTo>
                <a:lnTo>
                  <a:pt x="0" y="651"/>
                </a:lnTo>
                <a:lnTo>
                  <a:pt x="0" y="651"/>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天津农业科技的普及率仍较低，覆盖面小，与实际需求的 配套不足</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0" name="Freeform 30">
            <a:extLst>
              <a:ext uri="{FF2B5EF4-FFF2-40B4-BE49-F238E27FC236}">
                <a16:creationId xmlns:a16="http://schemas.microsoft.com/office/drawing/2014/main" id="{E0746D75-08F2-684C-B993-C591EF6C1EB1}"/>
              </a:ext>
            </a:extLst>
          </p:cNvPr>
          <p:cNvSpPr>
            <a:spLocks/>
          </p:cNvSpPr>
          <p:nvPr/>
        </p:nvSpPr>
        <p:spPr bwMode="auto">
          <a:xfrm>
            <a:off x="3919120" y="2328623"/>
            <a:ext cx="2088507" cy="799305"/>
          </a:xfrm>
          <a:custGeom>
            <a:avLst/>
            <a:gdLst>
              <a:gd name="T0" fmla="*/ 0 w 1701"/>
              <a:gd name="T1" fmla="*/ 651 h 651"/>
              <a:gd name="T2" fmla="*/ 1701 w 1701"/>
              <a:gd name="T3" fmla="*/ 651 h 651"/>
              <a:gd name="T4" fmla="*/ 1701 w 1701"/>
              <a:gd name="T5" fmla="*/ 0 h 651"/>
              <a:gd name="T6" fmla="*/ 0 w 1701"/>
              <a:gd name="T7" fmla="*/ 0 h 651"/>
              <a:gd name="T8" fmla="*/ 0 w 1701"/>
              <a:gd name="T9" fmla="*/ 651 h 651"/>
              <a:gd name="T10" fmla="*/ 0 w 1701"/>
              <a:gd name="T11" fmla="*/ 651 h 651"/>
            </a:gdLst>
            <a:ahLst/>
            <a:cxnLst>
              <a:cxn ang="0">
                <a:pos x="T0" y="T1"/>
              </a:cxn>
              <a:cxn ang="0">
                <a:pos x="T2" y="T3"/>
              </a:cxn>
              <a:cxn ang="0">
                <a:pos x="T4" y="T5"/>
              </a:cxn>
              <a:cxn ang="0">
                <a:pos x="T6" y="T7"/>
              </a:cxn>
              <a:cxn ang="0">
                <a:pos x="T8" y="T9"/>
              </a:cxn>
              <a:cxn ang="0">
                <a:pos x="T10" y="T11"/>
              </a:cxn>
            </a:cxnLst>
            <a:rect l="0" t="0" r="r" b="b"/>
            <a:pathLst>
              <a:path w="1701" h="651">
                <a:moveTo>
                  <a:pt x="0" y="651"/>
                </a:moveTo>
                <a:lnTo>
                  <a:pt x="1701" y="651"/>
                </a:lnTo>
                <a:lnTo>
                  <a:pt x="1701" y="0"/>
                </a:lnTo>
                <a:lnTo>
                  <a:pt x="0" y="0"/>
                </a:lnTo>
                <a:lnTo>
                  <a:pt x="0" y="651"/>
                </a:lnTo>
                <a:lnTo>
                  <a:pt x="0" y="651"/>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天津农业市场销售方面面临着巨大的困难</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1" name="Freeform 31">
            <a:extLst>
              <a:ext uri="{FF2B5EF4-FFF2-40B4-BE49-F238E27FC236}">
                <a16:creationId xmlns:a16="http://schemas.microsoft.com/office/drawing/2014/main" id="{7DC65F85-297E-704A-9F4A-8E76D57A36F9}"/>
              </a:ext>
            </a:extLst>
          </p:cNvPr>
          <p:cNvSpPr>
            <a:spLocks/>
          </p:cNvSpPr>
          <p:nvPr/>
        </p:nvSpPr>
        <p:spPr bwMode="auto">
          <a:xfrm>
            <a:off x="1103749" y="1202720"/>
            <a:ext cx="2095874" cy="806672"/>
          </a:xfrm>
          <a:custGeom>
            <a:avLst/>
            <a:gdLst>
              <a:gd name="T0" fmla="*/ 0 w 1707"/>
              <a:gd name="T1" fmla="*/ 657 h 657"/>
              <a:gd name="T2" fmla="*/ 1707 w 1707"/>
              <a:gd name="T3" fmla="*/ 657 h 657"/>
              <a:gd name="T4" fmla="*/ 1707 w 1707"/>
              <a:gd name="T5" fmla="*/ 0 h 657"/>
              <a:gd name="T6" fmla="*/ 0 w 1707"/>
              <a:gd name="T7" fmla="*/ 0 h 657"/>
              <a:gd name="T8" fmla="*/ 0 w 1707"/>
              <a:gd name="T9" fmla="*/ 657 h 657"/>
              <a:gd name="T10" fmla="*/ 0 w 1707"/>
              <a:gd name="T11" fmla="*/ 657 h 657"/>
            </a:gdLst>
            <a:ahLst/>
            <a:cxnLst>
              <a:cxn ang="0">
                <a:pos x="T0" y="T1"/>
              </a:cxn>
              <a:cxn ang="0">
                <a:pos x="T2" y="T3"/>
              </a:cxn>
              <a:cxn ang="0">
                <a:pos x="T4" y="T5"/>
              </a:cxn>
              <a:cxn ang="0">
                <a:pos x="T6" y="T7"/>
              </a:cxn>
              <a:cxn ang="0">
                <a:pos x="T8" y="T9"/>
              </a:cxn>
              <a:cxn ang="0">
                <a:pos x="T10" y="T11"/>
              </a:cxn>
            </a:cxnLst>
            <a:rect l="0" t="0" r="r" b="b"/>
            <a:pathLst>
              <a:path w="1707" h="657">
                <a:moveTo>
                  <a:pt x="0" y="657"/>
                </a:moveTo>
                <a:lnTo>
                  <a:pt x="1707" y="657"/>
                </a:lnTo>
                <a:lnTo>
                  <a:pt x="1707" y="0"/>
                </a:lnTo>
                <a:lnTo>
                  <a:pt x="0" y="0"/>
                </a:lnTo>
                <a:lnTo>
                  <a:pt x="0" y="657"/>
                </a:lnTo>
                <a:lnTo>
                  <a:pt x="0" y="65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人均可支配收入与人均消费支出呈明显的上升趋势，且城乡之间的人均收入、支出的差别很大</a:t>
            </a:r>
          </a:p>
        </p:txBody>
      </p:sp>
      <p:sp>
        <p:nvSpPr>
          <p:cNvPr id="72" name="Freeform 32">
            <a:extLst>
              <a:ext uri="{FF2B5EF4-FFF2-40B4-BE49-F238E27FC236}">
                <a16:creationId xmlns:a16="http://schemas.microsoft.com/office/drawing/2014/main" id="{65A16A4B-927E-3044-BD86-5A7E4B4221E0}"/>
              </a:ext>
            </a:extLst>
          </p:cNvPr>
          <p:cNvSpPr>
            <a:spLocks/>
          </p:cNvSpPr>
          <p:nvPr/>
        </p:nvSpPr>
        <p:spPr bwMode="auto">
          <a:xfrm>
            <a:off x="6023588" y="1202720"/>
            <a:ext cx="2095874" cy="806672"/>
          </a:xfrm>
          <a:custGeom>
            <a:avLst/>
            <a:gdLst>
              <a:gd name="T0" fmla="*/ 0 w 1707"/>
              <a:gd name="T1" fmla="*/ 657 h 657"/>
              <a:gd name="T2" fmla="*/ 1707 w 1707"/>
              <a:gd name="T3" fmla="*/ 657 h 657"/>
              <a:gd name="T4" fmla="*/ 1707 w 1707"/>
              <a:gd name="T5" fmla="*/ 0 h 657"/>
              <a:gd name="T6" fmla="*/ 0 w 1707"/>
              <a:gd name="T7" fmla="*/ 0 h 657"/>
              <a:gd name="T8" fmla="*/ 0 w 1707"/>
              <a:gd name="T9" fmla="*/ 657 h 657"/>
              <a:gd name="T10" fmla="*/ 0 w 1707"/>
              <a:gd name="T11" fmla="*/ 657 h 657"/>
            </a:gdLst>
            <a:ahLst/>
            <a:cxnLst>
              <a:cxn ang="0">
                <a:pos x="T0" y="T1"/>
              </a:cxn>
              <a:cxn ang="0">
                <a:pos x="T2" y="T3"/>
              </a:cxn>
              <a:cxn ang="0">
                <a:pos x="T4" y="T5"/>
              </a:cxn>
              <a:cxn ang="0">
                <a:pos x="T6" y="T7"/>
              </a:cxn>
              <a:cxn ang="0">
                <a:pos x="T8" y="T9"/>
              </a:cxn>
              <a:cxn ang="0">
                <a:pos x="T10" y="T11"/>
              </a:cxn>
            </a:cxnLst>
            <a:rect l="0" t="0" r="r" b="b"/>
            <a:pathLst>
              <a:path w="1707" h="657">
                <a:moveTo>
                  <a:pt x="0" y="657"/>
                </a:moveTo>
                <a:lnTo>
                  <a:pt x="1707" y="657"/>
                </a:lnTo>
                <a:lnTo>
                  <a:pt x="1707" y="0"/>
                </a:lnTo>
                <a:lnTo>
                  <a:pt x="0" y="0"/>
                </a:lnTo>
                <a:lnTo>
                  <a:pt x="0" y="657"/>
                </a:lnTo>
                <a:lnTo>
                  <a:pt x="0" y="65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天津农产品的品牌建设程度比较低，缺乏在京津冀甚至在全国影响力大的农产品品牌</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3" name="Freeform 33">
            <a:extLst>
              <a:ext uri="{FF2B5EF4-FFF2-40B4-BE49-F238E27FC236}">
                <a16:creationId xmlns:a16="http://schemas.microsoft.com/office/drawing/2014/main" id="{A9608C92-FFB1-FE4A-980B-933D97FC2ED0}"/>
              </a:ext>
            </a:extLst>
          </p:cNvPr>
          <p:cNvSpPr>
            <a:spLocks/>
          </p:cNvSpPr>
          <p:nvPr/>
        </p:nvSpPr>
        <p:spPr bwMode="auto">
          <a:xfrm>
            <a:off x="3570421" y="1202720"/>
            <a:ext cx="2097101" cy="806672"/>
          </a:xfrm>
          <a:custGeom>
            <a:avLst/>
            <a:gdLst>
              <a:gd name="T0" fmla="*/ 0 w 1708"/>
              <a:gd name="T1" fmla="*/ 657 h 657"/>
              <a:gd name="T2" fmla="*/ 1708 w 1708"/>
              <a:gd name="T3" fmla="*/ 657 h 657"/>
              <a:gd name="T4" fmla="*/ 1708 w 1708"/>
              <a:gd name="T5" fmla="*/ 0 h 657"/>
              <a:gd name="T6" fmla="*/ 0 w 1708"/>
              <a:gd name="T7" fmla="*/ 0 h 657"/>
              <a:gd name="T8" fmla="*/ 0 w 1708"/>
              <a:gd name="T9" fmla="*/ 657 h 657"/>
              <a:gd name="T10" fmla="*/ 0 w 1708"/>
              <a:gd name="T11" fmla="*/ 657 h 657"/>
            </a:gdLst>
            <a:ahLst/>
            <a:cxnLst>
              <a:cxn ang="0">
                <a:pos x="T0" y="T1"/>
              </a:cxn>
              <a:cxn ang="0">
                <a:pos x="T2" y="T3"/>
              </a:cxn>
              <a:cxn ang="0">
                <a:pos x="T4" y="T5"/>
              </a:cxn>
              <a:cxn ang="0">
                <a:pos x="T6" y="T7"/>
              </a:cxn>
              <a:cxn ang="0">
                <a:pos x="T8" y="T9"/>
              </a:cxn>
              <a:cxn ang="0">
                <a:pos x="T10" y="T11"/>
              </a:cxn>
            </a:cxnLst>
            <a:rect l="0" t="0" r="r" b="b"/>
            <a:pathLst>
              <a:path w="1708" h="657">
                <a:moveTo>
                  <a:pt x="0" y="657"/>
                </a:moveTo>
                <a:lnTo>
                  <a:pt x="1708" y="657"/>
                </a:lnTo>
                <a:lnTo>
                  <a:pt x="1708" y="0"/>
                </a:lnTo>
                <a:lnTo>
                  <a:pt x="0" y="0"/>
                </a:lnTo>
                <a:lnTo>
                  <a:pt x="0" y="657"/>
                </a:lnTo>
                <a:lnTo>
                  <a:pt x="0" y="657"/>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r>
              <a:rPr lang="zh-CN" altLang="en-US" sz="1200" dirty="0"/>
              <a:t>优势农产品的比重小，高附加值产品占比小、市场竞争力低、组织化程度低</a:t>
            </a:r>
          </a:p>
          <a:p>
            <a:pPr defTabSz="914400">
              <a:defRPr/>
            </a:pPr>
            <a:endParaRPr lang="zh-CN" altLang="en-US" sz="1200" b="1"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60328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892753" y="2811543"/>
            <a:ext cx="3671598" cy="807913"/>
          </a:xfrm>
          <a:prstGeom prst="rect">
            <a:avLst/>
          </a:prstGeom>
          <a:noFill/>
        </p:spPr>
        <p:txBody>
          <a:bodyPr wrap="square" lIns="68580" tIns="34290" rIns="68580" bIns="34290" rtlCol="0">
            <a:spAutoFit/>
          </a:bodyPr>
          <a:lstStyle/>
          <a:p>
            <a:pPr algn="ctr"/>
            <a:r>
              <a:rPr lang="zh-CN" altLang="en-US" sz="2400" b="1" dirty="0">
                <a:solidFill>
                  <a:srgbClr val="1B4367"/>
                </a:solidFill>
              </a:rPr>
              <a:t>天津市都市农业生产经营模式的五个关键因素</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5" y="309785"/>
            <a:ext cx="3808073" cy="330860"/>
          </a:xfrm>
          <a:prstGeom prst="rect">
            <a:avLst/>
          </a:prstGeom>
          <a:noFill/>
        </p:spPr>
        <p:txBody>
          <a:bodyPr wrap="square" lIns="68580" tIns="34290" rIns="68580" bIns="34290" rtlCol="0">
            <a:spAutoFit/>
          </a:bodyPr>
          <a:lstStyle/>
          <a:p>
            <a:r>
              <a:rPr lang="en-US" altLang="zh-CN" sz="1700" b="1" dirty="0">
                <a:solidFill>
                  <a:srgbClr val="1B4367"/>
                </a:solidFill>
                <a:latin typeface="Microsoft YaHei" panose="020B0503020204020204" pitchFamily="34" charset="-122"/>
                <a:ea typeface="Microsoft YaHei" panose="020B0503020204020204" pitchFamily="34" charset="-122"/>
                <a:cs typeface="Times New Roman" panose="02020603050405020304" pitchFamily="18" charset="0"/>
                <a:sym typeface="+mn-lt"/>
              </a:rPr>
              <a:t>4.1</a:t>
            </a:r>
            <a:r>
              <a:rPr lang="zh-CN" altLang="en-US" sz="1700" b="1" dirty="0">
                <a:solidFill>
                  <a:srgbClr val="1B4367"/>
                </a:solidFill>
                <a:latin typeface="Microsoft YaHei" panose="020B0503020204020204" pitchFamily="34" charset="-122"/>
                <a:ea typeface="Microsoft YaHei" panose="020B0503020204020204" pitchFamily="34" charset="-122"/>
                <a:cs typeface="Times New Roman" panose="02020603050405020304" pitchFamily="18" charset="0"/>
                <a:sym typeface="+mn-lt"/>
              </a:rPr>
              <a:t> 土地市场： 土地流转的特征</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7" name="Freeform 2">
            <a:extLst>
              <a:ext uri="{FF2B5EF4-FFF2-40B4-BE49-F238E27FC236}">
                <a16:creationId xmlns:a16="http://schemas.microsoft.com/office/drawing/2014/main" id="{816184AD-06E9-DF42-A165-F509C4393A45}"/>
              </a:ext>
            </a:extLst>
          </p:cNvPr>
          <p:cNvSpPr>
            <a:spLocks/>
          </p:cNvSpPr>
          <p:nvPr/>
        </p:nvSpPr>
        <p:spPr bwMode="auto">
          <a:xfrm rot="5400740" flipH="1">
            <a:off x="3980180" y="938317"/>
            <a:ext cx="1460668" cy="886334"/>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28" name="Freeform 3">
            <a:extLst>
              <a:ext uri="{FF2B5EF4-FFF2-40B4-BE49-F238E27FC236}">
                <a16:creationId xmlns:a16="http://schemas.microsoft.com/office/drawing/2014/main" id="{1990D83B-19BE-5340-A0AF-0C7F89A65E61}"/>
              </a:ext>
            </a:extLst>
          </p:cNvPr>
          <p:cNvSpPr>
            <a:spLocks/>
          </p:cNvSpPr>
          <p:nvPr/>
        </p:nvSpPr>
        <p:spPr bwMode="auto">
          <a:xfrm rot="8987249" flipH="1">
            <a:off x="5364714" y="1756105"/>
            <a:ext cx="1630417" cy="794055"/>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29" name="Freeform 4">
            <a:extLst>
              <a:ext uri="{FF2B5EF4-FFF2-40B4-BE49-F238E27FC236}">
                <a16:creationId xmlns:a16="http://schemas.microsoft.com/office/drawing/2014/main" id="{0729A9E9-37D2-FB45-83CC-72DB494056C3}"/>
              </a:ext>
            </a:extLst>
          </p:cNvPr>
          <p:cNvSpPr>
            <a:spLocks/>
          </p:cNvSpPr>
          <p:nvPr/>
        </p:nvSpPr>
        <p:spPr bwMode="auto">
          <a:xfrm rot="12533293" flipH="1">
            <a:off x="5336576" y="3318267"/>
            <a:ext cx="1630417" cy="794054"/>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31" name="Freeform 5">
            <a:extLst>
              <a:ext uri="{FF2B5EF4-FFF2-40B4-BE49-F238E27FC236}">
                <a16:creationId xmlns:a16="http://schemas.microsoft.com/office/drawing/2014/main" id="{C5087D7C-677A-5B42-8738-3F77889E5724}"/>
              </a:ext>
            </a:extLst>
          </p:cNvPr>
          <p:cNvSpPr>
            <a:spLocks/>
          </p:cNvSpPr>
          <p:nvPr/>
        </p:nvSpPr>
        <p:spPr bwMode="auto">
          <a:xfrm rot="1709035" flipH="1">
            <a:off x="2414955" y="1730897"/>
            <a:ext cx="1630418" cy="794055"/>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32" name="Freeform 6">
            <a:extLst>
              <a:ext uri="{FF2B5EF4-FFF2-40B4-BE49-F238E27FC236}">
                <a16:creationId xmlns:a16="http://schemas.microsoft.com/office/drawing/2014/main" id="{B465D9C7-43E9-5E41-BC85-B6ACD4BBAFC7}"/>
              </a:ext>
            </a:extLst>
          </p:cNvPr>
          <p:cNvSpPr>
            <a:spLocks/>
          </p:cNvSpPr>
          <p:nvPr/>
        </p:nvSpPr>
        <p:spPr bwMode="auto">
          <a:xfrm rot="19859332" flipH="1">
            <a:off x="2566346" y="3180967"/>
            <a:ext cx="1461271" cy="822621"/>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33" name="Freeform 7">
            <a:extLst>
              <a:ext uri="{FF2B5EF4-FFF2-40B4-BE49-F238E27FC236}">
                <a16:creationId xmlns:a16="http://schemas.microsoft.com/office/drawing/2014/main" id="{754731C6-145D-7D4A-BD3C-F015917B95C5}"/>
              </a:ext>
            </a:extLst>
          </p:cNvPr>
          <p:cNvSpPr>
            <a:spLocks/>
          </p:cNvSpPr>
          <p:nvPr/>
        </p:nvSpPr>
        <p:spPr bwMode="auto">
          <a:xfrm rot="16213645" flipH="1">
            <a:off x="4134283" y="3759058"/>
            <a:ext cx="1114421" cy="881307"/>
          </a:xfrm>
          <a:custGeom>
            <a:avLst/>
            <a:gdLst>
              <a:gd name="T0" fmla="*/ 0 w 820"/>
              <a:gd name="T1" fmla="*/ 0 h 819"/>
              <a:gd name="T2" fmla="*/ 0 w 820"/>
              <a:gd name="T3" fmla="*/ 819 h 819"/>
              <a:gd name="T4" fmla="*/ 820 w 820"/>
              <a:gd name="T5" fmla="*/ 819 h 819"/>
            </a:gdLst>
            <a:ahLst/>
            <a:cxnLst>
              <a:cxn ang="0">
                <a:pos x="T0" y="T1"/>
              </a:cxn>
              <a:cxn ang="0">
                <a:pos x="T2" y="T3"/>
              </a:cxn>
              <a:cxn ang="0">
                <a:pos x="T4" y="T5"/>
              </a:cxn>
            </a:cxnLst>
            <a:rect l="0" t="0" r="r" b="b"/>
            <a:pathLst>
              <a:path w="820" h="819">
                <a:moveTo>
                  <a:pt x="0" y="0"/>
                </a:moveTo>
                <a:lnTo>
                  <a:pt x="0" y="819"/>
                </a:lnTo>
                <a:lnTo>
                  <a:pt x="820" y="819"/>
                </a:lnTo>
              </a:path>
            </a:pathLst>
          </a:custGeom>
          <a:noFill/>
          <a:ln w="22225" cap="flat" cmpd="sng">
            <a:solidFill>
              <a:srgbClr val="89898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Arial"/>
            </a:endParaRPr>
          </a:p>
        </p:txBody>
      </p:sp>
      <p:sp>
        <p:nvSpPr>
          <p:cNvPr id="34" name="Rectangle 8">
            <a:extLst>
              <a:ext uri="{FF2B5EF4-FFF2-40B4-BE49-F238E27FC236}">
                <a16:creationId xmlns:a16="http://schemas.microsoft.com/office/drawing/2014/main" id="{85A67E64-B09E-2E47-84E8-495103CB31C0}"/>
              </a:ext>
            </a:extLst>
          </p:cNvPr>
          <p:cNvSpPr>
            <a:spLocks noChangeAspect="1" noChangeArrowheads="1"/>
          </p:cNvSpPr>
          <p:nvPr/>
        </p:nvSpPr>
        <p:spPr bwMode="auto">
          <a:xfrm>
            <a:off x="4875853" y="3677520"/>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4</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5" name="Rectangle 9">
            <a:extLst>
              <a:ext uri="{FF2B5EF4-FFF2-40B4-BE49-F238E27FC236}">
                <a16:creationId xmlns:a16="http://schemas.microsoft.com/office/drawing/2014/main" id="{C663C891-F22F-674C-80CB-BEE15B7C1A85}"/>
              </a:ext>
            </a:extLst>
          </p:cNvPr>
          <p:cNvSpPr>
            <a:spLocks noChangeAspect="1" noChangeArrowheads="1"/>
          </p:cNvSpPr>
          <p:nvPr/>
        </p:nvSpPr>
        <p:spPr bwMode="auto">
          <a:xfrm>
            <a:off x="4304864" y="1893348"/>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1</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6" name="Rectangle 10">
            <a:extLst>
              <a:ext uri="{FF2B5EF4-FFF2-40B4-BE49-F238E27FC236}">
                <a16:creationId xmlns:a16="http://schemas.microsoft.com/office/drawing/2014/main" id="{3DDE8DB5-0DC4-2B4A-BF8B-4F28E46520B9}"/>
              </a:ext>
            </a:extLst>
          </p:cNvPr>
          <p:cNvSpPr>
            <a:spLocks noChangeAspect="1" noChangeArrowheads="1"/>
          </p:cNvSpPr>
          <p:nvPr/>
        </p:nvSpPr>
        <p:spPr bwMode="auto">
          <a:xfrm rot="3602783">
            <a:off x="5367729" y="2152733"/>
            <a:ext cx="190461" cy="212595"/>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2</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7" name="Rectangle 11">
            <a:extLst>
              <a:ext uri="{FF2B5EF4-FFF2-40B4-BE49-F238E27FC236}">
                <a16:creationId xmlns:a16="http://schemas.microsoft.com/office/drawing/2014/main" id="{31D42895-0EF3-FB4C-ADEE-B86CA35E1D4F}"/>
              </a:ext>
            </a:extLst>
          </p:cNvPr>
          <p:cNvSpPr>
            <a:spLocks noChangeAspect="1" noChangeArrowheads="1"/>
          </p:cNvSpPr>
          <p:nvPr/>
        </p:nvSpPr>
        <p:spPr bwMode="auto">
          <a:xfrm rot="1661969">
            <a:off x="5575024" y="3050451"/>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3</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8" name="Rectangle 12">
            <a:extLst>
              <a:ext uri="{FF2B5EF4-FFF2-40B4-BE49-F238E27FC236}">
                <a16:creationId xmlns:a16="http://schemas.microsoft.com/office/drawing/2014/main" id="{AD062CCE-527C-2E46-86DF-107370B0BBFF}"/>
              </a:ext>
            </a:extLst>
          </p:cNvPr>
          <p:cNvSpPr>
            <a:spLocks noChangeAspect="1" noChangeArrowheads="1"/>
          </p:cNvSpPr>
          <p:nvPr/>
        </p:nvSpPr>
        <p:spPr bwMode="auto">
          <a:xfrm rot="-1742389">
            <a:off x="3814861" y="3415662"/>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5</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39" name="Rectangle 13">
            <a:extLst>
              <a:ext uri="{FF2B5EF4-FFF2-40B4-BE49-F238E27FC236}">
                <a16:creationId xmlns:a16="http://schemas.microsoft.com/office/drawing/2014/main" id="{90871579-1DB1-3C44-94CB-A1D100655774}"/>
              </a:ext>
            </a:extLst>
          </p:cNvPr>
          <p:cNvSpPr>
            <a:spLocks noChangeAspect="1" noChangeArrowheads="1"/>
          </p:cNvSpPr>
          <p:nvPr/>
        </p:nvSpPr>
        <p:spPr bwMode="auto">
          <a:xfrm rot="-63079841">
            <a:off x="3597456" y="2580256"/>
            <a:ext cx="212595" cy="190461"/>
          </a:xfrm>
          <a:prstGeom prst="rect">
            <a:avLst/>
          </a:prstGeom>
          <a:solidFill>
            <a:srgbClr val="1B4367"/>
          </a:solidFill>
          <a:ln>
            <a:noFill/>
          </a:ln>
          <a:effectLst/>
        </p:spPr>
        <p:txBody>
          <a:bodyPr wrap="none" lIns="0" tIns="0" rIns="0" bIns="0" anchor="ctr"/>
          <a:lstStyle/>
          <a:p>
            <a:pPr marL="0" marR="0" lvl="0" indent="0" algn="ctr" defTabSz="95802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6</a:t>
            </a:r>
            <a:endParaRPr kumimoji="0" lang="en-US" altLang="zh-CN" sz="18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41" name="AutoShape 14">
            <a:extLst>
              <a:ext uri="{FF2B5EF4-FFF2-40B4-BE49-F238E27FC236}">
                <a16:creationId xmlns:a16="http://schemas.microsoft.com/office/drawing/2014/main" id="{E8DFC6F7-BC53-2247-8E49-D4A079EC6498}"/>
              </a:ext>
            </a:extLst>
          </p:cNvPr>
          <p:cNvSpPr>
            <a:spLocks noChangeArrowheads="1"/>
          </p:cNvSpPr>
          <p:nvPr/>
        </p:nvSpPr>
        <p:spPr bwMode="auto">
          <a:xfrm>
            <a:off x="3842158" y="2218253"/>
            <a:ext cx="1702324" cy="1319223"/>
          </a:xfrm>
          <a:prstGeom prst="hexagon">
            <a:avLst>
              <a:gd name="adj" fmla="val 28901"/>
              <a:gd name="vf" fmla="val 115470"/>
            </a:avLst>
          </a:prstGeom>
          <a:solidFill>
            <a:srgbClr val="1B4367"/>
          </a:solidFill>
          <a:ln w="9525" algn="ctr">
            <a:noFill/>
            <a:miter lim="800000"/>
            <a:headEnd/>
            <a:tailEnd/>
          </a:ln>
          <a:effectLst/>
        </p:spPr>
        <p:txBody>
          <a:bodyPr wrap="none" lIns="85954" tIns="42977" rIns="85954" bIns="42977" anchor="ctr"/>
          <a:lstStyle/>
          <a:p>
            <a:pPr marL="0" marR="0" lvl="0" indent="0" algn="ctr" defTabSz="958025" eaLnBrk="1" fontAlgn="auto" latinLnBrk="0" hangingPunct="1">
              <a:lnSpc>
                <a:spcPct val="100000"/>
              </a:lnSpc>
              <a:spcBef>
                <a:spcPts val="0"/>
              </a:spcBef>
              <a:spcAft>
                <a:spcPts val="0"/>
              </a:spcAft>
              <a:buClrTx/>
              <a:buSzTx/>
              <a:buFontTx/>
              <a:buNone/>
              <a:tabLst/>
              <a:defRPr/>
            </a:pPr>
            <a:r>
              <a:rPr lang="zh-CN" altLang="en-US" b="1" kern="0" dirty="0">
                <a:solidFill>
                  <a:prstClr val="white"/>
                </a:solidFill>
                <a:latin typeface="Times New Roman" panose="02020603050405020304" pitchFamily="18" charset="0"/>
                <a:cs typeface="Times New Roman" panose="02020603050405020304" pitchFamily="18" charset="0"/>
                <a:sym typeface="Arial"/>
              </a:rPr>
              <a:t>土地流转的特征</a:t>
            </a:r>
            <a:endParaRPr kumimoji="0" lang="zh-CN" altLang="en-US" sz="14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sym typeface="Arial"/>
            </a:endParaRPr>
          </a:p>
        </p:txBody>
      </p:sp>
      <p:sp>
        <p:nvSpPr>
          <p:cNvPr id="43" name="Text Box 15">
            <a:extLst>
              <a:ext uri="{FF2B5EF4-FFF2-40B4-BE49-F238E27FC236}">
                <a16:creationId xmlns:a16="http://schemas.microsoft.com/office/drawing/2014/main" id="{B72BE7A6-005A-CB49-9189-C4F28AD28C85}"/>
              </a:ext>
            </a:extLst>
          </p:cNvPr>
          <p:cNvSpPr txBox="1">
            <a:spLocks noChangeArrowheads="1"/>
          </p:cNvSpPr>
          <p:nvPr/>
        </p:nvSpPr>
        <p:spPr bwMode="auto">
          <a:xfrm>
            <a:off x="2094649" y="2762103"/>
            <a:ext cx="1417822" cy="12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非粮化趋势非常明显</a:t>
            </a:r>
          </a:p>
        </p:txBody>
      </p:sp>
      <p:sp>
        <p:nvSpPr>
          <p:cNvPr id="44" name="Text Box 16">
            <a:extLst>
              <a:ext uri="{FF2B5EF4-FFF2-40B4-BE49-F238E27FC236}">
                <a16:creationId xmlns:a16="http://schemas.microsoft.com/office/drawing/2014/main" id="{83A75F6C-B281-124B-8BEE-4F88EDC5CD69}"/>
              </a:ext>
            </a:extLst>
          </p:cNvPr>
          <p:cNvSpPr txBox="1">
            <a:spLocks noChangeArrowheads="1"/>
          </p:cNvSpPr>
          <p:nvPr/>
        </p:nvSpPr>
        <p:spPr bwMode="auto">
          <a:xfrm>
            <a:off x="3664083" y="3975832"/>
            <a:ext cx="1417823" cy="52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租金分期支付</a:t>
            </a:r>
          </a:p>
        </p:txBody>
      </p:sp>
      <p:sp>
        <p:nvSpPr>
          <p:cNvPr id="45" name="Text Box 17">
            <a:extLst>
              <a:ext uri="{FF2B5EF4-FFF2-40B4-BE49-F238E27FC236}">
                <a16:creationId xmlns:a16="http://schemas.microsoft.com/office/drawing/2014/main" id="{407CAEAE-E6E0-5245-95F1-4069411A2473}"/>
              </a:ext>
            </a:extLst>
          </p:cNvPr>
          <p:cNvSpPr txBox="1">
            <a:spLocks noChangeArrowheads="1"/>
          </p:cNvSpPr>
          <p:nvPr/>
        </p:nvSpPr>
        <p:spPr bwMode="auto">
          <a:xfrm>
            <a:off x="5330323" y="3552881"/>
            <a:ext cx="1417822" cy="120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基层政府作为土地流转中介的角色和作用不可忽略</a:t>
            </a:r>
          </a:p>
        </p:txBody>
      </p:sp>
      <p:sp>
        <p:nvSpPr>
          <p:cNvPr id="46" name="Text Box 18">
            <a:extLst>
              <a:ext uri="{FF2B5EF4-FFF2-40B4-BE49-F238E27FC236}">
                <a16:creationId xmlns:a16="http://schemas.microsoft.com/office/drawing/2014/main" id="{366F2F8B-7EF5-2C4E-A510-843731CD037A}"/>
              </a:ext>
            </a:extLst>
          </p:cNvPr>
          <p:cNvSpPr txBox="1">
            <a:spLocks noChangeArrowheads="1"/>
          </p:cNvSpPr>
          <p:nvPr/>
        </p:nvSpPr>
        <p:spPr bwMode="auto">
          <a:xfrm>
            <a:off x="2565022" y="1012467"/>
            <a:ext cx="1417823" cy="120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农业产业化过程中与 产业发展相关联的农村建设用地指标供不应求</a:t>
            </a:r>
          </a:p>
        </p:txBody>
      </p:sp>
      <p:sp>
        <p:nvSpPr>
          <p:cNvPr id="47" name="Text Box 19">
            <a:extLst>
              <a:ext uri="{FF2B5EF4-FFF2-40B4-BE49-F238E27FC236}">
                <a16:creationId xmlns:a16="http://schemas.microsoft.com/office/drawing/2014/main" id="{8C335C08-8B14-364E-9790-695BE1DB0130}"/>
              </a:ext>
            </a:extLst>
          </p:cNvPr>
          <p:cNvSpPr txBox="1">
            <a:spLocks noChangeArrowheads="1"/>
          </p:cNvSpPr>
          <p:nvPr/>
        </p:nvSpPr>
        <p:spPr bwMode="auto">
          <a:xfrm>
            <a:off x="6040015" y="1837330"/>
            <a:ext cx="1575513" cy="12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流转方式多样：出租、转包、互换、转让、入股等</a:t>
            </a:r>
          </a:p>
        </p:txBody>
      </p:sp>
      <p:sp>
        <p:nvSpPr>
          <p:cNvPr id="48" name="Text Box 20">
            <a:extLst>
              <a:ext uri="{FF2B5EF4-FFF2-40B4-BE49-F238E27FC236}">
                <a16:creationId xmlns:a16="http://schemas.microsoft.com/office/drawing/2014/main" id="{689E5DA9-2CED-EA40-90D8-BD210EB1635D}"/>
              </a:ext>
            </a:extLst>
          </p:cNvPr>
          <p:cNvSpPr txBox="1">
            <a:spLocks noChangeArrowheads="1"/>
          </p:cNvSpPr>
          <p:nvPr/>
        </p:nvSpPr>
        <p:spPr bwMode="auto">
          <a:xfrm>
            <a:off x="4408035" y="630143"/>
            <a:ext cx="1575514" cy="12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6" tIns="42964" rIns="85926" bIns="42964"/>
          <a:lstStyle>
            <a:lvl1pPr marL="174625" indent="-174625" algn="l">
              <a:spcBef>
                <a:spcPct val="0"/>
              </a:spcBef>
              <a:defRPr>
                <a:solidFill>
                  <a:schemeClr val="tx1"/>
                </a:solidFill>
                <a:latin typeface="Arial" pitchFamily="34" charset="0"/>
                <a:ea typeface="宋体" pitchFamily="2" charset="-122"/>
              </a:defRPr>
            </a:lvl1pPr>
            <a:lvl2pPr marL="536575" indent="-182563" algn="l">
              <a:spcBef>
                <a:spcPct val="0"/>
              </a:spcBef>
              <a:defRPr>
                <a:solidFill>
                  <a:schemeClr val="tx1"/>
                </a:solidFill>
                <a:latin typeface="Arial" pitchFamily="34" charset="0"/>
                <a:ea typeface="宋体" pitchFamily="2" charset="-122"/>
              </a:defRPr>
            </a:lvl2pPr>
            <a:lvl3pPr marL="900113" indent="-184150" algn="l">
              <a:spcBef>
                <a:spcPct val="0"/>
              </a:spcBef>
              <a:defRPr>
                <a:solidFill>
                  <a:schemeClr val="tx1"/>
                </a:solidFill>
                <a:latin typeface="Arial" pitchFamily="34" charset="0"/>
                <a:ea typeface="宋体" pitchFamily="2" charset="-122"/>
              </a:defRPr>
            </a:lvl3pPr>
            <a:lvl4pPr marL="1438275" indent="-180975" algn="l">
              <a:spcBef>
                <a:spcPct val="0"/>
              </a:spcBef>
              <a:defRPr>
                <a:solidFill>
                  <a:schemeClr val="tx1"/>
                </a:solidFill>
                <a:latin typeface="Arial" pitchFamily="34" charset="0"/>
                <a:ea typeface="宋体" pitchFamily="2" charset="-122"/>
              </a:defRPr>
            </a:lvl4pPr>
            <a:lvl5pPr marL="2181225" algn="l">
              <a:spcBef>
                <a:spcPct val="0"/>
              </a:spcBef>
              <a:defRPr>
                <a:solidFill>
                  <a:schemeClr val="tx1"/>
                </a:solidFill>
                <a:latin typeface="Arial" pitchFamily="34" charset="0"/>
                <a:ea typeface="宋体" pitchFamily="2" charset="-122"/>
              </a:defRPr>
            </a:lvl5pPr>
            <a:lvl6pPr marL="2638425" fontAlgn="base">
              <a:spcBef>
                <a:spcPct val="0"/>
              </a:spcBef>
              <a:spcAft>
                <a:spcPct val="0"/>
              </a:spcAft>
              <a:defRPr>
                <a:solidFill>
                  <a:schemeClr val="tx1"/>
                </a:solidFill>
                <a:latin typeface="Arial" pitchFamily="34" charset="0"/>
                <a:ea typeface="宋体" pitchFamily="2" charset="-122"/>
              </a:defRPr>
            </a:lvl6pPr>
            <a:lvl7pPr marL="3095625" fontAlgn="base">
              <a:spcBef>
                <a:spcPct val="0"/>
              </a:spcBef>
              <a:spcAft>
                <a:spcPct val="0"/>
              </a:spcAft>
              <a:defRPr>
                <a:solidFill>
                  <a:schemeClr val="tx1"/>
                </a:solidFill>
                <a:latin typeface="Arial" pitchFamily="34" charset="0"/>
                <a:ea typeface="宋体" pitchFamily="2" charset="-122"/>
              </a:defRPr>
            </a:lvl7pPr>
            <a:lvl8pPr marL="3552825" fontAlgn="base">
              <a:spcBef>
                <a:spcPct val="0"/>
              </a:spcBef>
              <a:spcAft>
                <a:spcPct val="0"/>
              </a:spcAft>
              <a:defRPr>
                <a:solidFill>
                  <a:schemeClr val="tx1"/>
                </a:solidFill>
                <a:latin typeface="Arial" pitchFamily="34" charset="0"/>
                <a:ea typeface="宋体" pitchFamily="2" charset="-122"/>
              </a:defRPr>
            </a:lvl8pPr>
            <a:lvl9pPr marL="4010025" fontAlgn="base">
              <a:spcBef>
                <a:spcPct val="0"/>
              </a:spcBef>
              <a:spcAft>
                <a:spcPct val="0"/>
              </a:spcAft>
              <a:defRPr>
                <a:solidFill>
                  <a:schemeClr val="tx1"/>
                </a:solidFill>
                <a:latin typeface="Arial" pitchFamily="34" charset="0"/>
                <a:ea typeface="宋体" pitchFamily="2" charset="-122"/>
              </a:defRPr>
            </a:lvl9pPr>
          </a:lstStyle>
          <a:p>
            <a:pPr marL="180975" indent="-180975" defTabSz="914400">
              <a:lnSpc>
                <a:spcPct val="120000"/>
              </a:lnSpc>
              <a:spcBef>
                <a:spcPts val="300"/>
              </a:spcBef>
              <a:spcAft>
                <a:spcPts val="300"/>
              </a:spcAft>
              <a:buClr>
                <a:srgbClr val="1B4367"/>
              </a:buClr>
              <a:buSzPct val="80000"/>
              <a:buFont typeface="Wingdings" pitchFamily="2" charset="2"/>
              <a:buChar char="Ø"/>
            </a:pPr>
            <a:r>
              <a:rPr lang="zh-CN" altLang="en-US" sz="1200" dirty="0">
                <a:solidFill>
                  <a:srgbClr val="000000"/>
                </a:solidFill>
                <a:latin typeface="Times New Roman" panose="02020603050405020304" pitchFamily="18" charset="0"/>
                <a:ea typeface="+mn-ea"/>
                <a:cs typeface="Times New Roman" panose="02020603050405020304" pitchFamily="18" charset="0"/>
                <a:sym typeface="Arial"/>
              </a:rPr>
              <a:t>流转主体相对集中：主要流向为专业大户、农民专业合作社以及龙头企业</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12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956"/>
          <p:cNvSpPr/>
          <p:nvPr/>
        </p:nvSpPr>
        <p:spPr>
          <a:xfrm>
            <a:off x="5005407" y="1193189"/>
            <a:ext cx="1683244" cy="284693"/>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土地需要适度集中</a:t>
            </a:r>
          </a:p>
        </p:txBody>
      </p:sp>
      <p:sp>
        <p:nvSpPr>
          <p:cNvPr id="7" name="TextBox 1956"/>
          <p:cNvSpPr/>
          <p:nvPr/>
        </p:nvSpPr>
        <p:spPr>
          <a:xfrm>
            <a:off x="5005407" y="2881286"/>
            <a:ext cx="2710975" cy="477054"/>
          </a:xfrm>
          <a:prstGeom prst="rect">
            <a:avLst/>
          </a:prstGeom>
          <a:noFill/>
          <a:ln w="9525">
            <a:noFill/>
            <a:miter/>
          </a:ln>
        </p:spPr>
        <p:txBody>
          <a:bodyPr wrap="square">
            <a:spAutoFit/>
          </a:bodyPr>
          <a:lstStyle/>
          <a:p>
            <a:pPr lvl="0">
              <a:lnSpc>
                <a:spcPts val="1500"/>
              </a:lnSpc>
            </a:pPr>
            <a:r>
              <a:rPr lang="zh-CN" altLang="en-US" b="1" dirty="0">
                <a:solidFill>
                  <a:srgbClr val="1B4367"/>
                </a:solidFill>
                <a:cs typeface="+mn-ea"/>
                <a:sym typeface="+mn-lt"/>
              </a:rPr>
              <a:t>农业公司或合作社须对获得经营权的土地进行整理、切割或细分</a:t>
            </a:r>
          </a:p>
        </p:txBody>
      </p:sp>
      <p:cxnSp>
        <p:nvCxnSpPr>
          <p:cNvPr id="11" name="直接连接符 10"/>
          <p:cNvCxnSpPr>
            <a:stCxn id="56" idx="0"/>
          </p:cNvCxnSpPr>
          <p:nvPr/>
        </p:nvCxnSpPr>
        <p:spPr>
          <a:xfrm>
            <a:off x="4505836" y="1118882"/>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4158330" y="3655668"/>
            <a:ext cx="686184" cy="694853"/>
            <a:chOff x="5237224" y="4937554"/>
            <a:chExt cx="914912" cy="926470"/>
          </a:xfrm>
          <a:solidFill>
            <a:schemeClr val="bg1"/>
          </a:solidFill>
        </p:grpSpPr>
        <p:sp>
          <p:nvSpPr>
            <p:cNvPr id="65"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5" name="组合 24"/>
            <p:cNvGrpSpPr/>
            <p:nvPr/>
          </p:nvGrpSpPr>
          <p:grpSpPr>
            <a:xfrm>
              <a:off x="5474309" y="5184293"/>
              <a:ext cx="438631" cy="441328"/>
              <a:chOff x="5595939" y="4999038"/>
              <a:chExt cx="515938" cy="519113"/>
            </a:xfrm>
            <a:grpFill/>
          </p:grpSpPr>
          <p:sp>
            <p:nvSpPr>
              <p:cNvPr id="4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chemeClr val="bg1"/>
                </a:solidFill>
                <a:round/>
              </a:ln>
            </p:spPr>
            <p:txBody>
              <a:bodyPr/>
              <a:lstStyle/>
              <a:p>
                <a:pPr>
                  <a:defRPr/>
                </a:pPr>
                <a:endParaRPr lang="zh-CN" altLang="en-US">
                  <a:cs typeface="+mn-ea"/>
                  <a:sym typeface="+mn-lt"/>
                </a:endParaRPr>
              </a:p>
            </p:txBody>
          </p:sp>
          <p:sp>
            <p:nvSpPr>
              <p:cNvPr id="50" name="Rectangle 6"/>
              <p:cNvSpPr>
                <a:spLocks noChangeArrowheads="1"/>
              </p:cNvSpPr>
              <p:nvPr/>
            </p:nvSpPr>
            <p:spPr bwMode="auto">
              <a:xfrm>
                <a:off x="5595939" y="5345113"/>
                <a:ext cx="100013" cy="109538"/>
              </a:xfrm>
              <a:prstGeom prst="rect">
                <a:avLst/>
              </a:prstGeom>
              <a:grpFill/>
              <a:ln w="9525">
                <a:solidFill>
                  <a:schemeClr val="bg1"/>
                </a:solidFill>
                <a:miter lim="800000"/>
                <a:headEnd/>
                <a:tailEnd/>
              </a:ln>
            </p:spPr>
            <p:txBody>
              <a:bodyPr/>
              <a:lstStyle/>
              <a:p>
                <a:pPr>
                  <a:defRPr/>
                </a:pPr>
                <a:endParaRPr lang="zh-CN" altLang="en-US">
                  <a:cs typeface="+mn-ea"/>
                  <a:sym typeface="+mn-lt"/>
                </a:endParaRPr>
              </a:p>
            </p:txBody>
          </p:sp>
          <p:sp>
            <p:nvSpPr>
              <p:cNvPr id="5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52" name="Rectangle 8"/>
              <p:cNvSpPr>
                <a:spLocks noChangeArrowheads="1"/>
              </p:cNvSpPr>
              <p:nvPr/>
            </p:nvSpPr>
            <p:spPr bwMode="auto">
              <a:xfrm>
                <a:off x="5830889" y="5260976"/>
                <a:ext cx="98425" cy="193675"/>
              </a:xfrm>
              <a:prstGeom prst="rect">
                <a:avLst/>
              </a:prstGeom>
              <a:grpFill/>
              <a:ln w="9525">
                <a:solidFill>
                  <a:schemeClr val="bg1"/>
                </a:solidFill>
                <a:miter lim="800000"/>
                <a:headEnd/>
                <a:tailEnd/>
              </a:ln>
            </p:spPr>
            <p:txBody>
              <a:bodyPr/>
              <a:lstStyle/>
              <a:p>
                <a:pPr>
                  <a:defRPr/>
                </a:pPr>
                <a:endParaRPr lang="zh-CN" altLang="en-US">
                  <a:cs typeface="+mn-ea"/>
                  <a:sym typeface="+mn-lt"/>
                </a:endParaRPr>
              </a:p>
            </p:txBody>
          </p:sp>
          <p:sp>
            <p:nvSpPr>
              <p:cNvPr id="53" name="Rectangle 9"/>
              <p:cNvSpPr>
                <a:spLocks noChangeArrowheads="1"/>
              </p:cNvSpPr>
              <p:nvPr/>
            </p:nvSpPr>
            <p:spPr bwMode="auto">
              <a:xfrm>
                <a:off x="5948364" y="5183188"/>
                <a:ext cx="98425" cy="271463"/>
              </a:xfrm>
              <a:prstGeom prst="rect">
                <a:avLst/>
              </a:prstGeom>
              <a:grpFill/>
              <a:ln w="9525">
                <a:solidFill>
                  <a:schemeClr val="bg1"/>
                </a:solidFill>
                <a:miter lim="800000"/>
                <a:headEnd/>
                <a:tailEnd/>
              </a:ln>
            </p:spPr>
            <p:txBody>
              <a:bodyPr/>
              <a:lstStyle/>
              <a:p>
                <a:pPr>
                  <a:defRPr/>
                </a:pPr>
                <a:endParaRPr lang="zh-CN" altLang="en-US">
                  <a:cs typeface="+mn-ea"/>
                  <a:sym typeface="+mn-lt"/>
                </a:endParaRPr>
              </a:p>
            </p:txBody>
          </p:sp>
          <p:sp>
            <p:nvSpPr>
              <p:cNvPr id="5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0" name="组合 69"/>
          <p:cNvGrpSpPr/>
          <p:nvPr/>
        </p:nvGrpSpPr>
        <p:grpSpPr>
          <a:xfrm>
            <a:off x="4158330" y="1005825"/>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4158331" y="1889106"/>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4158330" y="2772387"/>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sp>
        <p:nvSpPr>
          <p:cNvPr id="67" name="TextBox 1956"/>
          <p:cNvSpPr/>
          <p:nvPr/>
        </p:nvSpPr>
        <p:spPr>
          <a:xfrm>
            <a:off x="1176527" y="2073640"/>
            <a:ext cx="2949057" cy="284693"/>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托管服务意味着农地的多次“定价”</a:t>
            </a:r>
          </a:p>
        </p:txBody>
      </p:sp>
      <p:sp>
        <p:nvSpPr>
          <p:cNvPr id="69" name="TextBox 1956"/>
          <p:cNvSpPr/>
          <p:nvPr/>
        </p:nvSpPr>
        <p:spPr>
          <a:xfrm>
            <a:off x="1645539" y="3918288"/>
            <a:ext cx="2464558" cy="284693"/>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土地托管涉及市场细分</a:t>
            </a:r>
          </a:p>
        </p:txBody>
      </p:sp>
      <p:sp>
        <p:nvSpPr>
          <p:cNvPr id="55" name="文本框 15"/>
          <p:cNvSpPr txBox="1"/>
          <p:nvPr/>
        </p:nvSpPr>
        <p:spPr>
          <a:xfrm>
            <a:off x="709386" y="309785"/>
            <a:ext cx="4981668"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 </a:t>
            </a:r>
            <a:r>
              <a:rPr lang="zh-CN" altLang="en-US" sz="1700" b="1" dirty="0">
                <a:solidFill>
                  <a:srgbClr val="1B4367"/>
                </a:solidFill>
                <a:cs typeface="+mn-ea"/>
                <a:sym typeface="+mn-lt"/>
              </a:rPr>
              <a:t>土地市场：构建土地托管体系所需解决的问题</a:t>
            </a: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1600"/>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300"/>
                                        <p:tgtEl>
                                          <p:spTgt spid="57"/>
                                        </p:tgtEl>
                                      </p:cBhvr>
                                    </p:animEffect>
                                  </p:childTnLst>
                                </p:cTn>
                              </p:par>
                            </p:childTnLst>
                          </p:cTn>
                        </p:par>
                        <p:par>
                          <p:cTn id="16" fill="hold">
                            <p:stCondLst>
                              <p:cond delay="19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400"/>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900"/>
                            </p:stCondLst>
                            <p:childTnLst>
                              <p:par>
                                <p:cTn id="27" presetID="53" presetClass="entr" presetSubtype="16" fill="hold"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childTnLst>
                          </p:cTn>
                        </p:par>
                        <p:par>
                          <p:cTn id="32" fill="hold">
                            <p:stCondLst>
                              <p:cond delay="3400"/>
                            </p:stCondLst>
                            <p:childTnLst>
                              <p:par>
                                <p:cTn id="33" presetID="53" presetClass="entr" presetSubtype="16" fill="hold" nodeType="after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p:cTn id="35" dur="500" fill="hold"/>
                                        <p:tgtEl>
                                          <p:spTgt spid="72"/>
                                        </p:tgtEl>
                                        <p:attrNameLst>
                                          <p:attrName>ppt_w</p:attrName>
                                        </p:attrNameLst>
                                      </p:cBhvr>
                                      <p:tavLst>
                                        <p:tav tm="0">
                                          <p:val>
                                            <p:fltVal val="0"/>
                                          </p:val>
                                        </p:tav>
                                        <p:tav tm="100000">
                                          <p:val>
                                            <p:strVal val="#ppt_w"/>
                                          </p:val>
                                        </p:tav>
                                      </p:tavLst>
                                    </p:anim>
                                    <p:anim calcmode="lin" valueType="num">
                                      <p:cBhvr>
                                        <p:cTn id="36" dur="500" fill="hold"/>
                                        <p:tgtEl>
                                          <p:spTgt spid="72"/>
                                        </p:tgtEl>
                                        <p:attrNameLst>
                                          <p:attrName>ppt_h</p:attrName>
                                        </p:attrNameLst>
                                      </p:cBhvr>
                                      <p:tavLst>
                                        <p:tav tm="0">
                                          <p:val>
                                            <p:fltVal val="0"/>
                                          </p:val>
                                        </p:tav>
                                        <p:tav tm="100000">
                                          <p:val>
                                            <p:strVal val="#ppt_h"/>
                                          </p:val>
                                        </p:tav>
                                      </p:tavLst>
                                    </p:anim>
                                    <p:animEffect transition="in" filter="fade">
                                      <p:cBhvr>
                                        <p:cTn id="37" dur="500"/>
                                        <p:tgtEl>
                                          <p:spTgt spid="72"/>
                                        </p:tgtEl>
                                      </p:cBhvr>
                                    </p:animEffect>
                                  </p:childTnLst>
                                </p:cTn>
                              </p:par>
                            </p:childTnLst>
                          </p:cTn>
                        </p:par>
                        <p:par>
                          <p:cTn id="38" fill="hold">
                            <p:stCondLst>
                              <p:cond delay="3900"/>
                            </p:stCondLst>
                            <p:childTnLst>
                              <p:par>
                                <p:cTn id="39" presetID="53" presetClass="entr" presetSubtype="16" fill="hold" nodeType="afterEffect">
                                  <p:stCondLst>
                                    <p:cond delay="0"/>
                                  </p:stCondLst>
                                  <p:childTnLst>
                                    <p:set>
                                      <p:cBhvr>
                                        <p:cTn id="40" dur="1" fill="hold">
                                          <p:stCondLst>
                                            <p:cond delay="0"/>
                                          </p:stCondLst>
                                        </p:cTn>
                                        <p:tgtEl>
                                          <p:spTgt spid="73"/>
                                        </p:tgtEl>
                                        <p:attrNameLst>
                                          <p:attrName>style.visibility</p:attrName>
                                        </p:attrNameLst>
                                      </p:cBhvr>
                                      <p:to>
                                        <p:strVal val="visible"/>
                                      </p:to>
                                    </p:set>
                                    <p:anim calcmode="lin" valueType="num">
                                      <p:cBhvr>
                                        <p:cTn id="41" dur="500" fill="hold"/>
                                        <p:tgtEl>
                                          <p:spTgt spid="73"/>
                                        </p:tgtEl>
                                        <p:attrNameLst>
                                          <p:attrName>ppt_w</p:attrName>
                                        </p:attrNameLst>
                                      </p:cBhvr>
                                      <p:tavLst>
                                        <p:tav tm="0">
                                          <p:val>
                                            <p:fltVal val="0"/>
                                          </p:val>
                                        </p:tav>
                                        <p:tav tm="100000">
                                          <p:val>
                                            <p:strVal val="#ppt_w"/>
                                          </p:val>
                                        </p:tav>
                                      </p:tavLst>
                                    </p:anim>
                                    <p:anim calcmode="lin" valueType="num">
                                      <p:cBhvr>
                                        <p:cTn id="42" dur="500" fill="hold"/>
                                        <p:tgtEl>
                                          <p:spTgt spid="73"/>
                                        </p:tgtEl>
                                        <p:attrNameLst>
                                          <p:attrName>ppt_h</p:attrName>
                                        </p:attrNameLst>
                                      </p:cBhvr>
                                      <p:tavLst>
                                        <p:tav tm="0">
                                          <p:val>
                                            <p:fltVal val="0"/>
                                          </p:val>
                                        </p:tav>
                                        <p:tav tm="100000">
                                          <p:val>
                                            <p:strVal val="#ppt_h"/>
                                          </p:val>
                                        </p:tav>
                                      </p:tavLst>
                                    </p:anim>
                                    <p:animEffect transition="in" filter="fade">
                                      <p:cBhvr>
                                        <p:cTn id="4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3801068"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4.2</a:t>
            </a:r>
            <a:r>
              <a:rPr lang="zh-CN" altLang="en-US" sz="1700" b="1" dirty="0">
                <a:solidFill>
                  <a:srgbClr val="1B4367"/>
                </a:solidFill>
                <a:cs typeface="+mn-ea"/>
                <a:sym typeface="+mn-lt"/>
              </a:rPr>
              <a:t> 信贷市场、产品市场及品牌塑造</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3" name="圆角矩形 37">
            <a:extLst>
              <a:ext uri="{FF2B5EF4-FFF2-40B4-BE49-F238E27FC236}">
                <a16:creationId xmlns:a16="http://schemas.microsoft.com/office/drawing/2014/main" id="{84188EAD-1FA1-CA41-9BC0-14F5B6747D04}"/>
              </a:ext>
            </a:extLst>
          </p:cNvPr>
          <p:cNvSpPr/>
          <p:nvPr/>
        </p:nvSpPr>
        <p:spPr>
          <a:xfrm>
            <a:off x="685676" y="1105844"/>
            <a:ext cx="7799635" cy="3296586"/>
          </a:xfrm>
          <a:prstGeom prst="roundRect">
            <a:avLst>
              <a:gd name="adj" fmla="val 3290"/>
            </a:avLst>
          </a:prstGeom>
          <a:noFill/>
          <a:ln w="19050" cap="flat" cmpd="sng" algn="ctr">
            <a:solidFill>
              <a:srgbClr val="4C5663"/>
            </a:solidFill>
            <a:prstDash val="sysDot"/>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err="1">
              <a:ln>
                <a:noFill/>
              </a:ln>
              <a:solidFill>
                <a:srgbClr val="000000"/>
              </a:solidFill>
              <a:effectLst/>
              <a:uLnTx/>
              <a:uFillTx/>
              <a:latin typeface="+mn-ea"/>
              <a:cs typeface="Times New Roman" panose="02020603050405020304" pitchFamily="18" charset="0"/>
            </a:endParaRPr>
          </a:p>
        </p:txBody>
      </p:sp>
      <p:sp>
        <p:nvSpPr>
          <p:cNvPr id="54" name="矩形 53">
            <a:extLst>
              <a:ext uri="{FF2B5EF4-FFF2-40B4-BE49-F238E27FC236}">
                <a16:creationId xmlns:a16="http://schemas.microsoft.com/office/drawing/2014/main" id="{85650BBD-CA73-1F41-B2ED-6A776A627B40}"/>
              </a:ext>
            </a:extLst>
          </p:cNvPr>
          <p:cNvSpPr/>
          <p:nvPr/>
        </p:nvSpPr>
        <p:spPr>
          <a:xfrm>
            <a:off x="1836141" y="876930"/>
            <a:ext cx="5301960" cy="476373"/>
          </a:xfrm>
          <a:prstGeom prst="rect">
            <a:avLst/>
          </a:prstGeom>
          <a:solidFill>
            <a:srgbClr val="1B4367"/>
          </a:solidFill>
          <a:ln w="12700" cap="flat" cmpd="sng" algn="ctr">
            <a:solidFill>
              <a:srgbClr val="1B4367"/>
            </a:solid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a:solidFill>
                  <a:srgbClr val="FFFFFF"/>
                </a:solidFill>
                <a:latin typeface="+mn-ea"/>
                <a:cs typeface="Times New Roman" panose="02020603050405020304" pitchFamily="18" charset="0"/>
              </a:rPr>
              <a:t>天津市都市农业生产经营模式的关键因素</a:t>
            </a:r>
            <a:endParaRPr kumimoji="0" lang="zh-CN" altLang="en-US" sz="14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55" name="矩形 54">
            <a:extLst>
              <a:ext uri="{FF2B5EF4-FFF2-40B4-BE49-F238E27FC236}">
                <a16:creationId xmlns:a16="http://schemas.microsoft.com/office/drawing/2014/main" id="{6E69412B-D151-E747-B254-536245177E6B}"/>
              </a:ext>
            </a:extLst>
          </p:cNvPr>
          <p:cNvSpPr/>
          <p:nvPr/>
        </p:nvSpPr>
        <p:spPr>
          <a:xfrm>
            <a:off x="999279" y="1724921"/>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信贷市场</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5" name="矩形 64">
            <a:extLst>
              <a:ext uri="{FF2B5EF4-FFF2-40B4-BE49-F238E27FC236}">
                <a16:creationId xmlns:a16="http://schemas.microsoft.com/office/drawing/2014/main" id="{0951CCE4-443D-D649-BFF0-369C16D0B5E0}"/>
              </a:ext>
            </a:extLst>
          </p:cNvPr>
          <p:cNvSpPr/>
          <p:nvPr/>
        </p:nvSpPr>
        <p:spPr>
          <a:xfrm>
            <a:off x="3487270" y="1724921"/>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产品市场</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6" name="矩形 65">
            <a:extLst>
              <a:ext uri="{FF2B5EF4-FFF2-40B4-BE49-F238E27FC236}">
                <a16:creationId xmlns:a16="http://schemas.microsoft.com/office/drawing/2014/main" id="{1F34BCBA-0113-184A-A6DF-14F11866B377}"/>
              </a:ext>
            </a:extLst>
          </p:cNvPr>
          <p:cNvSpPr/>
          <p:nvPr/>
        </p:nvSpPr>
        <p:spPr>
          <a:xfrm>
            <a:off x="5975261" y="1724921"/>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品牌塑造</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7" name="矩形 66">
            <a:extLst>
              <a:ext uri="{FF2B5EF4-FFF2-40B4-BE49-F238E27FC236}">
                <a16:creationId xmlns:a16="http://schemas.microsoft.com/office/drawing/2014/main" id="{8A0C44A8-74D0-B243-812D-955BBED7A53F}"/>
              </a:ext>
            </a:extLst>
          </p:cNvPr>
          <p:cNvSpPr/>
          <p:nvPr/>
        </p:nvSpPr>
        <p:spPr>
          <a:xfrm>
            <a:off x="999279" y="2179108"/>
            <a:ext cx="2126937" cy="1905705"/>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lang="zh-CN" altLang="en-US" sz="1200" kern="0" dirty="0">
                <a:solidFill>
                  <a:srgbClr val="000000"/>
                </a:solidFill>
                <a:latin typeface="+mn-ea"/>
                <a:cs typeface="Times New Roman" panose="02020603050405020304" pitchFamily="18" charset="0"/>
              </a:rPr>
              <a:t>农业：资金需求分散、回收周期长、风险高、不易监督、缺乏合适的抵押品</a:t>
            </a:r>
            <a:endParaRPr lang="en-US" altLang="zh-CN" sz="1200" kern="0" dirty="0">
              <a:solidFill>
                <a:srgbClr val="000000"/>
              </a:solidFill>
              <a:latin typeface="+mn-ea"/>
              <a:cs typeface="Times New Roman" panose="02020603050405020304" pitchFamily="18" charset="0"/>
            </a:endParaRP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rPr>
              <a:t>土地经营权能够用于抵押能极大缓解农村金融发展缓慢的局面</a:t>
            </a:r>
          </a:p>
        </p:txBody>
      </p:sp>
      <p:sp>
        <p:nvSpPr>
          <p:cNvPr id="68" name="矩形 67">
            <a:extLst>
              <a:ext uri="{FF2B5EF4-FFF2-40B4-BE49-F238E27FC236}">
                <a16:creationId xmlns:a16="http://schemas.microsoft.com/office/drawing/2014/main" id="{47A3F53A-6F07-2548-BD84-E77E19B7B94D}"/>
              </a:ext>
            </a:extLst>
          </p:cNvPr>
          <p:cNvSpPr/>
          <p:nvPr/>
        </p:nvSpPr>
        <p:spPr>
          <a:xfrm>
            <a:off x="3487270" y="2178612"/>
            <a:ext cx="2126937" cy="1905705"/>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lang="zh-CN" altLang="en-US" sz="1200" kern="0" dirty="0">
                <a:solidFill>
                  <a:srgbClr val="000000"/>
                </a:solidFill>
                <a:latin typeface="+mn-ea"/>
                <a:cs typeface="Times New Roman" panose="02020603050405020304" pitchFamily="18" charset="0"/>
              </a:rPr>
              <a:t>盈利是企业的主要目标</a:t>
            </a:r>
            <a:endParaRPr lang="en-US" altLang="zh-CN" sz="1200" kern="0" dirty="0">
              <a:solidFill>
                <a:srgbClr val="000000"/>
              </a:solidFill>
              <a:latin typeface="+mn-ea"/>
              <a:cs typeface="Times New Roman" panose="02020603050405020304" pitchFamily="18" charset="0"/>
            </a:endParaRP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rPr>
              <a:t>所提供的产品和服务需要具有“市场异质性”</a:t>
            </a:r>
            <a:endParaRPr kumimoji="0" lang="en-US" altLang="zh-CN"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lang="zh-CN" altLang="en-US" sz="1200" kern="0" dirty="0">
                <a:solidFill>
                  <a:srgbClr val="000000"/>
                </a:solidFill>
                <a:latin typeface="+mn-ea"/>
                <a:cs typeface="Times New Roman" panose="02020603050405020304" pitchFamily="18" charset="0"/>
              </a:rPr>
              <a:t>实现产业化需锚定产品终端市场</a:t>
            </a: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69" name="矩形 68">
            <a:extLst>
              <a:ext uri="{FF2B5EF4-FFF2-40B4-BE49-F238E27FC236}">
                <a16:creationId xmlns:a16="http://schemas.microsoft.com/office/drawing/2014/main" id="{D5E69460-C90E-5740-83F4-134D7FA5AECC}"/>
              </a:ext>
            </a:extLst>
          </p:cNvPr>
          <p:cNvSpPr/>
          <p:nvPr/>
        </p:nvSpPr>
        <p:spPr>
          <a:xfrm>
            <a:off x="5975261" y="2178612"/>
            <a:ext cx="2126937" cy="1905705"/>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r>
              <a:rPr lang="zh-CN" altLang="en-US" sz="1200" kern="0" dirty="0">
                <a:solidFill>
                  <a:srgbClr val="000000"/>
                </a:solidFill>
                <a:latin typeface="+mn-ea"/>
                <a:cs typeface="Times New Roman" panose="02020603050405020304" pitchFamily="18" charset="0"/>
              </a:rPr>
              <a:t>天津市农业特色不明显，同质化现象较为严重</a:t>
            </a:r>
            <a:endParaRPr lang="en-US" altLang="zh-CN" sz="1200" kern="0" dirty="0">
              <a:solidFill>
                <a:srgbClr val="000000"/>
              </a:solidFill>
              <a:latin typeface="+mn-ea"/>
              <a:cs typeface="Times New Roman" panose="02020603050405020304" pitchFamily="18" charset="0"/>
            </a:endParaRPr>
          </a:p>
          <a:p>
            <a:pPr marL="180975"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需要提高品牌的差异化和可识别性，在品牌塑造和商标建设中渗进天津的特色文化和市场价值</a:t>
            </a: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Tree>
    <p:extLst>
      <p:ext uri="{BB962C8B-B14F-4D97-AF65-F5344CB8AC3E}">
        <p14:creationId xmlns:p14="http://schemas.microsoft.com/office/powerpoint/2010/main" val="125674264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4.3</a:t>
            </a:r>
            <a:r>
              <a:rPr lang="zh-CN" altLang="en-US" sz="1700" b="1" dirty="0">
                <a:solidFill>
                  <a:srgbClr val="1B4367"/>
                </a:solidFill>
                <a:cs typeface="+mn-ea"/>
                <a:sym typeface="+mn-lt"/>
              </a:rPr>
              <a:t> 治理结构</a:t>
            </a: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8" name="文本占位符 7">
            <a:extLst>
              <a:ext uri="{FF2B5EF4-FFF2-40B4-BE49-F238E27FC236}">
                <a16:creationId xmlns:a16="http://schemas.microsoft.com/office/drawing/2014/main" id="{FC42A6E3-C024-5847-BC44-A1094D168C56}"/>
              </a:ext>
            </a:extLst>
          </p:cNvPr>
          <p:cNvSpPr txBox="1">
            <a:spLocks/>
          </p:cNvSpPr>
          <p:nvPr/>
        </p:nvSpPr>
        <p:spPr>
          <a:xfrm>
            <a:off x="1195673" y="1224462"/>
            <a:ext cx="6364854" cy="995917"/>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土地的集中利用或集约利用内在于市场的规模化和标准化需要，也与市场的个性化或异质性需求有关</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rPr>
              <a:t>市场主体包括农业公司、合作社、农户、涉农金融机构、农担公司、 农保公司或相关机构等，农业生产经营过程中 的治理结构是一个系统性的“集成”</a:t>
            </a:r>
          </a:p>
        </p:txBody>
      </p:sp>
      <p:sp>
        <p:nvSpPr>
          <p:cNvPr id="10" name="圆角矩形 9">
            <a:extLst>
              <a:ext uri="{FF2B5EF4-FFF2-40B4-BE49-F238E27FC236}">
                <a16:creationId xmlns:a16="http://schemas.microsoft.com/office/drawing/2014/main" id="{5802474E-956B-394D-8733-39BA2307A4EF}"/>
              </a:ext>
            </a:extLst>
          </p:cNvPr>
          <p:cNvSpPr/>
          <p:nvPr/>
        </p:nvSpPr>
        <p:spPr>
          <a:xfrm>
            <a:off x="1195672" y="923036"/>
            <a:ext cx="6364853"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marL="0" marR="0" lvl="0" indent="0" defTabSz="501153" eaLnBrk="1" fontAlgn="auto" latinLnBrk="0" hangingPunct="1">
              <a:lnSpc>
                <a:spcPct val="90000"/>
              </a:lnSpc>
              <a:spcBef>
                <a:spcPct val="0"/>
              </a:spcBef>
              <a:spcAft>
                <a:spcPct val="35000"/>
              </a:spcAft>
              <a:buClrTx/>
              <a:buSzTx/>
              <a:buFontTx/>
              <a:buNone/>
              <a:tabLst/>
              <a:defRPr/>
            </a:pPr>
            <a:r>
              <a:rPr lang="zh-CN" altLang="en-US" b="1" kern="0" dirty="0">
                <a:solidFill>
                  <a:srgbClr val="FFFFFF"/>
                </a:solidFill>
                <a:latin typeface="+mn-ea"/>
              </a:rPr>
              <a:t>体制机制性的矛盾</a:t>
            </a:r>
            <a:endParaRPr kumimoji="0" lang="zh-CN" altLang="en-US" sz="1400" b="1" i="0" u="none" strike="noStrike" kern="0" cap="none" spc="0" normalizeH="0" baseline="0" noProof="0" dirty="0">
              <a:ln>
                <a:noFill/>
              </a:ln>
              <a:solidFill>
                <a:srgbClr val="FFFFFF"/>
              </a:solidFill>
              <a:effectLst/>
              <a:uLnTx/>
              <a:uFillTx/>
              <a:latin typeface="+mn-ea"/>
              <a:cs typeface="+mn-cs"/>
            </a:endParaRPr>
          </a:p>
        </p:txBody>
      </p:sp>
      <p:sp>
        <p:nvSpPr>
          <p:cNvPr id="11" name="圆角矩形 10">
            <a:extLst>
              <a:ext uri="{FF2B5EF4-FFF2-40B4-BE49-F238E27FC236}">
                <a16:creationId xmlns:a16="http://schemas.microsoft.com/office/drawing/2014/main" id="{75BDE5EB-119C-DB44-96D0-9B0936C021E9}"/>
              </a:ext>
            </a:extLst>
          </p:cNvPr>
          <p:cNvSpPr/>
          <p:nvPr/>
        </p:nvSpPr>
        <p:spPr>
          <a:xfrm>
            <a:off x="1195671" y="2313388"/>
            <a:ext cx="6364853"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marL="0" marR="0" lvl="0" indent="0" defTabSz="501153" eaLnBrk="1" fontAlgn="auto" latinLnBrk="0" hangingPunct="1">
              <a:lnSpc>
                <a:spcPct val="90000"/>
              </a:lnSpc>
              <a:spcBef>
                <a:spcPct val="0"/>
              </a:spcBef>
              <a:spcAft>
                <a:spcPct val="3500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mn-ea"/>
                <a:cs typeface="+mn-cs"/>
              </a:rPr>
              <a:t>治理结构的设计</a:t>
            </a:r>
          </a:p>
        </p:txBody>
      </p:sp>
      <p:sp>
        <p:nvSpPr>
          <p:cNvPr id="13" name="文本占位符 7">
            <a:extLst>
              <a:ext uri="{FF2B5EF4-FFF2-40B4-BE49-F238E27FC236}">
                <a16:creationId xmlns:a16="http://schemas.microsoft.com/office/drawing/2014/main" id="{06F1A130-F4AB-6946-B96B-80BBF0CDD948}"/>
              </a:ext>
            </a:extLst>
          </p:cNvPr>
          <p:cNvSpPr txBox="1">
            <a:spLocks/>
          </p:cNvSpPr>
          <p:nvPr/>
        </p:nvSpPr>
        <p:spPr>
          <a:xfrm>
            <a:off x="1189397" y="2618476"/>
            <a:ext cx="6364854" cy="1879111"/>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满足都市不同阶层、不同市场的需要</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以经济活跃和具有盈利潜力的农业经营主体为财政和融资支持重点</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以合作社发展为重点</a:t>
            </a:r>
            <a:endPar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采用市场驱动</a:t>
            </a: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农业经营</a:t>
            </a: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模式</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治理平台需注重农业经营中价值链及其结构</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治理平台需鼓励并推进经营模式的创新</a:t>
            </a:r>
          </a:p>
          <a:p>
            <a:pPr marL="285750" indent="-285750">
              <a:buClr>
                <a:srgbClr val="1B4367"/>
              </a:buClr>
              <a:buFont typeface="Wingdings" pitchFamily="2" charset="2"/>
              <a:buChar char="Ø"/>
            </a:pPr>
            <a:r>
              <a:rPr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在治理结构中纳入农业创新模式的“环保和气候智慧”</a:t>
            </a:r>
          </a:p>
          <a:p>
            <a:pPr marL="285750" indent="-285750">
              <a:buClr>
                <a:srgbClr val="1B4367"/>
              </a:buClr>
              <a:buFont typeface="Wingdings" pitchFamily="2" charset="2"/>
              <a:buChar char="Ø"/>
            </a:pPr>
            <a:endParaRPr lang="zh-CN" altLang="en-US" sz="1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834315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975702"/>
            <a:ext cx="2644041"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选题背景与文献综述</a:t>
            </a:r>
          </a:p>
        </p:txBody>
      </p:sp>
      <p:grpSp>
        <p:nvGrpSpPr>
          <p:cNvPr id="2" name="组合 1"/>
          <p:cNvGrpSpPr/>
          <p:nvPr/>
        </p:nvGrpSpPr>
        <p:grpSpPr>
          <a:xfrm>
            <a:off x="5135755" y="955888"/>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1522264"/>
            <a:ext cx="2644041"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农业产业化的理论问题</a:t>
            </a:r>
          </a:p>
        </p:txBody>
      </p:sp>
      <p:grpSp>
        <p:nvGrpSpPr>
          <p:cNvPr id="80" name="组合 79"/>
          <p:cNvGrpSpPr/>
          <p:nvPr/>
        </p:nvGrpSpPr>
        <p:grpSpPr>
          <a:xfrm>
            <a:off x="5135755" y="1502450"/>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02</a:t>
              </a:r>
            </a:p>
          </p:txBody>
        </p:sp>
      </p:grpSp>
      <p:sp>
        <p:nvSpPr>
          <p:cNvPr id="83" name="文本框 10"/>
          <p:cNvSpPr txBox="1"/>
          <p:nvPr/>
        </p:nvSpPr>
        <p:spPr>
          <a:xfrm>
            <a:off x="5645032" y="2061392"/>
            <a:ext cx="2644041"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天津市都市农业发展现状</a:t>
            </a:r>
          </a:p>
        </p:txBody>
      </p:sp>
      <p:grpSp>
        <p:nvGrpSpPr>
          <p:cNvPr id="84" name="组合 83"/>
          <p:cNvGrpSpPr/>
          <p:nvPr/>
        </p:nvGrpSpPr>
        <p:grpSpPr>
          <a:xfrm>
            <a:off x="5135755" y="2041578"/>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03</a:t>
              </a:r>
            </a:p>
          </p:txBody>
        </p:sp>
      </p:grpSp>
      <p:sp>
        <p:nvSpPr>
          <p:cNvPr id="87" name="文本框 10"/>
          <p:cNvSpPr txBox="1"/>
          <p:nvPr/>
        </p:nvSpPr>
        <p:spPr>
          <a:xfrm>
            <a:off x="5656184" y="2616121"/>
            <a:ext cx="2632889" cy="510778"/>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天津市都市农业生产经营模式中的五个重要因素</a:t>
            </a:r>
          </a:p>
        </p:txBody>
      </p:sp>
      <p:grpSp>
        <p:nvGrpSpPr>
          <p:cNvPr id="88" name="组合 87"/>
          <p:cNvGrpSpPr/>
          <p:nvPr/>
        </p:nvGrpSpPr>
        <p:grpSpPr>
          <a:xfrm>
            <a:off x="5135755" y="2677348"/>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04</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a:extLst>
              <a:ext uri="{FF2B5EF4-FFF2-40B4-BE49-F238E27FC236}">
                <a16:creationId xmlns:a16="http://schemas.microsoft.com/office/drawing/2014/main" id="{90B116EC-942C-C24A-B379-921E8B7FB8DD}"/>
              </a:ext>
            </a:extLst>
          </p:cNvPr>
          <p:cNvSpPr txBox="1"/>
          <p:nvPr/>
        </p:nvSpPr>
        <p:spPr>
          <a:xfrm>
            <a:off x="5656186" y="3284307"/>
            <a:ext cx="2632887"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比较案例分析</a:t>
            </a:r>
          </a:p>
        </p:txBody>
      </p:sp>
      <p:grpSp>
        <p:nvGrpSpPr>
          <p:cNvPr id="22" name="组合 21">
            <a:extLst>
              <a:ext uri="{FF2B5EF4-FFF2-40B4-BE49-F238E27FC236}">
                <a16:creationId xmlns:a16="http://schemas.microsoft.com/office/drawing/2014/main" id="{7777E363-6716-F849-B74F-A4377E080C33}"/>
              </a:ext>
            </a:extLst>
          </p:cNvPr>
          <p:cNvGrpSpPr/>
          <p:nvPr/>
        </p:nvGrpSpPr>
        <p:grpSpPr>
          <a:xfrm>
            <a:off x="5146909" y="3264493"/>
            <a:ext cx="478533" cy="393570"/>
            <a:chOff x="5640108" y="966369"/>
            <a:chExt cx="476097" cy="391567"/>
          </a:xfrm>
        </p:grpSpPr>
        <p:sp>
          <p:nvSpPr>
            <p:cNvPr id="23" name="椭圆 22">
              <a:extLst>
                <a:ext uri="{FF2B5EF4-FFF2-40B4-BE49-F238E27FC236}">
                  <a16:creationId xmlns:a16="http://schemas.microsoft.com/office/drawing/2014/main" id="{A08D4136-9A9C-EF41-A8EC-BF36B8258AC9}"/>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24" name="文本框 17">
              <a:extLst>
                <a:ext uri="{FF2B5EF4-FFF2-40B4-BE49-F238E27FC236}">
                  <a16:creationId xmlns:a16="http://schemas.microsoft.com/office/drawing/2014/main" id="{83AB8617-5524-C642-BEBC-66F777297715}"/>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05</a:t>
              </a:r>
            </a:p>
          </p:txBody>
        </p:sp>
      </p:grpSp>
      <p:sp>
        <p:nvSpPr>
          <p:cNvPr id="27" name="文本框 10">
            <a:extLst>
              <a:ext uri="{FF2B5EF4-FFF2-40B4-BE49-F238E27FC236}">
                <a16:creationId xmlns:a16="http://schemas.microsoft.com/office/drawing/2014/main" id="{434BA11F-B022-F649-BB25-689618E67D8C}"/>
              </a:ext>
            </a:extLst>
          </p:cNvPr>
          <p:cNvSpPr txBox="1"/>
          <p:nvPr/>
        </p:nvSpPr>
        <p:spPr>
          <a:xfrm>
            <a:off x="5656186" y="3853167"/>
            <a:ext cx="2632888"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相关建议与总结</a:t>
            </a:r>
          </a:p>
        </p:txBody>
      </p:sp>
      <p:grpSp>
        <p:nvGrpSpPr>
          <p:cNvPr id="28" name="组合 27">
            <a:extLst>
              <a:ext uri="{FF2B5EF4-FFF2-40B4-BE49-F238E27FC236}">
                <a16:creationId xmlns:a16="http://schemas.microsoft.com/office/drawing/2014/main" id="{1607250E-457B-FF40-9920-92F125D78083}"/>
              </a:ext>
            </a:extLst>
          </p:cNvPr>
          <p:cNvGrpSpPr/>
          <p:nvPr/>
        </p:nvGrpSpPr>
        <p:grpSpPr>
          <a:xfrm>
            <a:off x="5146909" y="3833353"/>
            <a:ext cx="478533" cy="393570"/>
            <a:chOff x="5640108" y="966369"/>
            <a:chExt cx="476097" cy="391567"/>
          </a:xfrm>
        </p:grpSpPr>
        <p:sp>
          <p:nvSpPr>
            <p:cNvPr id="29" name="椭圆 28">
              <a:extLst>
                <a:ext uri="{FF2B5EF4-FFF2-40B4-BE49-F238E27FC236}">
                  <a16:creationId xmlns:a16="http://schemas.microsoft.com/office/drawing/2014/main" id="{5760687D-28C1-8043-8DA1-D62D625BB680}"/>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sym typeface="+mn-lt"/>
              </a:endParaRPr>
            </a:p>
          </p:txBody>
        </p:sp>
        <p:sp>
          <p:nvSpPr>
            <p:cNvPr id="30" name="文本框 17">
              <a:extLst>
                <a:ext uri="{FF2B5EF4-FFF2-40B4-BE49-F238E27FC236}">
                  <a16:creationId xmlns:a16="http://schemas.microsoft.com/office/drawing/2014/main" id="{C13FC763-B623-8941-BC01-A4FFF0F76B19}"/>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Times New Roman" panose="02020603050405020304" pitchFamily="18" charset="0"/>
                  <a:cs typeface="Times New Roman" panose="02020603050405020304" pitchFamily="18" charset="0"/>
                  <a:sym typeface="+mn-lt"/>
                </a:rPr>
                <a:t>06</a:t>
              </a: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53" presetClass="entr" presetSubtype="528"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anim calcmode="lin" valueType="num">
                                      <p:cBhvr>
                                        <p:cTn id="77" dur="500" fill="hold"/>
                                        <p:tgtEl>
                                          <p:spTgt spid="22"/>
                                        </p:tgtEl>
                                        <p:attrNameLst>
                                          <p:attrName>ppt_x</p:attrName>
                                        </p:attrNameLst>
                                      </p:cBhvr>
                                      <p:tavLst>
                                        <p:tav tm="0">
                                          <p:val>
                                            <p:fltVal val="0.5"/>
                                          </p:val>
                                        </p:tav>
                                        <p:tav tm="100000">
                                          <p:val>
                                            <p:strVal val="#ppt_x"/>
                                          </p:val>
                                        </p:tav>
                                      </p:tavLst>
                                    </p:anim>
                                    <p:anim calcmode="lin" valueType="num">
                                      <p:cBhvr>
                                        <p:cTn id="78" dur="500" fill="hold"/>
                                        <p:tgtEl>
                                          <p:spTgt spid="22"/>
                                        </p:tgtEl>
                                        <p:attrNameLst>
                                          <p:attrName>ppt_y</p:attrName>
                                        </p:attrNameLst>
                                      </p:cBhvr>
                                      <p:tavLst>
                                        <p:tav tm="0">
                                          <p:val>
                                            <p:fltVal val="0.5"/>
                                          </p:val>
                                        </p:tav>
                                        <p:tav tm="100000">
                                          <p:val>
                                            <p:strVal val="#ppt_y"/>
                                          </p:val>
                                        </p:tav>
                                      </p:tavLst>
                                    </p:anim>
                                  </p:childTnLst>
                                </p:cTn>
                              </p:par>
                            </p:childTnLst>
                          </p:cTn>
                        </p:par>
                        <p:par>
                          <p:cTn id="79" fill="hold">
                            <p:stCondLst>
                              <p:cond delay="6000"/>
                            </p:stCondLst>
                            <p:childTnLst>
                              <p:par>
                                <p:cTn id="80" presetID="2" presetClass="entr" presetSubtype="2"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1+#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childTnLst>
                          </p:cTn>
                        </p:par>
                        <p:par>
                          <p:cTn id="84" fill="hold">
                            <p:stCondLst>
                              <p:cond delay="6500"/>
                            </p:stCondLst>
                            <p:childTnLst>
                              <p:par>
                                <p:cTn id="85" presetID="53" presetClass="entr" presetSubtype="528"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p:cTn id="87" dur="500" fill="hold"/>
                                        <p:tgtEl>
                                          <p:spTgt spid="28"/>
                                        </p:tgtEl>
                                        <p:attrNameLst>
                                          <p:attrName>ppt_w</p:attrName>
                                        </p:attrNameLst>
                                      </p:cBhvr>
                                      <p:tavLst>
                                        <p:tav tm="0">
                                          <p:val>
                                            <p:fltVal val="0"/>
                                          </p:val>
                                        </p:tav>
                                        <p:tav tm="100000">
                                          <p:val>
                                            <p:strVal val="#ppt_w"/>
                                          </p:val>
                                        </p:tav>
                                      </p:tavLst>
                                    </p:anim>
                                    <p:anim calcmode="lin" valueType="num">
                                      <p:cBhvr>
                                        <p:cTn id="88" dur="500" fill="hold"/>
                                        <p:tgtEl>
                                          <p:spTgt spid="28"/>
                                        </p:tgtEl>
                                        <p:attrNameLst>
                                          <p:attrName>ppt_h</p:attrName>
                                        </p:attrNameLst>
                                      </p:cBhvr>
                                      <p:tavLst>
                                        <p:tav tm="0">
                                          <p:val>
                                            <p:fltVal val="0"/>
                                          </p:val>
                                        </p:tav>
                                        <p:tav tm="100000">
                                          <p:val>
                                            <p:strVal val="#ppt_h"/>
                                          </p:val>
                                        </p:tav>
                                      </p:tavLst>
                                    </p:anim>
                                    <p:animEffect transition="in" filter="fade">
                                      <p:cBhvr>
                                        <p:cTn id="89" dur="500"/>
                                        <p:tgtEl>
                                          <p:spTgt spid="28"/>
                                        </p:tgtEl>
                                      </p:cBhvr>
                                    </p:animEffect>
                                    <p:anim calcmode="lin" valueType="num">
                                      <p:cBhvr>
                                        <p:cTn id="90" dur="500" fill="hold"/>
                                        <p:tgtEl>
                                          <p:spTgt spid="28"/>
                                        </p:tgtEl>
                                        <p:attrNameLst>
                                          <p:attrName>ppt_x</p:attrName>
                                        </p:attrNameLst>
                                      </p:cBhvr>
                                      <p:tavLst>
                                        <p:tav tm="0">
                                          <p:val>
                                            <p:fltVal val="0.5"/>
                                          </p:val>
                                        </p:tav>
                                        <p:tav tm="100000">
                                          <p:val>
                                            <p:strVal val="#ppt_x"/>
                                          </p:val>
                                        </p:tav>
                                      </p:tavLst>
                                    </p:anim>
                                    <p:anim calcmode="lin" valueType="num">
                                      <p:cBhvr>
                                        <p:cTn id="91" dur="500" fill="hold"/>
                                        <p:tgtEl>
                                          <p:spTgt spid="28"/>
                                        </p:tgtEl>
                                        <p:attrNameLst>
                                          <p:attrName>ppt_y</p:attrName>
                                        </p:attrNameLst>
                                      </p:cBhvr>
                                      <p:tavLst>
                                        <p:tav tm="0">
                                          <p:val>
                                            <p:fltVal val="0.5"/>
                                          </p:val>
                                        </p:tav>
                                        <p:tav tm="100000">
                                          <p:val>
                                            <p:strVal val="#ppt_y"/>
                                          </p:val>
                                        </p:tav>
                                      </p:tavLst>
                                    </p:anim>
                                  </p:childTnLst>
                                </p:cTn>
                              </p:par>
                            </p:childTnLst>
                          </p:cTn>
                        </p:par>
                        <p:par>
                          <p:cTn id="92" fill="hold">
                            <p:stCondLst>
                              <p:cond delay="7000"/>
                            </p:stCondLst>
                            <p:childTnLst>
                              <p:par>
                                <p:cTn id="93" presetID="2" presetClass="entr" presetSubtype="2"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1+#ppt_w/2"/>
                                          </p:val>
                                        </p:tav>
                                        <p:tav tm="100000">
                                          <p:val>
                                            <p:strVal val="#ppt_x"/>
                                          </p:val>
                                        </p:tav>
                                      </p:tavLst>
                                    </p:anim>
                                    <p:anim calcmode="lin" valueType="num">
                                      <p:cBhvr additive="base">
                                        <p:cTn id="9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P spid="21"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比较案例分析</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28670081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5.1</a:t>
            </a:r>
            <a:r>
              <a:rPr lang="zh-CN" altLang="en-US" sz="1700" b="1" dirty="0">
                <a:solidFill>
                  <a:srgbClr val="1B4367"/>
                </a:solidFill>
                <a:cs typeface="+mn-ea"/>
                <a:sym typeface="+mn-lt"/>
              </a:rPr>
              <a:t> 天津经验</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3" name="圆角矩形 37">
            <a:extLst>
              <a:ext uri="{FF2B5EF4-FFF2-40B4-BE49-F238E27FC236}">
                <a16:creationId xmlns:a16="http://schemas.microsoft.com/office/drawing/2014/main" id="{84188EAD-1FA1-CA41-9BC0-14F5B6747D04}"/>
              </a:ext>
            </a:extLst>
          </p:cNvPr>
          <p:cNvSpPr/>
          <p:nvPr/>
        </p:nvSpPr>
        <p:spPr>
          <a:xfrm>
            <a:off x="685676" y="1105843"/>
            <a:ext cx="7799635" cy="3448569"/>
          </a:xfrm>
          <a:prstGeom prst="roundRect">
            <a:avLst>
              <a:gd name="adj" fmla="val 3290"/>
            </a:avLst>
          </a:prstGeom>
          <a:noFill/>
          <a:ln w="19050" cap="flat" cmpd="sng" algn="ctr">
            <a:solidFill>
              <a:srgbClr val="4C5663"/>
            </a:solidFill>
            <a:prstDash val="sysDot"/>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err="1">
              <a:ln>
                <a:noFill/>
              </a:ln>
              <a:solidFill>
                <a:srgbClr val="000000"/>
              </a:solidFill>
              <a:effectLst/>
              <a:uLnTx/>
              <a:uFillTx/>
              <a:latin typeface="+mn-ea"/>
              <a:cs typeface="Times New Roman" panose="02020603050405020304" pitchFamily="18" charset="0"/>
            </a:endParaRPr>
          </a:p>
        </p:txBody>
      </p:sp>
      <p:sp>
        <p:nvSpPr>
          <p:cNvPr id="54" name="矩形 53">
            <a:extLst>
              <a:ext uri="{FF2B5EF4-FFF2-40B4-BE49-F238E27FC236}">
                <a16:creationId xmlns:a16="http://schemas.microsoft.com/office/drawing/2014/main" id="{85650BBD-CA73-1F41-B2ED-6A776A627B40}"/>
              </a:ext>
            </a:extLst>
          </p:cNvPr>
          <p:cNvSpPr/>
          <p:nvPr/>
        </p:nvSpPr>
        <p:spPr>
          <a:xfrm>
            <a:off x="1836141" y="876930"/>
            <a:ext cx="5301960" cy="476373"/>
          </a:xfrm>
          <a:prstGeom prst="rect">
            <a:avLst/>
          </a:prstGeom>
          <a:solidFill>
            <a:srgbClr val="1B4367"/>
          </a:solidFill>
          <a:ln w="12700" cap="flat" cmpd="sng" algn="ctr">
            <a:solidFill>
              <a:srgbClr val="1B4367"/>
            </a:solid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mn-ea"/>
                <a:cs typeface="Times New Roman" panose="02020603050405020304" pitchFamily="18" charset="0"/>
              </a:rPr>
              <a:t>比较案例分析：天津经验</a:t>
            </a:r>
          </a:p>
        </p:txBody>
      </p:sp>
      <p:sp>
        <p:nvSpPr>
          <p:cNvPr id="55" name="矩形 54">
            <a:extLst>
              <a:ext uri="{FF2B5EF4-FFF2-40B4-BE49-F238E27FC236}">
                <a16:creationId xmlns:a16="http://schemas.microsoft.com/office/drawing/2014/main" id="{6E69412B-D151-E747-B254-536245177E6B}"/>
              </a:ext>
            </a:extLst>
          </p:cNvPr>
          <p:cNvSpPr/>
          <p:nvPr/>
        </p:nvSpPr>
        <p:spPr>
          <a:xfrm>
            <a:off x="1016863" y="1522705"/>
            <a:ext cx="226266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西青区的小站稻</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5" name="矩形 64">
            <a:extLst>
              <a:ext uri="{FF2B5EF4-FFF2-40B4-BE49-F238E27FC236}">
                <a16:creationId xmlns:a16="http://schemas.microsoft.com/office/drawing/2014/main" id="{0951CCE4-443D-D649-BFF0-369C16D0B5E0}"/>
              </a:ext>
            </a:extLst>
          </p:cNvPr>
          <p:cNvSpPr/>
          <p:nvPr/>
        </p:nvSpPr>
        <p:spPr>
          <a:xfrm>
            <a:off x="3548814" y="1522705"/>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佳沃田园综合体</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6" name="矩形 65">
            <a:extLst>
              <a:ext uri="{FF2B5EF4-FFF2-40B4-BE49-F238E27FC236}">
                <a16:creationId xmlns:a16="http://schemas.microsoft.com/office/drawing/2014/main" id="{1F34BCBA-0113-184A-A6DF-14F11866B377}"/>
              </a:ext>
            </a:extLst>
          </p:cNvPr>
          <p:cNvSpPr/>
          <p:nvPr/>
        </p:nvSpPr>
        <p:spPr>
          <a:xfrm>
            <a:off x="5992845" y="1522705"/>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多兴农庄</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7" name="矩形 66">
            <a:extLst>
              <a:ext uri="{FF2B5EF4-FFF2-40B4-BE49-F238E27FC236}">
                <a16:creationId xmlns:a16="http://schemas.microsoft.com/office/drawing/2014/main" id="{8A0C44A8-74D0-B243-812D-955BBED7A53F}"/>
              </a:ext>
            </a:extLst>
          </p:cNvPr>
          <p:cNvSpPr/>
          <p:nvPr/>
        </p:nvSpPr>
        <p:spPr>
          <a:xfrm>
            <a:off x="1016863" y="1976892"/>
            <a:ext cx="2262667" cy="2428054"/>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把土地流转给中化农业公司</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“公司</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农户</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托管”的模式</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选种小站稻优良品种“天隆优 </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619”</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产中使用无毒、低毒、低残留生物制剂</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全程机械化自动化的插秧作业</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68" name="矩形 67">
            <a:extLst>
              <a:ext uri="{FF2B5EF4-FFF2-40B4-BE49-F238E27FC236}">
                <a16:creationId xmlns:a16="http://schemas.microsoft.com/office/drawing/2014/main" id="{47A3F53A-6F07-2548-BD84-E77E19B7B94D}"/>
              </a:ext>
            </a:extLst>
          </p:cNvPr>
          <p:cNvSpPr/>
          <p:nvPr/>
        </p:nvSpPr>
        <p:spPr>
          <a:xfrm>
            <a:off x="3548814" y="1976396"/>
            <a:ext cx="2126937" cy="2428550"/>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rPr>
              <a:t>天津田园综合体建设的典范</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规划设计：核心产业示范区、 农旅示范区、现代农业种植示范区三大核心区及</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17 </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个子园区</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en-US" altLang="zh-CN"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69" name="矩形 68">
            <a:extLst>
              <a:ext uri="{FF2B5EF4-FFF2-40B4-BE49-F238E27FC236}">
                <a16:creationId xmlns:a16="http://schemas.microsoft.com/office/drawing/2014/main" id="{D5E69460-C90E-5740-83F4-134D7FA5AECC}"/>
              </a:ext>
            </a:extLst>
          </p:cNvPr>
          <p:cNvSpPr/>
          <p:nvPr/>
        </p:nvSpPr>
        <p:spPr>
          <a:xfrm>
            <a:off x="5992845" y="1976396"/>
            <a:ext cx="2126937" cy="2428550"/>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“总部</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基地</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合作社”的生产经营体系</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在外省建立了</a:t>
            </a:r>
            <a:r>
              <a:rPr lang="en-US" altLang="zh-CN"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9</a:t>
            </a: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个各具特色的农产品生产与出口基地</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通过网络技术和大数据手段甄别出不同地区的异质性消费者</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各个生产基地独立核算</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Tree>
    <p:extLst>
      <p:ext uri="{BB962C8B-B14F-4D97-AF65-F5344CB8AC3E}">
        <p14:creationId xmlns:p14="http://schemas.microsoft.com/office/powerpoint/2010/main" val="23706447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
          <p:cNvSpPr/>
          <p:nvPr/>
        </p:nvSpPr>
        <p:spPr bwMode="auto">
          <a:xfrm>
            <a:off x="4597480" y="1362762"/>
            <a:ext cx="1210866" cy="1210866"/>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0" name="Freeform 6"/>
          <p:cNvSpPr/>
          <p:nvPr/>
        </p:nvSpPr>
        <p:spPr bwMode="auto">
          <a:xfrm>
            <a:off x="3317558" y="1362762"/>
            <a:ext cx="1227535" cy="1210866"/>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1" name="Freeform 7"/>
          <p:cNvSpPr/>
          <p:nvPr/>
        </p:nvSpPr>
        <p:spPr bwMode="auto">
          <a:xfrm>
            <a:off x="4597480" y="2631969"/>
            <a:ext cx="1210866" cy="1221581"/>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2" name="Freeform 8"/>
          <p:cNvSpPr/>
          <p:nvPr/>
        </p:nvSpPr>
        <p:spPr bwMode="auto">
          <a:xfrm>
            <a:off x="3317558" y="2631969"/>
            <a:ext cx="1227535" cy="1221581"/>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blipFill dpi="0" rotWithShape="1">
            <a:blip r:embed="rId6" cstate="screen">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nvGrpSpPr>
          <p:cNvPr id="10" name="组合 9"/>
          <p:cNvGrpSpPr/>
          <p:nvPr/>
        </p:nvGrpSpPr>
        <p:grpSpPr>
          <a:xfrm>
            <a:off x="4024789" y="2069994"/>
            <a:ext cx="1081088" cy="1070372"/>
            <a:chOff x="5175885" y="2926715"/>
            <a:chExt cx="1441450" cy="1427163"/>
          </a:xfrm>
        </p:grpSpPr>
        <p:sp>
          <p:nvSpPr>
            <p:cNvPr id="33" name="Oval 9"/>
            <p:cNvSpPr>
              <a:spLocks noChangeArrowheads="1"/>
            </p:cNvSpPr>
            <p:nvPr/>
          </p:nvSpPr>
          <p:spPr bwMode="auto">
            <a:xfrm>
              <a:off x="5175885" y="2926715"/>
              <a:ext cx="1441450" cy="1427163"/>
            </a:xfrm>
            <a:prstGeom prst="ellipse">
              <a:avLst/>
            </a:prstGeom>
            <a:solidFill>
              <a:srgbClr val="1B436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cs typeface="+mn-ea"/>
                <a:sym typeface="+mn-lt"/>
              </a:endParaRPr>
            </a:p>
          </p:txBody>
        </p:sp>
        <p:sp>
          <p:nvSpPr>
            <p:cNvPr id="44042" name="矩形 33"/>
            <p:cNvSpPr/>
            <p:nvPr/>
          </p:nvSpPr>
          <p:spPr>
            <a:xfrm>
              <a:off x="5412424"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01</a:t>
              </a:r>
              <a:endParaRPr lang="zh-CN" altLang="en-US" sz="1800" dirty="0">
                <a:solidFill>
                  <a:schemeClr val="bg1"/>
                </a:solidFill>
                <a:cs typeface="+mn-ea"/>
                <a:sym typeface="+mn-lt"/>
              </a:endParaRPr>
            </a:p>
          </p:txBody>
        </p:sp>
        <p:sp>
          <p:nvSpPr>
            <p:cNvPr id="44043" name="矩形 34"/>
            <p:cNvSpPr/>
            <p:nvPr/>
          </p:nvSpPr>
          <p:spPr>
            <a:xfrm>
              <a:off x="5955349"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02</a:t>
              </a:r>
              <a:endParaRPr lang="zh-CN" altLang="en-US" sz="1800" dirty="0">
                <a:solidFill>
                  <a:schemeClr val="bg1"/>
                </a:solidFill>
                <a:cs typeface="+mn-ea"/>
                <a:sym typeface="+mn-lt"/>
              </a:endParaRPr>
            </a:p>
          </p:txBody>
        </p:sp>
        <p:sp>
          <p:nvSpPr>
            <p:cNvPr id="44044" name="矩形 35"/>
            <p:cNvSpPr/>
            <p:nvPr/>
          </p:nvSpPr>
          <p:spPr>
            <a:xfrm>
              <a:off x="5391785" y="3704590"/>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04</a:t>
              </a:r>
              <a:endParaRPr lang="zh-CN" altLang="en-US" sz="1800" dirty="0">
                <a:solidFill>
                  <a:schemeClr val="bg1"/>
                </a:solidFill>
                <a:cs typeface="+mn-ea"/>
                <a:sym typeface="+mn-lt"/>
              </a:endParaRPr>
            </a:p>
          </p:txBody>
        </p:sp>
        <p:sp>
          <p:nvSpPr>
            <p:cNvPr id="44045" name="矩形 36"/>
            <p:cNvSpPr/>
            <p:nvPr/>
          </p:nvSpPr>
          <p:spPr>
            <a:xfrm>
              <a:off x="5917249" y="3695065"/>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03</a:t>
              </a:r>
              <a:endParaRPr lang="zh-CN" altLang="en-US" sz="1800" dirty="0">
                <a:solidFill>
                  <a:schemeClr val="bg1"/>
                </a:solidFill>
                <a:cs typeface="+mn-ea"/>
                <a:sym typeface="+mn-lt"/>
              </a:endParaRPr>
            </a:p>
          </p:txBody>
        </p:sp>
      </p:grpSp>
      <p:sp>
        <p:nvSpPr>
          <p:cNvPr id="25" name="TextBox 1210"/>
          <p:cNvSpPr/>
          <p:nvPr/>
        </p:nvSpPr>
        <p:spPr>
          <a:xfrm>
            <a:off x="5982691" y="1054198"/>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山东省沂源县</a:t>
            </a:r>
          </a:p>
        </p:txBody>
      </p:sp>
      <p:sp>
        <p:nvSpPr>
          <p:cNvPr id="12" name="文本框 11"/>
          <p:cNvSpPr txBox="1"/>
          <p:nvPr/>
        </p:nvSpPr>
        <p:spPr>
          <a:xfrm>
            <a:off x="5982691" y="1362762"/>
            <a:ext cx="2906332" cy="139820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引进脱毒苗木，两年结果， 三年丰产，生产周期短，提高了资金周转率</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引进西班牙和以色列水肥一体化和自动滴灌技术，实现了生产经营的机械化和自动化</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设立大田生产区，大棚生产区和温控生产区</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实行“共享果园制”，构建新的“公司</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农户”生产联合体</a:t>
            </a:r>
          </a:p>
        </p:txBody>
      </p:sp>
      <p:sp>
        <p:nvSpPr>
          <p:cNvPr id="3" name="TextBox 1210"/>
          <p:cNvSpPr/>
          <p:nvPr/>
        </p:nvSpPr>
        <p:spPr>
          <a:xfrm>
            <a:off x="6012220" y="3905232"/>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成都市郫都区</a:t>
            </a:r>
          </a:p>
        </p:txBody>
      </p:sp>
      <p:sp>
        <p:nvSpPr>
          <p:cNvPr id="5" name="文本框 4"/>
          <p:cNvSpPr txBox="1"/>
          <p:nvPr/>
        </p:nvSpPr>
        <p:spPr>
          <a:xfrm>
            <a:off x="6012220" y="2935593"/>
            <a:ext cx="2874899"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农村集体经营性建设用地获得了和国有土地同样的入市资格</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由村集体成立资产管理公司，用以全面统筹安排村集体的建设用地入市事宜</a:t>
            </a:r>
          </a:p>
        </p:txBody>
      </p:sp>
      <p:sp>
        <p:nvSpPr>
          <p:cNvPr id="6" name="TextBox 1210"/>
          <p:cNvSpPr/>
          <p:nvPr/>
        </p:nvSpPr>
        <p:spPr>
          <a:xfrm>
            <a:off x="1556992" y="3905232"/>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重庆市的地票制度</a:t>
            </a:r>
          </a:p>
        </p:txBody>
      </p:sp>
      <p:sp>
        <p:nvSpPr>
          <p:cNvPr id="7" name="文本框 6"/>
          <p:cNvSpPr txBox="1"/>
          <p:nvPr/>
        </p:nvSpPr>
        <p:spPr>
          <a:xfrm>
            <a:off x="398939" y="2743232"/>
            <a:ext cx="2746853"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重庆市的“地票”交易是一种农村集体经营性建设用地入市模式</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依靠“地票”在供地主体和用地主体间</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通过土地交易所</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的市场交易实现了资金由城市向农村的流入</a:t>
            </a:r>
          </a:p>
        </p:txBody>
      </p:sp>
      <p:sp>
        <p:nvSpPr>
          <p:cNvPr id="8" name="TextBox 1210"/>
          <p:cNvSpPr/>
          <p:nvPr/>
        </p:nvSpPr>
        <p:spPr>
          <a:xfrm>
            <a:off x="1556992" y="1037958"/>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山西太谷的联合社</a:t>
            </a:r>
          </a:p>
        </p:txBody>
      </p:sp>
      <p:sp>
        <p:nvSpPr>
          <p:cNvPr id="9" name="文本框 8"/>
          <p:cNvSpPr txBox="1"/>
          <p:nvPr/>
        </p:nvSpPr>
        <p:spPr>
          <a:xfrm>
            <a:off x="398939" y="1322651"/>
            <a:ext cx="2815258" cy="120584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引进新品种进行驯化、 改良，培育出了 </a:t>
            </a:r>
            <a:r>
              <a:rPr lang="en-US" altLang="zh-CN" sz="1000" dirty="0">
                <a:solidFill>
                  <a:schemeClr val="tx1">
                    <a:lumMod val="75000"/>
                    <a:lumOff val="25000"/>
                  </a:schemeClr>
                </a:solidFill>
                <a:cs typeface="+mn-ea"/>
                <a:sym typeface="+mn-lt"/>
              </a:rPr>
              <a:t>150 </a:t>
            </a:r>
            <a:r>
              <a:rPr lang="zh-CN" altLang="en-US" sz="1000" dirty="0">
                <a:solidFill>
                  <a:schemeClr val="tx1">
                    <a:lumMod val="75000"/>
                    <a:lumOff val="25000"/>
                  </a:schemeClr>
                </a:solidFill>
                <a:cs typeface="+mn-ea"/>
                <a:sym typeface="+mn-lt"/>
              </a:rPr>
              <a:t>余种新、特、奇、美的苗木花卉品种</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根据苗木的属性细分出更加专门化的“合作分社”</a:t>
            </a:r>
          </a:p>
          <a:p>
            <a:pPr marL="171450" indent="-171450">
              <a:lnSpc>
                <a:spcPts val="1500"/>
              </a:lnSpc>
              <a:buFont typeface="Wingdings" pitchFamily="2" charset="2"/>
              <a:buChar char="Ø"/>
            </a:pPr>
            <a:r>
              <a:rPr lang="zh-CN" altLang="en-US" sz="1000" dirty="0">
                <a:solidFill>
                  <a:schemeClr val="tx1">
                    <a:lumMod val="75000"/>
                    <a:lumOff val="25000"/>
                  </a:schemeClr>
                </a:solidFill>
                <a:cs typeface="+mn-ea"/>
                <a:sym typeface="+mn-lt"/>
              </a:rPr>
              <a:t>“龙头企业</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合作联社</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合作社</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农户”的缔约结构</a:t>
            </a:r>
          </a:p>
        </p:txBody>
      </p:sp>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5.2 </a:t>
            </a:r>
            <a:r>
              <a:rPr lang="zh-CN" altLang="en-US" sz="1700" b="1" dirty="0">
                <a:solidFill>
                  <a:srgbClr val="1B4367"/>
                </a:solidFill>
                <a:cs typeface="+mn-ea"/>
                <a:sym typeface="+mn-lt"/>
              </a:rPr>
              <a:t>省外经验</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1100"/>
                            </p:stCondLst>
                            <p:childTnLst>
                              <p:par>
                                <p:cTn id="17" presetID="53" presetClass="entr" presetSubtype="52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anim calcmode="lin" valueType="num">
                                      <p:cBhvr>
                                        <p:cTn id="22" dur="500" fill="hold"/>
                                        <p:tgtEl>
                                          <p:spTgt spid="30"/>
                                        </p:tgtEl>
                                        <p:attrNameLst>
                                          <p:attrName>ppt_x</p:attrName>
                                        </p:attrNameLst>
                                      </p:cBhvr>
                                      <p:tavLst>
                                        <p:tav tm="0">
                                          <p:val>
                                            <p:fltVal val="0.5"/>
                                          </p:val>
                                        </p:tav>
                                        <p:tav tm="100000">
                                          <p:val>
                                            <p:strVal val="#ppt_x"/>
                                          </p:val>
                                        </p:tav>
                                      </p:tavLst>
                                    </p:anim>
                                    <p:anim calcmode="lin" valueType="num">
                                      <p:cBhvr>
                                        <p:cTn id="23" dur="500" fill="hold"/>
                                        <p:tgtEl>
                                          <p:spTgt spid="30"/>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anim calcmode="lin" valueType="num">
                                      <p:cBhvr>
                                        <p:cTn id="29" dur="500" fill="hold"/>
                                        <p:tgtEl>
                                          <p:spTgt spid="29"/>
                                        </p:tgtEl>
                                        <p:attrNameLst>
                                          <p:attrName>ppt_x</p:attrName>
                                        </p:attrNameLst>
                                      </p:cBhvr>
                                      <p:tavLst>
                                        <p:tav tm="0">
                                          <p:val>
                                            <p:fltVal val="0.5"/>
                                          </p:val>
                                        </p:tav>
                                        <p:tav tm="100000">
                                          <p:val>
                                            <p:strVal val="#ppt_x"/>
                                          </p:val>
                                        </p:tav>
                                      </p:tavLst>
                                    </p:anim>
                                    <p:anim calcmode="lin" valueType="num">
                                      <p:cBhvr>
                                        <p:cTn id="30" dur="500" fill="hold"/>
                                        <p:tgtEl>
                                          <p:spTgt spid="29"/>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fltVal val="0.5"/>
                                          </p:val>
                                        </p:tav>
                                        <p:tav tm="100000">
                                          <p:val>
                                            <p:strVal val="#ppt_x"/>
                                          </p:val>
                                        </p:tav>
                                      </p:tavLst>
                                    </p:anim>
                                    <p:anim calcmode="lin" valueType="num">
                                      <p:cBhvr>
                                        <p:cTn id="37" dur="500" fill="hold"/>
                                        <p:tgtEl>
                                          <p:spTgt spid="31"/>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animEffect transition="in" filter="fade">
                                      <p:cBhvr>
                                        <p:cTn id="42" dur="500"/>
                                        <p:tgtEl>
                                          <p:spTgt spid="32"/>
                                        </p:tgtEl>
                                      </p:cBhvr>
                                    </p:animEffect>
                                    <p:anim calcmode="lin" valueType="num">
                                      <p:cBhvr>
                                        <p:cTn id="43" dur="500" fill="hold"/>
                                        <p:tgtEl>
                                          <p:spTgt spid="32"/>
                                        </p:tgtEl>
                                        <p:attrNameLst>
                                          <p:attrName>ppt_x</p:attrName>
                                        </p:attrNameLst>
                                      </p:cBhvr>
                                      <p:tavLst>
                                        <p:tav tm="0">
                                          <p:val>
                                            <p:fltVal val="0.5"/>
                                          </p:val>
                                        </p:tav>
                                        <p:tav tm="100000">
                                          <p:val>
                                            <p:strVal val="#ppt_x"/>
                                          </p:val>
                                        </p:tav>
                                      </p:tavLst>
                                    </p:anim>
                                    <p:anim calcmode="lin" valueType="num">
                                      <p:cBhvr>
                                        <p:cTn id="44" dur="500" fill="hold"/>
                                        <p:tgtEl>
                                          <p:spTgt spid="32"/>
                                        </p:tgtEl>
                                        <p:attrNameLst>
                                          <p:attrName>ppt_y</p:attrName>
                                        </p:attrNameLst>
                                      </p:cBhvr>
                                      <p:tavLst>
                                        <p:tav tm="0">
                                          <p:val>
                                            <p:fltVal val="0.5"/>
                                          </p:val>
                                        </p:tav>
                                        <p:tav tm="100000">
                                          <p:val>
                                            <p:strVal val="#ppt_y"/>
                                          </p:val>
                                        </p:tav>
                                      </p:tavLst>
                                    </p:anim>
                                  </p:childTnLst>
                                </p:cTn>
                              </p:par>
                            </p:childTnLst>
                          </p:cTn>
                        </p:par>
                        <p:par>
                          <p:cTn id="45" fill="hold">
                            <p:stCondLst>
                              <p:cond delay="1600"/>
                            </p:stCondLst>
                            <p:childTnLst>
                              <p:par>
                                <p:cTn id="46" presetID="53" presetClass="entr" presetSubtype="16"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childTnLst>
                          </p:cTn>
                        </p:par>
                        <p:par>
                          <p:cTn id="51" fill="hold">
                            <p:stCondLst>
                              <p:cond delay="2100"/>
                            </p:stCondLst>
                            <p:childTnLst>
                              <p:par>
                                <p:cTn id="52" presetID="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0-#ppt_w/2"/>
                                          </p:val>
                                        </p:tav>
                                        <p:tav tm="100000">
                                          <p:val>
                                            <p:strVal val="#ppt_x"/>
                                          </p:val>
                                        </p:tav>
                                      </p:tavLst>
                                    </p:anim>
                                    <p:anim calcmode="lin" valueType="num">
                                      <p:cBhvr additive="base">
                                        <p:cTn id="55" dur="500" fill="hold"/>
                                        <p:tgtEl>
                                          <p:spTgt spid="8"/>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0-#ppt_w/2"/>
                                          </p:val>
                                        </p:tav>
                                        <p:tav tm="100000">
                                          <p:val>
                                            <p:strVal val="#ppt_x"/>
                                          </p:val>
                                        </p:tav>
                                      </p:tavLst>
                                    </p:anim>
                                    <p:anim calcmode="lin" valueType="num">
                                      <p:cBhvr additive="base">
                                        <p:cTn id="59" dur="500" fill="hold"/>
                                        <p:tgtEl>
                                          <p:spTgt spid="9"/>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0-#ppt_w/2"/>
                                          </p:val>
                                        </p:tav>
                                        <p:tav tm="100000">
                                          <p:val>
                                            <p:strVal val="#ppt_x"/>
                                          </p:val>
                                        </p:tav>
                                      </p:tavLst>
                                    </p:anim>
                                    <p:anim calcmode="lin" valueType="num">
                                      <p:cBhvr additive="base">
                                        <p:cTn id="63" dur="500" fill="hold"/>
                                        <p:tgtEl>
                                          <p:spTgt spid="6"/>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500" fill="hold"/>
                                        <p:tgtEl>
                                          <p:spTgt spid="7"/>
                                        </p:tgtEl>
                                        <p:attrNameLst>
                                          <p:attrName>ppt_x</p:attrName>
                                        </p:attrNameLst>
                                      </p:cBhvr>
                                      <p:tavLst>
                                        <p:tav tm="0">
                                          <p:val>
                                            <p:strVal val="0-#ppt_w/2"/>
                                          </p:val>
                                        </p:tav>
                                        <p:tav tm="100000">
                                          <p:val>
                                            <p:strVal val="#ppt_x"/>
                                          </p:val>
                                        </p:tav>
                                      </p:tavLst>
                                    </p:anim>
                                    <p:anim calcmode="lin" valueType="num">
                                      <p:cBhvr additive="base">
                                        <p:cTn id="67" dur="500" fill="hold"/>
                                        <p:tgtEl>
                                          <p:spTgt spid="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additive="base">
                                        <p:cTn id="74" dur="500" fill="hold"/>
                                        <p:tgtEl>
                                          <p:spTgt spid="12"/>
                                        </p:tgtEl>
                                        <p:attrNameLst>
                                          <p:attrName>ppt_x</p:attrName>
                                        </p:attrNameLst>
                                      </p:cBhvr>
                                      <p:tavLst>
                                        <p:tav tm="0">
                                          <p:val>
                                            <p:strVal val="1+#ppt_w/2"/>
                                          </p:val>
                                        </p:tav>
                                        <p:tav tm="100000">
                                          <p:val>
                                            <p:strVal val="#ppt_x"/>
                                          </p:val>
                                        </p:tav>
                                      </p:tavLst>
                                    </p:anim>
                                    <p:anim calcmode="lin" valueType="num">
                                      <p:cBhvr additive="base">
                                        <p:cTn id="75" dur="500" fill="hold"/>
                                        <p:tgtEl>
                                          <p:spTgt spid="12"/>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1+#ppt_w/2"/>
                                          </p:val>
                                        </p:tav>
                                        <p:tav tm="100000">
                                          <p:val>
                                            <p:strVal val="#ppt_x"/>
                                          </p:val>
                                        </p:tav>
                                      </p:tavLst>
                                    </p:anim>
                                    <p:anim calcmode="lin" valueType="num">
                                      <p:cBhvr additive="base">
                                        <p:cTn id="79" dur="500" fill="hold"/>
                                        <p:tgtEl>
                                          <p:spTgt spid="3"/>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anim calcmode="lin" valueType="num">
                                      <p:cBhvr additive="base">
                                        <p:cTn id="82" dur="500" fill="hold"/>
                                        <p:tgtEl>
                                          <p:spTgt spid="5"/>
                                        </p:tgtEl>
                                        <p:attrNameLst>
                                          <p:attrName>ppt_x</p:attrName>
                                        </p:attrNameLst>
                                      </p:cBhvr>
                                      <p:tavLst>
                                        <p:tav tm="0">
                                          <p:val>
                                            <p:strVal val="1+#ppt_w/2"/>
                                          </p:val>
                                        </p:tav>
                                        <p:tav tm="100000">
                                          <p:val>
                                            <p:strVal val="#ppt_x"/>
                                          </p:val>
                                        </p:tav>
                                      </p:tavLst>
                                    </p:anim>
                                    <p:anim calcmode="lin" valueType="num">
                                      <p:cBhvr additive="base">
                                        <p:cTn id="8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25" grpId="0"/>
      <p:bldP spid="12" grpId="0"/>
      <p:bldP spid="3" grpId="0"/>
      <p:bldP spid="5" grpId="0"/>
      <p:bldP spid="6" grpId="0"/>
      <p:bldP spid="7" grpId="0"/>
      <p:bldP spid="8" grpId="0"/>
      <p:bldP spid="9" grpId="0"/>
      <p:bldP spid="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5.3</a:t>
            </a:r>
            <a:r>
              <a:rPr lang="zh-CN" altLang="en-US" sz="1700" b="1" dirty="0">
                <a:solidFill>
                  <a:srgbClr val="1B4367"/>
                </a:solidFill>
                <a:cs typeface="+mn-ea"/>
                <a:sym typeface="+mn-lt"/>
              </a:rPr>
              <a:t> 日本经验</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36" name="直接连接符 1">
            <a:extLst>
              <a:ext uri="{FF2B5EF4-FFF2-40B4-BE49-F238E27FC236}">
                <a16:creationId xmlns:a16="http://schemas.microsoft.com/office/drawing/2014/main" id="{5202214A-155A-8A40-AE9D-9B54F804BF8B}"/>
              </a:ext>
            </a:extLst>
          </p:cNvPr>
          <p:cNvCxnSpPr>
            <a:cxnSpLocks/>
          </p:cNvCxnSpPr>
          <p:nvPr/>
        </p:nvCxnSpPr>
        <p:spPr>
          <a:xfrm>
            <a:off x="4379777" y="843327"/>
            <a:ext cx="23468" cy="3698390"/>
          </a:xfrm>
          <a:prstGeom prst="line">
            <a:avLst/>
          </a:prstGeom>
          <a:ln w="9525">
            <a:solidFill>
              <a:srgbClr val="0E345B"/>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6" name="图片 45">
            <a:extLst>
              <a:ext uri="{FF2B5EF4-FFF2-40B4-BE49-F238E27FC236}">
                <a16:creationId xmlns:a16="http://schemas.microsoft.com/office/drawing/2014/main" id="{A9FDD08E-6535-6241-8B45-428845EB4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926" y="3760517"/>
            <a:ext cx="2680840" cy="781200"/>
          </a:xfrm>
          <a:prstGeom prst="rect">
            <a:avLst/>
          </a:prstGeom>
        </p:spPr>
      </p:pic>
      <p:pic>
        <p:nvPicPr>
          <p:cNvPr id="48" name="图片 47">
            <a:extLst>
              <a:ext uri="{FF2B5EF4-FFF2-40B4-BE49-F238E27FC236}">
                <a16:creationId xmlns:a16="http://schemas.microsoft.com/office/drawing/2014/main" id="{9D72C3CC-9587-A340-9E94-3BDC72B79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926" y="2408744"/>
            <a:ext cx="2680840" cy="781200"/>
          </a:xfrm>
          <a:prstGeom prst="rect">
            <a:avLst/>
          </a:prstGeom>
        </p:spPr>
      </p:pic>
      <p:pic>
        <p:nvPicPr>
          <p:cNvPr id="49" name="图片 48">
            <a:extLst>
              <a:ext uri="{FF2B5EF4-FFF2-40B4-BE49-F238E27FC236}">
                <a16:creationId xmlns:a16="http://schemas.microsoft.com/office/drawing/2014/main" id="{AEB7AA3C-6692-F84A-9925-6213A89FD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926" y="1000113"/>
            <a:ext cx="2680840" cy="781200"/>
          </a:xfrm>
          <a:prstGeom prst="rect">
            <a:avLst/>
          </a:prstGeom>
        </p:spPr>
      </p:pic>
      <p:pic>
        <p:nvPicPr>
          <p:cNvPr id="50" name="图片 49">
            <a:extLst>
              <a:ext uri="{FF2B5EF4-FFF2-40B4-BE49-F238E27FC236}">
                <a16:creationId xmlns:a16="http://schemas.microsoft.com/office/drawing/2014/main" id="{EE0FEE75-7867-E44A-8AAC-8FE403CFB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044" y="3067845"/>
            <a:ext cx="2891201" cy="782677"/>
          </a:xfrm>
          <a:prstGeom prst="rect">
            <a:avLst/>
          </a:prstGeom>
        </p:spPr>
      </p:pic>
      <p:pic>
        <p:nvPicPr>
          <p:cNvPr id="51" name="图片 50">
            <a:extLst>
              <a:ext uri="{FF2B5EF4-FFF2-40B4-BE49-F238E27FC236}">
                <a16:creationId xmlns:a16="http://schemas.microsoft.com/office/drawing/2014/main" id="{CF070273-7A06-DC42-93FE-C9A8949B1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044" y="1716218"/>
            <a:ext cx="2891201" cy="782677"/>
          </a:xfrm>
          <a:prstGeom prst="rect">
            <a:avLst/>
          </a:prstGeom>
        </p:spPr>
      </p:pic>
      <p:grpSp>
        <p:nvGrpSpPr>
          <p:cNvPr id="52" name="组合 51">
            <a:extLst>
              <a:ext uri="{FF2B5EF4-FFF2-40B4-BE49-F238E27FC236}">
                <a16:creationId xmlns:a16="http://schemas.microsoft.com/office/drawing/2014/main" id="{F0A0359B-A1F7-CF46-B9EE-DCE367251313}"/>
              </a:ext>
            </a:extLst>
          </p:cNvPr>
          <p:cNvGrpSpPr/>
          <p:nvPr/>
        </p:nvGrpSpPr>
        <p:grpSpPr>
          <a:xfrm>
            <a:off x="4018973" y="1016865"/>
            <a:ext cx="3268158" cy="558112"/>
            <a:chOff x="8060880" y="760883"/>
            <a:chExt cx="3167018" cy="540840"/>
          </a:xfrm>
        </p:grpSpPr>
        <p:sp>
          <p:nvSpPr>
            <p:cNvPr id="53" name="Freeform 56">
              <a:extLst>
                <a:ext uri="{FF2B5EF4-FFF2-40B4-BE49-F238E27FC236}">
                  <a16:creationId xmlns:a16="http://schemas.microsoft.com/office/drawing/2014/main" id="{C35D5272-9806-B442-9EF4-72E6B59C221D}"/>
                </a:ext>
              </a:extLst>
            </p:cNvPr>
            <p:cNvSpPr>
              <a:spLocks/>
            </p:cNvSpPr>
            <p:nvPr/>
          </p:nvSpPr>
          <p:spPr bwMode="auto">
            <a:xfrm>
              <a:off x="8805644" y="760883"/>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chemeClr val="bg1">
                <a:lumMod val="75000"/>
              </a:schemeClr>
            </a:solidFill>
            <a:ln w="952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54" name="Freeform 57">
              <a:extLst>
                <a:ext uri="{FF2B5EF4-FFF2-40B4-BE49-F238E27FC236}">
                  <a16:creationId xmlns:a16="http://schemas.microsoft.com/office/drawing/2014/main" id="{D0065731-4B5C-9F42-8F14-B4640DE575A1}"/>
                </a:ext>
              </a:extLst>
            </p:cNvPr>
            <p:cNvSpPr>
              <a:spLocks/>
            </p:cNvSpPr>
            <p:nvPr/>
          </p:nvSpPr>
          <p:spPr bwMode="auto">
            <a:xfrm>
              <a:off x="8060880" y="760883"/>
              <a:ext cx="744763" cy="430899"/>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55" name="Freeform 58">
              <a:extLst>
                <a:ext uri="{FF2B5EF4-FFF2-40B4-BE49-F238E27FC236}">
                  <a16:creationId xmlns:a16="http://schemas.microsoft.com/office/drawing/2014/main" id="{78C95BB3-C4B9-EB46-9620-58D47979277F}"/>
                </a:ext>
              </a:extLst>
            </p:cNvPr>
            <p:cNvSpPr>
              <a:spLocks/>
            </p:cNvSpPr>
            <p:nvPr/>
          </p:nvSpPr>
          <p:spPr bwMode="auto">
            <a:xfrm>
              <a:off x="8305588" y="1044602"/>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Times New Roman" panose="02020603050405020304" pitchFamily="18" charset="0"/>
                <a:cs typeface="Times New Roman" panose="02020603050405020304" pitchFamily="18" charset="0"/>
              </a:endParaRPr>
            </a:p>
          </p:txBody>
        </p:sp>
      </p:grpSp>
      <p:grpSp>
        <p:nvGrpSpPr>
          <p:cNvPr id="56" name="组合 55">
            <a:extLst>
              <a:ext uri="{FF2B5EF4-FFF2-40B4-BE49-F238E27FC236}">
                <a16:creationId xmlns:a16="http://schemas.microsoft.com/office/drawing/2014/main" id="{7345B394-2A70-FB49-9155-5F0B5CCE7C16}"/>
              </a:ext>
            </a:extLst>
          </p:cNvPr>
          <p:cNvGrpSpPr/>
          <p:nvPr/>
        </p:nvGrpSpPr>
        <p:grpSpPr>
          <a:xfrm>
            <a:off x="4013483" y="2386571"/>
            <a:ext cx="3266328" cy="558113"/>
            <a:chOff x="8055560" y="3027091"/>
            <a:chExt cx="3165245" cy="540841"/>
          </a:xfrm>
        </p:grpSpPr>
        <p:sp>
          <p:nvSpPr>
            <p:cNvPr id="57" name="Freeform 59">
              <a:extLst>
                <a:ext uri="{FF2B5EF4-FFF2-40B4-BE49-F238E27FC236}">
                  <a16:creationId xmlns:a16="http://schemas.microsoft.com/office/drawing/2014/main" id="{BC66A1CC-B1DF-A346-A949-8FAFFF7970C3}"/>
                </a:ext>
              </a:extLst>
            </p:cNvPr>
            <p:cNvSpPr>
              <a:spLocks/>
            </p:cNvSpPr>
            <p:nvPr/>
          </p:nvSpPr>
          <p:spPr bwMode="auto">
            <a:xfrm>
              <a:off x="8798551" y="3027091"/>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1" y="425"/>
                    <a:pt x="2385" y="411"/>
                    <a:pt x="2385" y="393"/>
                  </a:cubicBezTo>
                  <a:cubicBezTo>
                    <a:pt x="2385" y="32"/>
                    <a:pt x="2385" y="32"/>
                    <a:pt x="2385" y="32"/>
                  </a:cubicBezTo>
                  <a:cubicBezTo>
                    <a:pt x="2385" y="15"/>
                    <a:pt x="2371" y="0"/>
                    <a:pt x="2353"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59" name="Freeform 60">
              <a:extLst>
                <a:ext uri="{FF2B5EF4-FFF2-40B4-BE49-F238E27FC236}">
                  <a16:creationId xmlns:a16="http://schemas.microsoft.com/office/drawing/2014/main" id="{1E301381-2437-8347-8B80-E063EA865825}"/>
                </a:ext>
              </a:extLst>
            </p:cNvPr>
            <p:cNvSpPr>
              <a:spLocks/>
            </p:cNvSpPr>
            <p:nvPr/>
          </p:nvSpPr>
          <p:spPr bwMode="auto">
            <a:xfrm>
              <a:off x="8055560" y="3027091"/>
              <a:ext cx="742991" cy="430899"/>
            </a:xfrm>
            <a:custGeom>
              <a:avLst/>
              <a:gdLst>
                <a:gd name="T0" fmla="*/ 32 w 733"/>
                <a:gd name="T1" fmla="*/ 0 h 425"/>
                <a:gd name="T2" fmla="*/ 0 w 733"/>
                <a:gd name="T3" fmla="*/ 32 h 425"/>
                <a:gd name="T4" fmla="*/ 0 w 733"/>
                <a:gd name="T5" fmla="*/ 393 h 425"/>
                <a:gd name="T6" fmla="*/ 32 w 733"/>
                <a:gd name="T7" fmla="*/ 425 h 425"/>
                <a:gd name="T8" fmla="*/ 733 w 733"/>
                <a:gd name="T9" fmla="*/ 425 h 425"/>
                <a:gd name="T10" fmla="*/ 733 w 733"/>
                <a:gd name="T11" fmla="*/ 0 h 425"/>
                <a:gd name="T12" fmla="*/ 32 w 733"/>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3" h="425">
                  <a:moveTo>
                    <a:pt x="32" y="0"/>
                  </a:moveTo>
                  <a:cubicBezTo>
                    <a:pt x="14" y="0"/>
                    <a:pt x="0" y="15"/>
                    <a:pt x="0" y="32"/>
                  </a:cubicBezTo>
                  <a:cubicBezTo>
                    <a:pt x="0" y="393"/>
                    <a:pt x="0" y="393"/>
                    <a:pt x="0" y="393"/>
                  </a:cubicBezTo>
                  <a:cubicBezTo>
                    <a:pt x="0" y="411"/>
                    <a:pt x="14" y="425"/>
                    <a:pt x="32" y="425"/>
                  </a:cubicBezTo>
                  <a:cubicBezTo>
                    <a:pt x="733" y="425"/>
                    <a:pt x="733" y="425"/>
                    <a:pt x="733" y="425"/>
                  </a:cubicBezTo>
                  <a:cubicBezTo>
                    <a:pt x="733" y="0"/>
                    <a:pt x="733" y="0"/>
                    <a:pt x="733" y="0"/>
                  </a:cubicBezTo>
                  <a:lnTo>
                    <a:pt x="3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62" name="Freeform 61">
              <a:extLst>
                <a:ext uri="{FF2B5EF4-FFF2-40B4-BE49-F238E27FC236}">
                  <a16:creationId xmlns:a16="http://schemas.microsoft.com/office/drawing/2014/main" id="{0C7AE514-8E1D-3448-A71C-173611AF1CFA}"/>
                </a:ext>
              </a:extLst>
            </p:cNvPr>
            <p:cNvSpPr>
              <a:spLocks/>
            </p:cNvSpPr>
            <p:nvPr/>
          </p:nvSpPr>
          <p:spPr bwMode="auto">
            <a:xfrm>
              <a:off x="8298495" y="3310811"/>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Times New Roman" panose="02020603050405020304" pitchFamily="18" charset="0"/>
                <a:cs typeface="Times New Roman" panose="02020603050405020304" pitchFamily="18" charset="0"/>
              </a:endParaRPr>
            </a:p>
          </p:txBody>
        </p:sp>
      </p:grpSp>
      <p:grpSp>
        <p:nvGrpSpPr>
          <p:cNvPr id="63" name="组合 62">
            <a:extLst>
              <a:ext uri="{FF2B5EF4-FFF2-40B4-BE49-F238E27FC236}">
                <a16:creationId xmlns:a16="http://schemas.microsoft.com/office/drawing/2014/main" id="{D2EDADB0-2722-FD43-B755-3F453EB2EB28}"/>
              </a:ext>
            </a:extLst>
          </p:cNvPr>
          <p:cNvGrpSpPr/>
          <p:nvPr/>
        </p:nvGrpSpPr>
        <p:grpSpPr>
          <a:xfrm>
            <a:off x="4013483" y="3737192"/>
            <a:ext cx="3266328" cy="558112"/>
            <a:chOff x="8055560" y="5639709"/>
            <a:chExt cx="3165245" cy="540840"/>
          </a:xfrm>
        </p:grpSpPr>
        <p:sp>
          <p:nvSpPr>
            <p:cNvPr id="64" name="Freeform 62">
              <a:extLst>
                <a:ext uri="{FF2B5EF4-FFF2-40B4-BE49-F238E27FC236}">
                  <a16:creationId xmlns:a16="http://schemas.microsoft.com/office/drawing/2014/main" id="{E71A1683-0048-E243-A0E0-1B9B46844069}"/>
                </a:ext>
              </a:extLst>
            </p:cNvPr>
            <p:cNvSpPr>
              <a:spLocks/>
            </p:cNvSpPr>
            <p:nvPr/>
          </p:nvSpPr>
          <p:spPr bwMode="auto">
            <a:xfrm>
              <a:off x="8798551" y="5639709"/>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1" y="425"/>
                    <a:pt x="2385" y="410"/>
                    <a:pt x="2385" y="393"/>
                  </a:cubicBezTo>
                  <a:cubicBezTo>
                    <a:pt x="2385" y="32"/>
                    <a:pt x="2385" y="32"/>
                    <a:pt x="2385" y="32"/>
                  </a:cubicBezTo>
                  <a:cubicBezTo>
                    <a:pt x="2385" y="14"/>
                    <a:pt x="2371" y="0"/>
                    <a:pt x="2353"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66" name="Freeform 63">
              <a:extLst>
                <a:ext uri="{FF2B5EF4-FFF2-40B4-BE49-F238E27FC236}">
                  <a16:creationId xmlns:a16="http://schemas.microsoft.com/office/drawing/2014/main" id="{1C005AF2-A555-C440-B0ED-CD6EAB7D6D02}"/>
                </a:ext>
              </a:extLst>
            </p:cNvPr>
            <p:cNvSpPr>
              <a:spLocks/>
            </p:cNvSpPr>
            <p:nvPr/>
          </p:nvSpPr>
          <p:spPr bwMode="auto">
            <a:xfrm>
              <a:off x="8055560" y="5639709"/>
              <a:ext cx="742991" cy="430899"/>
            </a:xfrm>
            <a:custGeom>
              <a:avLst/>
              <a:gdLst>
                <a:gd name="T0" fmla="*/ 32 w 733"/>
                <a:gd name="T1" fmla="*/ 0 h 425"/>
                <a:gd name="T2" fmla="*/ 0 w 733"/>
                <a:gd name="T3" fmla="*/ 32 h 425"/>
                <a:gd name="T4" fmla="*/ 0 w 733"/>
                <a:gd name="T5" fmla="*/ 393 h 425"/>
                <a:gd name="T6" fmla="*/ 32 w 733"/>
                <a:gd name="T7" fmla="*/ 425 h 425"/>
                <a:gd name="T8" fmla="*/ 733 w 733"/>
                <a:gd name="T9" fmla="*/ 425 h 425"/>
                <a:gd name="T10" fmla="*/ 733 w 733"/>
                <a:gd name="T11" fmla="*/ 0 h 425"/>
                <a:gd name="T12" fmla="*/ 32 w 733"/>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3" h="425">
                  <a:moveTo>
                    <a:pt x="32" y="0"/>
                  </a:moveTo>
                  <a:cubicBezTo>
                    <a:pt x="14" y="0"/>
                    <a:pt x="0" y="14"/>
                    <a:pt x="0" y="32"/>
                  </a:cubicBezTo>
                  <a:cubicBezTo>
                    <a:pt x="0" y="393"/>
                    <a:pt x="0" y="393"/>
                    <a:pt x="0" y="393"/>
                  </a:cubicBezTo>
                  <a:cubicBezTo>
                    <a:pt x="0" y="410"/>
                    <a:pt x="14" y="425"/>
                    <a:pt x="32" y="425"/>
                  </a:cubicBezTo>
                  <a:cubicBezTo>
                    <a:pt x="733" y="425"/>
                    <a:pt x="733" y="425"/>
                    <a:pt x="733" y="425"/>
                  </a:cubicBezTo>
                  <a:cubicBezTo>
                    <a:pt x="733" y="0"/>
                    <a:pt x="733" y="0"/>
                    <a:pt x="733" y="0"/>
                  </a:cubicBezTo>
                  <a:lnTo>
                    <a:pt x="3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68" name="Freeform 64">
              <a:extLst>
                <a:ext uri="{FF2B5EF4-FFF2-40B4-BE49-F238E27FC236}">
                  <a16:creationId xmlns:a16="http://schemas.microsoft.com/office/drawing/2014/main" id="{807877E7-34DA-2A4B-B181-8602C4A29687}"/>
                </a:ext>
              </a:extLst>
            </p:cNvPr>
            <p:cNvSpPr>
              <a:spLocks/>
            </p:cNvSpPr>
            <p:nvPr/>
          </p:nvSpPr>
          <p:spPr bwMode="auto">
            <a:xfrm>
              <a:off x="8298495" y="5925202"/>
              <a:ext cx="255347" cy="255347"/>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Lst>
              <a:ahLst/>
              <a:cxnLst>
                <a:cxn ang="0">
                  <a:pos x="T0" y="T1"/>
                </a:cxn>
                <a:cxn ang="0">
                  <a:pos x="T2" y="T3"/>
                </a:cxn>
                <a:cxn ang="0">
                  <a:pos x="T4" y="T5"/>
                </a:cxn>
                <a:cxn ang="0">
                  <a:pos x="T6" y="T7"/>
                </a:cxn>
                <a:cxn ang="0">
                  <a:pos x="T8" y="T9"/>
                </a:cxn>
              </a:cxnLst>
              <a:rect l="0" t="0" r="r" b="b"/>
              <a:pathLst>
                <a:path w="144" h="144">
                  <a:moveTo>
                    <a:pt x="72" y="144"/>
                  </a:moveTo>
                  <a:lnTo>
                    <a:pt x="0" y="72"/>
                  </a:lnTo>
                  <a:lnTo>
                    <a:pt x="72" y="0"/>
                  </a:lnTo>
                  <a:lnTo>
                    <a:pt x="144" y="72"/>
                  </a:lnTo>
                  <a:lnTo>
                    <a:pt x="72" y="144"/>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grpSp>
      <p:grpSp>
        <p:nvGrpSpPr>
          <p:cNvPr id="70" name="组合 69">
            <a:extLst>
              <a:ext uri="{FF2B5EF4-FFF2-40B4-BE49-F238E27FC236}">
                <a16:creationId xmlns:a16="http://schemas.microsoft.com/office/drawing/2014/main" id="{5812859E-4D1D-D742-8A27-4400A891D403}"/>
              </a:ext>
            </a:extLst>
          </p:cNvPr>
          <p:cNvGrpSpPr/>
          <p:nvPr/>
        </p:nvGrpSpPr>
        <p:grpSpPr>
          <a:xfrm>
            <a:off x="1512044" y="1714660"/>
            <a:ext cx="3266327" cy="558112"/>
            <a:chOff x="5631533" y="1961370"/>
            <a:chExt cx="3165244" cy="540840"/>
          </a:xfrm>
        </p:grpSpPr>
        <p:sp>
          <p:nvSpPr>
            <p:cNvPr id="71" name="Freeform 65">
              <a:extLst>
                <a:ext uri="{FF2B5EF4-FFF2-40B4-BE49-F238E27FC236}">
                  <a16:creationId xmlns:a16="http://schemas.microsoft.com/office/drawing/2014/main" id="{46225631-59BC-A54B-AE18-102C16F223B8}"/>
                </a:ext>
              </a:extLst>
            </p:cNvPr>
            <p:cNvSpPr>
              <a:spLocks/>
            </p:cNvSpPr>
            <p:nvPr/>
          </p:nvSpPr>
          <p:spPr bwMode="auto">
            <a:xfrm>
              <a:off x="5631533" y="1961370"/>
              <a:ext cx="2420481" cy="430899"/>
            </a:xfrm>
            <a:custGeom>
              <a:avLst/>
              <a:gdLst>
                <a:gd name="T0" fmla="*/ 32 w 2385"/>
                <a:gd name="T1" fmla="*/ 0 h 425"/>
                <a:gd name="T2" fmla="*/ 2385 w 2385"/>
                <a:gd name="T3" fmla="*/ 0 h 425"/>
                <a:gd name="T4" fmla="*/ 2385 w 2385"/>
                <a:gd name="T5" fmla="*/ 425 h 425"/>
                <a:gd name="T6" fmla="*/ 32 w 2385"/>
                <a:gd name="T7" fmla="*/ 425 h 425"/>
                <a:gd name="T8" fmla="*/ 0 w 2385"/>
                <a:gd name="T9" fmla="*/ 393 h 425"/>
                <a:gd name="T10" fmla="*/ 0 w 2385"/>
                <a:gd name="T11" fmla="*/ 32 h 425"/>
                <a:gd name="T12" fmla="*/ 32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32" y="0"/>
                  </a:moveTo>
                  <a:cubicBezTo>
                    <a:pt x="2385" y="0"/>
                    <a:pt x="2385" y="0"/>
                    <a:pt x="2385" y="0"/>
                  </a:cubicBezTo>
                  <a:cubicBezTo>
                    <a:pt x="2385" y="425"/>
                    <a:pt x="2385" y="425"/>
                    <a:pt x="2385" y="425"/>
                  </a:cubicBezTo>
                  <a:cubicBezTo>
                    <a:pt x="32" y="425"/>
                    <a:pt x="32" y="425"/>
                    <a:pt x="32" y="425"/>
                  </a:cubicBezTo>
                  <a:cubicBezTo>
                    <a:pt x="15" y="425"/>
                    <a:pt x="0" y="410"/>
                    <a:pt x="0" y="393"/>
                  </a:cubicBezTo>
                  <a:cubicBezTo>
                    <a:pt x="0" y="32"/>
                    <a:pt x="0" y="32"/>
                    <a:pt x="0" y="32"/>
                  </a:cubicBezTo>
                  <a:cubicBezTo>
                    <a:pt x="0" y="15"/>
                    <a:pt x="15" y="0"/>
                    <a:pt x="3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72" name="Freeform 66">
              <a:extLst>
                <a:ext uri="{FF2B5EF4-FFF2-40B4-BE49-F238E27FC236}">
                  <a16:creationId xmlns:a16="http://schemas.microsoft.com/office/drawing/2014/main" id="{2C8218CE-550C-9845-8401-FDBE41AF3377}"/>
                </a:ext>
              </a:extLst>
            </p:cNvPr>
            <p:cNvSpPr>
              <a:spLocks/>
            </p:cNvSpPr>
            <p:nvPr/>
          </p:nvSpPr>
          <p:spPr bwMode="auto">
            <a:xfrm>
              <a:off x="8052014" y="1961370"/>
              <a:ext cx="744763" cy="430899"/>
            </a:xfrm>
            <a:custGeom>
              <a:avLst/>
              <a:gdLst>
                <a:gd name="T0" fmla="*/ 702 w 734"/>
                <a:gd name="T1" fmla="*/ 0 h 425"/>
                <a:gd name="T2" fmla="*/ 734 w 734"/>
                <a:gd name="T3" fmla="*/ 32 h 425"/>
                <a:gd name="T4" fmla="*/ 734 w 734"/>
                <a:gd name="T5" fmla="*/ 393 h 425"/>
                <a:gd name="T6" fmla="*/ 702 w 734"/>
                <a:gd name="T7" fmla="*/ 425 h 425"/>
                <a:gd name="T8" fmla="*/ 0 w 734"/>
                <a:gd name="T9" fmla="*/ 425 h 425"/>
                <a:gd name="T10" fmla="*/ 0 w 734"/>
                <a:gd name="T11" fmla="*/ 0 h 425"/>
                <a:gd name="T12" fmla="*/ 70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702" y="0"/>
                  </a:moveTo>
                  <a:cubicBezTo>
                    <a:pt x="720" y="0"/>
                    <a:pt x="734" y="15"/>
                    <a:pt x="734" y="32"/>
                  </a:cubicBezTo>
                  <a:cubicBezTo>
                    <a:pt x="734" y="393"/>
                    <a:pt x="734" y="393"/>
                    <a:pt x="734" y="393"/>
                  </a:cubicBezTo>
                  <a:cubicBezTo>
                    <a:pt x="734" y="410"/>
                    <a:pt x="720" y="425"/>
                    <a:pt x="702" y="425"/>
                  </a:cubicBezTo>
                  <a:cubicBezTo>
                    <a:pt x="0" y="425"/>
                    <a:pt x="0" y="425"/>
                    <a:pt x="0" y="425"/>
                  </a:cubicBezTo>
                  <a:cubicBezTo>
                    <a:pt x="0" y="0"/>
                    <a:pt x="0" y="0"/>
                    <a:pt x="0" y="0"/>
                  </a:cubicBezTo>
                  <a:lnTo>
                    <a:pt x="70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73" name="Freeform 67">
              <a:extLst>
                <a:ext uri="{FF2B5EF4-FFF2-40B4-BE49-F238E27FC236}">
                  <a16:creationId xmlns:a16="http://schemas.microsoft.com/office/drawing/2014/main" id="{238EBABB-D9EA-D142-9857-9D6B3AD982F0}"/>
                </a:ext>
              </a:extLst>
            </p:cNvPr>
            <p:cNvSpPr>
              <a:spLocks/>
            </p:cNvSpPr>
            <p:nvPr/>
          </p:nvSpPr>
          <p:spPr bwMode="auto">
            <a:xfrm>
              <a:off x="8296721" y="2246863"/>
              <a:ext cx="255347" cy="255347"/>
            </a:xfrm>
            <a:custGeom>
              <a:avLst/>
              <a:gdLst>
                <a:gd name="T0" fmla="*/ 72 w 144"/>
                <a:gd name="T1" fmla="*/ 144 h 144"/>
                <a:gd name="T2" fmla="*/ 144 w 144"/>
                <a:gd name="T3" fmla="*/ 72 h 144"/>
                <a:gd name="T4" fmla="*/ 72 w 144"/>
                <a:gd name="T5" fmla="*/ 0 h 144"/>
                <a:gd name="T6" fmla="*/ 0 w 144"/>
                <a:gd name="T7" fmla="*/ 72 h 144"/>
                <a:gd name="T8" fmla="*/ 72 w 144"/>
                <a:gd name="T9" fmla="*/ 144 h 144"/>
              </a:gdLst>
              <a:ahLst/>
              <a:cxnLst>
                <a:cxn ang="0">
                  <a:pos x="T0" y="T1"/>
                </a:cxn>
                <a:cxn ang="0">
                  <a:pos x="T2" y="T3"/>
                </a:cxn>
                <a:cxn ang="0">
                  <a:pos x="T4" y="T5"/>
                </a:cxn>
                <a:cxn ang="0">
                  <a:pos x="T6" y="T7"/>
                </a:cxn>
                <a:cxn ang="0">
                  <a:pos x="T8" y="T9"/>
                </a:cxn>
              </a:cxnLst>
              <a:rect l="0" t="0" r="r" b="b"/>
              <a:pathLst>
                <a:path w="144" h="144">
                  <a:moveTo>
                    <a:pt x="72" y="144"/>
                  </a:moveTo>
                  <a:lnTo>
                    <a:pt x="144" y="72"/>
                  </a:lnTo>
                  <a:lnTo>
                    <a:pt x="72" y="0"/>
                  </a:lnTo>
                  <a:lnTo>
                    <a:pt x="0" y="72"/>
                  </a:lnTo>
                  <a:lnTo>
                    <a:pt x="72" y="144"/>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Times New Roman" panose="02020603050405020304" pitchFamily="18" charset="0"/>
                <a:cs typeface="Times New Roman" panose="02020603050405020304" pitchFamily="18" charset="0"/>
              </a:endParaRPr>
            </a:p>
          </p:txBody>
        </p:sp>
      </p:grpSp>
      <p:grpSp>
        <p:nvGrpSpPr>
          <p:cNvPr id="74" name="组合 73">
            <a:extLst>
              <a:ext uri="{FF2B5EF4-FFF2-40B4-BE49-F238E27FC236}">
                <a16:creationId xmlns:a16="http://schemas.microsoft.com/office/drawing/2014/main" id="{CD8FFA73-4519-2E4C-8238-90D87F2B5F0F}"/>
              </a:ext>
            </a:extLst>
          </p:cNvPr>
          <p:cNvGrpSpPr/>
          <p:nvPr/>
        </p:nvGrpSpPr>
        <p:grpSpPr>
          <a:xfrm>
            <a:off x="1512044" y="3041230"/>
            <a:ext cx="3266327" cy="556281"/>
            <a:chOff x="5631533" y="4300282"/>
            <a:chExt cx="3165244" cy="539066"/>
          </a:xfrm>
        </p:grpSpPr>
        <p:sp>
          <p:nvSpPr>
            <p:cNvPr id="75" name="Freeform 68">
              <a:extLst>
                <a:ext uri="{FF2B5EF4-FFF2-40B4-BE49-F238E27FC236}">
                  <a16:creationId xmlns:a16="http://schemas.microsoft.com/office/drawing/2014/main" id="{91FF1450-1CE8-3B49-A6BD-FA039C225810}"/>
                </a:ext>
              </a:extLst>
            </p:cNvPr>
            <p:cNvSpPr>
              <a:spLocks/>
            </p:cNvSpPr>
            <p:nvPr/>
          </p:nvSpPr>
          <p:spPr bwMode="auto">
            <a:xfrm>
              <a:off x="5631533" y="4300282"/>
              <a:ext cx="2420481" cy="430899"/>
            </a:xfrm>
            <a:custGeom>
              <a:avLst/>
              <a:gdLst>
                <a:gd name="T0" fmla="*/ 32 w 2385"/>
                <a:gd name="T1" fmla="*/ 0 h 424"/>
                <a:gd name="T2" fmla="*/ 2385 w 2385"/>
                <a:gd name="T3" fmla="*/ 0 h 424"/>
                <a:gd name="T4" fmla="*/ 2385 w 2385"/>
                <a:gd name="T5" fmla="*/ 424 h 424"/>
                <a:gd name="T6" fmla="*/ 32 w 2385"/>
                <a:gd name="T7" fmla="*/ 424 h 424"/>
                <a:gd name="T8" fmla="*/ 0 w 2385"/>
                <a:gd name="T9" fmla="*/ 392 h 424"/>
                <a:gd name="T10" fmla="*/ 0 w 2385"/>
                <a:gd name="T11" fmla="*/ 32 h 424"/>
                <a:gd name="T12" fmla="*/ 32 w 2385"/>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2385" h="424">
                  <a:moveTo>
                    <a:pt x="32" y="0"/>
                  </a:moveTo>
                  <a:cubicBezTo>
                    <a:pt x="2385" y="0"/>
                    <a:pt x="2385" y="0"/>
                    <a:pt x="2385" y="0"/>
                  </a:cubicBezTo>
                  <a:cubicBezTo>
                    <a:pt x="2385" y="424"/>
                    <a:pt x="2385" y="424"/>
                    <a:pt x="2385" y="424"/>
                  </a:cubicBezTo>
                  <a:cubicBezTo>
                    <a:pt x="32" y="424"/>
                    <a:pt x="32" y="424"/>
                    <a:pt x="32" y="424"/>
                  </a:cubicBezTo>
                  <a:cubicBezTo>
                    <a:pt x="15" y="424"/>
                    <a:pt x="0" y="410"/>
                    <a:pt x="0" y="392"/>
                  </a:cubicBezTo>
                  <a:cubicBezTo>
                    <a:pt x="0" y="32"/>
                    <a:pt x="0" y="32"/>
                    <a:pt x="0" y="32"/>
                  </a:cubicBezTo>
                  <a:cubicBezTo>
                    <a:pt x="0" y="14"/>
                    <a:pt x="15" y="0"/>
                    <a:pt x="3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76" name="Freeform 69">
              <a:extLst>
                <a:ext uri="{FF2B5EF4-FFF2-40B4-BE49-F238E27FC236}">
                  <a16:creationId xmlns:a16="http://schemas.microsoft.com/office/drawing/2014/main" id="{CD94DFBC-1890-384F-988B-CCB72C804961}"/>
                </a:ext>
              </a:extLst>
            </p:cNvPr>
            <p:cNvSpPr>
              <a:spLocks/>
            </p:cNvSpPr>
            <p:nvPr/>
          </p:nvSpPr>
          <p:spPr bwMode="auto">
            <a:xfrm>
              <a:off x="8052014" y="4300282"/>
              <a:ext cx="744763" cy="430899"/>
            </a:xfrm>
            <a:custGeom>
              <a:avLst/>
              <a:gdLst>
                <a:gd name="T0" fmla="*/ 702 w 734"/>
                <a:gd name="T1" fmla="*/ 0 h 424"/>
                <a:gd name="T2" fmla="*/ 734 w 734"/>
                <a:gd name="T3" fmla="*/ 32 h 424"/>
                <a:gd name="T4" fmla="*/ 734 w 734"/>
                <a:gd name="T5" fmla="*/ 392 h 424"/>
                <a:gd name="T6" fmla="*/ 702 w 734"/>
                <a:gd name="T7" fmla="*/ 424 h 424"/>
                <a:gd name="T8" fmla="*/ 0 w 734"/>
                <a:gd name="T9" fmla="*/ 424 h 424"/>
                <a:gd name="T10" fmla="*/ 0 w 734"/>
                <a:gd name="T11" fmla="*/ 0 h 424"/>
                <a:gd name="T12" fmla="*/ 702 w 734"/>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734" h="424">
                  <a:moveTo>
                    <a:pt x="702" y="0"/>
                  </a:moveTo>
                  <a:cubicBezTo>
                    <a:pt x="720" y="0"/>
                    <a:pt x="734" y="14"/>
                    <a:pt x="734" y="32"/>
                  </a:cubicBezTo>
                  <a:cubicBezTo>
                    <a:pt x="734" y="392"/>
                    <a:pt x="734" y="392"/>
                    <a:pt x="734" y="392"/>
                  </a:cubicBezTo>
                  <a:cubicBezTo>
                    <a:pt x="734" y="410"/>
                    <a:pt x="720" y="424"/>
                    <a:pt x="702" y="424"/>
                  </a:cubicBezTo>
                  <a:cubicBezTo>
                    <a:pt x="0" y="424"/>
                    <a:pt x="0" y="424"/>
                    <a:pt x="0" y="424"/>
                  </a:cubicBezTo>
                  <a:cubicBezTo>
                    <a:pt x="0" y="0"/>
                    <a:pt x="0" y="0"/>
                    <a:pt x="0" y="0"/>
                  </a:cubicBezTo>
                  <a:lnTo>
                    <a:pt x="702" y="0"/>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77" name="Freeform 70">
              <a:extLst>
                <a:ext uri="{FF2B5EF4-FFF2-40B4-BE49-F238E27FC236}">
                  <a16:creationId xmlns:a16="http://schemas.microsoft.com/office/drawing/2014/main" id="{0849F031-3353-8B4B-893D-8D8EF59FC74F}"/>
                </a:ext>
              </a:extLst>
            </p:cNvPr>
            <p:cNvSpPr>
              <a:spLocks/>
            </p:cNvSpPr>
            <p:nvPr/>
          </p:nvSpPr>
          <p:spPr bwMode="auto">
            <a:xfrm>
              <a:off x="8296721" y="4584001"/>
              <a:ext cx="255347" cy="255347"/>
            </a:xfrm>
            <a:custGeom>
              <a:avLst/>
              <a:gdLst>
                <a:gd name="T0" fmla="*/ 72 w 144"/>
                <a:gd name="T1" fmla="*/ 144 h 144"/>
                <a:gd name="T2" fmla="*/ 144 w 144"/>
                <a:gd name="T3" fmla="*/ 72 h 144"/>
                <a:gd name="T4" fmla="*/ 72 w 144"/>
                <a:gd name="T5" fmla="*/ 0 h 144"/>
                <a:gd name="T6" fmla="*/ 0 w 144"/>
                <a:gd name="T7" fmla="*/ 72 h 144"/>
                <a:gd name="T8" fmla="*/ 72 w 144"/>
                <a:gd name="T9" fmla="*/ 144 h 144"/>
              </a:gdLst>
              <a:ahLst/>
              <a:cxnLst>
                <a:cxn ang="0">
                  <a:pos x="T0" y="T1"/>
                </a:cxn>
                <a:cxn ang="0">
                  <a:pos x="T2" y="T3"/>
                </a:cxn>
                <a:cxn ang="0">
                  <a:pos x="T4" y="T5"/>
                </a:cxn>
                <a:cxn ang="0">
                  <a:pos x="T6" y="T7"/>
                </a:cxn>
                <a:cxn ang="0">
                  <a:pos x="T8" y="T9"/>
                </a:cxn>
              </a:cxnLst>
              <a:rect l="0" t="0" r="r" b="b"/>
              <a:pathLst>
                <a:path w="144" h="144">
                  <a:moveTo>
                    <a:pt x="72" y="144"/>
                  </a:moveTo>
                  <a:lnTo>
                    <a:pt x="144" y="72"/>
                  </a:lnTo>
                  <a:lnTo>
                    <a:pt x="72" y="0"/>
                  </a:lnTo>
                  <a:lnTo>
                    <a:pt x="0" y="72"/>
                  </a:lnTo>
                  <a:lnTo>
                    <a:pt x="72" y="144"/>
                  </a:lnTo>
                  <a:close/>
                </a:path>
              </a:pathLst>
            </a:custGeom>
            <a:solidFill>
              <a:srgbClr val="1B436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grpSp>
      <p:sp>
        <p:nvSpPr>
          <p:cNvPr id="78" name="文本框 17">
            <a:extLst>
              <a:ext uri="{FF2B5EF4-FFF2-40B4-BE49-F238E27FC236}">
                <a16:creationId xmlns:a16="http://schemas.microsoft.com/office/drawing/2014/main" id="{9C52EAD8-E340-C547-922C-07B4D1EED46B}"/>
              </a:ext>
            </a:extLst>
          </p:cNvPr>
          <p:cNvSpPr txBox="1"/>
          <p:nvPr/>
        </p:nvSpPr>
        <p:spPr>
          <a:xfrm>
            <a:off x="4922216" y="1105354"/>
            <a:ext cx="2265287" cy="307777"/>
          </a:xfrm>
          <a:prstGeom prst="rect">
            <a:avLst/>
          </a:prstGeom>
          <a:noFill/>
        </p:spPr>
        <p:txBody>
          <a:bodyPr wrap="square" rtlCol="0">
            <a:spAutoFit/>
          </a:bodyPr>
          <a:lstStyle/>
          <a:p>
            <a:r>
              <a:rPr lang="zh-CN" altLang="en-US" b="1" dirty="0">
                <a:solidFill>
                  <a:srgbClr val="000000"/>
                </a:solidFill>
                <a:latin typeface="Times New Roman" panose="02020603050405020304" pitchFamily="18" charset="0"/>
                <a:cs typeface="Times New Roman" panose="02020603050405020304" pitchFamily="18" charset="0"/>
              </a:rPr>
              <a:t>种植各色水稻</a:t>
            </a:r>
            <a:endParaRPr lang="zh-CN" altLang="en-US" sz="1400" b="1" dirty="0">
              <a:solidFill>
                <a:srgbClr val="000000"/>
              </a:solidFill>
              <a:latin typeface="Times New Roman" panose="02020603050405020304" pitchFamily="18" charset="0"/>
              <a:cs typeface="Times New Roman" panose="02020603050405020304" pitchFamily="18" charset="0"/>
            </a:endParaRPr>
          </a:p>
        </p:txBody>
      </p:sp>
      <p:sp>
        <p:nvSpPr>
          <p:cNvPr id="79" name="文本框 56">
            <a:extLst>
              <a:ext uri="{FF2B5EF4-FFF2-40B4-BE49-F238E27FC236}">
                <a16:creationId xmlns:a16="http://schemas.microsoft.com/office/drawing/2014/main" id="{1DC473A5-D779-F642-B994-67D3B81DF6E6}"/>
              </a:ext>
            </a:extLst>
          </p:cNvPr>
          <p:cNvSpPr txBox="1"/>
          <p:nvPr/>
        </p:nvSpPr>
        <p:spPr>
          <a:xfrm>
            <a:off x="4922216" y="2468479"/>
            <a:ext cx="2400074" cy="246221"/>
          </a:xfrm>
          <a:prstGeom prst="rect">
            <a:avLst/>
          </a:prstGeom>
          <a:noFill/>
        </p:spPr>
        <p:txBody>
          <a:bodyPr wrap="square" rtlCol="0">
            <a:spAutoFit/>
          </a:bodyPr>
          <a:lstStyle/>
          <a:p>
            <a:r>
              <a:rPr lang="zh-CN" altLang="en-US" sz="1000" b="1" dirty="0">
                <a:solidFill>
                  <a:srgbClr val="000000"/>
                </a:solidFill>
                <a:latin typeface="Times New Roman" panose="02020603050405020304" pitchFamily="18" charset="0"/>
                <a:cs typeface="Times New Roman" panose="02020603050405020304" pitchFamily="18" charset="0"/>
              </a:rPr>
              <a:t>地权为抵押品的内生性的货币金融体系</a:t>
            </a:r>
          </a:p>
        </p:txBody>
      </p:sp>
      <p:sp>
        <p:nvSpPr>
          <p:cNvPr id="80" name="文本框 57">
            <a:extLst>
              <a:ext uri="{FF2B5EF4-FFF2-40B4-BE49-F238E27FC236}">
                <a16:creationId xmlns:a16="http://schemas.microsoft.com/office/drawing/2014/main" id="{3778A8CF-B48D-A44E-8F98-6F9FACC4E73F}"/>
              </a:ext>
            </a:extLst>
          </p:cNvPr>
          <p:cNvSpPr txBox="1"/>
          <p:nvPr/>
        </p:nvSpPr>
        <p:spPr>
          <a:xfrm>
            <a:off x="4922216" y="3817892"/>
            <a:ext cx="2400074" cy="307777"/>
          </a:xfrm>
          <a:prstGeom prst="rect">
            <a:avLst/>
          </a:prstGeom>
          <a:noFill/>
        </p:spPr>
        <p:txBody>
          <a:bodyPr wrap="square" rtlCol="0">
            <a:spAutoFit/>
          </a:bodyPr>
          <a:lstStyle/>
          <a:p>
            <a:r>
              <a:rPr lang="zh-CN" altLang="en-US" b="1" dirty="0">
                <a:solidFill>
                  <a:srgbClr val="000000"/>
                </a:solidFill>
                <a:latin typeface="Times New Roman" panose="02020603050405020304" pitchFamily="18" charset="0"/>
                <a:cs typeface="Times New Roman" panose="02020603050405020304" pitchFamily="18" charset="0"/>
              </a:rPr>
              <a:t>日本农协在功能上非常全面</a:t>
            </a:r>
          </a:p>
        </p:txBody>
      </p:sp>
      <p:sp>
        <p:nvSpPr>
          <p:cNvPr id="81" name="文本框 58">
            <a:extLst>
              <a:ext uri="{FF2B5EF4-FFF2-40B4-BE49-F238E27FC236}">
                <a16:creationId xmlns:a16="http://schemas.microsoft.com/office/drawing/2014/main" id="{E56A85D2-DE18-D348-8B4B-2BF09E7ACCD9}"/>
              </a:ext>
            </a:extLst>
          </p:cNvPr>
          <p:cNvSpPr txBox="1"/>
          <p:nvPr/>
        </p:nvSpPr>
        <p:spPr>
          <a:xfrm>
            <a:off x="1655766" y="1785959"/>
            <a:ext cx="2265287" cy="307777"/>
          </a:xfrm>
          <a:prstGeom prst="rect">
            <a:avLst/>
          </a:prstGeom>
          <a:noFill/>
        </p:spPr>
        <p:txBody>
          <a:bodyPr wrap="square" rtlCol="0">
            <a:spAutoFit/>
          </a:bodyPr>
          <a:lstStyle/>
          <a:p>
            <a:r>
              <a:rPr lang="zh-CN" altLang="en-US" b="1" dirty="0">
                <a:solidFill>
                  <a:srgbClr val="000000"/>
                </a:solidFill>
                <a:latin typeface="Times New Roman" panose="02020603050405020304" pitchFamily="18" charset="0"/>
                <a:cs typeface="Times New Roman" panose="02020603050405020304" pitchFamily="18" charset="0"/>
              </a:rPr>
              <a:t>建立“稻田艺术”会场</a:t>
            </a:r>
            <a:endParaRPr lang="zh-CN" altLang="en-US" sz="1400" b="1" dirty="0">
              <a:solidFill>
                <a:srgbClr val="000000"/>
              </a:solidFill>
              <a:latin typeface="Times New Roman" panose="02020603050405020304" pitchFamily="18" charset="0"/>
              <a:cs typeface="Times New Roman" panose="02020603050405020304" pitchFamily="18" charset="0"/>
            </a:endParaRPr>
          </a:p>
        </p:txBody>
      </p:sp>
      <p:sp>
        <p:nvSpPr>
          <p:cNvPr id="82" name="文本框 59">
            <a:extLst>
              <a:ext uri="{FF2B5EF4-FFF2-40B4-BE49-F238E27FC236}">
                <a16:creationId xmlns:a16="http://schemas.microsoft.com/office/drawing/2014/main" id="{F51ED546-A8F3-2C44-BF78-F4AFC131CE68}"/>
              </a:ext>
            </a:extLst>
          </p:cNvPr>
          <p:cNvSpPr txBox="1"/>
          <p:nvPr/>
        </p:nvSpPr>
        <p:spPr>
          <a:xfrm>
            <a:off x="1655766" y="3113827"/>
            <a:ext cx="2265287" cy="307777"/>
          </a:xfrm>
          <a:prstGeom prst="rect">
            <a:avLst/>
          </a:prstGeom>
          <a:noFill/>
        </p:spPr>
        <p:txBody>
          <a:bodyPr wrap="square" rtlCol="0">
            <a:spAutoFit/>
          </a:bodyPr>
          <a:lstStyle/>
          <a:p>
            <a:r>
              <a:rPr lang="zh-CN" altLang="en-US" b="1" dirty="0">
                <a:solidFill>
                  <a:srgbClr val="000000"/>
                </a:solidFill>
                <a:latin typeface="Times New Roman" panose="02020603050405020304" pitchFamily="18" charset="0"/>
                <a:cs typeface="Times New Roman" panose="02020603050405020304" pitchFamily="18" charset="0"/>
              </a:rPr>
              <a:t>协会内部的农业信贷部门</a:t>
            </a:r>
          </a:p>
        </p:txBody>
      </p:sp>
      <p:sp>
        <p:nvSpPr>
          <p:cNvPr id="83" name="文本框 46">
            <a:extLst>
              <a:ext uri="{FF2B5EF4-FFF2-40B4-BE49-F238E27FC236}">
                <a16:creationId xmlns:a16="http://schemas.microsoft.com/office/drawing/2014/main" id="{B276CB1F-CF74-974D-AC85-7276F05F106C}"/>
              </a:ext>
            </a:extLst>
          </p:cNvPr>
          <p:cNvSpPr txBox="1"/>
          <p:nvPr/>
        </p:nvSpPr>
        <p:spPr>
          <a:xfrm>
            <a:off x="4236148" y="1079447"/>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1</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
        <p:nvSpPr>
          <p:cNvPr id="84" name="文本框 61">
            <a:extLst>
              <a:ext uri="{FF2B5EF4-FFF2-40B4-BE49-F238E27FC236}">
                <a16:creationId xmlns:a16="http://schemas.microsoft.com/office/drawing/2014/main" id="{2B584196-1F10-B24A-9A95-DCB15744DF9A}"/>
              </a:ext>
            </a:extLst>
          </p:cNvPr>
          <p:cNvSpPr txBox="1"/>
          <p:nvPr/>
        </p:nvSpPr>
        <p:spPr>
          <a:xfrm>
            <a:off x="4245297" y="1743447"/>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2</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
        <p:nvSpPr>
          <p:cNvPr id="85" name="文本框 62">
            <a:extLst>
              <a:ext uri="{FF2B5EF4-FFF2-40B4-BE49-F238E27FC236}">
                <a16:creationId xmlns:a16="http://schemas.microsoft.com/office/drawing/2014/main" id="{C2103242-E333-AA4E-A477-83DF6DDA08BE}"/>
              </a:ext>
            </a:extLst>
          </p:cNvPr>
          <p:cNvSpPr txBox="1"/>
          <p:nvPr/>
        </p:nvSpPr>
        <p:spPr>
          <a:xfrm>
            <a:off x="4278308" y="2425909"/>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3</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
        <p:nvSpPr>
          <p:cNvPr id="86" name="文本框 63">
            <a:extLst>
              <a:ext uri="{FF2B5EF4-FFF2-40B4-BE49-F238E27FC236}">
                <a16:creationId xmlns:a16="http://schemas.microsoft.com/office/drawing/2014/main" id="{2981A6AF-F364-5A44-B13C-967FDE966BE6}"/>
              </a:ext>
            </a:extLst>
          </p:cNvPr>
          <p:cNvSpPr txBox="1"/>
          <p:nvPr/>
        </p:nvSpPr>
        <p:spPr>
          <a:xfrm>
            <a:off x="4268765" y="3097935"/>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4</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
        <p:nvSpPr>
          <p:cNvPr id="87" name="文本框 64">
            <a:extLst>
              <a:ext uri="{FF2B5EF4-FFF2-40B4-BE49-F238E27FC236}">
                <a16:creationId xmlns:a16="http://schemas.microsoft.com/office/drawing/2014/main" id="{8F573BCC-6A31-1C4D-A394-DCC49761A51B}"/>
              </a:ext>
            </a:extLst>
          </p:cNvPr>
          <p:cNvSpPr txBox="1"/>
          <p:nvPr/>
        </p:nvSpPr>
        <p:spPr>
          <a:xfrm>
            <a:off x="4268765" y="3767546"/>
            <a:ext cx="287258" cy="338554"/>
          </a:xfrm>
          <a:prstGeom prst="rect">
            <a:avLst/>
          </a:prstGeom>
          <a:noFill/>
        </p:spPr>
        <p:txBody>
          <a:bodyPr wrap="none" rtlCol="0">
            <a:spAutoFit/>
          </a:bodyPr>
          <a:lstStyle/>
          <a:p>
            <a:r>
              <a:rPr lang="en-US" altLang="zh-CN" sz="1600" b="1" dirty="0">
                <a:solidFill>
                  <a:srgbClr val="FFFFFF"/>
                </a:solidFill>
                <a:latin typeface="Times New Roman" panose="02020603050405020304" pitchFamily="18" charset="0"/>
                <a:cs typeface="Times New Roman" panose="02020603050405020304" pitchFamily="18" charset="0"/>
              </a:rPr>
              <a:t>5</a:t>
            </a:r>
            <a:endParaRPr lang="zh-CN" altLang="en-US" sz="1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26516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相关建议与总结</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06</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33099185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000140" y="2575548"/>
            <a:ext cx="502444" cy="502444"/>
            <a:chOff x="6443245" y="4780605"/>
            <a:chExt cx="751188" cy="751188"/>
          </a:xfrm>
          <a:solidFill>
            <a:schemeClr val="bg1"/>
          </a:solidFill>
        </p:grpSpPr>
        <p:sp>
          <p:nvSpPr>
            <p:cNvPr id="47" name="椭圆 46"/>
            <p:cNvSpPr/>
            <p:nvPr/>
          </p:nvSpPr>
          <p:spPr>
            <a:xfrm>
              <a:off x="6443245" y="4780605"/>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48" name="组合 47"/>
            <p:cNvGrpSpPr/>
            <p:nvPr/>
          </p:nvGrpSpPr>
          <p:grpSpPr>
            <a:xfrm>
              <a:off x="6600772" y="4925106"/>
              <a:ext cx="482922" cy="481856"/>
              <a:chOff x="3175" y="4763"/>
              <a:chExt cx="717550" cy="715963"/>
            </a:xfrm>
            <a:grpFill/>
          </p:grpSpPr>
          <p:sp>
            <p:nvSpPr>
              <p:cNvPr id="49"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50"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51"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2" name="组合 1"/>
          <p:cNvGrpSpPr/>
          <p:nvPr/>
        </p:nvGrpSpPr>
        <p:grpSpPr>
          <a:xfrm>
            <a:off x="5000140" y="1212350"/>
            <a:ext cx="502444" cy="502444"/>
            <a:chOff x="6443245" y="1611109"/>
            <a:chExt cx="751188" cy="751188"/>
          </a:xfrm>
          <a:solidFill>
            <a:schemeClr val="bg1"/>
          </a:solidFill>
        </p:grpSpPr>
        <p:sp>
          <p:nvSpPr>
            <p:cNvPr id="45" name="椭圆 44"/>
            <p:cNvSpPr/>
            <p:nvPr/>
          </p:nvSpPr>
          <p:spPr>
            <a:xfrm>
              <a:off x="6443245" y="1611109"/>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46"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nvGrpSpPr>
          <p:cNvPr id="13" name="组合 12"/>
          <p:cNvGrpSpPr/>
          <p:nvPr/>
        </p:nvGrpSpPr>
        <p:grpSpPr>
          <a:xfrm>
            <a:off x="5000140" y="1924197"/>
            <a:ext cx="502444" cy="502444"/>
            <a:chOff x="6443245" y="3204483"/>
            <a:chExt cx="751188" cy="751188"/>
          </a:xfrm>
          <a:solidFill>
            <a:schemeClr val="bg1"/>
          </a:solidFill>
        </p:grpSpPr>
        <p:sp>
          <p:nvSpPr>
            <p:cNvPr id="43" name="椭圆 42"/>
            <p:cNvSpPr/>
            <p:nvPr/>
          </p:nvSpPr>
          <p:spPr>
            <a:xfrm>
              <a:off x="6443245" y="3204483"/>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4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nvGrpSpPr>
          <p:cNvPr id="14" name="组合 13"/>
          <p:cNvGrpSpPr/>
          <p:nvPr/>
        </p:nvGrpSpPr>
        <p:grpSpPr>
          <a:xfrm>
            <a:off x="1076995" y="2573643"/>
            <a:ext cx="507683" cy="507683"/>
            <a:chOff x="816774" y="4776910"/>
            <a:chExt cx="759650" cy="759649"/>
          </a:xfrm>
          <a:solidFill>
            <a:schemeClr val="bg1"/>
          </a:solidFill>
        </p:grpSpPr>
        <p:sp>
          <p:nvSpPr>
            <p:cNvPr id="28" name="椭圆 27"/>
            <p:cNvSpPr/>
            <p:nvPr/>
          </p:nvSpPr>
          <p:spPr>
            <a:xfrm>
              <a:off x="816774" y="4776910"/>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29" name="组合 28"/>
            <p:cNvGrpSpPr/>
            <p:nvPr/>
          </p:nvGrpSpPr>
          <p:grpSpPr>
            <a:xfrm>
              <a:off x="927948" y="4902209"/>
              <a:ext cx="469371" cy="442728"/>
              <a:chOff x="244475" y="2743200"/>
              <a:chExt cx="727075" cy="685800"/>
            </a:xfrm>
            <a:grpFill/>
          </p:grpSpPr>
          <p:sp>
            <p:nvSpPr>
              <p:cNvPr id="30"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1"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2"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5" name="组合 4"/>
          <p:cNvGrpSpPr/>
          <p:nvPr/>
        </p:nvGrpSpPr>
        <p:grpSpPr>
          <a:xfrm>
            <a:off x="1096045" y="1925149"/>
            <a:ext cx="507683" cy="507683"/>
            <a:chOff x="3424768" y="2961096"/>
            <a:chExt cx="759650" cy="759649"/>
          </a:xfrm>
          <a:solidFill>
            <a:schemeClr val="bg1"/>
          </a:solidFill>
        </p:grpSpPr>
        <p:sp>
          <p:nvSpPr>
            <p:cNvPr id="21" name="椭圆 20"/>
            <p:cNvSpPr/>
            <p:nvPr/>
          </p:nvSpPr>
          <p:spPr>
            <a:xfrm>
              <a:off x="3424768" y="2961096"/>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22" name="组合 21"/>
            <p:cNvGrpSpPr/>
            <p:nvPr/>
          </p:nvGrpSpPr>
          <p:grpSpPr>
            <a:xfrm>
              <a:off x="3602043" y="3071238"/>
              <a:ext cx="405347" cy="482677"/>
              <a:chOff x="10787673" y="2508217"/>
              <a:chExt cx="478426" cy="569698"/>
            </a:xfrm>
            <a:grpFill/>
          </p:grpSpPr>
          <p:sp>
            <p:nvSpPr>
              <p:cNvPr id="23"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4"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5"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6"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7"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19" name="组合 18"/>
          <p:cNvGrpSpPr/>
          <p:nvPr/>
        </p:nvGrpSpPr>
        <p:grpSpPr>
          <a:xfrm>
            <a:off x="1096045" y="1213302"/>
            <a:ext cx="507683" cy="507683"/>
            <a:chOff x="3424768" y="1611109"/>
            <a:chExt cx="759650" cy="759649"/>
          </a:xfrm>
          <a:solidFill>
            <a:schemeClr val="bg1"/>
          </a:solidFill>
        </p:grpSpPr>
        <p:sp>
          <p:nvSpPr>
            <p:cNvPr id="33" name="椭圆 32"/>
            <p:cNvSpPr/>
            <p:nvPr/>
          </p:nvSpPr>
          <p:spPr>
            <a:xfrm>
              <a:off x="3424768" y="1611109"/>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34"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sp>
        <p:nvSpPr>
          <p:cNvPr id="38" name="文本框 15"/>
          <p:cNvSpPr txBox="1"/>
          <p:nvPr/>
        </p:nvSpPr>
        <p:spPr>
          <a:xfrm>
            <a:off x="709386" y="309785"/>
            <a:ext cx="4456683"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6.1</a:t>
            </a:r>
            <a:r>
              <a:rPr lang="zh-CN" altLang="en-US" sz="1700" b="1" dirty="0">
                <a:solidFill>
                  <a:srgbClr val="1B4367"/>
                </a:solidFill>
                <a:cs typeface="+mn-ea"/>
                <a:sym typeface="+mn-lt"/>
              </a:rPr>
              <a:t> 创新都市农业生产经营模式的行动纲要</a:t>
            </a:r>
          </a:p>
        </p:txBody>
      </p:sp>
      <p:sp>
        <p:nvSpPr>
          <p:cNvPr id="40" name="TextBox 1210"/>
          <p:cNvSpPr/>
          <p:nvPr/>
        </p:nvSpPr>
        <p:spPr>
          <a:xfrm>
            <a:off x="1703118" y="1221161"/>
            <a:ext cx="2203669"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当地的公共采购与产、学、研、政的协调</a:t>
            </a:r>
          </a:p>
        </p:txBody>
      </p:sp>
      <p:sp>
        <p:nvSpPr>
          <p:cNvPr id="42" name="TextBox 1210"/>
          <p:cNvSpPr/>
          <p:nvPr/>
        </p:nvSpPr>
        <p:spPr>
          <a:xfrm>
            <a:off x="1703118" y="2021255"/>
            <a:ext cx="1831271"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sz="1200" dirty="0">
                <a:latin typeface="+mn-ea"/>
                <a:cs typeface="+mn-ea"/>
                <a:sym typeface="+mn-lt"/>
              </a:rPr>
              <a:t>农业合作社对市场的响应</a:t>
            </a:r>
          </a:p>
        </p:txBody>
      </p:sp>
      <p:sp>
        <p:nvSpPr>
          <p:cNvPr id="57" name="TextBox 1210"/>
          <p:cNvSpPr/>
          <p:nvPr/>
        </p:nvSpPr>
        <p:spPr>
          <a:xfrm>
            <a:off x="1703118" y="2586031"/>
            <a:ext cx="2769658"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发展农业企业：龙头企业，全国性企业和外国公司</a:t>
            </a:r>
          </a:p>
        </p:txBody>
      </p:sp>
      <p:sp>
        <p:nvSpPr>
          <p:cNvPr id="59" name="TextBox 1210"/>
          <p:cNvSpPr/>
          <p:nvPr/>
        </p:nvSpPr>
        <p:spPr>
          <a:xfrm>
            <a:off x="5609407" y="1247852"/>
            <a:ext cx="2749452"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与超市达成商业协议以及与电子商务平台对接</a:t>
            </a:r>
          </a:p>
        </p:txBody>
      </p:sp>
      <p:sp>
        <p:nvSpPr>
          <p:cNvPr id="61" name="TextBox 1210"/>
          <p:cNvSpPr/>
          <p:nvPr/>
        </p:nvSpPr>
        <p:spPr>
          <a:xfrm>
            <a:off x="5609407" y="2033061"/>
            <a:ext cx="1061829"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sz="1200" dirty="0">
                <a:latin typeface="+mn-ea"/>
                <a:cs typeface="+mn-ea"/>
                <a:sym typeface="+mn-lt"/>
              </a:rPr>
              <a:t>发展生态旅游</a:t>
            </a:r>
          </a:p>
        </p:txBody>
      </p:sp>
      <p:sp>
        <p:nvSpPr>
          <p:cNvPr id="63" name="TextBox 1210"/>
          <p:cNvSpPr/>
          <p:nvPr/>
        </p:nvSpPr>
        <p:spPr>
          <a:xfrm>
            <a:off x="5609407" y="2607479"/>
            <a:ext cx="2749452"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加强农产品的质量和安全，强化农产品认证意识</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3DCC842A-6022-9E4D-B3EB-6EFEE98E25C7}"/>
              </a:ext>
            </a:extLst>
          </p:cNvPr>
          <p:cNvSpPr/>
          <p:nvPr/>
        </p:nvSpPr>
        <p:spPr>
          <a:xfrm>
            <a:off x="5019190" y="3215910"/>
            <a:ext cx="502444" cy="502444"/>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69" name="椭圆 68">
            <a:extLst>
              <a:ext uri="{FF2B5EF4-FFF2-40B4-BE49-F238E27FC236}">
                <a16:creationId xmlns:a16="http://schemas.microsoft.com/office/drawing/2014/main" id="{20D28D74-8C52-4141-BA8E-3F38D200AE08}"/>
              </a:ext>
            </a:extLst>
          </p:cNvPr>
          <p:cNvSpPr/>
          <p:nvPr/>
        </p:nvSpPr>
        <p:spPr>
          <a:xfrm>
            <a:off x="1096045" y="3214005"/>
            <a:ext cx="507683" cy="507683"/>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74" name="TextBox 1210">
            <a:extLst>
              <a:ext uri="{FF2B5EF4-FFF2-40B4-BE49-F238E27FC236}">
                <a16:creationId xmlns:a16="http://schemas.microsoft.com/office/drawing/2014/main" id="{A99BB8FC-7B80-624A-98A9-859336868568}"/>
              </a:ext>
            </a:extLst>
          </p:cNvPr>
          <p:cNvSpPr/>
          <p:nvPr/>
        </p:nvSpPr>
        <p:spPr>
          <a:xfrm>
            <a:off x="1703118" y="3186479"/>
            <a:ext cx="2953939" cy="623248"/>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dirty="0">
                <a:latin typeface="+mn-ea"/>
                <a:cs typeface="+mn-ea"/>
                <a:sym typeface="+mn-lt"/>
              </a:rPr>
              <a:t>政府有必要利用专项资金向农业公司、 合作社和农户提供政策辅导，以支持此类农业公司和农业合作社之间的商业性合作</a:t>
            </a:r>
          </a:p>
        </p:txBody>
      </p:sp>
      <p:sp>
        <p:nvSpPr>
          <p:cNvPr id="76" name="TextBox 1210">
            <a:extLst>
              <a:ext uri="{FF2B5EF4-FFF2-40B4-BE49-F238E27FC236}">
                <a16:creationId xmlns:a16="http://schemas.microsoft.com/office/drawing/2014/main" id="{9396BEBF-D36F-B34A-8DAE-EF0E9115640E}"/>
              </a:ext>
            </a:extLst>
          </p:cNvPr>
          <p:cNvSpPr/>
          <p:nvPr/>
        </p:nvSpPr>
        <p:spPr>
          <a:xfrm>
            <a:off x="5609407" y="3364881"/>
            <a:ext cx="2139047"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sz="1200" dirty="0">
                <a:latin typeface="+mn-ea"/>
                <a:cs typeface="+mn-ea"/>
                <a:sym typeface="+mn-lt"/>
              </a:rPr>
              <a:t>农业企业家的创业和创新精神</a:t>
            </a:r>
          </a:p>
        </p:txBody>
      </p:sp>
      <p:sp>
        <p:nvSpPr>
          <p:cNvPr id="78" name="Freeform 36">
            <a:extLst>
              <a:ext uri="{FF2B5EF4-FFF2-40B4-BE49-F238E27FC236}">
                <a16:creationId xmlns:a16="http://schemas.microsoft.com/office/drawing/2014/main" id="{85A5EAE6-E5B5-964A-9443-0E50BEA83EF1}"/>
              </a:ext>
            </a:extLst>
          </p:cNvPr>
          <p:cNvSpPr/>
          <p:nvPr/>
        </p:nvSpPr>
        <p:spPr>
          <a:xfrm>
            <a:off x="1157061" y="3299612"/>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chemeClr val="bg1"/>
          </a:solidFill>
          <a:ln w="9525">
            <a:noFill/>
          </a:ln>
        </p:spPr>
        <p:txBody>
          <a:bodyPr/>
          <a:lstStyle/>
          <a:p>
            <a:endParaRPr lang="zh-CN" altLang="en-US">
              <a:cs typeface="+mn-ea"/>
              <a:sym typeface="+mn-lt"/>
            </a:endParaRPr>
          </a:p>
        </p:txBody>
      </p:sp>
      <p:sp>
        <p:nvSpPr>
          <p:cNvPr id="79" name="Oval 42">
            <a:extLst>
              <a:ext uri="{FF2B5EF4-FFF2-40B4-BE49-F238E27FC236}">
                <a16:creationId xmlns:a16="http://schemas.microsoft.com/office/drawing/2014/main" id="{3F593FE5-7166-9445-9B79-40D86F682E6B}"/>
              </a:ext>
            </a:extLst>
          </p:cNvPr>
          <p:cNvSpPr/>
          <p:nvPr/>
        </p:nvSpPr>
        <p:spPr>
          <a:xfrm>
            <a:off x="5109170" y="3335777"/>
            <a:ext cx="140887" cy="134760"/>
          </a:xfrm>
          <a:prstGeom prst="ellipse">
            <a:avLst/>
          </a:prstGeom>
          <a:solidFill>
            <a:schemeClr val="bg1"/>
          </a:solidFill>
          <a:ln w="9525">
            <a:noFill/>
          </a:ln>
        </p:spPr>
        <p:txBody>
          <a:bodyPr/>
          <a:lstStyle/>
          <a:p>
            <a:pPr lvl="0" eaLnBrk="1" hangingPunct="1"/>
            <a:endParaRPr lang="zh-CN" altLang="en-US" dirty="0">
              <a:cs typeface="+mn-ea"/>
              <a:sym typeface="+mn-lt"/>
            </a:endParaRPr>
          </a:p>
        </p:txBody>
      </p:sp>
      <p:sp>
        <p:nvSpPr>
          <p:cNvPr id="80" name="Oval 43">
            <a:extLst>
              <a:ext uri="{FF2B5EF4-FFF2-40B4-BE49-F238E27FC236}">
                <a16:creationId xmlns:a16="http://schemas.microsoft.com/office/drawing/2014/main" id="{90532BA4-BD68-4242-8004-CF1722ADDED9}"/>
              </a:ext>
            </a:extLst>
          </p:cNvPr>
          <p:cNvSpPr/>
          <p:nvPr/>
        </p:nvSpPr>
        <p:spPr>
          <a:xfrm>
            <a:off x="5277623" y="3299024"/>
            <a:ext cx="171515" cy="171513"/>
          </a:xfrm>
          <a:prstGeom prst="ellipse">
            <a:avLst/>
          </a:prstGeom>
          <a:solidFill>
            <a:schemeClr val="bg1"/>
          </a:solidFill>
          <a:ln w="9525">
            <a:noFill/>
          </a:ln>
        </p:spPr>
        <p:txBody>
          <a:bodyPr/>
          <a:lstStyle/>
          <a:p>
            <a:pPr lvl="0" eaLnBrk="1" hangingPunct="1"/>
            <a:endParaRPr lang="zh-CN" altLang="en-US" dirty="0">
              <a:cs typeface="+mn-ea"/>
              <a:sym typeface="+mn-lt"/>
            </a:endParaRPr>
          </a:p>
        </p:txBody>
      </p:sp>
      <p:sp>
        <p:nvSpPr>
          <p:cNvPr id="81" name="Oval 44">
            <a:extLst>
              <a:ext uri="{FF2B5EF4-FFF2-40B4-BE49-F238E27FC236}">
                <a16:creationId xmlns:a16="http://schemas.microsoft.com/office/drawing/2014/main" id="{2EBA7839-0CB2-9D42-B35F-A5C29D94596C}"/>
              </a:ext>
            </a:extLst>
          </p:cNvPr>
          <p:cNvSpPr/>
          <p:nvPr/>
        </p:nvSpPr>
        <p:spPr>
          <a:xfrm>
            <a:off x="5109170" y="3498103"/>
            <a:ext cx="140887" cy="137822"/>
          </a:xfrm>
          <a:prstGeom prst="ellipse">
            <a:avLst/>
          </a:prstGeom>
          <a:solidFill>
            <a:schemeClr val="bg1"/>
          </a:solidFill>
          <a:ln w="9525">
            <a:noFill/>
          </a:ln>
        </p:spPr>
        <p:txBody>
          <a:bodyPr/>
          <a:lstStyle/>
          <a:p>
            <a:pPr lvl="0" eaLnBrk="1" hangingPunct="1"/>
            <a:endParaRPr lang="zh-CN" altLang="en-US" dirty="0">
              <a:cs typeface="+mn-ea"/>
              <a:sym typeface="+mn-lt"/>
            </a:endParaRPr>
          </a:p>
        </p:txBody>
      </p:sp>
      <p:sp>
        <p:nvSpPr>
          <p:cNvPr id="82" name="Oval 45">
            <a:extLst>
              <a:ext uri="{FF2B5EF4-FFF2-40B4-BE49-F238E27FC236}">
                <a16:creationId xmlns:a16="http://schemas.microsoft.com/office/drawing/2014/main" id="{5B700E91-0F56-704F-95FD-382AA73AE84F}"/>
              </a:ext>
            </a:extLst>
          </p:cNvPr>
          <p:cNvSpPr/>
          <p:nvPr/>
        </p:nvSpPr>
        <p:spPr>
          <a:xfrm>
            <a:off x="5277623" y="3498103"/>
            <a:ext cx="137824" cy="137822"/>
          </a:xfrm>
          <a:prstGeom prst="ellipse">
            <a:avLst/>
          </a:prstGeom>
          <a:solidFill>
            <a:schemeClr val="bg1"/>
          </a:solidFill>
          <a:ln w="9525">
            <a:noFill/>
          </a:ln>
        </p:spPr>
        <p:txBody>
          <a:bodyPr/>
          <a:lstStyle/>
          <a:p>
            <a:pPr lvl="0" eaLnBrk="1" hangingPunct="1"/>
            <a:endParaRPr lang="zh-CN" altLang="en-US" dirty="0">
              <a:cs typeface="+mn-ea"/>
              <a:sym typeface="+mn-lt"/>
            </a:endParaRPr>
          </a:p>
        </p:txBody>
      </p:sp>
    </p:spTree>
    <p:extLst>
      <p:ext uri="{BB962C8B-B14F-4D97-AF65-F5344CB8AC3E}">
        <p14:creationId xmlns:p14="http://schemas.microsoft.com/office/powerpoint/2010/main" val="927996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45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par>
                          <p:cTn id="16" fill="hold">
                            <p:stCondLst>
                              <p:cond delay="1750"/>
                            </p:stCondLst>
                            <p:childTnLst>
                              <p:par>
                                <p:cTn id="17" presetID="53" presetClass="entr" presetSubtype="16"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1+#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2750"/>
                            </p:stCondLst>
                            <p:childTnLst>
                              <p:par>
                                <p:cTn id="37" presetID="53" presetClass="entr" presetSubtype="16"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2" presetClass="entr" presetSubtype="2"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fill="hold"/>
                                        <p:tgtEl>
                                          <p:spTgt spid="57"/>
                                        </p:tgtEl>
                                        <p:attrNameLst>
                                          <p:attrName>ppt_x</p:attrName>
                                        </p:attrNameLst>
                                      </p:cBhvr>
                                      <p:tavLst>
                                        <p:tav tm="0">
                                          <p:val>
                                            <p:strVal val="1+#ppt_w/2"/>
                                          </p:val>
                                        </p:tav>
                                        <p:tav tm="100000">
                                          <p:val>
                                            <p:strVal val="#ppt_x"/>
                                          </p:val>
                                        </p:tav>
                                      </p:tavLst>
                                    </p:anim>
                                    <p:anim calcmode="lin" valueType="num">
                                      <p:cBhvr additive="base">
                                        <p:cTn id="45" dur="500" fill="hold"/>
                                        <p:tgtEl>
                                          <p:spTgt spid="57"/>
                                        </p:tgtEl>
                                        <p:attrNameLst>
                                          <p:attrName>ppt_y</p:attrName>
                                        </p:attrNameLst>
                                      </p:cBhvr>
                                      <p:tavLst>
                                        <p:tav tm="0">
                                          <p:val>
                                            <p:strVal val="#ppt_y"/>
                                          </p:val>
                                        </p:tav>
                                        <p:tav tm="100000">
                                          <p:val>
                                            <p:strVal val="#ppt_y"/>
                                          </p:val>
                                        </p:tav>
                                      </p:tavLst>
                                    </p:anim>
                                  </p:childTnLst>
                                </p:cTn>
                              </p:par>
                            </p:childTnLst>
                          </p:cTn>
                        </p:par>
                        <p:par>
                          <p:cTn id="46" fill="hold">
                            <p:stCondLst>
                              <p:cond delay="3250"/>
                            </p:stCondLst>
                            <p:childTnLst>
                              <p:par>
                                <p:cTn id="47" presetID="53" presetClass="entr" presetSubtype="16"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fill="hold"/>
                                        <p:tgtEl>
                                          <p:spTgt spid="2"/>
                                        </p:tgtEl>
                                        <p:attrNameLst>
                                          <p:attrName>ppt_w</p:attrName>
                                        </p:attrNameLst>
                                      </p:cBhvr>
                                      <p:tavLst>
                                        <p:tav tm="0">
                                          <p:val>
                                            <p:fltVal val="0"/>
                                          </p:val>
                                        </p:tav>
                                        <p:tav tm="100000">
                                          <p:val>
                                            <p:strVal val="#ppt_w"/>
                                          </p:val>
                                        </p:tav>
                                      </p:tavLst>
                                    </p:anim>
                                    <p:anim calcmode="lin" valueType="num">
                                      <p:cBhvr>
                                        <p:cTn id="50" dur="500" fill="hold"/>
                                        <p:tgtEl>
                                          <p:spTgt spid="2"/>
                                        </p:tgtEl>
                                        <p:attrNameLst>
                                          <p:attrName>ppt_h</p:attrName>
                                        </p:attrNameLst>
                                      </p:cBhvr>
                                      <p:tavLst>
                                        <p:tav tm="0">
                                          <p:val>
                                            <p:fltVal val="0"/>
                                          </p:val>
                                        </p:tav>
                                        <p:tav tm="100000">
                                          <p:val>
                                            <p:strVal val="#ppt_h"/>
                                          </p:val>
                                        </p:tav>
                                      </p:tavLst>
                                    </p:anim>
                                    <p:animEffect transition="in" filter="fade">
                                      <p:cBhvr>
                                        <p:cTn id="51" dur="500"/>
                                        <p:tgtEl>
                                          <p:spTgt spid="2"/>
                                        </p:tgtEl>
                                      </p:cBhvr>
                                    </p:animEffect>
                                  </p:childTnLst>
                                </p:cTn>
                              </p:par>
                              <p:par>
                                <p:cTn id="52" presetID="2" presetClass="entr" presetSubtype="2"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1+#ppt_w/2"/>
                                          </p:val>
                                        </p:tav>
                                        <p:tav tm="100000">
                                          <p:val>
                                            <p:strVal val="#ppt_x"/>
                                          </p:val>
                                        </p:tav>
                                      </p:tavLst>
                                    </p:anim>
                                    <p:anim calcmode="lin" valueType="num">
                                      <p:cBhvr additive="base">
                                        <p:cTn id="55" dur="500" fill="hold"/>
                                        <p:tgtEl>
                                          <p:spTgt spid="59"/>
                                        </p:tgtEl>
                                        <p:attrNameLst>
                                          <p:attrName>ppt_y</p:attrName>
                                        </p:attrNameLst>
                                      </p:cBhvr>
                                      <p:tavLst>
                                        <p:tav tm="0">
                                          <p:val>
                                            <p:strVal val="#ppt_y"/>
                                          </p:val>
                                        </p:tav>
                                        <p:tav tm="100000">
                                          <p:val>
                                            <p:strVal val="#ppt_y"/>
                                          </p:val>
                                        </p:tav>
                                      </p:tavLst>
                                    </p:anim>
                                  </p:childTnLst>
                                </p:cTn>
                              </p:par>
                            </p:childTnLst>
                          </p:cTn>
                        </p:par>
                        <p:par>
                          <p:cTn id="56" fill="hold">
                            <p:stCondLst>
                              <p:cond delay="3750"/>
                            </p:stCondLst>
                            <p:childTnLst>
                              <p:par>
                                <p:cTn id="57" presetID="53" presetClass="entr" presetSubtype="16"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fltVal val="0"/>
                                          </p:val>
                                        </p:tav>
                                        <p:tav tm="100000">
                                          <p:val>
                                            <p:strVal val="#ppt_h"/>
                                          </p:val>
                                        </p:tav>
                                      </p:tavLst>
                                    </p:anim>
                                    <p:animEffect transition="in" filter="fade">
                                      <p:cBhvr>
                                        <p:cTn id="61" dur="500"/>
                                        <p:tgtEl>
                                          <p:spTgt spid="13"/>
                                        </p:tgtEl>
                                      </p:cBhvr>
                                    </p:animEffect>
                                  </p:childTnLst>
                                </p:cTn>
                              </p:par>
                              <p:par>
                                <p:cTn id="62" presetID="2" presetClass="entr" presetSubtype="2"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500" fill="hold"/>
                                        <p:tgtEl>
                                          <p:spTgt spid="61"/>
                                        </p:tgtEl>
                                        <p:attrNameLst>
                                          <p:attrName>ppt_x</p:attrName>
                                        </p:attrNameLst>
                                      </p:cBhvr>
                                      <p:tavLst>
                                        <p:tav tm="0">
                                          <p:val>
                                            <p:strVal val="1+#ppt_w/2"/>
                                          </p:val>
                                        </p:tav>
                                        <p:tav tm="100000">
                                          <p:val>
                                            <p:strVal val="#ppt_x"/>
                                          </p:val>
                                        </p:tav>
                                      </p:tavLst>
                                    </p:anim>
                                    <p:anim calcmode="lin" valueType="num">
                                      <p:cBhvr additive="base">
                                        <p:cTn id="65" dur="500" fill="hold"/>
                                        <p:tgtEl>
                                          <p:spTgt spid="61"/>
                                        </p:tgtEl>
                                        <p:attrNameLst>
                                          <p:attrName>ppt_y</p:attrName>
                                        </p:attrNameLst>
                                      </p:cBhvr>
                                      <p:tavLst>
                                        <p:tav tm="0">
                                          <p:val>
                                            <p:strVal val="#ppt_y"/>
                                          </p:val>
                                        </p:tav>
                                        <p:tav tm="100000">
                                          <p:val>
                                            <p:strVal val="#ppt_y"/>
                                          </p:val>
                                        </p:tav>
                                      </p:tavLst>
                                    </p:anim>
                                  </p:childTnLst>
                                </p:cTn>
                              </p:par>
                            </p:childTnLst>
                          </p:cTn>
                        </p:par>
                        <p:par>
                          <p:cTn id="66" fill="hold">
                            <p:stCondLst>
                              <p:cond delay="4250"/>
                            </p:stCondLst>
                            <p:childTnLst>
                              <p:par>
                                <p:cTn id="67" presetID="53" presetClass="entr" presetSubtype="16" fill="hold" nodeType="after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p:cTn id="69" dur="500" fill="hold"/>
                                        <p:tgtEl>
                                          <p:spTgt spid="9"/>
                                        </p:tgtEl>
                                        <p:attrNameLst>
                                          <p:attrName>ppt_w</p:attrName>
                                        </p:attrNameLst>
                                      </p:cBhvr>
                                      <p:tavLst>
                                        <p:tav tm="0">
                                          <p:val>
                                            <p:fltVal val="0"/>
                                          </p:val>
                                        </p:tav>
                                        <p:tav tm="100000">
                                          <p:val>
                                            <p:strVal val="#ppt_w"/>
                                          </p:val>
                                        </p:tav>
                                      </p:tavLst>
                                    </p:anim>
                                    <p:anim calcmode="lin" valueType="num">
                                      <p:cBhvr>
                                        <p:cTn id="70" dur="500" fill="hold"/>
                                        <p:tgtEl>
                                          <p:spTgt spid="9"/>
                                        </p:tgtEl>
                                        <p:attrNameLst>
                                          <p:attrName>ppt_h</p:attrName>
                                        </p:attrNameLst>
                                      </p:cBhvr>
                                      <p:tavLst>
                                        <p:tav tm="0">
                                          <p:val>
                                            <p:fltVal val="0"/>
                                          </p:val>
                                        </p:tav>
                                        <p:tav tm="100000">
                                          <p:val>
                                            <p:strVal val="#ppt_h"/>
                                          </p:val>
                                        </p:tav>
                                      </p:tavLst>
                                    </p:anim>
                                    <p:animEffect transition="in" filter="fade">
                                      <p:cBhvr>
                                        <p:cTn id="71" dur="500"/>
                                        <p:tgtEl>
                                          <p:spTgt spid="9"/>
                                        </p:tgtEl>
                                      </p:cBhvr>
                                    </p:animEffect>
                                  </p:childTnLst>
                                </p:cTn>
                              </p:par>
                              <p:par>
                                <p:cTn id="72" presetID="2" presetClass="entr" presetSubtype="2" fill="hold" grpId="0" nodeType="withEffect">
                                  <p:stCondLst>
                                    <p:cond delay="0"/>
                                  </p:stCondLst>
                                  <p:childTnLst>
                                    <p:set>
                                      <p:cBhvr>
                                        <p:cTn id="73" dur="1" fill="hold">
                                          <p:stCondLst>
                                            <p:cond delay="0"/>
                                          </p:stCondLst>
                                        </p:cTn>
                                        <p:tgtEl>
                                          <p:spTgt spid="63"/>
                                        </p:tgtEl>
                                        <p:attrNameLst>
                                          <p:attrName>style.visibility</p:attrName>
                                        </p:attrNameLst>
                                      </p:cBhvr>
                                      <p:to>
                                        <p:strVal val="visible"/>
                                      </p:to>
                                    </p:set>
                                    <p:anim calcmode="lin" valueType="num">
                                      <p:cBhvr additive="base">
                                        <p:cTn id="74" dur="500" fill="hold"/>
                                        <p:tgtEl>
                                          <p:spTgt spid="63"/>
                                        </p:tgtEl>
                                        <p:attrNameLst>
                                          <p:attrName>ppt_x</p:attrName>
                                        </p:attrNameLst>
                                      </p:cBhvr>
                                      <p:tavLst>
                                        <p:tav tm="0">
                                          <p:val>
                                            <p:strVal val="1+#ppt_w/2"/>
                                          </p:val>
                                        </p:tav>
                                        <p:tav tm="100000">
                                          <p:val>
                                            <p:strVal val="#ppt_x"/>
                                          </p:val>
                                        </p:tav>
                                      </p:tavLst>
                                    </p:anim>
                                    <p:anim calcmode="lin" valueType="num">
                                      <p:cBhvr additive="base">
                                        <p:cTn id="75" dur="500" fill="hold"/>
                                        <p:tgtEl>
                                          <p:spTgt spid="63"/>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1+#ppt_w/2"/>
                                          </p:val>
                                        </p:tav>
                                        <p:tav tm="100000">
                                          <p:val>
                                            <p:strVal val="#ppt_x"/>
                                          </p:val>
                                        </p:tav>
                                      </p:tavLst>
                                    </p:anim>
                                    <p:anim calcmode="lin" valueType="num">
                                      <p:cBhvr additive="base">
                                        <p:cTn id="79" dur="500" fill="hold"/>
                                        <p:tgtEl>
                                          <p:spTgt spid="74"/>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76"/>
                                        </p:tgtEl>
                                        <p:attrNameLst>
                                          <p:attrName>style.visibility</p:attrName>
                                        </p:attrNameLst>
                                      </p:cBhvr>
                                      <p:to>
                                        <p:strVal val="visible"/>
                                      </p:to>
                                    </p:set>
                                    <p:anim calcmode="lin" valueType="num">
                                      <p:cBhvr additive="base">
                                        <p:cTn id="82" dur="500" fill="hold"/>
                                        <p:tgtEl>
                                          <p:spTgt spid="76"/>
                                        </p:tgtEl>
                                        <p:attrNameLst>
                                          <p:attrName>ppt_x</p:attrName>
                                        </p:attrNameLst>
                                      </p:cBhvr>
                                      <p:tavLst>
                                        <p:tav tm="0">
                                          <p:val>
                                            <p:strVal val="1+#ppt_w/2"/>
                                          </p:val>
                                        </p:tav>
                                        <p:tav tm="100000">
                                          <p:val>
                                            <p:strVal val="#ppt_x"/>
                                          </p:val>
                                        </p:tav>
                                      </p:tavLst>
                                    </p:anim>
                                    <p:anim calcmode="lin" valueType="num">
                                      <p:cBhvr additive="base">
                                        <p:cTn id="83"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2" grpId="0"/>
      <p:bldP spid="57" grpId="0"/>
      <p:bldP spid="59" grpId="0"/>
      <p:bldP spid="61" grpId="0"/>
      <p:bldP spid="63" grpId="0"/>
      <p:bldP spid="74" grpId="0"/>
      <p:bldP spid="7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922088"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6.2</a:t>
            </a:r>
            <a:r>
              <a:rPr lang="zh-CN" altLang="en-US" sz="1700" b="1" dirty="0">
                <a:solidFill>
                  <a:srgbClr val="1B4367"/>
                </a:solidFill>
                <a:cs typeface="+mn-ea"/>
                <a:sym typeface="+mn-lt"/>
              </a:rPr>
              <a:t> 创新都市农业发展的建议</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3" name="圆角矩形 37">
            <a:extLst>
              <a:ext uri="{FF2B5EF4-FFF2-40B4-BE49-F238E27FC236}">
                <a16:creationId xmlns:a16="http://schemas.microsoft.com/office/drawing/2014/main" id="{84188EAD-1FA1-CA41-9BC0-14F5B6747D04}"/>
              </a:ext>
            </a:extLst>
          </p:cNvPr>
          <p:cNvSpPr/>
          <p:nvPr/>
        </p:nvSpPr>
        <p:spPr>
          <a:xfrm>
            <a:off x="685676" y="1105843"/>
            <a:ext cx="7799635" cy="3598071"/>
          </a:xfrm>
          <a:prstGeom prst="roundRect">
            <a:avLst>
              <a:gd name="adj" fmla="val 3290"/>
            </a:avLst>
          </a:prstGeom>
          <a:noFill/>
          <a:ln w="19050" cap="flat" cmpd="sng" algn="ctr">
            <a:solidFill>
              <a:srgbClr val="4C5663"/>
            </a:solidFill>
            <a:prstDash val="sysDot"/>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err="1">
              <a:ln>
                <a:noFill/>
              </a:ln>
              <a:solidFill>
                <a:srgbClr val="000000"/>
              </a:solidFill>
              <a:effectLst/>
              <a:uLnTx/>
              <a:uFillTx/>
              <a:latin typeface="+mn-ea"/>
              <a:cs typeface="Times New Roman" panose="02020603050405020304" pitchFamily="18" charset="0"/>
            </a:endParaRPr>
          </a:p>
        </p:txBody>
      </p:sp>
      <p:sp>
        <p:nvSpPr>
          <p:cNvPr id="54" name="矩形 53">
            <a:extLst>
              <a:ext uri="{FF2B5EF4-FFF2-40B4-BE49-F238E27FC236}">
                <a16:creationId xmlns:a16="http://schemas.microsoft.com/office/drawing/2014/main" id="{85650BBD-CA73-1F41-B2ED-6A776A627B40}"/>
              </a:ext>
            </a:extLst>
          </p:cNvPr>
          <p:cNvSpPr/>
          <p:nvPr/>
        </p:nvSpPr>
        <p:spPr>
          <a:xfrm>
            <a:off x="1836141" y="876930"/>
            <a:ext cx="5301960" cy="476373"/>
          </a:xfrm>
          <a:prstGeom prst="rect">
            <a:avLst/>
          </a:prstGeom>
          <a:solidFill>
            <a:srgbClr val="1B4367"/>
          </a:solidFill>
          <a:ln w="12700" cap="flat" cmpd="sng" algn="ctr">
            <a:solidFill>
              <a:srgbClr val="1B4367"/>
            </a:solid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a:solidFill>
                  <a:srgbClr val="FFFFFF"/>
                </a:solidFill>
                <a:latin typeface="+mn-ea"/>
                <a:cs typeface="Times New Roman" panose="02020603050405020304" pitchFamily="18" charset="0"/>
              </a:rPr>
              <a:t>打造“生产</a:t>
            </a:r>
            <a:r>
              <a:rPr lang="en-US" altLang="zh-CN" b="1" kern="0" dirty="0">
                <a:solidFill>
                  <a:srgbClr val="FFFFFF"/>
                </a:solidFill>
                <a:latin typeface="+mn-ea"/>
                <a:cs typeface="Times New Roman" panose="02020603050405020304" pitchFamily="18" charset="0"/>
              </a:rPr>
              <a:t>+</a:t>
            </a:r>
            <a:r>
              <a:rPr lang="zh-CN" altLang="en-US" b="1" kern="0" dirty="0">
                <a:solidFill>
                  <a:srgbClr val="FFFFFF"/>
                </a:solidFill>
                <a:latin typeface="+mn-ea"/>
                <a:cs typeface="Times New Roman" panose="02020603050405020304" pitchFamily="18" charset="0"/>
              </a:rPr>
              <a:t>生态</a:t>
            </a:r>
            <a:r>
              <a:rPr lang="en-US" altLang="zh-CN" b="1" kern="0" dirty="0">
                <a:solidFill>
                  <a:srgbClr val="FFFFFF"/>
                </a:solidFill>
                <a:latin typeface="+mn-ea"/>
                <a:cs typeface="Times New Roman" panose="02020603050405020304" pitchFamily="18" charset="0"/>
              </a:rPr>
              <a:t>+</a:t>
            </a:r>
            <a:r>
              <a:rPr lang="zh-CN" altLang="en-US" b="1" kern="0" dirty="0">
                <a:solidFill>
                  <a:srgbClr val="FFFFFF"/>
                </a:solidFill>
                <a:latin typeface="+mn-ea"/>
                <a:cs typeface="Times New Roman" panose="02020603050405020304" pitchFamily="18" charset="0"/>
              </a:rPr>
              <a:t>生活”的田园综合体</a:t>
            </a:r>
            <a:endParaRPr kumimoji="0" lang="zh-CN" altLang="en-US" sz="14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55" name="矩形 54">
            <a:extLst>
              <a:ext uri="{FF2B5EF4-FFF2-40B4-BE49-F238E27FC236}">
                <a16:creationId xmlns:a16="http://schemas.microsoft.com/office/drawing/2014/main" id="{6E69412B-D151-E747-B254-536245177E6B}"/>
              </a:ext>
            </a:extLst>
          </p:cNvPr>
          <p:cNvSpPr/>
          <p:nvPr/>
        </p:nvSpPr>
        <p:spPr>
          <a:xfrm>
            <a:off x="877353" y="1576868"/>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生产</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5" name="矩形 64">
            <a:extLst>
              <a:ext uri="{FF2B5EF4-FFF2-40B4-BE49-F238E27FC236}">
                <a16:creationId xmlns:a16="http://schemas.microsoft.com/office/drawing/2014/main" id="{0951CCE4-443D-D649-BFF0-369C16D0B5E0}"/>
              </a:ext>
            </a:extLst>
          </p:cNvPr>
          <p:cNvSpPr/>
          <p:nvPr/>
        </p:nvSpPr>
        <p:spPr>
          <a:xfrm>
            <a:off x="3234709" y="1576868"/>
            <a:ext cx="2126937"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生态</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6" name="矩形 65">
            <a:extLst>
              <a:ext uri="{FF2B5EF4-FFF2-40B4-BE49-F238E27FC236}">
                <a16:creationId xmlns:a16="http://schemas.microsoft.com/office/drawing/2014/main" id="{1F34BCBA-0113-184A-A6DF-14F11866B377}"/>
              </a:ext>
            </a:extLst>
          </p:cNvPr>
          <p:cNvSpPr/>
          <p:nvPr/>
        </p:nvSpPr>
        <p:spPr>
          <a:xfrm>
            <a:off x="5592065" y="1576868"/>
            <a:ext cx="2701810" cy="381099"/>
          </a:xfrm>
          <a:prstGeom prst="rect">
            <a:avLst/>
          </a:prstGeom>
          <a:solidFill>
            <a:srgbClr val="4C5663"/>
          </a:solidFill>
          <a:ln w="12700" cap="flat" cmpd="sng" algn="ctr">
            <a:noFill/>
            <a:prstDash val="solid"/>
          </a:ln>
          <a:effectLst/>
        </p:spPr>
        <p:txBody>
          <a:bodyPr rot="0" spcFirstLastPara="0" vertOverflow="overflow" horzOverflow="overflow" vert="horz" wrap="square" lIns="85954" tIns="42977" rIns="85954" bIns="42977"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FFFFFF"/>
                </a:solidFill>
                <a:latin typeface="+mn-ea"/>
                <a:cs typeface="Times New Roman" panose="02020603050405020304" pitchFamily="18" charset="0"/>
              </a:rPr>
              <a:t>生活</a:t>
            </a:r>
            <a:endParaRPr kumimoji="0" lang="zh-CN" altLang="en-US" sz="1200" b="1" i="0" u="none" strike="noStrike" kern="0" cap="none" spc="0" normalizeH="0" baseline="0" noProof="0" dirty="0">
              <a:ln>
                <a:noFill/>
              </a:ln>
              <a:solidFill>
                <a:srgbClr val="FFFFFF"/>
              </a:solidFill>
              <a:effectLst/>
              <a:uLnTx/>
              <a:uFillTx/>
              <a:latin typeface="+mn-ea"/>
              <a:cs typeface="Times New Roman" panose="02020603050405020304" pitchFamily="18" charset="0"/>
            </a:endParaRPr>
          </a:p>
        </p:txBody>
      </p:sp>
      <p:sp>
        <p:nvSpPr>
          <p:cNvPr id="67" name="矩形 66">
            <a:extLst>
              <a:ext uri="{FF2B5EF4-FFF2-40B4-BE49-F238E27FC236}">
                <a16:creationId xmlns:a16="http://schemas.microsoft.com/office/drawing/2014/main" id="{8A0C44A8-74D0-B243-812D-955BBED7A53F}"/>
              </a:ext>
            </a:extLst>
          </p:cNvPr>
          <p:cNvSpPr/>
          <p:nvPr/>
        </p:nvSpPr>
        <p:spPr>
          <a:xfrm>
            <a:off x="877353" y="2031055"/>
            <a:ext cx="2126937" cy="2452236"/>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需要对接服务业，发展多功能农业，创新农业发展的新业态</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拉长农业产业链，做好农产品深加工，打造知名农产品品牌</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68" name="矩形 67">
            <a:extLst>
              <a:ext uri="{FF2B5EF4-FFF2-40B4-BE49-F238E27FC236}">
                <a16:creationId xmlns:a16="http://schemas.microsoft.com/office/drawing/2014/main" id="{47A3F53A-6F07-2548-BD84-E77E19B7B94D}"/>
              </a:ext>
            </a:extLst>
          </p:cNvPr>
          <p:cNvSpPr/>
          <p:nvPr/>
        </p:nvSpPr>
        <p:spPr>
          <a:xfrm>
            <a:off x="3234709" y="2030559"/>
            <a:ext cx="2126937" cy="2452732"/>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农业技术：品种、水肥灌溉、大棚控温技术、滴灌技术等</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发展天津的种业优势，提高天津种业的技术水平</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引进先进的农业生产技术</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加大设施农业建设的投入</a:t>
            </a:r>
          </a:p>
        </p:txBody>
      </p:sp>
      <p:sp>
        <p:nvSpPr>
          <p:cNvPr id="69" name="矩形 68">
            <a:extLst>
              <a:ext uri="{FF2B5EF4-FFF2-40B4-BE49-F238E27FC236}">
                <a16:creationId xmlns:a16="http://schemas.microsoft.com/office/drawing/2014/main" id="{D5E69460-C90E-5740-83F4-134D7FA5AECC}"/>
              </a:ext>
            </a:extLst>
          </p:cNvPr>
          <p:cNvSpPr/>
          <p:nvPr/>
        </p:nvSpPr>
        <p:spPr>
          <a:xfrm>
            <a:off x="5592065" y="2030559"/>
            <a:ext cx="2701810" cy="2452732"/>
          </a:xfrm>
          <a:prstGeom prst="rect">
            <a:avLst/>
          </a:prstGeom>
          <a:solidFill>
            <a:srgbClr val="C9CACA"/>
          </a:solidFill>
          <a:ln w="12700" cap="flat" cmpd="sng" algn="ctr">
            <a:noFill/>
            <a:prstDash val="solid"/>
          </a:ln>
          <a:effectLst/>
        </p:spPr>
        <p:txBody>
          <a:bodyPr rot="0" spcFirstLastPara="0" vertOverflow="overflow" horzOverflow="overflow" vert="horz" wrap="square" lIns="85954" tIns="42977" rIns="85954" bIns="42977" numCol="1" spcCol="0" rtlCol="0" fromWordArt="0" anchor="t" anchorCtr="0" forceAA="0" compatLnSpc="1">
            <a:prstTxWarp prst="textNoShape">
              <a:avLst/>
            </a:prstTxWarp>
            <a:noAutofit/>
          </a:bodyPr>
          <a:lstStyle/>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政府要从政策上支持农业产业化龙头企业、农民合作社、专业种植养殖大户、家庭农场等新型农业经营主体的建立</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推动农业生产向“资本</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科技</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新型经营主体</a:t>
            </a:r>
            <a:r>
              <a:rPr lang="en-US" altLang="zh-CN" sz="1200" kern="0" dirty="0">
                <a:solidFill>
                  <a:srgbClr val="000000"/>
                </a:solidFill>
                <a:latin typeface="+mn-ea"/>
                <a:cs typeface="Times New Roman" panose="02020603050405020304" pitchFamily="18" charset="0"/>
              </a:rPr>
              <a:t>+ </a:t>
            </a:r>
            <a:r>
              <a:rPr lang="zh-CN" altLang="en-US" sz="1200" kern="0" dirty="0">
                <a:solidFill>
                  <a:srgbClr val="000000"/>
                </a:solidFill>
                <a:latin typeface="+mn-ea"/>
                <a:cs typeface="Times New Roman" panose="02020603050405020304" pitchFamily="18" charset="0"/>
              </a:rPr>
              <a:t>适度规模经营”的新模式转变</a:t>
            </a:r>
          </a:p>
          <a:p>
            <a:pPr marL="180975" lvl="0"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“三网联动 ”工程</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物联网</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农业”、“电商网</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农业”、“信息网</a:t>
            </a:r>
            <a:r>
              <a:rPr lang="en-US" altLang="zh-CN" sz="1200" kern="0" dirty="0">
                <a:solidFill>
                  <a:srgbClr val="000000"/>
                </a:solidFill>
                <a:latin typeface="+mn-ea"/>
                <a:cs typeface="Times New Roman" panose="02020603050405020304" pitchFamily="18" charset="0"/>
              </a:rPr>
              <a:t>+</a:t>
            </a:r>
            <a:r>
              <a:rPr lang="zh-CN" altLang="en-US" sz="1200" kern="0" dirty="0">
                <a:solidFill>
                  <a:srgbClr val="000000"/>
                </a:solidFill>
                <a:latin typeface="+mn-ea"/>
                <a:cs typeface="Times New Roman" panose="02020603050405020304" pitchFamily="18" charset="0"/>
              </a:rPr>
              <a:t>农业”</a:t>
            </a:r>
            <a:r>
              <a:rPr lang="en-US" altLang="zh-CN" sz="1200" kern="0" dirty="0">
                <a:solidFill>
                  <a:srgbClr val="000000"/>
                </a:solidFill>
                <a:latin typeface="+mn-ea"/>
                <a:cs typeface="Times New Roman" panose="02020603050405020304" pitchFamily="18" charset="0"/>
              </a:rPr>
              <a:t>)</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Tree>
    <p:extLst>
      <p:ext uri="{BB962C8B-B14F-4D97-AF65-F5344CB8AC3E}">
        <p14:creationId xmlns:p14="http://schemas.microsoft.com/office/powerpoint/2010/main" val="31818244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15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6.3</a:t>
            </a:r>
            <a:r>
              <a:rPr lang="zh-CN" altLang="en-US" sz="1700" b="1" dirty="0">
                <a:solidFill>
                  <a:srgbClr val="1B4367"/>
                </a:solidFill>
                <a:cs typeface="+mn-ea"/>
                <a:sym typeface="+mn-lt"/>
              </a:rPr>
              <a:t> 总结</a:t>
            </a:r>
          </a:p>
        </p:txBody>
      </p:sp>
      <p:grpSp>
        <p:nvGrpSpPr>
          <p:cNvPr id="48" name="组合 27"/>
          <p:cNvGrpSpPr>
            <a:grpSpLocks/>
          </p:cNvGrpSpPr>
          <p:nvPr/>
        </p:nvGrpSpPr>
        <p:grpSpPr bwMode="auto">
          <a:xfrm>
            <a:off x="873361" y="2892604"/>
            <a:ext cx="1624013" cy="783894"/>
            <a:chOff x="0" y="234675"/>
            <a:chExt cx="2166010" cy="1045342"/>
          </a:xfrm>
          <a:solidFill>
            <a:srgbClr val="1B4367"/>
          </a:solidFill>
        </p:grpSpPr>
        <p:sp>
          <p:nvSpPr>
            <p:cNvPr id="49" name="任意多边形 14"/>
            <p:cNvSpPr>
              <a:spLocks/>
            </p:cNvSpPr>
            <p:nvPr/>
          </p:nvSpPr>
          <p:spPr bwMode="auto">
            <a:xfrm>
              <a:off x="433519" y="234675"/>
              <a:ext cx="1732491"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0" name="任意多边形 15"/>
            <p:cNvSpPr>
              <a:spLocks/>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01</a:t>
              </a:r>
              <a:endParaRPr lang="zh-CN" altLang="en-US" sz="2100">
                <a:solidFill>
                  <a:schemeClr val="bg1"/>
                </a:solidFill>
                <a:latin typeface="微软雅黑" pitchFamily="34" charset="-122"/>
                <a:ea typeface="微软雅黑" pitchFamily="34" charset="-122"/>
              </a:endParaRPr>
            </a:p>
          </p:txBody>
        </p:sp>
        <p:sp>
          <p:nvSpPr>
            <p:cNvPr id="51" name="Freeform 13"/>
            <p:cNvSpPr>
              <a:spLocks/>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2" name="组合 29"/>
          <p:cNvGrpSpPr>
            <a:grpSpLocks/>
          </p:cNvGrpSpPr>
          <p:nvPr/>
        </p:nvGrpSpPr>
        <p:grpSpPr bwMode="auto">
          <a:xfrm>
            <a:off x="4505557" y="2892604"/>
            <a:ext cx="1625204" cy="783894"/>
            <a:chOff x="0" y="234675"/>
            <a:chExt cx="2166010" cy="1045342"/>
          </a:xfrm>
          <a:solidFill>
            <a:srgbClr val="1B4367"/>
          </a:solidFill>
        </p:grpSpPr>
        <p:sp>
          <p:nvSpPr>
            <p:cNvPr id="53" name="任意多边形 18"/>
            <p:cNvSpPr>
              <a:spLocks/>
            </p:cNvSpPr>
            <p:nvPr/>
          </p:nvSpPr>
          <p:spPr bwMode="auto">
            <a:xfrm>
              <a:off x="433202" y="234675"/>
              <a:ext cx="1732808"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4" name="任意多边形 19"/>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03</a:t>
              </a:r>
              <a:endParaRPr lang="zh-CN" altLang="en-US" sz="2100">
                <a:solidFill>
                  <a:schemeClr val="bg1"/>
                </a:solidFill>
                <a:latin typeface="微软雅黑" pitchFamily="34" charset="-122"/>
                <a:ea typeface="微软雅黑"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6" name="组合 28"/>
          <p:cNvGrpSpPr>
            <a:grpSpLocks/>
          </p:cNvGrpSpPr>
          <p:nvPr/>
        </p:nvGrpSpPr>
        <p:grpSpPr bwMode="auto">
          <a:xfrm>
            <a:off x="2688864" y="2892604"/>
            <a:ext cx="1625203" cy="783894"/>
            <a:chOff x="0" y="234675"/>
            <a:chExt cx="2166010" cy="1045342"/>
          </a:xfrm>
          <a:solidFill>
            <a:srgbClr val="1B4367"/>
          </a:solidFill>
        </p:grpSpPr>
        <p:sp>
          <p:nvSpPr>
            <p:cNvPr id="57" name="任意多边形 16"/>
            <p:cNvSpPr>
              <a:spLocks/>
            </p:cNvSpPr>
            <p:nvPr/>
          </p:nvSpPr>
          <p:spPr bwMode="auto">
            <a:xfrm>
              <a:off x="433203" y="234675"/>
              <a:ext cx="1732807"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58" name="任意多边形 17"/>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02</a:t>
              </a:r>
              <a:endParaRPr lang="zh-CN" altLang="en-US" sz="2100">
                <a:solidFill>
                  <a:schemeClr val="bg1"/>
                </a:solidFill>
                <a:latin typeface="微软雅黑" pitchFamily="34" charset="-122"/>
                <a:ea typeface="微软雅黑"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60" name="组合 30"/>
          <p:cNvGrpSpPr>
            <a:grpSpLocks/>
          </p:cNvGrpSpPr>
          <p:nvPr/>
        </p:nvGrpSpPr>
        <p:grpSpPr bwMode="auto">
          <a:xfrm>
            <a:off x="6322251" y="2892604"/>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headEnd/>
              <a:tailEnd/>
            </a:ln>
          </p:spPr>
          <p:txBody>
            <a:bodyPr/>
            <a:lstStyle/>
            <a:p>
              <a:endParaRPr lang="zh-CN" altLang="en-US">
                <a:solidFill>
                  <a:schemeClr val="bg1"/>
                </a:solidFill>
                <a:latin typeface="微软雅黑" pitchFamily="34" charset="-122"/>
                <a:ea typeface="微软雅黑" pitchFamily="34" charset="-122"/>
              </a:endParaRPr>
            </a:p>
          </p:txBody>
        </p:sp>
        <p:sp>
          <p:nvSpPr>
            <p:cNvPr id="62" name="任意多边形 21"/>
            <p:cNvSpPr>
              <a:spLocks/>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04</a:t>
              </a:r>
              <a:endParaRPr lang="zh-CN" altLang="en-US" sz="2100">
                <a:solidFill>
                  <a:schemeClr val="bg1"/>
                </a:solidFill>
                <a:latin typeface="微软雅黑" pitchFamily="34" charset="-122"/>
                <a:ea typeface="微软雅黑" pitchFamily="3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sp>
        <p:nvSpPr>
          <p:cNvPr id="68" name="TextBox 1210"/>
          <p:cNvSpPr/>
          <p:nvPr/>
        </p:nvSpPr>
        <p:spPr>
          <a:xfrm>
            <a:off x="1085834" y="4022203"/>
            <a:ext cx="1368770"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200" dirty="0">
                <a:latin typeface="+mn-ea"/>
                <a:cs typeface="+mn-ea"/>
                <a:sym typeface="+mn-lt"/>
              </a:rPr>
              <a:t>创新农业产业化经营模式 </a:t>
            </a:r>
          </a:p>
        </p:txBody>
      </p:sp>
      <p:sp>
        <p:nvSpPr>
          <p:cNvPr id="70" name="TextBox 1210"/>
          <p:cNvSpPr/>
          <p:nvPr/>
        </p:nvSpPr>
        <p:spPr>
          <a:xfrm>
            <a:off x="2831478" y="4022203"/>
            <a:ext cx="1665015"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200" dirty="0">
                <a:latin typeface="+mn-ea"/>
                <a:cs typeface="+mn-ea"/>
                <a:sym typeface="+mn-lt"/>
              </a:rPr>
              <a:t>提高农业公司、合作社和农户信贷能力 </a:t>
            </a:r>
          </a:p>
        </p:txBody>
      </p:sp>
      <p:sp>
        <p:nvSpPr>
          <p:cNvPr id="72" name="TextBox 1210"/>
          <p:cNvSpPr/>
          <p:nvPr/>
        </p:nvSpPr>
        <p:spPr>
          <a:xfrm>
            <a:off x="4754777" y="3837538"/>
            <a:ext cx="1451804" cy="80791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200" dirty="0">
                <a:latin typeface="+mn-ea"/>
                <a:cs typeface="+mn-ea"/>
                <a:sym typeface="+mn-lt"/>
              </a:rPr>
              <a:t>引导社会资本、国有资本参与大都市农业产业化生产经营体系建设 </a:t>
            </a:r>
          </a:p>
        </p:txBody>
      </p:sp>
      <p:sp>
        <p:nvSpPr>
          <p:cNvPr id="74" name="TextBox 1210"/>
          <p:cNvSpPr/>
          <p:nvPr/>
        </p:nvSpPr>
        <p:spPr>
          <a:xfrm>
            <a:off x="6448621" y="3837538"/>
            <a:ext cx="1568718" cy="80791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200" dirty="0">
                <a:latin typeface="+mn-ea"/>
                <a:cs typeface="+mn-ea"/>
                <a:sym typeface="+mn-lt"/>
              </a:rPr>
              <a:t>从生产、生态、生活三方面同时着手，打造一个完整的农业产业化 经营的生态圈 </a:t>
            </a: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8" name="TextBox 1">
            <a:extLst>
              <a:ext uri="{FF2B5EF4-FFF2-40B4-BE49-F238E27FC236}">
                <a16:creationId xmlns:a16="http://schemas.microsoft.com/office/drawing/2014/main" id="{36F7B422-010D-CA41-B406-7DE20A49B5D7}"/>
              </a:ext>
            </a:extLst>
          </p:cNvPr>
          <p:cNvSpPr txBox="1"/>
          <p:nvPr/>
        </p:nvSpPr>
        <p:spPr>
          <a:xfrm>
            <a:off x="789825" y="1254206"/>
            <a:ext cx="7239056" cy="439127"/>
          </a:xfrm>
          <a:prstGeom prst="rect">
            <a:avLst/>
          </a:prstGeom>
          <a:solidFill>
            <a:srgbClr val="C9CACA"/>
          </a:solidFill>
          <a:ln>
            <a:solidFill>
              <a:srgbClr val="898989"/>
            </a:solidFill>
          </a:ln>
        </p:spPr>
        <p:txBody>
          <a:bodyPr wrap="square" lIns="90000" tIns="180000" rIns="90000" rtlCol="0">
            <a:noAutofit/>
          </a:bodyPr>
          <a:lstStyle/>
          <a:p>
            <a:pPr marL="180975"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dirty="0"/>
              <a:t>创新与天津市大都市农业特征相符合并与天津市农业生产经营条件相吻合的农业生产经营体系 </a:t>
            </a:r>
          </a:p>
          <a:p>
            <a:pPr marL="180975" marR="0" lvl="0" indent="-180975" defTabSz="914400" eaLnBrk="1" fontAlgn="auto" latinLnBrk="0" hangingPunct="1">
              <a:lnSpc>
                <a:spcPct val="120000"/>
              </a:lnSpc>
              <a:spcBef>
                <a:spcPts val="300"/>
              </a:spcBef>
              <a:spcAft>
                <a:spcPts val="300"/>
              </a:spcAft>
              <a:buClr>
                <a:srgbClr val="1B4367"/>
              </a:buClr>
              <a:buSzPct val="80000"/>
              <a:buFont typeface="Wingdings" pitchFamily="2" charset="2"/>
              <a:buChar char="Ø"/>
              <a:tabLst/>
              <a:defRPr/>
            </a:pP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29" name="TextBox 14">
            <a:extLst>
              <a:ext uri="{FF2B5EF4-FFF2-40B4-BE49-F238E27FC236}">
                <a16:creationId xmlns:a16="http://schemas.microsoft.com/office/drawing/2014/main" id="{5701AE79-9FD3-CB4D-8C1E-BE0DF916184A}"/>
              </a:ext>
            </a:extLst>
          </p:cNvPr>
          <p:cNvSpPr txBox="1"/>
          <p:nvPr/>
        </p:nvSpPr>
        <p:spPr>
          <a:xfrm>
            <a:off x="789825" y="1988708"/>
            <a:ext cx="7239056" cy="466260"/>
          </a:xfrm>
          <a:prstGeom prst="rect">
            <a:avLst/>
          </a:prstGeom>
          <a:solidFill>
            <a:srgbClr val="C9CACA"/>
          </a:solidFill>
          <a:ln>
            <a:solidFill>
              <a:srgbClr val="898989"/>
            </a:solidFill>
          </a:ln>
        </p:spPr>
        <p:txBody>
          <a:bodyPr wrap="square" lIns="90000" tIns="180000" rIns="90000" rtlCol="0">
            <a:noAutofit/>
          </a:bodyPr>
          <a:lstStyle/>
          <a:p>
            <a:pPr marL="180975" indent="-180975" defTabSz="914400">
              <a:lnSpc>
                <a:spcPct val="120000"/>
              </a:lnSpc>
              <a:spcBef>
                <a:spcPts val="300"/>
              </a:spcBef>
              <a:spcAft>
                <a:spcPts val="300"/>
              </a:spcAft>
              <a:buClr>
                <a:srgbClr val="1B4367"/>
              </a:buClr>
              <a:buSzPct val="80000"/>
              <a:buFont typeface="Wingdings" pitchFamily="2" charset="2"/>
              <a:buChar char="Ø"/>
              <a:defRPr/>
            </a:pPr>
            <a:r>
              <a:rPr lang="zh-CN" altLang="en-US" sz="1200" kern="0" dirty="0">
                <a:solidFill>
                  <a:srgbClr val="000000"/>
                </a:solidFill>
                <a:latin typeface="+mn-ea"/>
                <a:cs typeface="Times New Roman" panose="02020603050405020304" pitchFamily="18" charset="0"/>
              </a:rPr>
              <a:t>与创新都市农业生产经营模式的行动纲要以及创新都市农业发展的建议相吻合</a:t>
            </a:r>
            <a:endParaRPr kumimoji="0" lang="zh-CN" altLang="en-US" sz="1200" b="0" i="0" u="none" strike="noStrike" kern="0" cap="none" spc="0" normalizeH="0" baseline="0" noProof="0" dirty="0">
              <a:ln>
                <a:noFill/>
              </a:ln>
              <a:solidFill>
                <a:srgbClr val="000000"/>
              </a:solidFill>
              <a:effectLst/>
              <a:uLnTx/>
              <a:uFillTx/>
              <a:latin typeface="+mn-ea"/>
              <a:cs typeface="Times New Roman" panose="02020603050405020304" pitchFamily="18" charset="0"/>
            </a:endParaRPr>
          </a:p>
        </p:txBody>
      </p:sp>
      <p:sp>
        <p:nvSpPr>
          <p:cNvPr id="30" name="圆角矩形 29">
            <a:extLst>
              <a:ext uri="{FF2B5EF4-FFF2-40B4-BE49-F238E27FC236}">
                <a16:creationId xmlns:a16="http://schemas.microsoft.com/office/drawing/2014/main" id="{86B635EC-9CB5-2246-AACF-6AF28474DF1D}"/>
              </a:ext>
            </a:extLst>
          </p:cNvPr>
          <p:cNvSpPr/>
          <p:nvPr/>
        </p:nvSpPr>
        <p:spPr>
          <a:xfrm>
            <a:off x="1078400" y="1033627"/>
            <a:ext cx="4162560"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lvl="0" defTabSz="501153">
              <a:lnSpc>
                <a:spcPct val="90000"/>
              </a:lnSpc>
              <a:spcBef>
                <a:spcPct val="0"/>
              </a:spcBef>
              <a:spcAft>
                <a:spcPct val="35000"/>
              </a:spcAft>
              <a:defRPr/>
            </a:pPr>
            <a:r>
              <a:rPr lang="zh-CN" altLang="en-US" b="1" kern="0" dirty="0">
                <a:solidFill>
                  <a:srgbClr val="FFFFFF"/>
                </a:solidFill>
                <a:latin typeface="+mn-ea"/>
              </a:rPr>
              <a:t>四区两平台建设 </a:t>
            </a:r>
          </a:p>
        </p:txBody>
      </p:sp>
      <p:sp>
        <p:nvSpPr>
          <p:cNvPr id="31" name="圆角矩形 6">
            <a:extLst>
              <a:ext uri="{FF2B5EF4-FFF2-40B4-BE49-F238E27FC236}">
                <a16:creationId xmlns:a16="http://schemas.microsoft.com/office/drawing/2014/main" id="{0ED27E8A-FE18-C141-9C5C-6B9490BB1693}"/>
              </a:ext>
            </a:extLst>
          </p:cNvPr>
          <p:cNvSpPr/>
          <p:nvPr/>
        </p:nvSpPr>
        <p:spPr>
          <a:xfrm>
            <a:off x="1078400" y="1802187"/>
            <a:ext cx="4162560" cy="254880"/>
          </a:xfrm>
          <a:prstGeom prst="roundRect">
            <a:avLst>
              <a:gd name="adj" fmla="val 13059"/>
            </a:avLst>
          </a:prstGeom>
          <a:solidFill>
            <a:srgbClr val="1B4367"/>
          </a:solidFill>
          <a:ln w="19050">
            <a:solidFill>
              <a:srgbClr val="1B4367"/>
            </a:solidFill>
          </a:ln>
          <a:effectLst/>
        </p:spPr>
        <p:txBody>
          <a:bodyPr spcFirstLastPara="0" vert="horz" wrap="square" lIns="101520" tIns="0" rIns="101520" bIns="0" numCol="1" spcCol="1193" anchor="ctr" anchorCtr="0">
            <a:noAutofit/>
          </a:bodyPr>
          <a:lstStyle/>
          <a:p>
            <a:pPr lvl="0" defTabSz="501153">
              <a:lnSpc>
                <a:spcPct val="90000"/>
              </a:lnSpc>
              <a:spcBef>
                <a:spcPct val="0"/>
              </a:spcBef>
              <a:spcAft>
                <a:spcPct val="35000"/>
              </a:spcAft>
              <a:defRPr/>
            </a:pPr>
            <a:r>
              <a:rPr lang="zh-CN" altLang="en-US" b="1" kern="0" dirty="0">
                <a:solidFill>
                  <a:srgbClr val="FFFFFF"/>
                </a:solidFill>
                <a:latin typeface="+mn-ea"/>
              </a:rPr>
              <a:t>农业生产经营体系的构建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0-#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4" fill="hold" grpId="0" nodeType="after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1" fill="hold" grpId="0" nodeType="after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0-#ppt_h/2"/>
                                          </p:val>
                                        </p:tav>
                                        <p:tav tm="100000">
                                          <p:val>
                                            <p:strVal val="#ppt_y"/>
                                          </p:val>
                                        </p:tav>
                                      </p:tavLst>
                                    </p:anim>
                                  </p:childTnLst>
                                </p:cTn>
                              </p:par>
                            </p:childTnLst>
                          </p:cTn>
                        </p:par>
                        <p:par>
                          <p:cTn id="43" fill="hold">
                            <p:stCondLst>
                              <p:cond delay="2500"/>
                            </p:stCondLst>
                            <p:childTnLst>
                              <p:par>
                                <p:cTn id="44" presetID="2" presetClass="entr" presetSubtype="4"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additive="base">
                                        <p:cTn id="46" dur="500" fill="hold"/>
                                        <p:tgtEl>
                                          <p:spTgt spid="72"/>
                                        </p:tgtEl>
                                        <p:attrNameLst>
                                          <p:attrName>ppt_x</p:attrName>
                                        </p:attrNameLst>
                                      </p:cBhvr>
                                      <p:tavLst>
                                        <p:tav tm="0">
                                          <p:val>
                                            <p:strVal val="#ppt_x"/>
                                          </p:val>
                                        </p:tav>
                                        <p:tav tm="100000">
                                          <p:val>
                                            <p:strVal val="#ppt_x"/>
                                          </p:val>
                                        </p:tav>
                                      </p:tavLst>
                                    </p:anim>
                                    <p:anim calcmode="lin" valueType="num">
                                      <p:cBhvr additive="base">
                                        <p:cTn id="47" dur="500" fill="hold"/>
                                        <p:tgtEl>
                                          <p:spTgt spid="72"/>
                                        </p:tgtEl>
                                        <p:attrNameLst>
                                          <p:attrName>ppt_y</p:attrName>
                                        </p:attrNameLst>
                                      </p:cBhvr>
                                      <p:tavLst>
                                        <p:tav tm="0">
                                          <p:val>
                                            <p:strVal val="1+#ppt_h/2"/>
                                          </p:val>
                                        </p:tav>
                                        <p:tav tm="100000">
                                          <p:val>
                                            <p:strVal val="#ppt_y"/>
                                          </p:val>
                                        </p:tav>
                                      </p:tavLst>
                                    </p:anim>
                                  </p:childTnLst>
                                </p:cTn>
                              </p:par>
                            </p:childTnLst>
                          </p:cTn>
                        </p:par>
                        <p:par>
                          <p:cTn id="48" fill="hold">
                            <p:stCondLst>
                              <p:cond delay="3000"/>
                            </p:stCondLst>
                            <p:childTnLst>
                              <p:par>
                                <p:cTn id="49" presetID="2" presetClass="entr" presetSubtype="1"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additive="base">
                                        <p:cTn id="51" dur="500" fill="hold"/>
                                        <p:tgtEl>
                                          <p:spTgt spid="74"/>
                                        </p:tgtEl>
                                        <p:attrNameLst>
                                          <p:attrName>ppt_x</p:attrName>
                                        </p:attrNameLst>
                                      </p:cBhvr>
                                      <p:tavLst>
                                        <p:tav tm="0">
                                          <p:val>
                                            <p:strVal val="#ppt_x"/>
                                          </p:val>
                                        </p:tav>
                                        <p:tav tm="100000">
                                          <p:val>
                                            <p:strVal val="#ppt_x"/>
                                          </p:val>
                                        </p:tav>
                                      </p:tavLst>
                                    </p:anim>
                                    <p:anim calcmode="lin" valueType="num">
                                      <p:cBhvr additive="base">
                                        <p:cTn id="52" dur="5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8" grpId="0"/>
      <p:bldP spid="70" grpId="0"/>
      <p:bldP spid="72" grpId="0"/>
      <p:bldP spid="7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参考文献</a:t>
            </a:r>
          </a:p>
        </p:txBody>
      </p:sp>
      <p:sp>
        <p:nvSpPr>
          <p:cNvPr id="26" name="文本框 26"/>
          <p:cNvSpPr txBox="1"/>
          <p:nvPr/>
        </p:nvSpPr>
        <p:spPr>
          <a:xfrm>
            <a:off x="832250" y="1263783"/>
            <a:ext cx="960626" cy="587395"/>
          </a:xfrm>
          <a:prstGeom prst="roundRect">
            <a:avLst/>
          </a:prstGeom>
          <a:solidFill>
            <a:srgbClr val="1B4367"/>
          </a:solidFill>
          <a:ln w="9525">
            <a:noFill/>
          </a:ln>
        </p:spPr>
        <p:txBody>
          <a:bodyPr wrap="none" lIns="68580" tIns="34290" rIns="68580" bIns="34290" rtlCol="0">
            <a:spAutoFit/>
          </a:bodyPr>
          <a:lstStyle/>
          <a:p>
            <a:r>
              <a:rPr lang="zh-CN" altLang="en-US" sz="3000" dirty="0">
                <a:solidFill>
                  <a:schemeClr val="bg1"/>
                </a:solidFill>
              </a:rPr>
              <a:t>论文</a:t>
            </a:r>
          </a:p>
        </p:txBody>
      </p:sp>
      <p:sp>
        <p:nvSpPr>
          <p:cNvPr id="27" name="文本框 31"/>
          <p:cNvSpPr txBox="1"/>
          <p:nvPr/>
        </p:nvSpPr>
        <p:spPr>
          <a:xfrm>
            <a:off x="764514" y="1808746"/>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参考文献</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832250" y="2781259"/>
            <a:ext cx="2600713" cy="44249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200" kern="0" dirty="0">
                <a:solidFill>
                  <a:schemeClr val="tx1">
                    <a:lumMod val="75000"/>
                    <a:lumOff val="25000"/>
                  </a:schemeClr>
                </a:solidFill>
                <a:cs typeface="+mn-ea"/>
                <a:sym typeface="+mn-lt"/>
              </a:rPr>
              <a:t>注：参考文献只截取部分，具体内容请参照论文的参考文献部分</a:t>
            </a:r>
          </a:p>
        </p:txBody>
      </p:sp>
      <p:pic>
        <p:nvPicPr>
          <p:cNvPr id="3" name="图片 2" descr="图片包含 文字, 报纸&#10;&#10;描述已自动生成">
            <a:extLst>
              <a:ext uri="{FF2B5EF4-FFF2-40B4-BE49-F238E27FC236}">
                <a16:creationId xmlns:a16="http://schemas.microsoft.com/office/drawing/2014/main" id="{343EE947-A872-8845-AB08-345FC5E76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633" y="576450"/>
            <a:ext cx="4352445" cy="40804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14" presetClass="entr" presetSubtype="1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par>
                          <p:cTn id="20" fill="hold">
                            <p:stCondLst>
                              <p:cond delay="1450"/>
                            </p:stCondLst>
                            <p:childTnLst>
                              <p:par>
                                <p:cTn id="21" presetID="53" presetClass="entr" presetSubtype="52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anim calcmode="lin" valueType="num">
                                      <p:cBhvr>
                                        <p:cTn id="26" dur="500" fill="hold"/>
                                        <p:tgtEl>
                                          <p:spTgt spid="27"/>
                                        </p:tgtEl>
                                        <p:attrNameLst>
                                          <p:attrName>ppt_x</p:attrName>
                                        </p:attrNameLst>
                                      </p:cBhvr>
                                      <p:tavLst>
                                        <p:tav tm="0">
                                          <p:val>
                                            <p:fltVal val="0.5"/>
                                          </p:val>
                                        </p:tav>
                                        <p:tav tm="100000">
                                          <p:val>
                                            <p:strVal val="#ppt_x"/>
                                          </p:val>
                                        </p:tav>
                                      </p:tavLst>
                                    </p:anim>
                                    <p:anim calcmode="lin" valueType="num">
                                      <p:cBhvr>
                                        <p:cTn id="27" dur="500" fill="hold"/>
                                        <p:tgtEl>
                                          <p:spTgt spid="27"/>
                                        </p:tgtEl>
                                        <p:attrNameLst>
                                          <p:attrName>ppt_y</p:attrName>
                                        </p:attrNameLst>
                                      </p:cBhvr>
                                      <p:tavLst>
                                        <p:tav tm="0">
                                          <p:val>
                                            <p:fltVal val="0.5"/>
                                          </p:val>
                                        </p:tav>
                                        <p:tav tm="100000">
                                          <p:val>
                                            <p:strVal val="#ppt_y"/>
                                          </p:val>
                                        </p:tav>
                                      </p:tavLst>
                                    </p:anim>
                                  </p:childTnLst>
                                </p:cTn>
                              </p:par>
                            </p:childTnLst>
                          </p:cTn>
                        </p:par>
                        <p:par>
                          <p:cTn id="28" fill="hold">
                            <p:stCondLst>
                              <p:cond delay="1950"/>
                            </p:stCondLst>
                            <p:childTnLst>
                              <p:par>
                                <p:cTn id="29" presetID="2" presetClass="entr" presetSubtype="2"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1+#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animBg="1"/>
      <p:bldP spid="27"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
        <p:nvSpPr>
          <p:cNvPr id="2" name="文本框 1"/>
          <p:cNvSpPr txBox="1"/>
          <p:nvPr/>
        </p:nvSpPr>
        <p:spPr>
          <a:xfrm>
            <a:off x="3032227" y="2853934"/>
            <a:ext cx="3079545" cy="992579"/>
          </a:xfrm>
          <a:prstGeom prst="rect">
            <a:avLst/>
          </a:prstGeom>
          <a:noFill/>
        </p:spPr>
        <p:txBody>
          <a:bodyPr wrap="square" lIns="68580" tIns="34290" rIns="68580" bIns="34290" rtlCol="0">
            <a:spAutoFit/>
          </a:bodyPr>
          <a:lstStyle/>
          <a:p>
            <a:pPr algn="ctr">
              <a:defRPr/>
            </a:pPr>
            <a:r>
              <a:rPr lang="zh-CN" altLang="en-US" sz="3000" dirty="0">
                <a:solidFill>
                  <a:srgbClr val="1B4367"/>
                </a:solidFill>
                <a:cs typeface="+mn-ea"/>
                <a:sym typeface="+mn-lt"/>
              </a:rPr>
              <a:t>感谢恩师及各位评审团老师</a:t>
            </a:r>
          </a:p>
        </p:txBody>
      </p:sp>
    </p:spTree>
    <p:extLst>
      <p:ext uri="{BB962C8B-B14F-4D97-AF65-F5344CB8AC3E}">
        <p14:creationId xmlns:p14="http://schemas.microsoft.com/office/powerpoint/2010/main" val="331254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选题背景与文献综述</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1.1</a:t>
            </a:r>
            <a:r>
              <a:rPr lang="zh-CN" altLang="en-US" sz="1700" b="1" dirty="0">
                <a:solidFill>
                  <a:srgbClr val="1B4367"/>
                </a:solidFill>
                <a:cs typeface="+mn-ea"/>
                <a:sym typeface="+mn-lt"/>
              </a:rPr>
              <a:t> 背景介绍</a:t>
            </a: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561915AF-B64F-7B49-8C2F-9D7C3AD0D3CC}"/>
              </a:ext>
            </a:extLst>
          </p:cNvPr>
          <p:cNvGrpSpPr/>
          <p:nvPr/>
        </p:nvGrpSpPr>
        <p:grpSpPr>
          <a:xfrm>
            <a:off x="6692653" y="1364576"/>
            <a:ext cx="983029" cy="2966752"/>
            <a:chOff x="467544" y="1689180"/>
            <a:chExt cx="1635926" cy="3619899"/>
          </a:xfrm>
        </p:grpSpPr>
        <p:sp>
          <p:nvSpPr>
            <p:cNvPr id="28" name="任意多边形 2">
              <a:extLst>
                <a:ext uri="{FF2B5EF4-FFF2-40B4-BE49-F238E27FC236}">
                  <a16:creationId xmlns:a16="http://schemas.microsoft.com/office/drawing/2014/main" id="{4FE4334F-3743-6343-92C5-E03708772AAD}"/>
                </a:ext>
              </a:extLst>
            </p:cNvPr>
            <p:cNvSpPr/>
            <p:nvPr/>
          </p:nvSpPr>
          <p:spPr>
            <a:xfrm>
              <a:off x="623317" y="2109070"/>
              <a:ext cx="971550" cy="3028599"/>
            </a:xfrm>
            <a:custGeom>
              <a:avLst/>
              <a:gdLst>
                <a:gd name="connsiteX0" fmla="*/ 0 w 971550"/>
                <a:gd name="connsiteY0" fmla="*/ 0 h 3143250"/>
                <a:gd name="connsiteX1" fmla="*/ 704850 w 971550"/>
                <a:gd name="connsiteY1" fmla="*/ 857250 h 3143250"/>
                <a:gd name="connsiteX2" fmla="*/ 228600 w 971550"/>
                <a:gd name="connsiteY2" fmla="*/ 1971675 h 3143250"/>
                <a:gd name="connsiteX3" fmla="*/ 971550 w 971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971550" h="3143250">
                  <a:moveTo>
                    <a:pt x="0" y="0"/>
                  </a:moveTo>
                  <a:cubicBezTo>
                    <a:pt x="333375" y="264319"/>
                    <a:pt x="666750" y="528638"/>
                    <a:pt x="704850" y="857250"/>
                  </a:cubicBezTo>
                  <a:cubicBezTo>
                    <a:pt x="742950" y="1185862"/>
                    <a:pt x="184150" y="1590675"/>
                    <a:pt x="228600" y="1971675"/>
                  </a:cubicBezTo>
                  <a:cubicBezTo>
                    <a:pt x="273050" y="2352675"/>
                    <a:pt x="622300" y="2747962"/>
                    <a:pt x="971550" y="3143250"/>
                  </a:cubicBezTo>
                </a:path>
              </a:pathLst>
            </a:cu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5" name="椭圆 34">
              <a:extLst>
                <a:ext uri="{FF2B5EF4-FFF2-40B4-BE49-F238E27FC236}">
                  <a16:creationId xmlns:a16="http://schemas.microsoft.com/office/drawing/2014/main" id="{69BBC8FC-A7CE-5747-BBC8-762B3A87CEF4}"/>
                </a:ext>
              </a:extLst>
            </p:cNvPr>
            <p:cNvSpPr/>
            <p:nvPr/>
          </p:nvSpPr>
          <p:spPr>
            <a:xfrm>
              <a:off x="1187624" y="2880727"/>
              <a:ext cx="360040" cy="1734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6" name="椭圆 35">
              <a:extLst>
                <a:ext uri="{FF2B5EF4-FFF2-40B4-BE49-F238E27FC236}">
                  <a16:creationId xmlns:a16="http://schemas.microsoft.com/office/drawing/2014/main" id="{FA512D9E-D038-0C4C-8DF4-E7049F8261EF}"/>
                </a:ext>
              </a:extLst>
            </p:cNvPr>
            <p:cNvSpPr/>
            <p:nvPr/>
          </p:nvSpPr>
          <p:spPr>
            <a:xfrm>
              <a:off x="611560" y="3921449"/>
              <a:ext cx="504056" cy="2428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7" name="椭圆 36">
              <a:extLst>
                <a:ext uri="{FF2B5EF4-FFF2-40B4-BE49-F238E27FC236}">
                  <a16:creationId xmlns:a16="http://schemas.microsoft.com/office/drawing/2014/main" id="{E4EA947A-B401-844F-9FFB-490C39A84630}"/>
                </a:ext>
              </a:extLst>
            </p:cNvPr>
            <p:cNvSpPr/>
            <p:nvPr/>
          </p:nvSpPr>
          <p:spPr>
            <a:xfrm>
              <a:off x="1269207" y="5031553"/>
              <a:ext cx="576064" cy="2775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nvGrpSpPr>
            <p:cNvPr id="38" name="组合 37">
              <a:extLst>
                <a:ext uri="{FF2B5EF4-FFF2-40B4-BE49-F238E27FC236}">
                  <a16:creationId xmlns:a16="http://schemas.microsoft.com/office/drawing/2014/main" id="{527062F2-79AA-C34D-BCFE-F11E2A11E7E9}"/>
                </a:ext>
              </a:extLst>
            </p:cNvPr>
            <p:cNvGrpSpPr/>
            <p:nvPr/>
          </p:nvGrpSpPr>
          <p:grpSpPr>
            <a:xfrm>
              <a:off x="467544" y="1689180"/>
              <a:ext cx="405806" cy="497733"/>
              <a:chOff x="1745661" y="1874630"/>
              <a:chExt cx="405806" cy="497733"/>
            </a:xfrm>
          </p:grpSpPr>
          <p:sp>
            <p:nvSpPr>
              <p:cNvPr id="48" name="椭圆 47">
                <a:extLst>
                  <a:ext uri="{FF2B5EF4-FFF2-40B4-BE49-F238E27FC236}">
                    <a16:creationId xmlns:a16="http://schemas.microsoft.com/office/drawing/2014/main" id="{B1378F1E-31F6-8A4E-AE58-414D69CFAFCF}"/>
                  </a:ext>
                </a:extLst>
              </p:cNvPr>
              <p:cNvSpPr/>
              <p:nvPr/>
            </p:nvSpPr>
            <p:spPr>
              <a:xfrm>
                <a:off x="1745661" y="2233600"/>
                <a:ext cx="288032" cy="138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nvGrpSpPr>
              <p:cNvPr id="49" name="组合 48">
                <a:extLst>
                  <a:ext uri="{FF2B5EF4-FFF2-40B4-BE49-F238E27FC236}">
                    <a16:creationId xmlns:a16="http://schemas.microsoft.com/office/drawing/2014/main" id="{7C5D2649-0FD0-B84C-AE52-9E1E196FBF1C}"/>
                  </a:ext>
                </a:extLst>
              </p:cNvPr>
              <p:cNvGrpSpPr/>
              <p:nvPr/>
            </p:nvGrpSpPr>
            <p:grpSpPr>
              <a:xfrm>
                <a:off x="1899802" y="1874630"/>
                <a:ext cx="251665" cy="444314"/>
                <a:chOff x="703336" y="1496923"/>
                <a:chExt cx="366191" cy="609985"/>
              </a:xfrm>
              <a:effectLst>
                <a:outerShdw blurRad="76200" dir="13500000" sy="23000" kx="1200000" algn="br" rotWithShape="0">
                  <a:prstClr val="black">
                    <a:alpha val="20000"/>
                  </a:prstClr>
                </a:outerShdw>
              </a:effectLst>
            </p:grpSpPr>
            <p:cxnSp>
              <p:nvCxnSpPr>
                <p:cNvPr id="50" name="直接连接符 18">
                  <a:extLst>
                    <a:ext uri="{FF2B5EF4-FFF2-40B4-BE49-F238E27FC236}">
                      <a16:creationId xmlns:a16="http://schemas.microsoft.com/office/drawing/2014/main" id="{EBEDA64C-6DBC-6049-B084-3605C6770324}"/>
                    </a:ext>
                  </a:extLst>
                </p:cNvPr>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等腰三角形 19">
                  <a:extLst>
                    <a:ext uri="{FF2B5EF4-FFF2-40B4-BE49-F238E27FC236}">
                      <a16:creationId xmlns:a16="http://schemas.microsoft.com/office/drawing/2014/main" id="{0288348D-1712-594F-856A-4D71D198A4E0}"/>
                    </a:ext>
                  </a:extLst>
                </p:cNvPr>
                <p:cNvSpPr/>
                <p:nvPr/>
              </p:nvSpPr>
              <p:spPr>
                <a:xfrm rot="5400000">
                  <a:off x="744054" y="1467574"/>
                  <a:ext cx="294545" cy="356400"/>
                </a:xfrm>
                <a:prstGeom prst="triangl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B4367"/>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grpSp>
          <p:nvGrpSpPr>
            <p:cNvPr id="39" name="组合 38">
              <a:extLst>
                <a:ext uri="{FF2B5EF4-FFF2-40B4-BE49-F238E27FC236}">
                  <a16:creationId xmlns:a16="http://schemas.microsoft.com/office/drawing/2014/main" id="{DF014385-07E6-954C-9149-26D13F07D2EC}"/>
                </a:ext>
              </a:extLst>
            </p:cNvPr>
            <p:cNvGrpSpPr/>
            <p:nvPr/>
          </p:nvGrpSpPr>
          <p:grpSpPr>
            <a:xfrm>
              <a:off x="1377239" y="2463454"/>
              <a:ext cx="360000" cy="504000"/>
              <a:chOff x="703336" y="1496923"/>
              <a:chExt cx="366191" cy="609985"/>
            </a:xfrm>
            <a:effectLst>
              <a:outerShdw blurRad="76200" dir="13500000" sy="23000" kx="1200000" algn="br" rotWithShape="0">
                <a:prstClr val="black">
                  <a:alpha val="20000"/>
                </a:prstClr>
              </a:outerShdw>
            </a:effectLst>
          </p:grpSpPr>
          <p:cxnSp>
            <p:nvCxnSpPr>
              <p:cNvPr id="46" name="直接连接符 14">
                <a:extLst>
                  <a:ext uri="{FF2B5EF4-FFF2-40B4-BE49-F238E27FC236}">
                    <a16:creationId xmlns:a16="http://schemas.microsoft.com/office/drawing/2014/main" id="{F8793F8E-9C49-A544-8062-3499E37F764F}"/>
                  </a:ext>
                </a:extLst>
              </p:cNvPr>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等腰三角形 15">
                <a:extLst>
                  <a:ext uri="{FF2B5EF4-FFF2-40B4-BE49-F238E27FC236}">
                    <a16:creationId xmlns:a16="http://schemas.microsoft.com/office/drawing/2014/main" id="{52722D8E-4578-9946-876F-2E420FB4C1B3}"/>
                  </a:ext>
                </a:extLst>
              </p:cNvPr>
              <p:cNvSpPr/>
              <p:nvPr/>
            </p:nvSpPr>
            <p:spPr>
              <a:xfrm rot="5400000">
                <a:off x="744054" y="1467574"/>
                <a:ext cx="294545" cy="356400"/>
              </a:xfrm>
              <a:prstGeom prst="triangl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nvGrpSpPr>
            <p:cNvPr id="40" name="组合 39">
              <a:extLst>
                <a:ext uri="{FF2B5EF4-FFF2-40B4-BE49-F238E27FC236}">
                  <a16:creationId xmlns:a16="http://schemas.microsoft.com/office/drawing/2014/main" id="{BC87E4F7-463A-5447-A0C0-7B5081072A15}"/>
                </a:ext>
              </a:extLst>
            </p:cNvPr>
            <p:cNvGrpSpPr/>
            <p:nvPr/>
          </p:nvGrpSpPr>
          <p:grpSpPr>
            <a:xfrm>
              <a:off x="890212" y="3435574"/>
              <a:ext cx="396000" cy="612000"/>
              <a:chOff x="703336" y="1496923"/>
              <a:chExt cx="366191" cy="609985"/>
            </a:xfrm>
            <a:effectLst>
              <a:outerShdw blurRad="76200" dir="13500000" sy="23000" kx="1200000" algn="br" rotWithShape="0">
                <a:prstClr val="black">
                  <a:alpha val="20000"/>
                </a:prstClr>
              </a:outerShdw>
            </a:effectLst>
          </p:grpSpPr>
          <p:cxnSp>
            <p:nvCxnSpPr>
              <p:cNvPr id="44" name="直接连接符 12">
                <a:extLst>
                  <a:ext uri="{FF2B5EF4-FFF2-40B4-BE49-F238E27FC236}">
                    <a16:creationId xmlns:a16="http://schemas.microsoft.com/office/drawing/2014/main" id="{DE82AA84-2C2D-8F41-B095-66E599B4E0A4}"/>
                  </a:ext>
                </a:extLst>
              </p:cNvPr>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等腰三角形 13">
                <a:extLst>
                  <a:ext uri="{FF2B5EF4-FFF2-40B4-BE49-F238E27FC236}">
                    <a16:creationId xmlns:a16="http://schemas.microsoft.com/office/drawing/2014/main" id="{28652745-ED21-A244-8097-9CB742CB6CC0}"/>
                  </a:ext>
                </a:extLst>
              </p:cNvPr>
              <p:cNvSpPr/>
              <p:nvPr/>
            </p:nvSpPr>
            <p:spPr>
              <a:xfrm rot="5400000">
                <a:off x="744054" y="1467574"/>
                <a:ext cx="294545" cy="356400"/>
              </a:xfrm>
              <a:prstGeom prst="triangl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nvGrpSpPr>
            <p:cNvPr id="41" name="组合 40">
              <a:extLst>
                <a:ext uri="{FF2B5EF4-FFF2-40B4-BE49-F238E27FC236}">
                  <a16:creationId xmlns:a16="http://schemas.microsoft.com/office/drawing/2014/main" id="{97AFC0AF-C1B0-AD40-ADA3-AE147EBA6ADB}"/>
                </a:ext>
              </a:extLst>
            </p:cNvPr>
            <p:cNvGrpSpPr/>
            <p:nvPr/>
          </p:nvGrpSpPr>
          <p:grpSpPr>
            <a:xfrm>
              <a:off x="1584978" y="4354137"/>
              <a:ext cx="518492" cy="832178"/>
              <a:chOff x="703336" y="1496923"/>
              <a:chExt cx="366191" cy="609985"/>
            </a:xfrm>
            <a:effectLst>
              <a:outerShdw blurRad="76200" dir="13500000" sy="23000" kx="1200000" algn="br" rotWithShape="0">
                <a:prstClr val="black">
                  <a:alpha val="20000"/>
                </a:prstClr>
              </a:outerShdw>
            </a:effectLst>
          </p:grpSpPr>
          <p:cxnSp>
            <p:nvCxnSpPr>
              <p:cNvPr id="42" name="直接连接符 10">
                <a:extLst>
                  <a:ext uri="{FF2B5EF4-FFF2-40B4-BE49-F238E27FC236}">
                    <a16:creationId xmlns:a16="http://schemas.microsoft.com/office/drawing/2014/main" id="{9026A334-ED41-B045-A765-02365CBB6806}"/>
                  </a:ext>
                </a:extLst>
              </p:cNvPr>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等腰三角形 11">
                <a:extLst>
                  <a:ext uri="{FF2B5EF4-FFF2-40B4-BE49-F238E27FC236}">
                    <a16:creationId xmlns:a16="http://schemas.microsoft.com/office/drawing/2014/main" id="{599579DD-22FD-7146-84B7-E4C53E2C8FEA}"/>
                  </a:ext>
                </a:extLst>
              </p:cNvPr>
              <p:cNvSpPr/>
              <p:nvPr/>
            </p:nvSpPr>
            <p:spPr>
              <a:xfrm rot="5400000">
                <a:off x="744054" y="1467574"/>
                <a:ext cx="294545" cy="356400"/>
              </a:xfrm>
              <a:prstGeom prst="triangl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sp>
        <p:nvSpPr>
          <p:cNvPr id="52" name="TextBox 25">
            <a:extLst>
              <a:ext uri="{FF2B5EF4-FFF2-40B4-BE49-F238E27FC236}">
                <a16:creationId xmlns:a16="http://schemas.microsoft.com/office/drawing/2014/main" id="{7E436FAE-4667-CA45-B052-C1CF13821722}"/>
              </a:ext>
            </a:extLst>
          </p:cNvPr>
          <p:cNvSpPr txBox="1"/>
          <p:nvPr/>
        </p:nvSpPr>
        <p:spPr>
          <a:xfrm>
            <a:off x="1468318" y="2925036"/>
            <a:ext cx="4795322" cy="558864"/>
          </a:xfrm>
          <a:prstGeom prst="roundRect">
            <a:avLst>
              <a:gd name="adj" fmla="val 8176"/>
            </a:avLst>
          </a:prstGeom>
          <a:solidFill>
            <a:schemeClr val="bg1">
              <a:lumMod val="75000"/>
            </a:schemeClr>
          </a:solidFill>
          <a:ln w="19050">
            <a:solidFill>
              <a:schemeClr val="bg1">
                <a:lumMod val="75000"/>
              </a:schemeClr>
            </a:solidFill>
          </a:ln>
        </p:spPr>
        <p:txBody>
          <a:bodyPr wrap="none" rtlCol="0" anchor="ctr">
            <a:noAutofit/>
          </a:bodyPr>
          <a:lstStyle/>
          <a:p>
            <a:pPr marL="180975" indent="-180975">
              <a:lnSpc>
                <a:spcPct val="120000"/>
              </a:lnSpc>
              <a:spcBef>
                <a:spcPts val="300"/>
              </a:spcBef>
              <a:spcAft>
                <a:spcPts val="300"/>
              </a:spcAft>
              <a:buClr>
                <a:srgbClr val="1B4367"/>
              </a:buClr>
              <a:buSzPct val="80000"/>
              <a:buFont typeface="Wingdings" pitchFamily="2" charset="2"/>
              <a:buChar char="Ø"/>
            </a:pPr>
            <a:r>
              <a:rPr lang="zh-CN" altLang="en-US" dirty="0">
                <a:latin typeface="Microsoft YaHei" panose="020B0503020204020204" pitchFamily="34" charset="-122"/>
                <a:ea typeface="Microsoft YaHei" panose="020B0503020204020204" pitchFamily="34" charset="-122"/>
              </a:rPr>
              <a:t>现阶段我国农业依然存在各种的问题</a:t>
            </a:r>
          </a:p>
        </p:txBody>
      </p:sp>
      <p:sp>
        <p:nvSpPr>
          <p:cNvPr id="53" name="TextBox 30">
            <a:extLst>
              <a:ext uri="{FF2B5EF4-FFF2-40B4-BE49-F238E27FC236}">
                <a16:creationId xmlns:a16="http://schemas.microsoft.com/office/drawing/2014/main" id="{83C646BC-16C3-4B42-824E-32AD00C78289}"/>
              </a:ext>
            </a:extLst>
          </p:cNvPr>
          <p:cNvSpPr txBox="1"/>
          <p:nvPr/>
        </p:nvSpPr>
        <p:spPr>
          <a:xfrm>
            <a:off x="1468318" y="1293026"/>
            <a:ext cx="4795322" cy="563589"/>
          </a:xfrm>
          <a:prstGeom prst="roundRect">
            <a:avLst>
              <a:gd name="adj" fmla="val 8176"/>
            </a:avLst>
          </a:prstGeom>
          <a:solidFill>
            <a:schemeClr val="bg1">
              <a:lumMod val="75000"/>
            </a:schemeClr>
          </a:solidFill>
          <a:ln w="19050">
            <a:solidFill>
              <a:schemeClr val="bg1">
                <a:lumMod val="75000"/>
              </a:schemeClr>
            </a:solidFill>
          </a:ln>
        </p:spPr>
        <p:txBody>
          <a:bodyPr wrap="none" rtlCol="0" anchor="ctr">
            <a:noAutofit/>
          </a:bodyPr>
          <a:lstStyle/>
          <a:p>
            <a:pPr marL="180975" indent="-180975">
              <a:lnSpc>
                <a:spcPct val="120000"/>
              </a:lnSpc>
              <a:spcBef>
                <a:spcPts val="300"/>
              </a:spcBef>
              <a:spcAft>
                <a:spcPts val="300"/>
              </a:spcAft>
              <a:buClr>
                <a:srgbClr val="1B4367"/>
              </a:buClr>
              <a:buSzPct val="80000"/>
              <a:buFont typeface="Wingdings" pitchFamily="2" charset="2"/>
              <a:buChar char="Ø"/>
            </a:pPr>
            <a:r>
              <a:rPr lang="en-US" altLang="zh-CN"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京津冀</a:t>
            </a:r>
            <a:r>
              <a:rPr lang="zh-CN" altLang="en-US" dirty="0">
                <a:latin typeface="Microsoft YaHei" panose="020B0503020204020204" pitchFamily="34" charset="-122"/>
                <a:ea typeface="Microsoft YaHei" panose="020B0503020204020204" pitchFamily="34" charset="-122"/>
              </a:rPr>
              <a:t>现代农业协同发展规划</a:t>
            </a:r>
            <a:r>
              <a:rPr lang="en-US" altLang="zh-CN" dirty="0">
                <a:latin typeface="Microsoft YaHei" panose="020B0503020204020204" pitchFamily="34" charset="-122"/>
                <a:ea typeface="Microsoft YaHei" panose="020B0503020204020204" pitchFamily="34" charset="-122"/>
              </a:rPr>
              <a:t>(2016-2020 </a:t>
            </a:r>
            <a:r>
              <a:rPr lang="zh-CN" altLang="en-US" dirty="0">
                <a:latin typeface="Microsoft YaHei" panose="020B0503020204020204" pitchFamily="34" charset="-122"/>
                <a:ea typeface="Microsoft YaHei" panose="020B0503020204020204" pitchFamily="34" charset="-122"/>
              </a:rPr>
              <a:t>年</a:t>
            </a:r>
            <a:r>
              <a:rPr lang="en-US" altLang="zh-CN" dirty="0">
                <a:latin typeface="Microsoft YaHei" panose="020B0503020204020204" pitchFamily="34" charset="-122"/>
                <a:ea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4" name="TextBox 35">
            <a:extLst>
              <a:ext uri="{FF2B5EF4-FFF2-40B4-BE49-F238E27FC236}">
                <a16:creationId xmlns:a16="http://schemas.microsoft.com/office/drawing/2014/main" id="{508ECA19-476B-EB4E-A4CF-5CDEBB16565F}"/>
              </a:ext>
            </a:extLst>
          </p:cNvPr>
          <p:cNvSpPr txBox="1"/>
          <p:nvPr/>
        </p:nvSpPr>
        <p:spPr>
          <a:xfrm>
            <a:off x="1468318" y="3772464"/>
            <a:ext cx="4795322" cy="558864"/>
          </a:xfrm>
          <a:prstGeom prst="roundRect">
            <a:avLst>
              <a:gd name="adj" fmla="val 8176"/>
            </a:avLst>
          </a:prstGeom>
          <a:solidFill>
            <a:schemeClr val="bg1">
              <a:lumMod val="75000"/>
            </a:schemeClr>
          </a:solidFill>
          <a:ln w="19050">
            <a:solidFill>
              <a:schemeClr val="bg1">
                <a:lumMod val="75000"/>
              </a:schemeClr>
            </a:solidFill>
          </a:ln>
        </p:spPr>
        <p:txBody>
          <a:bodyPr wrap="none" rtlCol="0" anchor="ctr">
            <a:noAutofit/>
          </a:bodyPr>
          <a:lstStyle/>
          <a:p>
            <a:pPr marL="180975" indent="-180975">
              <a:lnSpc>
                <a:spcPct val="120000"/>
              </a:lnSpc>
              <a:spcBef>
                <a:spcPts val="300"/>
              </a:spcBef>
              <a:spcAft>
                <a:spcPts val="300"/>
              </a:spcAft>
              <a:buClr>
                <a:srgbClr val="1B4367"/>
              </a:buClr>
              <a:buSzPct val="80000"/>
              <a:buFont typeface="Wingdings" pitchFamily="2" charset="2"/>
              <a:buChar char="Ø"/>
            </a:pPr>
            <a:r>
              <a:rPr lang="zh-CN" altLang="en-US" dirty="0">
                <a:latin typeface="Microsoft YaHei" panose="020B0503020204020204" pitchFamily="34" charset="-122"/>
                <a:ea typeface="Microsoft YaHei" panose="020B0503020204020204" pitchFamily="34" charset="-122"/>
              </a:rPr>
              <a:t>城市化</a:t>
            </a:r>
            <a:r>
              <a:rPr lang="zh-CN" altLang="en-US" dirty="0"/>
              <a:t>的发展带来需求的增长与升级</a:t>
            </a:r>
          </a:p>
        </p:txBody>
      </p:sp>
      <p:sp>
        <p:nvSpPr>
          <p:cNvPr id="55" name="TextBox 40">
            <a:extLst>
              <a:ext uri="{FF2B5EF4-FFF2-40B4-BE49-F238E27FC236}">
                <a16:creationId xmlns:a16="http://schemas.microsoft.com/office/drawing/2014/main" id="{C92E6005-5D20-604C-98C8-6B798580A222}"/>
              </a:ext>
            </a:extLst>
          </p:cNvPr>
          <p:cNvSpPr txBox="1"/>
          <p:nvPr/>
        </p:nvSpPr>
        <p:spPr>
          <a:xfrm>
            <a:off x="1468318" y="2112300"/>
            <a:ext cx="4795322" cy="558864"/>
          </a:xfrm>
          <a:prstGeom prst="roundRect">
            <a:avLst>
              <a:gd name="adj" fmla="val 8176"/>
            </a:avLst>
          </a:prstGeom>
          <a:solidFill>
            <a:schemeClr val="bg1">
              <a:lumMod val="75000"/>
            </a:schemeClr>
          </a:solidFill>
          <a:ln w="19050">
            <a:solidFill>
              <a:schemeClr val="bg1">
                <a:lumMod val="75000"/>
              </a:schemeClr>
            </a:solidFill>
          </a:ln>
        </p:spPr>
        <p:txBody>
          <a:bodyPr wrap="none" rtlCol="0" anchor="ctr">
            <a:noAutofit/>
          </a:bodyPr>
          <a:lstStyle/>
          <a:p>
            <a:pPr marL="180975" indent="-180975">
              <a:lnSpc>
                <a:spcPct val="120000"/>
              </a:lnSpc>
              <a:spcBef>
                <a:spcPts val="300"/>
              </a:spcBef>
              <a:spcAft>
                <a:spcPts val="300"/>
              </a:spcAft>
              <a:buClr>
                <a:srgbClr val="1B4367"/>
              </a:buClr>
              <a:buSzPct val="80000"/>
              <a:buFont typeface="Wingdings" pitchFamily="2" charset="2"/>
              <a:buChar char="Ø"/>
            </a:pPr>
            <a:r>
              <a:rPr lang="zh-CN" altLang="en-US" dirty="0">
                <a:latin typeface="Microsoft YaHei" panose="020B0503020204020204" pitchFamily="34" charset="-122"/>
                <a:ea typeface="Microsoft YaHei" panose="020B0503020204020204" pitchFamily="34" charset="-122"/>
              </a:rPr>
              <a:t>传统的农业模式存在诸多问题</a:t>
            </a:r>
            <a:endParaRPr lang="en-US" altLang="zh-CN" dirty="0">
              <a:latin typeface="Microsoft YaHei" panose="020B0503020204020204" pitchFamily="34" charset="-122"/>
              <a:ea typeface="Microsoft YaHei" panose="020B0503020204020204" pitchFamily="34" charset="-122"/>
            </a:endParaRPr>
          </a:p>
        </p:txBody>
      </p:sp>
      <p:sp>
        <p:nvSpPr>
          <p:cNvPr id="56" name="椭圆 55">
            <a:extLst>
              <a:ext uri="{FF2B5EF4-FFF2-40B4-BE49-F238E27FC236}">
                <a16:creationId xmlns:a16="http://schemas.microsoft.com/office/drawing/2014/main" id="{825F1D06-2351-6948-A38B-460D5299511B}"/>
              </a:ext>
            </a:extLst>
          </p:cNvPr>
          <p:cNvSpPr/>
          <p:nvPr/>
        </p:nvSpPr>
        <p:spPr bwMode="auto">
          <a:xfrm>
            <a:off x="1142124" y="1114817"/>
            <a:ext cx="504000" cy="504000"/>
          </a:xfrm>
          <a:prstGeom prst="ellipse">
            <a:avLst/>
          </a:prstGeom>
          <a:solidFill>
            <a:srgbClr val="1B4367"/>
          </a:solidFill>
          <a:ln w="76200">
            <a:no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1</a:t>
            </a:r>
            <a:endParaRPr lang="zh-CN" altLang="en-US"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7" name="椭圆 56">
            <a:extLst>
              <a:ext uri="{FF2B5EF4-FFF2-40B4-BE49-F238E27FC236}">
                <a16:creationId xmlns:a16="http://schemas.microsoft.com/office/drawing/2014/main" id="{3DEB9161-E063-C04F-97D2-3E80B94E6509}"/>
              </a:ext>
            </a:extLst>
          </p:cNvPr>
          <p:cNvSpPr/>
          <p:nvPr/>
        </p:nvSpPr>
        <p:spPr bwMode="auto">
          <a:xfrm>
            <a:off x="1142124" y="1948525"/>
            <a:ext cx="504000" cy="504000"/>
          </a:xfrm>
          <a:prstGeom prst="ellipse">
            <a:avLst/>
          </a:prstGeom>
          <a:solidFill>
            <a:srgbClr val="1B4367"/>
          </a:solidFill>
          <a:ln w="76200">
            <a:no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zh-CN" altLang="en-US"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8" name="椭圆 57">
            <a:extLst>
              <a:ext uri="{FF2B5EF4-FFF2-40B4-BE49-F238E27FC236}">
                <a16:creationId xmlns:a16="http://schemas.microsoft.com/office/drawing/2014/main" id="{D5234385-ADFE-1E43-8EBA-49535FEFF79E}"/>
              </a:ext>
            </a:extLst>
          </p:cNvPr>
          <p:cNvSpPr/>
          <p:nvPr/>
        </p:nvSpPr>
        <p:spPr bwMode="auto">
          <a:xfrm>
            <a:off x="1142124" y="2706397"/>
            <a:ext cx="504000" cy="504000"/>
          </a:xfrm>
          <a:prstGeom prst="ellipse">
            <a:avLst/>
          </a:prstGeom>
          <a:solidFill>
            <a:srgbClr val="1B4367"/>
          </a:solidFill>
          <a:ln w="76200">
            <a:no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rPr>
              <a:t>3</a:t>
            </a:r>
            <a:endParaRPr lang="zh-CN" altLang="en-US"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9" name="椭圆 58">
            <a:extLst>
              <a:ext uri="{FF2B5EF4-FFF2-40B4-BE49-F238E27FC236}">
                <a16:creationId xmlns:a16="http://schemas.microsoft.com/office/drawing/2014/main" id="{F78CEBCE-5299-0F40-B019-DAA26A41EDC6}"/>
              </a:ext>
            </a:extLst>
          </p:cNvPr>
          <p:cNvSpPr/>
          <p:nvPr/>
        </p:nvSpPr>
        <p:spPr bwMode="auto">
          <a:xfrm>
            <a:off x="1142124" y="3581257"/>
            <a:ext cx="504000" cy="504000"/>
          </a:xfrm>
          <a:prstGeom prst="ellipse">
            <a:avLst/>
          </a:prstGeom>
          <a:solidFill>
            <a:srgbClr val="1B4367"/>
          </a:solidFill>
          <a:ln w="76200">
            <a:no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zh-CN" altLang="en-US" b="1" dirty="0">
              <a:solidFill>
                <a:srgbClr val="FFFFFF"/>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939728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4" name="AutoShape 25"/>
          <p:cNvSpPr/>
          <p:nvPr/>
        </p:nvSpPr>
        <p:spPr>
          <a:xfrm rot="21558471">
            <a:off x="3296866" y="2462569"/>
            <a:ext cx="2459831" cy="223642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1B4367"/>
          </a:solidFill>
          <a:ln w="9525">
            <a:noFill/>
          </a:ln>
        </p:spPr>
        <p:txBody>
          <a:bodyPr lIns="68580" tIns="34290" rIns="68580" bIns="34290"/>
          <a:lstStyle/>
          <a:p>
            <a:endParaRPr lang="zh-CN" altLang="en-US">
              <a:solidFill>
                <a:schemeClr val="tx1">
                  <a:lumMod val="50000"/>
                  <a:lumOff val="50000"/>
                </a:schemeClr>
              </a:solidFill>
              <a:cs typeface="+mn-ea"/>
              <a:sym typeface="+mn-lt"/>
            </a:endParaRPr>
          </a:p>
        </p:txBody>
      </p:sp>
      <p:grpSp>
        <p:nvGrpSpPr>
          <p:cNvPr id="11" name="组合 10"/>
          <p:cNvGrpSpPr/>
          <p:nvPr/>
        </p:nvGrpSpPr>
        <p:grpSpPr>
          <a:xfrm>
            <a:off x="2355739" y="3306427"/>
            <a:ext cx="503873" cy="504825"/>
            <a:chOff x="5202" y="5131"/>
            <a:chExt cx="1058" cy="1060"/>
          </a:xfrm>
          <a:solidFill>
            <a:srgbClr val="1B4367"/>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0" name="组合 9"/>
          <p:cNvGrpSpPr/>
          <p:nvPr/>
        </p:nvGrpSpPr>
        <p:grpSpPr>
          <a:xfrm>
            <a:off x="6184395" y="3306846"/>
            <a:ext cx="506730" cy="506730"/>
            <a:chOff x="9978" y="7833"/>
            <a:chExt cx="1064" cy="1064"/>
          </a:xfrm>
          <a:solidFill>
            <a:srgbClr val="1B4367"/>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8" name="组合 7"/>
          <p:cNvGrpSpPr/>
          <p:nvPr/>
        </p:nvGrpSpPr>
        <p:grpSpPr>
          <a:xfrm>
            <a:off x="4270608" y="1649730"/>
            <a:ext cx="504825" cy="501968"/>
            <a:chOff x="8470" y="2554"/>
            <a:chExt cx="1060" cy="1054"/>
          </a:xfrm>
          <a:solidFill>
            <a:srgbClr val="1B4367"/>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5" name="组合 4"/>
          <p:cNvGrpSpPr/>
          <p:nvPr/>
        </p:nvGrpSpPr>
        <p:grpSpPr>
          <a:xfrm>
            <a:off x="3017118" y="2091690"/>
            <a:ext cx="450533" cy="452438"/>
            <a:chOff x="4704" y="4364"/>
            <a:chExt cx="946" cy="950"/>
          </a:xfrm>
          <a:solidFill>
            <a:srgbClr val="1B4367"/>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5" name="组合 14"/>
          <p:cNvGrpSpPr/>
          <p:nvPr/>
        </p:nvGrpSpPr>
        <p:grpSpPr>
          <a:xfrm>
            <a:off x="5608395" y="2088357"/>
            <a:ext cx="504349" cy="506254"/>
            <a:chOff x="4030" y="4930"/>
            <a:chExt cx="840" cy="843"/>
          </a:xfrm>
          <a:solidFill>
            <a:srgbClr val="1B4367"/>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sp>
        <p:nvSpPr>
          <p:cNvPr id="39962" name="TextBox 1210"/>
          <p:cNvSpPr/>
          <p:nvPr/>
        </p:nvSpPr>
        <p:spPr>
          <a:xfrm>
            <a:off x="855676" y="2063856"/>
            <a:ext cx="1969129"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sym typeface="+mn-lt"/>
              </a:rPr>
              <a:t>2.</a:t>
            </a:r>
            <a:r>
              <a:rPr lang="zh-CN" altLang="en-US" b="1" dirty="0">
                <a:solidFill>
                  <a:srgbClr val="1B4367"/>
                </a:solidFill>
                <a:cs typeface="+mn-ea"/>
                <a:sym typeface="+mn-lt"/>
              </a:rPr>
              <a:t> 我国现阶段农业存在</a:t>
            </a:r>
            <a:endParaRPr lang="en-US" altLang="zh-CN" b="1" dirty="0">
              <a:solidFill>
                <a:srgbClr val="1B4367"/>
              </a:solidFill>
              <a:cs typeface="+mn-ea"/>
              <a:sym typeface="+mn-lt"/>
            </a:endParaRPr>
          </a:p>
          <a:p>
            <a:pPr lvl="0" algn="r"/>
            <a:r>
              <a:rPr lang="zh-CN" altLang="en-US" b="1" dirty="0">
                <a:solidFill>
                  <a:srgbClr val="1B4367"/>
                </a:solidFill>
                <a:cs typeface="+mn-ea"/>
                <a:sym typeface="+mn-lt"/>
              </a:rPr>
              <a:t>的各种问题及矛盾</a:t>
            </a:r>
          </a:p>
        </p:txBody>
      </p:sp>
      <p:sp>
        <p:nvSpPr>
          <p:cNvPr id="20" name="TextBox 1210"/>
          <p:cNvSpPr/>
          <p:nvPr/>
        </p:nvSpPr>
        <p:spPr>
          <a:xfrm>
            <a:off x="344955" y="3306332"/>
            <a:ext cx="1969129"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sym typeface="+mn-lt"/>
              </a:rPr>
              <a:t>3.</a:t>
            </a:r>
            <a:r>
              <a:rPr lang="zh-CN" altLang="en-US" b="1" dirty="0">
                <a:solidFill>
                  <a:srgbClr val="1B4367"/>
                </a:solidFill>
                <a:cs typeface="+mn-ea"/>
                <a:sym typeface="+mn-lt"/>
              </a:rPr>
              <a:t> 需求因素在农业生产</a:t>
            </a:r>
            <a:endParaRPr lang="en-US" altLang="zh-CN" b="1" dirty="0">
              <a:solidFill>
                <a:srgbClr val="1B4367"/>
              </a:solidFill>
              <a:cs typeface="+mn-ea"/>
              <a:sym typeface="+mn-lt"/>
            </a:endParaRPr>
          </a:p>
          <a:p>
            <a:pPr lvl="0" algn="r"/>
            <a:r>
              <a:rPr lang="zh-CN" altLang="en-US" b="1" dirty="0">
                <a:solidFill>
                  <a:srgbClr val="1B4367"/>
                </a:solidFill>
                <a:cs typeface="+mn-ea"/>
                <a:sym typeface="+mn-lt"/>
              </a:rPr>
              <a:t>功能调整中的作用</a:t>
            </a:r>
          </a:p>
        </p:txBody>
      </p:sp>
      <p:sp>
        <p:nvSpPr>
          <p:cNvPr id="22" name="TextBox 1210"/>
          <p:cNvSpPr/>
          <p:nvPr/>
        </p:nvSpPr>
        <p:spPr>
          <a:xfrm>
            <a:off x="2958512" y="1247993"/>
            <a:ext cx="322588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sym typeface="+mn-lt"/>
              </a:rPr>
              <a:t>1.</a:t>
            </a:r>
            <a:r>
              <a:rPr lang="zh-CN" altLang="en-US" b="1" dirty="0">
                <a:solidFill>
                  <a:srgbClr val="1B4367"/>
                </a:solidFill>
                <a:cs typeface="+mn-ea"/>
                <a:sym typeface="+mn-lt"/>
              </a:rPr>
              <a:t> 现代农业的概念、与传统农业的区别</a:t>
            </a:r>
          </a:p>
        </p:txBody>
      </p:sp>
      <p:sp>
        <p:nvSpPr>
          <p:cNvPr id="25" name="TextBox 1210"/>
          <p:cNvSpPr/>
          <p:nvPr/>
        </p:nvSpPr>
        <p:spPr>
          <a:xfrm>
            <a:off x="6193951" y="2195164"/>
            <a:ext cx="232820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4.</a:t>
            </a:r>
            <a:r>
              <a:rPr lang="zh-CN" altLang="en-US" b="1" dirty="0">
                <a:solidFill>
                  <a:srgbClr val="1B4367"/>
                </a:solidFill>
                <a:cs typeface="+mn-ea"/>
                <a:sym typeface="+mn-lt"/>
              </a:rPr>
              <a:t> 都市农业发展的影响因素</a:t>
            </a:r>
          </a:p>
        </p:txBody>
      </p:sp>
      <p:sp>
        <p:nvSpPr>
          <p:cNvPr id="13" name="TextBox 1210"/>
          <p:cNvSpPr/>
          <p:nvPr/>
        </p:nvSpPr>
        <p:spPr>
          <a:xfrm>
            <a:off x="6821617" y="3330712"/>
            <a:ext cx="1969129"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5.</a:t>
            </a:r>
            <a:r>
              <a:rPr lang="zh-CN" altLang="en-US" b="1" dirty="0">
                <a:solidFill>
                  <a:srgbClr val="1B4367"/>
                </a:solidFill>
                <a:cs typeface="+mn-ea"/>
                <a:sym typeface="+mn-lt"/>
              </a:rPr>
              <a:t> 农业产业化经营组织</a:t>
            </a:r>
            <a:endParaRPr lang="en-US" altLang="zh-CN" b="1" dirty="0">
              <a:solidFill>
                <a:srgbClr val="1B4367"/>
              </a:solidFill>
              <a:cs typeface="+mn-ea"/>
              <a:sym typeface="+mn-lt"/>
            </a:endParaRPr>
          </a:p>
          <a:p>
            <a:pPr lvl="0"/>
            <a:r>
              <a:rPr lang="zh-CN" altLang="en-US" b="1" dirty="0">
                <a:solidFill>
                  <a:srgbClr val="1B4367"/>
                </a:solidFill>
                <a:cs typeface="+mn-ea"/>
                <a:sym typeface="+mn-lt"/>
              </a:rPr>
              <a:t>模式的研究</a:t>
            </a:r>
          </a:p>
        </p:txBody>
      </p:sp>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1.2</a:t>
            </a:r>
            <a:r>
              <a:rPr lang="zh-CN" altLang="en-US" sz="1700" b="1" dirty="0">
                <a:solidFill>
                  <a:srgbClr val="1B4367"/>
                </a:solidFill>
                <a:cs typeface="+mn-ea"/>
                <a:sym typeface="+mn-lt"/>
              </a:rPr>
              <a:t> 相关研究综述</a:t>
            </a:r>
          </a:p>
        </p:txBody>
      </p:sp>
      <p:cxnSp>
        <p:nvCxnSpPr>
          <p:cNvPr id="31" name="直接连接符 30"/>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300"/>
                                        <p:tgtEl>
                                          <p:spTgt spid="31"/>
                                        </p:tgtEl>
                                      </p:cBhvr>
                                    </p:animEffect>
                                  </p:childTnLst>
                                </p:cTn>
                              </p:par>
                            </p:childTnLst>
                          </p:cTn>
                        </p:par>
                        <p:par>
                          <p:cTn id="16" fill="hold">
                            <p:stCondLst>
                              <p:cond delay="1200"/>
                            </p:stCondLst>
                            <p:childTnLst>
                              <p:par>
                                <p:cTn id="17" presetID="22" presetClass="entr" presetSubtype="4" fill="hold" grpId="0" nodeType="afterEffect">
                                  <p:stCondLst>
                                    <p:cond delay="0"/>
                                  </p:stCondLst>
                                  <p:childTnLst>
                                    <p:set>
                                      <p:cBhvr>
                                        <p:cTn id="18" dur="1" fill="hold">
                                          <p:stCondLst>
                                            <p:cond delay="0"/>
                                          </p:stCondLst>
                                        </p:cTn>
                                        <p:tgtEl>
                                          <p:spTgt spid="23574"/>
                                        </p:tgtEl>
                                        <p:attrNameLst>
                                          <p:attrName>style.visibility</p:attrName>
                                        </p:attrNameLst>
                                      </p:cBhvr>
                                      <p:to>
                                        <p:strVal val="visible"/>
                                      </p:to>
                                    </p:set>
                                    <p:animEffect transition="in" filter="wipe(down)">
                                      <p:cBhvr>
                                        <p:cTn id="19" dur="500"/>
                                        <p:tgtEl>
                                          <p:spTgt spid="23574"/>
                                        </p:tgtEl>
                                      </p:cBhvr>
                                    </p:animEffect>
                                  </p:childTnLst>
                                </p:cTn>
                              </p:par>
                            </p:childTnLst>
                          </p:cTn>
                        </p:par>
                        <p:par>
                          <p:cTn id="20" fill="hold">
                            <p:stCondLst>
                              <p:cond delay="1700"/>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200"/>
                            </p:stCondLst>
                            <p:childTnLst>
                              <p:par>
                                <p:cTn id="27" presetID="42"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3200"/>
                            </p:stCondLst>
                            <p:childTnLst>
                              <p:par>
                                <p:cTn id="33" presetID="5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par>
                          <p:cTn id="38" fill="hold">
                            <p:stCondLst>
                              <p:cond delay="3700"/>
                            </p:stCondLst>
                            <p:childTnLst>
                              <p:par>
                                <p:cTn id="39" presetID="42" presetClass="entr" presetSubtype="0" fill="hold" grpId="0" nodeType="afterEffect">
                                  <p:stCondLst>
                                    <p:cond delay="0"/>
                                  </p:stCondLst>
                                  <p:childTnLst>
                                    <p:set>
                                      <p:cBhvr>
                                        <p:cTn id="40" dur="1" fill="hold">
                                          <p:stCondLst>
                                            <p:cond delay="0"/>
                                          </p:stCondLst>
                                        </p:cTn>
                                        <p:tgtEl>
                                          <p:spTgt spid="39962"/>
                                        </p:tgtEl>
                                        <p:attrNameLst>
                                          <p:attrName>style.visibility</p:attrName>
                                        </p:attrNameLst>
                                      </p:cBhvr>
                                      <p:to>
                                        <p:strVal val="visible"/>
                                      </p:to>
                                    </p:set>
                                    <p:animEffect transition="in" filter="fade">
                                      <p:cBhvr>
                                        <p:cTn id="41" dur="1000"/>
                                        <p:tgtEl>
                                          <p:spTgt spid="39962"/>
                                        </p:tgtEl>
                                      </p:cBhvr>
                                    </p:animEffect>
                                    <p:anim calcmode="lin" valueType="num">
                                      <p:cBhvr>
                                        <p:cTn id="42" dur="1000" fill="hold"/>
                                        <p:tgtEl>
                                          <p:spTgt spid="39962"/>
                                        </p:tgtEl>
                                        <p:attrNameLst>
                                          <p:attrName>ppt_x</p:attrName>
                                        </p:attrNameLst>
                                      </p:cBhvr>
                                      <p:tavLst>
                                        <p:tav tm="0">
                                          <p:val>
                                            <p:strVal val="#ppt_x"/>
                                          </p:val>
                                        </p:tav>
                                        <p:tav tm="100000">
                                          <p:val>
                                            <p:strVal val="#ppt_x"/>
                                          </p:val>
                                        </p:tav>
                                      </p:tavLst>
                                    </p:anim>
                                    <p:anim calcmode="lin" valueType="num">
                                      <p:cBhvr>
                                        <p:cTn id="43" dur="1000" fill="hold"/>
                                        <p:tgtEl>
                                          <p:spTgt spid="39962"/>
                                        </p:tgtEl>
                                        <p:attrNameLst>
                                          <p:attrName>ppt_y</p:attrName>
                                        </p:attrNameLst>
                                      </p:cBhvr>
                                      <p:tavLst>
                                        <p:tav tm="0">
                                          <p:val>
                                            <p:strVal val="#ppt_y+.1"/>
                                          </p:val>
                                        </p:tav>
                                        <p:tav tm="100000">
                                          <p:val>
                                            <p:strVal val="#ppt_y"/>
                                          </p:val>
                                        </p:tav>
                                      </p:tavLst>
                                    </p:anim>
                                  </p:childTnLst>
                                </p:cTn>
                              </p:par>
                            </p:childTnLst>
                          </p:cTn>
                        </p:par>
                        <p:par>
                          <p:cTn id="44" fill="hold">
                            <p:stCondLst>
                              <p:cond delay="4700"/>
                            </p:stCondLst>
                            <p:childTnLst>
                              <p:par>
                                <p:cTn id="45" presetID="53" presetClass="entr" presetSubtype="16"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childTnLst>
                          </p:cTn>
                        </p:par>
                        <p:par>
                          <p:cTn id="50" fill="hold">
                            <p:stCondLst>
                              <p:cond delay="5200"/>
                            </p:stCondLst>
                            <p:childTnLst>
                              <p:par>
                                <p:cTn id="51" presetID="42"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childTnLst>
                          </p:cTn>
                        </p:par>
                        <p:par>
                          <p:cTn id="56" fill="hold">
                            <p:stCondLst>
                              <p:cond delay="6200"/>
                            </p:stCondLst>
                            <p:childTnLst>
                              <p:par>
                                <p:cTn id="57" presetID="53" presetClass="entr" presetSubtype="16"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6700"/>
                            </p:stCondLst>
                            <p:childTnLst>
                              <p:par>
                                <p:cTn id="63" presetID="42" presetClass="entr" presetSubtype="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anim calcmode="lin" valueType="num">
                                      <p:cBhvr>
                                        <p:cTn id="66" dur="1000" fill="hold"/>
                                        <p:tgtEl>
                                          <p:spTgt spid="25"/>
                                        </p:tgtEl>
                                        <p:attrNameLst>
                                          <p:attrName>ppt_x</p:attrName>
                                        </p:attrNameLst>
                                      </p:cBhvr>
                                      <p:tavLst>
                                        <p:tav tm="0">
                                          <p:val>
                                            <p:strVal val="#ppt_x"/>
                                          </p:val>
                                        </p:tav>
                                        <p:tav tm="100000">
                                          <p:val>
                                            <p:strVal val="#ppt_x"/>
                                          </p:val>
                                        </p:tav>
                                      </p:tavLst>
                                    </p:anim>
                                    <p:anim calcmode="lin" valueType="num">
                                      <p:cBhvr>
                                        <p:cTn id="67" dur="1000" fill="hold"/>
                                        <p:tgtEl>
                                          <p:spTgt spid="25"/>
                                        </p:tgtEl>
                                        <p:attrNameLst>
                                          <p:attrName>ppt_y</p:attrName>
                                        </p:attrNameLst>
                                      </p:cBhvr>
                                      <p:tavLst>
                                        <p:tav tm="0">
                                          <p:val>
                                            <p:strVal val="#ppt_y+.1"/>
                                          </p:val>
                                        </p:tav>
                                        <p:tav tm="100000">
                                          <p:val>
                                            <p:strVal val="#ppt_y"/>
                                          </p:val>
                                        </p:tav>
                                      </p:tavLst>
                                    </p:anim>
                                  </p:childTnLst>
                                </p:cTn>
                              </p:par>
                            </p:childTnLst>
                          </p:cTn>
                        </p:par>
                        <p:par>
                          <p:cTn id="68" fill="hold">
                            <p:stCondLst>
                              <p:cond delay="7700"/>
                            </p:stCondLst>
                            <p:childTnLst>
                              <p:par>
                                <p:cTn id="69" presetID="53" presetClass="entr" presetSubtype="16" fill="hold"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8200"/>
                            </p:stCondLst>
                            <p:childTnLst>
                              <p:par>
                                <p:cTn id="75" presetID="42" presetClass="entr" presetSubtype="0"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animBg="1"/>
      <p:bldP spid="39962" grpId="0"/>
      <p:bldP spid="20" grpId="0"/>
      <p:bldP spid="22" grpId="0"/>
      <p:bldP spid="25" grpId="0"/>
      <p:bldP spid="13"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1.3</a:t>
            </a:r>
            <a:r>
              <a:rPr lang="zh-CN" altLang="en-US" sz="1700" b="1" dirty="0">
                <a:solidFill>
                  <a:srgbClr val="1B4367"/>
                </a:solidFill>
                <a:cs typeface="+mn-ea"/>
                <a:sym typeface="+mn-lt"/>
              </a:rPr>
              <a:t> 结构设计</a:t>
            </a:r>
          </a:p>
        </p:txBody>
      </p:sp>
      <p:sp>
        <p:nvSpPr>
          <p:cNvPr id="52" name="TextBox 29"/>
          <p:cNvSpPr txBox="1">
            <a:spLocks noChangeArrowheads="1"/>
          </p:cNvSpPr>
          <p:nvPr/>
        </p:nvSpPr>
        <p:spPr bwMode="auto">
          <a:xfrm>
            <a:off x="5901435" y="1136376"/>
            <a:ext cx="1866900" cy="44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100" dirty="0">
                <a:solidFill>
                  <a:schemeClr val="tx1">
                    <a:lumMod val="75000"/>
                    <a:lumOff val="25000"/>
                  </a:schemeClr>
                </a:solidFill>
              </a:rPr>
              <a:t>天津市农业发展的现状以及所面临的问题的分析</a:t>
            </a:r>
          </a:p>
        </p:txBody>
      </p:sp>
      <p:sp>
        <p:nvSpPr>
          <p:cNvPr id="53" name="TextBox 30"/>
          <p:cNvSpPr txBox="1">
            <a:spLocks noChangeArrowheads="1"/>
          </p:cNvSpPr>
          <p:nvPr/>
        </p:nvSpPr>
        <p:spPr bwMode="auto">
          <a:xfrm>
            <a:off x="1032880" y="1327243"/>
            <a:ext cx="1874929" cy="44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lnSpc>
                <a:spcPts val="1500"/>
              </a:lnSpc>
            </a:pPr>
            <a:r>
              <a:rPr lang="zh-CN" altLang="en-US" sz="1100" dirty="0">
                <a:solidFill>
                  <a:schemeClr val="tx1">
                    <a:lumMod val="75000"/>
                    <a:lumOff val="25000"/>
                  </a:schemeClr>
                </a:solidFill>
              </a:rPr>
              <a:t>融资问题，组织问题，土地与农民的问题</a:t>
            </a:r>
          </a:p>
        </p:txBody>
      </p:sp>
      <p:sp>
        <p:nvSpPr>
          <p:cNvPr id="54" name="TextBox 31"/>
          <p:cNvSpPr txBox="1">
            <a:spLocks noChangeArrowheads="1"/>
          </p:cNvSpPr>
          <p:nvPr/>
        </p:nvSpPr>
        <p:spPr bwMode="auto">
          <a:xfrm>
            <a:off x="709386" y="2518173"/>
            <a:ext cx="2124302" cy="82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lnSpc>
                <a:spcPts val="1500"/>
              </a:lnSpc>
            </a:pPr>
            <a:r>
              <a:rPr lang="zh-CN" altLang="en-US" sz="1100" dirty="0">
                <a:solidFill>
                  <a:schemeClr val="tx1">
                    <a:lumMod val="75000"/>
                    <a:lumOff val="25000"/>
                  </a:schemeClr>
                </a:solidFill>
              </a:rPr>
              <a:t>包括创新都市农业生产经营模式的行动纲要以及创新都市农业发展关于“生产</a:t>
            </a:r>
            <a:r>
              <a:rPr lang="en-US" altLang="zh-CN" sz="1100" dirty="0">
                <a:solidFill>
                  <a:schemeClr val="tx1">
                    <a:lumMod val="75000"/>
                    <a:lumOff val="25000"/>
                  </a:schemeClr>
                </a:solidFill>
              </a:rPr>
              <a:t>+</a:t>
            </a:r>
            <a:r>
              <a:rPr lang="zh-CN" altLang="en-US" sz="1100" dirty="0">
                <a:solidFill>
                  <a:schemeClr val="tx1">
                    <a:lumMod val="75000"/>
                    <a:lumOff val="25000"/>
                  </a:schemeClr>
                </a:solidFill>
              </a:rPr>
              <a:t>生态</a:t>
            </a:r>
            <a:r>
              <a:rPr lang="en-US" altLang="zh-CN" sz="1100" dirty="0">
                <a:solidFill>
                  <a:schemeClr val="tx1">
                    <a:lumMod val="75000"/>
                    <a:lumOff val="25000"/>
                  </a:schemeClr>
                </a:solidFill>
              </a:rPr>
              <a:t>+</a:t>
            </a:r>
            <a:r>
              <a:rPr lang="zh-CN" altLang="en-US" sz="1100" dirty="0">
                <a:solidFill>
                  <a:schemeClr val="tx1">
                    <a:lumMod val="75000"/>
                    <a:lumOff val="25000"/>
                  </a:schemeClr>
                </a:solidFill>
              </a:rPr>
              <a:t>生活”的建议</a:t>
            </a:r>
          </a:p>
        </p:txBody>
      </p:sp>
      <p:sp>
        <p:nvSpPr>
          <p:cNvPr id="55" name="TextBox 32"/>
          <p:cNvSpPr txBox="1">
            <a:spLocks noChangeArrowheads="1"/>
          </p:cNvSpPr>
          <p:nvPr/>
        </p:nvSpPr>
        <p:spPr bwMode="auto">
          <a:xfrm>
            <a:off x="6207337" y="2518173"/>
            <a:ext cx="2199899" cy="82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100" dirty="0">
                <a:solidFill>
                  <a:schemeClr val="tx1">
                    <a:lumMod val="75000"/>
                    <a:lumOff val="25000"/>
                  </a:schemeClr>
                </a:solidFill>
              </a:rPr>
              <a:t>构建天津大都市农业生产经营体系所需注意的五个关键因素，包括土地市场、信贷市场、产品市场、品牌塑造以及治理结构</a:t>
            </a:r>
          </a:p>
        </p:txBody>
      </p:sp>
      <p:sp>
        <p:nvSpPr>
          <p:cNvPr id="56" name="TextBox 33"/>
          <p:cNvSpPr txBox="1">
            <a:spLocks noChangeArrowheads="1"/>
          </p:cNvSpPr>
          <p:nvPr/>
        </p:nvSpPr>
        <p:spPr bwMode="auto">
          <a:xfrm>
            <a:off x="3816632" y="4280043"/>
            <a:ext cx="2041140" cy="44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100" dirty="0">
                <a:solidFill>
                  <a:schemeClr val="tx1">
                    <a:lumMod val="75000"/>
                    <a:lumOff val="25000"/>
                  </a:schemeClr>
                </a:solidFill>
              </a:rPr>
              <a:t>天津市、国内其他省份以及日本的案例分析</a:t>
            </a:r>
          </a:p>
        </p:txBody>
      </p:sp>
      <p:sp>
        <p:nvSpPr>
          <p:cNvPr id="57" name="环形箭头 15"/>
          <p:cNvSpPr>
            <a:spLocks/>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a:spLocks/>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a:spLocks/>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a:spLocks/>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a:spLocks/>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a:grpSpLocks/>
          </p:cNvGrpSpPr>
          <p:nvPr/>
        </p:nvGrpSpPr>
        <p:grpSpPr bwMode="auto">
          <a:xfrm>
            <a:off x="3373042"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62650" y="257145"/>
              <a:ext cx="789101"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理论</a:t>
              </a:r>
              <a:endParaRPr lang="zh-CN" b="1" dirty="0">
                <a:solidFill>
                  <a:schemeClr val="bg1"/>
                </a:solidFill>
              </a:endParaRPr>
            </a:p>
          </p:txBody>
        </p:sp>
      </p:grpSp>
      <p:grpSp>
        <p:nvGrpSpPr>
          <p:cNvPr id="65" name="组合 36"/>
          <p:cNvGrpSpPr>
            <a:grpSpLocks/>
          </p:cNvGrpSpPr>
          <p:nvPr/>
        </p:nvGrpSpPr>
        <p:grpSpPr bwMode="auto">
          <a:xfrm>
            <a:off x="5050631" y="1102519"/>
            <a:ext cx="639366" cy="639366"/>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68384" y="257145"/>
              <a:ext cx="777637"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概况</a:t>
              </a:r>
              <a:endParaRPr lang="zh-CN" b="1" dirty="0">
                <a:solidFill>
                  <a:schemeClr val="bg1"/>
                </a:solidFill>
              </a:endParaRPr>
            </a:p>
          </p:txBody>
        </p:sp>
      </p:grpSp>
      <p:grpSp>
        <p:nvGrpSpPr>
          <p:cNvPr id="68" name="组合 39"/>
          <p:cNvGrpSpPr>
            <a:grpSpLocks/>
          </p:cNvGrpSpPr>
          <p:nvPr/>
        </p:nvGrpSpPr>
        <p:grpSpPr bwMode="auto">
          <a:xfrm>
            <a:off x="5441156" y="2491979"/>
            <a:ext cx="639366" cy="639365"/>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68381" y="257144"/>
              <a:ext cx="77763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因素</a:t>
              </a:r>
              <a:endParaRPr lang="zh-CN" b="1" dirty="0">
                <a:solidFill>
                  <a:schemeClr val="bg1"/>
                </a:solidFill>
              </a:endParaRPr>
            </a:p>
          </p:txBody>
        </p:sp>
      </p:grpSp>
      <p:grpSp>
        <p:nvGrpSpPr>
          <p:cNvPr id="71" name="组合 42"/>
          <p:cNvGrpSpPr>
            <a:grpSpLocks/>
          </p:cNvGrpSpPr>
          <p:nvPr/>
        </p:nvGrpSpPr>
        <p:grpSpPr bwMode="auto">
          <a:xfrm>
            <a:off x="2987279" y="2491979"/>
            <a:ext cx="639365" cy="639365"/>
            <a:chOff x="0" y="0"/>
            <a:chExt cx="914400"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68381" y="257144"/>
              <a:ext cx="777639"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建议</a:t>
              </a:r>
              <a:endParaRPr lang="zh-CN" b="1" dirty="0">
                <a:solidFill>
                  <a:schemeClr val="bg1"/>
                </a:solidFill>
              </a:endParaRPr>
            </a:p>
          </p:txBody>
        </p:sp>
      </p:grpSp>
      <p:grpSp>
        <p:nvGrpSpPr>
          <p:cNvPr id="74" name="组合 45"/>
          <p:cNvGrpSpPr>
            <a:grpSpLocks/>
          </p:cNvGrpSpPr>
          <p:nvPr/>
        </p:nvGrpSpPr>
        <p:grpSpPr bwMode="auto">
          <a:xfrm>
            <a:off x="4233863" y="3311129"/>
            <a:ext cx="639366" cy="639365"/>
            <a:chOff x="0" y="0"/>
            <a:chExt cx="914400"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68383" y="257144"/>
              <a:ext cx="77763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a:solidFill>
                    <a:schemeClr val="bg1"/>
                  </a:solidFill>
                </a:rPr>
                <a:t>案例</a:t>
              </a:r>
              <a:endParaRPr lang="zh-CN" b="1" dirty="0">
                <a:solidFill>
                  <a:schemeClr val="bg1"/>
                </a:solidFill>
              </a:endParaRPr>
            </a:p>
          </p:txBody>
        </p:sp>
      </p:grpSp>
      <p:sp>
        <p:nvSpPr>
          <p:cNvPr id="77" name="Freeform 711"/>
          <p:cNvSpPr>
            <a:spLocks/>
          </p:cNvSpPr>
          <p:nvPr/>
        </p:nvSpPr>
        <p:spPr bwMode="auto">
          <a:xfrm>
            <a:off x="4042172" y="208835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0C7AFA36-BE4C-5841-86E6-A2DE4066871F}"/>
              </a:ext>
            </a:extLst>
          </p:cNvPr>
          <p:cNvSpPr txBox="1"/>
          <p:nvPr/>
        </p:nvSpPr>
        <p:spPr>
          <a:xfrm>
            <a:off x="1133302" y="1135018"/>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1</a:t>
            </a:r>
            <a:r>
              <a:rPr lang="zh-CN" altLang="en-US" sz="1200" b="1" dirty="0">
                <a:solidFill>
                  <a:srgbClr val="1B4367"/>
                </a:solidFill>
                <a:cs typeface="+mn-ea"/>
                <a:sym typeface="+mn-lt"/>
              </a:rPr>
              <a:t> </a:t>
            </a:r>
            <a:r>
              <a:rPr lang="zh-CN" altLang="en-US" sz="1200" b="1" dirty="0">
                <a:solidFill>
                  <a:srgbClr val="1B4367"/>
                </a:solidFill>
              </a:rPr>
              <a:t>农业产业化的理论问题</a:t>
            </a:r>
            <a:endParaRPr lang="zh-CN" altLang="en-US" sz="1200" b="1" dirty="0">
              <a:solidFill>
                <a:srgbClr val="1B4367"/>
              </a:solidFill>
              <a:cs typeface="+mn-ea"/>
              <a:sym typeface="+mn-lt"/>
            </a:endParaRPr>
          </a:p>
        </p:txBody>
      </p:sp>
      <p:sp>
        <p:nvSpPr>
          <p:cNvPr id="31" name="TextBox 13">
            <a:extLst>
              <a:ext uri="{FF2B5EF4-FFF2-40B4-BE49-F238E27FC236}">
                <a16:creationId xmlns:a16="http://schemas.microsoft.com/office/drawing/2014/main" id="{0B502949-8850-4342-83BA-C4EA90A3DDC4}"/>
              </a:ext>
            </a:extLst>
          </p:cNvPr>
          <p:cNvSpPr txBox="1"/>
          <p:nvPr/>
        </p:nvSpPr>
        <p:spPr>
          <a:xfrm>
            <a:off x="5988844" y="954747"/>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2</a:t>
            </a:r>
            <a:r>
              <a:rPr lang="zh-CN" altLang="en-US" sz="1200" b="1" dirty="0">
                <a:solidFill>
                  <a:srgbClr val="1B4367"/>
                </a:solidFill>
                <a:cs typeface="+mn-ea"/>
                <a:sym typeface="+mn-lt"/>
              </a:rPr>
              <a:t> </a:t>
            </a:r>
            <a:r>
              <a:rPr lang="zh-CN" altLang="en-US" sz="1200" b="1" dirty="0">
                <a:solidFill>
                  <a:srgbClr val="1B4367"/>
                </a:solidFill>
              </a:rPr>
              <a:t>研究对象概况</a:t>
            </a:r>
            <a:endParaRPr lang="zh-CN" altLang="en-US" sz="1200" b="1" dirty="0">
              <a:solidFill>
                <a:srgbClr val="1B4367"/>
              </a:solidFill>
              <a:cs typeface="+mn-ea"/>
              <a:sym typeface="+mn-lt"/>
            </a:endParaRPr>
          </a:p>
        </p:txBody>
      </p:sp>
      <p:sp>
        <p:nvSpPr>
          <p:cNvPr id="32" name="TextBox 13">
            <a:extLst>
              <a:ext uri="{FF2B5EF4-FFF2-40B4-BE49-F238E27FC236}">
                <a16:creationId xmlns:a16="http://schemas.microsoft.com/office/drawing/2014/main" id="{65CF4FB7-E7BB-004C-B996-2ABEF0552C9B}"/>
              </a:ext>
            </a:extLst>
          </p:cNvPr>
          <p:cNvSpPr txBox="1"/>
          <p:nvPr/>
        </p:nvSpPr>
        <p:spPr>
          <a:xfrm>
            <a:off x="6273403" y="2333507"/>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3</a:t>
            </a:r>
            <a:r>
              <a:rPr lang="zh-CN" altLang="en-US" sz="1200" b="1" dirty="0">
                <a:solidFill>
                  <a:srgbClr val="1B4367"/>
                </a:solidFill>
                <a:cs typeface="+mn-ea"/>
                <a:sym typeface="+mn-lt"/>
              </a:rPr>
              <a:t> </a:t>
            </a:r>
            <a:r>
              <a:rPr lang="zh-CN" altLang="en-US" sz="1200" b="1" dirty="0">
                <a:solidFill>
                  <a:srgbClr val="1B4367"/>
                </a:solidFill>
              </a:rPr>
              <a:t>关键因素</a:t>
            </a:r>
            <a:endParaRPr lang="zh-CN" altLang="en-US" sz="1200" b="1" dirty="0">
              <a:solidFill>
                <a:srgbClr val="1B4367"/>
              </a:solidFill>
              <a:cs typeface="+mn-ea"/>
              <a:sym typeface="+mn-lt"/>
            </a:endParaRPr>
          </a:p>
        </p:txBody>
      </p:sp>
      <p:sp>
        <p:nvSpPr>
          <p:cNvPr id="33" name="TextBox 13">
            <a:extLst>
              <a:ext uri="{FF2B5EF4-FFF2-40B4-BE49-F238E27FC236}">
                <a16:creationId xmlns:a16="http://schemas.microsoft.com/office/drawing/2014/main" id="{FF4E6621-DB5E-BB46-8113-A6EDF1D06B60}"/>
              </a:ext>
            </a:extLst>
          </p:cNvPr>
          <p:cNvSpPr txBox="1"/>
          <p:nvPr/>
        </p:nvSpPr>
        <p:spPr>
          <a:xfrm>
            <a:off x="803472" y="2339201"/>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5</a:t>
            </a:r>
            <a:r>
              <a:rPr lang="zh-CN" altLang="en-US" sz="1200" b="1" dirty="0">
                <a:solidFill>
                  <a:srgbClr val="1B4367"/>
                </a:solidFill>
                <a:cs typeface="+mn-ea"/>
                <a:sym typeface="+mn-lt"/>
              </a:rPr>
              <a:t> </a:t>
            </a:r>
            <a:r>
              <a:rPr lang="zh-CN" altLang="en-US" sz="1200" b="1" dirty="0">
                <a:solidFill>
                  <a:srgbClr val="1B4367"/>
                </a:solidFill>
              </a:rPr>
              <a:t>行动纲要及政策建议</a:t>
            </a:r>
            <a:endParaRPr lang="zh-CN" altLang="en-US" sz="1200" b="1" dirty="0">
              <a:solidFill>
                <a:srgbClr val="1B4367"/>
              </a:solidFill>
              <a:cs typeface="+mn-ea"/>
              <a:sym typeface="+mn-lt"/>
            </a:endParaRPr>
          </a:p>
        </p:txBody>
      </p:sp>
      <p:sp>
        <p:nvSpPr>
          <p:cNvPr id="34" name="TextBox 13">
            <a:extLst>
              <a:ext uri="{FF2B5EF4-FFF2-40B4-BE49-F238E27FC236}">
                <a16:creationId xmlns:a16="http://schemas.microsoft.com/office/drawing/2014/main" id="{24E6FD03-FFE9-154A-8716-3D2D8A0C6E70}"/>
              </a:ext>
            </a:extLst>
          </p:cNvPr>
          <p:cNvSpPr txBox="1"/>
          <p:nvPr/>
        </p:nvSpPr>
        <p:spPr>
          <a:xfrm>
            <a:off x="3900485" y="4113015"/>
            <a:ext cx="1937083" cy="184666"/>
          </a:xfrm>
          <a:prstGeom prst="rect">
            <a:avLst/>
          </a:prstGeom>
          <a:noFill/>
          <a:ln w="9525">
            <a:noFill/>
            <a:miter/>
          </a:ln>
        </p:spPr>
        <p:txBody>
          <a:bodyPr wrap="square" lIns="0" tIns="0" rIns="0" bIns="0">
            <a:spAutoFit/>
          </a:bodyPr>
          <a:lstStyle/>
          <a:p>
            <a:pPr defTabSz="683419">
              <a:spcBef>
                <a:spcPct val="20000"/>
              </a:spcBef>
            </a:pPr>
            <a:r>
              <a:rPr lang="en-US" altLang="zh-CN" sz="1200" b="1" dirty="0">
                <a:solidFill>
                  <a:srgbClr val="1B4367"/>
                </a:solidFill>
                <a:cs typeface="+mn-ea"/>
                <a:sym typeface="+mn-lt"/>
              </a:rPr>
              <a:t>4</a:t>
            </a:r>
            <a:r>
              <a:rPr lang="zh-CN" altLang="en-US" sz="1200" b="1" dirty="0">
                <a:solidFill>
                  <a:srgbClr val="1B4367"/>
                </a:solidFill>
                <a:cs typeface="+mn-ea"/>
                <a:sym typeface="+mn-lt"/>
              </a:rPr>
              <a:t> </a:t>
            </a:r>
            <a:r>
              <a:rPr lang="zh-CN" altLang="en-US" sz="1200" b="1" dirty="0">
                <a:solidFill>
                  <a:srgbClr val="1B4367"/>
                </a:solidFill>
              </a:rPr>
              <a:t>比较案例分析</a:t>
            </a:r>
            <a:endParaRPr lang="zh-CN" altLang="en-US" sz="1200" b="1" dirty="0">
              <a:solidFill>
                <a:srgbClr val="1B4367"/>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60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2100"/>
                            </p:stCondLst>
                            <p:childTnLst>
                              <p:par>
                                <p:cTn id="29" presetID="22" presetClass="entr" presetSubtype="8"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par>
                          <p:cTn id="32" fill="hold">
                            <p:stCondLst>
                              <p:cond delay="2600"/>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childTnLst>
                          </p:cTn>
                        </p:par>
                        <p:par>
                          <p:cTn id="38" fill="hold">
                            <p:stCondLst>
                              <p:cond delay="3100"/>
                            </p:stCondLst>
                            <p:childTnLst>
                              <p:par>
                                <p:cTn id="39" presetID="22" presetClass="entr" presetSubtype="1"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3600"/>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100"/>
                            </p:stCondLst>
                            <p:childTnLst>
                              <p:par>
                                <p:cTn id="49" presetID="22" presetClass="entr" presetSubtype="1"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childTnLst>
                          </p:cTn>
                        </p:par>
                        <p:par>
                          <p:cTn id="52" fill="hold">
                            <p:stCondLst>
                              <p:cond delay="4600"/>
                            </p:stCondLst>
                            <p:childTnLst>
                              <p:par>
                                <p:cTn id="53" presetID="10"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childTnLst>
                          </p:cTn>
                        </p:par>
                        <p:par>
                          <p:cTn id="58" fill="hold">
                            <p:stCondLst>
                              <p:cond delay="5100"/>
                            </p:stCondLst>
                            <p:childTnLst>
                              <p:par>
                                <p:cTn id="59" presetID="22" presetClass="entr" presetSubtype="2"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right)">
                                      <p:cBhvr>
                                        <p:cTn id="61" dur="500"/>
                                        <p:tgtEl>
                                          <p:spTgt spid="59"/>
                                        </p:tgtEl>
                                      </p:cBhvr>
                                    </p:animEffect>
                                  </p:childTnLst>
                                </p:cTn>
                              </p:par>
                            </p:childTnLst>
                          </p:cTn>
                        </p:par>
                        <p:par>
                          <p:cTn id="62" fill="hold">
                            <p:stCondLst>
                              <p:cond delay="5600"/>
                            </p:stCondLst>
                            <p:childTnLst>
                              <p:par>
                                <p:cTn id="63" presetID="10" presetClass="entr" presetSubtype="0"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childTnLst>
                          </p:cTn>
                        </p:par>
                        <p:par>
                          <p:cTn id="68" fill="hold">
                            <p:stCondLst>
                              <p:cond delay="6100"/>
                            </p:stCondLst>
                            <p:childTnLst>
                              <p:par>
                                <p:cTn id="69" presetID="22" presetClass="entr" presetSubtype="4"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500"/>
                                        <p:tgtEl>
                                          <p:spTgt spid="60"/>
                                        </p:tgtEl>
                                      </p:cBhvr>
                                    </p:animEffect>
                                  </p:childTnLst>
                                </p:cTn>
                              </p:par>
                            </p:childTnLst>
                          </p:cTn>
                        </p:par>
                        <p:par>
                          <p:cTn id="72" fill="hold">
                            <p:stCondLst>
                              <p:cond delay="660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100"/>
                            </p:stCondLst>
                            <p:childTnLst>
                              <p:par>
                                <p:cTn id="77" presetID="10"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par>
                          <p:cTn id="80" fill="hold">
                            <p:stCondLst>
                              <p:cond delay="7600"/>
                            </p:stCondLst>
                            <p:childTnLst>
                              <p:par>
                                <p:cTn id="81" presetID="10" presetClass="entr" presetSubtype="0"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childTnLst>
                          </p:cTn>
                        </p:par>
                        <p:par>
                          <p:cTn id="84" fill="hold">
                            <p:stCondLst>
                              <p:cond delay="8100"/>
                            </p:stCondLst>
                            <p:childTnLst>
                              <p:par>
                                <p:cTn id="85" presetID="10" presetClass="entr" presetSubtype="0" fill="hold" grpId="0" nodeType="after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childTnLst>
                          </p:cTn>
                        </p:par>
                        <p:par>
                          <p:cTn id="88" fill="hold">
                            <p:stCondLst>
                              <p:cond delay="8600"/>
                            </p:stCondLst>
                            <p:childTnLst>
                              <p:par>
                                <p:cTn id="89" presetID="10" presetClass="entr" presetSubtype="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par>
                          <p:cTn id="92" fill="hold">
                            <p:stCondLst>
                              <p:cond delay="9100"/>
                            </p:stCondLst>
                            <p:childTnLst>
                              <p:par>
                                <p:cTn id="93" presetID="42" presetClass="entr" presetSubtype="0" fill="hold" grpId="0" nodeType="after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anim calcmode="lin" valueType="num">
                                      <p:cBhvr>
                                        <p:cTn id="96" dur="500" fill="hold"/>
                                        <p:tgtEl>
                                          <p:spTgt spid="30"/>
                                        </p:tgtEl>
                                        <p:attrNameLst>
                                          <p:attrName>ppt_x</p:attrName>
                                        </p:attrNameLst>
                                      </p:cBhvr>
                                      <p:tavLst>
                                        <p:tav tm="0">
                                          <p:val>
                                            <p:strVal val="#ppt_x"/>
                                          </p:val>
                                        </p:tav>
                                        <p:tav tm="100000">
                                          <p:val>
                                            <p:strVal val="#ppt_x"/>
                                          </p:val>
                                        </p:tav>
                                      </p:tavLst>
                                    </p:anim>
                                    <p:anim calcmode="lin" valueType="num">
                                      <p:cBhvr>
                                        <p:cTn id="97" dur="500" fill="hold"/>
                                        <p:tgtEl>
                                          <p:spTgt spid="30"/>
                                        </p:tgtEl>
                                        <p:attrNameLst>
                                          <p:attrName>ppt_y</p:attrName>
                                        </p:attrNameLst>
                                      </p:cBhvr>
                                      <p:tavLst>
                                        <p:tav tm="0">
                                          <p:val>
                                            <p:strVal val="#ppt_y+.1"/>
                                          </p:val>
                                        </p:tav>
                                        <p:tav tm="100000">
                                          <p:val>
                                            <p:strVal val="#ppt_y"/>
                                          </p:val>
                                        </p:tav>
                                      </p:tavLst>
                                    </p:anim>
                                  </p:childTnLst>
                                </p:cTn>
                              </p:par>
                            </p:childTnLst>
                          </p:cTn>
                        </p:par>
                        <p:par>
                          <p:cTn id="98" fill="hold">
                            <p:stCondLst>
                              <p:cond delay="9600"/>
                            </p:stCondLst>
                            <p:childTnLst>
                              <p:par>
                                <p:cTn id="99" presetID="42" presetClass="entr" presetSubtype="0" fill="hold" grpId="0"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500"/>
                                        <p:tgtEl>
                                          <p:spTgt spid="31"/>
                                        </p:tgtEl>
                                      </p:cBhvr>
                                    </p:animEffect>
                                    <p:anim calcmode="lin" valueType="num">
                                      <p:cBhvr>
                                        <p:cTn id="102" dur="500" fill="hold"/>
                                        <p:tgtEl>
                                          <p:spTgt spid="31"/>
                                        </p:tgtEl>
                                        <p:attrNameLst>
                                          <p:attrName>ppt_x</p:attrName>
                                        </p:attrNameLst>
                                      </p:cBhvr>
                                      <p:tavLst>
                                        <p:tav tm="0">
                                          <p:val>
                                            <p:strVal val="#ppt_x"/>
                                          </p:val>
                                        </p:tav>
                                        <p:tav tm="100000">
                                          <p:val>
                                            <p:strVal val="#ppt_x"/>
                                          </p:val>
                                        </p:tav>
                                      </p:tavLst>
                                    </p:anim>
                                    <p:anim calcmode="lin" valueType="num">
                                      <p:cBhvr>
                                        <p:cTn id="103" dur="500" fill="hold"/>
                                        <p:tgtEl>
                                          <p:spTgt spid="31"/>
                                        </p:tgtEl>
                                        <p:attrNameLst>
                                          <p:attrName>ppt_y</p:attrName>
                                        </p:attrNameLst>
                                      </p:cBhvr>
                                      <p:tavLst>
                                        <p:tav tm="0">
                                          <p:val>
                                            <p:strVal val="#ppt_y+.1"/>
                                          </p:val>
                                        </p:tav>
                                        <p:tav tm="100000">
                                          <p:val>
                                            <p:strVal val="#ppt_y"/>
                                          </p:val>
                                        </p:tav>
                                      </p:tavLst>
                                    </p:anim>
                                  </p:childTnLst>
                                </p:cTn>
                              </p:par>
                            </p:childTnLst>
                          </p:cTn>
                        </p:par>
                        <p:par>
                          <p:cTn id="104" fill="hold">
                            <p:stCondLst>
                              <p:cond delay="10100"/>
                            </p:stCondLst>
                            <p:childTnLst>
                              <p:par>
                                <p:cTn id="105" presetID="42" presetClass="entr" presetSubtype="0" fill="hold" grpId="0" nodeType="after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anim calcmode="lin" valueType="num">
                                      <p:cBhvr>
                                        <p:cTn id="108" dur="500" fill="hold"/>
                                        <p:tgtEl>
                                          <p:spTgt spid="32"/>
                                        </p:tgtEl>
                                        <p:attrNameLst>
                                          <p:attrName>ppt_x</p:attrName>
                                        </p:attrNameLst>
                                      </p:cBhvr>
                                      <p:tavLst>
                                        <p:tav tm="0">
                                          <p:val>
                                            <p:strVal val="#ppt_x"/>
                                          </p:val>
                                        </p:tav>
                                        <p:tav tm="100000">
                                          <p:val>
                                            <p:strVal val="#ppt_x"/>
                                          </p:val>
                                        </p:tav>
                                      </p:tavLst>
                                    </p:anim>
                                    <p:anim calcmode="lin" valueType="num">
                                      <p:cBhvr>
                                        <p:cTn id="109" dur="500" fill="hold"/>
                                        <p:tgtEl>
                                          <p:spTgt spid="32"/>
                                        </p:tgtEl>
                                        <p:attrNameLst>
                                          <p:attrName>ppt_y</p:attrName>
                                        </p:attrNameLst>
                                      </p:cBhvr>
                                      <p:tavLst>
                                        <p:tav tm="0">
                                          <p:val>
                                            <p:strVal val="#ppt_y+.1"/>
                                          </p:val>
                                        </p:tav>
                                        <p:tav tm="100000">
                                          <p:val>
                                            <p:strVal val="#ppt_y"/>
                                          </p:val>
                                        </p:tav>
                                      </p:tavLst>
                                    </p:anim>
                                  </p:childTnLst>
                                </p:cTn>
                              </p:par>
                            </p:childTnLst>
                          </p:cTn>
                        </p:par>
                        <p:par>
                          <p:cTn id="110" fill="hold">
                            <p:stCondLst>
                              <p:cond delay="10600"/>
                            </p:stCondLst>
                            <p:childTnLst>
                              <p:par>
                                <p:cTn id="111" presetID="42" presetClass="entr" presetSubtype="0" fill="hold" grpId="0" nodeType="afterEffect">
                                  <p:stCondLst>
                                    <p:cond delay="0"/>
                                  </p:stCondLst>
                                  <p:childTnLst>
                                    <p:set>
                                      <p:cBhvr>
                                        <p:cTn id="112" dur="1" fill="hold">
                                          <p:stCondLst>
                                            <p:cond delay="0"/>
                                          </p:stCondLst>
                                        </p:cTn>
                                        <p:tgtEl>
                                          <p:spTgt spid="33"/>
                                        </p:tgtEl>
                                        <p:attrNameLst>
                                          <p:attrName>style.visibility</p:attrName>
                                        </p:attrNameLst>
                                      </p:cBhvr>
                                      <p:to>
                                        <p:strVal val="visible"/>
                                      </p:to>
                                    </p:set>
                                    <p:animEffect transition="in" filter="fade">
                                      <p:cBhvr>
                                        <p:cTn id="113" dur="500"/>
                                        <p:tgtEl>
                                          <p:spTgt spid="33"/>
                                        </p:tgtEl>
                                      </p:cBhvr>
                                    </p:animEffect>
                                    <p:anim calcmode="lin" valueType="num">
                                      <p:cBhvr>
                                        <p:cTn id="114" dur="500" fill="hold"/>
                                        <p:tgtEl>
                                          <p:spTgt spid="33"/>
                                        </p:tgtEl>
                                        <p:attrNameLst>
                                          <p:attrName>ppt_x</p:attrName>
                                        </p:attrNameLst>
                                      </p:cBhvr>
                                      <p:tavLst>
                                        <p:tav tm="0">
                                          <p:val>
                                            <p:strVal val="#ppt_x"/>
                                          </p:val>
                                        </p:tav>
                                        <p:tav tm="100000">
                                          <p:val>
                                            <p:strVal val="#ppt_x"/>
                                          </p:val>
                                        </p:tav>
                                      </p:tavLst>
                                    </p:anim>
                                    <p:anim calcmode="lin" valueType="num">
                                      <p:cBhvr>
                                        <p:cTn id="115" dur="500" fill="hold"/>
                                        <p:tgtEl>
                                          <p:spTgt spid="33"/>
                                        </p:tgtEl>
                                        <p:attrNameLst>
                                          <p:attrName>ppt_y</p:attrName>
                                        </p:attrNameLst>
                                      </p:cBhvr>
                                      <p:tavLst>
                                        <p:tav tm="0">
                                          <p:val>
                                            <p:strVal val="#ppt_y+.1"/>
                                          </p:val>
                                        </p:tav>
                                        <p:tav tm="100000">
                                          <p:val>
                                            <p:strVal val="#ppt_y"/>
                                          </p:val>
                                        </p:tav>
                                      </p:tavLst>
                                    </p:anim>
                                  </p:childTnLst>
                                </p:cTn>
                              </p:par>
                            </p:childTnLst>
                          </p:cTn>
                        </p:par>
                        <p:par>
                          <p:cTn id="116" fill="hold">
                            <p:stCondLst>
                              <p:cond delay="11100"/>
                            </p:stCondLst>
                            <p:childTnLst>
                              <p:par>
                                <p:cTn id="117" presetID="42" presetClass="entr" presetSubtype="0"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fade">
                                      <p:cBhvr>
                                        <p:cTn id="119" dur="500"/>
                                        <p:tgtEl>
                                          <p:spTgt spid="34"/>
                                        </p:tgtEl>
                                      </p:cBhvr>
                                    </p:animEffect>
                                    <p:anim calcmode="lin" valueType="num">
                                      <p:cBhvr>
                                        <p:cTn id="120" dur="500" fill="hold"/>
                                        <p:tgtEl>
                                          <p:spTgt spid="34"/>
                                        </p:tgtEl>
                                        <p:attrNameLst>
                                          <p:attrName>ppt_x</p:attrName>
                                        </p:attrNameLst>
                                      </p:cBhvr>
                                      <p:tavLst>
                                        <p:tav tm="0">
                                          <p:val>
                                            <p:strVal val="#ppt_x"/>
                                          </p:val>
                                        </p:tav>
                                        <p:tav tm="100000">
                                          <p:val>
                                            <p:strVal val="#ppt_x"/>
                                          </p:val>
                                        </p:tav>
                                      </p:tavLst>
                                    </p:anim>
                                    <p:anim calcmode="lin" valueType="num">
                                      <p:cBhvr>
                                        <p:cTn id="121"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autoUpdateAnimBg="0"/>
      <p:bldP spid="53" grpId="0" autoUpdateAnimBg="0"/>
      <p:bldP spid="54" grpId="0" autoUpdateAnimBg="0"/>
      <p:bldP spid="55" grpId="0" autoUpdateAnimBg="0"/>
      <p:bldP spid="56" grpId="0" autoUpdateAnimBg="0"/>
      <p:bldP spid="57" grpId="0" animBg="1"/>
      <p:bldP spid="58" grpId="0" animBg="1"/>
      <p:bldP spid="59" grpId="0" animBg="1"/>
      <p:bldP spid="60" grpId="0" animBg="1"/>
      <p:bldP spid="61" grpId="0" animBg="1"/>
      <p:bldP spid="77" grpId="0" animBg="1"/>
      <p:bldP spid="30" grpId="0"/>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494548"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农业产业化的理论问题</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a:cxnSpLocks/>
          </p:cNvCxnSpPr>
          <p:nvPr/>
        </p:nvCxnSpPr>
        <p:spPr>
          <a:xfrm flipV="1">
            <a:off x="3359494" y="2456794"/>
            <a:ext cx="1477981" cy="625029"/>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cxnSpLocks/>
          </p:cNvCxnSpPr>
          <p:nvPr/>
        </p:nvCxnSpPr>
        <p:spPr>
          <a:xfrm flipV="1">
            <a:off x="3375688" y="3270322"/>
            <a:ext cx="1594609" cy="70269"/>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a:off x="3583684" y="3709236"/>
            <a:ext cx="1299986" cy="301131"/>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809622" y="2191551"/>
            <a:ext cx="422319" cy="446276"/>
            <a:chOff x="6368440" y="1774897"/>
            <a:chExt cx="563092" cy="595035"/>
          </a:xfrm>
          <a:solidFill>
            <a:srgbClr val="1B4367"/>
          </a:solidFill>
        </p:grpSpPr>
        <p:sp>
          <p:nvSpPr>
            <p:cNvPr id="33" name="椭圆 32"/>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6378447" y="1774897"/>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61" name="文本框 60"/>
          <p:cNvSpPr txBox="1"/>
          <p:nvPr/>
        </p:nvSpPr>
        <p:spPr>
          <a:xfrm>
            <a:off x="5386877" y="2268683"/>
            <a:ext cx="2264105" cy="262316"/>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600" b="1" kern="0" dirty="0">
                <a:solidFill>
                  <a:schemeClr val="tx1">
                    <a:lumMod val="75000"/>
                    <a:lumOff val="25000"/>
                  </a:schemeClr>
                </a:solidFill>
                <a:cs typeface="+mn-ea"/>
                <a:sym typeface="+mn-lt"/>
              </a:rPr>
              <a:t>融资问题</a:t>
            </a:r>
            <a:endParaRPr lang="en-US" altLang="zh-CN" sz="1600" b="1" kern="0" dirty="0">
              <a:solidFill>
                <a:schemeClr val="tx1">
                  <a:lumMod val="75000"/>
                  <a:lumOff val="25000"/>
                </a:schemeClr>
              </a:solidFill>
              <a:cs typeface="+mn-ea"/>
              <a:sym typeface="+mn-lt"/>
            </a:endParaRPr>
          </a:p>
        </p:txBody>
      </p:sp>
      <p:grpSp>
        <p:nvGrpSpPr>
          <p:cNvPr id="5" name="组合 4"/>
          <p:cNvGrpSpPr/>
          <p:nvPr/>
        </p:nvGrpSpPr>
        <p:grpSpPr>
          <a:xfrm>
            <a:off x="4816289" y="3062170"/>
            <a:ext cx="422322" cy="446276"/>
            <a:chOff x="6368440" y="2745273"/>
            <a:chExt cx="563097" cy="595035"/>
          </a:xfrm>
          <a:solidFill>
            <a:srgbClr val="1B4367"/>
          </a:solidFill>
        </p:grpSpPr>
        <p:sp>
          <p:nvSpPr>
            <p:cNvPr id="34" name="椭圆 33"/>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4"/>
            <p:cNvSpPr txBox="1"/>
            <p:nvPr/>
          </p:nvSpPr>
          <p:spPr>
            <a:xfrm>
              <a:off x="6378450" y="2745273"/>
              <a:ext cx="553087"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sp>
        <p:nvSpPr>
          <p:cNvPr id="38" name="文本框 60"/>
          <p:cNvSpPr txBox="1"/>
          <p:nvPr/>
        </p:nvSpPr>
        <p:spPr>
          <a:xfrm>
            <a:off x="5387599" y="3154150"/>
            <a:ext cx="2263384" cy="262316"/>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600" b="1" kern="0" dirty="0">
                <a:solidFill>
                  <a:schemeClr val="tx1">
                    <a:lumMod val="75000"/>
                    <a:lumOff val="25000"/>
                  </a:schemeClr>
                </a:solidFill>
                <a:cs typeface="+mn-ea"/>
                <a:sym typeface="+mn-lt"/>
              </a:rPr>
              <a:t>组织问题</a:t>
            </a:r>
          </a:p>
        </p:txBody>
      </p:sp>
      <p:grpSp>
        <p:nvGrpSpPr>
          <p:cNvPr id="11" name="组合 10"/>
          <p:cNvGrpSpPr/>
          <p:nvPr/>
        </p:nvGrpSpPr>
        <p:grpSpPr>
          <a:xfrm>
            <a:off x="4818225" y="3884808"/>
            <a:ext cx="422319" cy="446276"/>
            <a:chOff x="6280888" y="3790231"/>
            <a:chExt cx="563092" cy="595035"/>
          </a:xfrm>
          <a:solidFill>
            <a:srgbClr val="1B4367"/>
          </a:solidFill>
        </p:grpSpPr>
        <p:sp>
          <p:nvSpPr>
            <p:cNvPr id="39" name="椭圆 38"/>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p:cNvSpPr txBox="1"/>
            <p:nvPr/>
          </p:nvSpPr>
          <p:spPr>
            <a:xfrm>
              <a:off x="6290895" y="3790231"/>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p:sp>
        <p:nvSpPr>
          <p:cNvPr id="41" name="文本框 60"/>
          <p:cNvSpPr txBox="1"/>
          <p:nvPr/>
        </p:nvSpPr>
        <p:spPr>
          <a:xfrm>
            <a:off x="5386877" y="3976788"/>
            <a:ext cx="2263385" cy="262316"/>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600" b="1" kern="0" dirty="0">
                <a:solidFill>
                  <a:schemeClr val="tx1">
                    <a:lumMod val="75000"/>
                    <a:lumOff val="25000"/>
                  </a:schemeClr>
                </a:solidFill>
                <a:cs typeface="+mn-ea"/>
                <a:sym typeface="+mn-lt"/>
              </a:rPr>
              <a:t>土地与农民问题</a:t>
            </a:r>
          </a:p>
        </p:txBody>
      </p:sp>
      <p:grpSp>
        <p:nvGrpSpPr>
          <p:cNvPr id="69" name="组合 68"/>
          <p:cNvGrpSpPr/>
          <p:nvPr/>
        </p:nvGrpSpPr>
        <p:grpSpPr>
          <a:xfrm>
            <a:off x="2479817" y="2431438"/>
            <a:ext cx="1477981" cy="1477975"/>
            <a:chOff x="2056673" y="2524327"/>
            <a:chExt cx="1970641" cy="1970633"/>
          </a:xfrm>
          <a:solidFill>
            <a:srgbClr val="1B4367"/>
          </a:solidFill>
        </p:grpSpPr>
        <p:sp>
          <p:nvSpPr>
            <p:cNvPr id="47" name="椭圆 46"/>
            <p:cNvSpPr/>
            <p:nvPr/>
          </p:nvSpPr>
          <p:spPr>
            <a:xfrm>
              <a:off x="2056673" y="2524327"/>
              <a:ext cx="1970641" cy="1970633"/>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7" name="文本框 15"/>
            <p:cNvSpPr txBox="1"/>
            <p:nvPr/>
          </p:nvSpPr>
          <p:spPr>
            <a:xfrm>
              <a:off x="2056673" y="3020851"/>
              <a:ext cx="1970641" cy="1066958"/>
            </a:xfrm>
            <a:prstGeom prst="rect">
              <a:avLst/>
            </a:prstGeom>
            <a:noFill/>
            <a:ln>
              <a:noFill/>
            </a:ln>
          </p:spPr>
          <p:txBody>
            <a:bodyPr wrap="square" rtlCol="0">
              <a:spAutoFit/>
            </a:bodyPr>
            <a:lstStyle/>
            <a:p>
              <a:pPr algn="ctr"/>
              <a:r>
                <a:rPr lang="zh-CN" altLang="en-US" sz="2300" b="1" dirty="0">
                  <a:solidFill>
                    <a:schemeClr val="bg1"/>
                  </a:solidFill>
                  <a:cs typeface="+mn-ea"/>
                  <a:sym typeface="+mn-lt"/>
                </a:rPr>
                <a:t>农业产业化</a:t>
              </a:r>
              <a:endParaRPr lang="en-US" altLang="zh-CN" sz="2300" b="1" dirty="0">
                <a:solidFill>
                  <a:schemeClr val="bg1"/>
                </a:solidFill>
                <a:cs typeface="+mn-ea"/>
                <a:sym typeface="+mn-lt"/>
              </a:endParaRPr>
            </a:p>
          </p:txBody>
        </p:sp>
      </p:grpSp>
      <p:sp>
        <p:nvSpPr>
          <p:cNvPr id="11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2.1</a:t>
            </a:r>
            <a:r>
              <a:rPr lang="zh-CN" altLang="en-US" sz="1700" b="1" dirty="0">
                <a:solidFill>
                  <a:srgbClr val="1B4367"/>
                </a:solidFill>
                <a:cs typeface="+mn-ea"/>
                <a:sym typeface="+mn-lt"/>
              </a:rPr>
              <a:t> 概述</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3" name="文本占位符 7">
            <a:extLst>
              <a:ext uri="{FF2B5EF4-FFF2-40B4-BE49-F238E27FC236}">
                <a16:creationId xmlns:a16="http://schemas.microsoft.com/office/drawing/2014/main" id="{57D0B126-6685-1748-9752-AE2AB3A8FFBE}"/>
              </a:ext>
            </a:extLst>
          </p:cNvPr>
          <p:cNvSpPr txBox="1">
            <a:spLocks/>
          </p:cNvSpPr>
          <p:nvPr/>
        </p:nvSpPr>
        <p:spPr>
          <a:xfrm>
            <a:off x="1529974" y="932206"/>
            <a:ext cx="6364854" cy="1002361"/>
          </a:xfrm>
          <a:prstGeom prst="rect">
            <a:avLst/>
          </a:prstGeom>
          <a:solidFill>
            <a:srgbClr val="C9CACA"/>
          </a:solidFill>
        </p:spPr>
        <p:txBody>
          <a:bodyPr vert="horz" wrap="square" lIns="90000" tIns="72000" rIns="90000" bIns="45720" rtlCol="0">
            <a:noAutofit/>
          </a:bodyPr>
          <a:lstStyle>
            <a:lvl1pPr marL="0" indent="457200" algn="just" defTabSz="914400" rtl="0" eaLnBrk="1" latinLnBrk="0" hangingPunct="1">
              <a:spcBef>
                <a:spcPts val="400"/>
              </a:spcBef>
              <a:buClr>
                <a:srgbClr val="C00000"/>
              </a:buClr>
              <a:buSzPct val="80000"/>
              <a:buFontTx/>
              <a:buNone/>
              <a:defRPr lang="zh-CN" altLang="en-US" sz="1400" kern="1200" smtClean="0">
                <a:solidFill>
                  <a:srgbClr val="000000"/>
                </a:solidFill>
                <a:latin typeface="Arial" pitchFamily="34" charset="0"/>
                <a:ea typeface="楷体_GB2312" pitchFamily="49" charset="-122"/>
                <a:cs typeface="Arial" pitchFamily="34" charset="0"/>
              </a:defRPr>
            </a:lvl1pPr>
            <a:lvl2pPr marL="0" indent="457200" algn="l" defTabSz="914400" rtl="0" eaLnBrk="1" latinLnBrk="0" hangingPunct="1">
              <a:spcBef>
                <a:spcPts val="300"/>
              </a:spcBef>
              <a:buClr>
                <a:srgbClr val="C00000"/>
              </a:buClr>
              <a:buFontTx/>
              <a:buNone/>
              <a:defRPr lang="zh-CN" altLang="en-US" sz="1400" kern="1200" smtClean="0">
                <a:solidFill>
                  <a:srgbClr val="000000"/>
                </a:solidFill>
                <a:latin typeface="+mn-lt"/>
                <a:ea typeface="+mn-ea"/>
                <a:cs typeface="+mn-cs"/>
              </a:defRPr>
            </a:lvl2pPr>
            <a:lvl3pPr marL="0" indent="457200" algn="l" defTabSz="914400" rtl="0" eaLnBrk="1" latinLnBrk="0" hangingPunct="1">
              <a:spcBef>
                <a:spcPts val="300"/>
              </a:spcBef>
              <a:buClr>
                <a:srgbClr val="0E345B"/>
              </a:buClr>
              <a:buSzPct val="80000"/>
              <a:buFontTx/>
              <a:buNone/>
              <a:defRPr lang="zh-CN" altLang="en-US" sz="1400" kern="1200" smtClean="0">
                <a:solidFill>
                  <a:srgbClr val="000000"/>
                </a:solidFill>
                <a:latin typeface="+mn-lt"/>
                <a:ea typeface="+mn-ea"/>
                <a:cs typeface="+mn-cs"/>
              </a:defRPr>
            </a:lvl3pPr>
            <a:lvl4pPr marL="0" indent="457200" algn="l" defTabSz="914400" rtl="0" eaLnBrk="1" latinLnBrk="0" hangingPunct="1">
              <a:spcBef>
                <a:spcPts val="300"/>
              </a:spcBef>
              <a:buFontTx/>
              <a:buNone/>
              <a:defRPr lang="zh-CN" altLang="en-US" sz="1400" kern="1200" smtClean="0">
                <a:solidFill>
                  <a:srgbClr val="000000"/>
                </a:solidFill>
                <a:latin typeface="+mn-lt"/>
                <a:ea typeface="+mn-ea"/>
                <a:cs typeface="+mn-cs"/>
              </a:defRPr>
            </a:lvl4pPr>
            <a:lvl5pPr marL="0" indent="457200" algn="l" defTabSz="914400" rtl="0" eaLnBrk="1" latinLnBrk="0" hangingPunct="1">
              <a:spcBef>
                <a:spcPts val="300"/>
              </a:spcBef>
              <a:buFontTx/>
              <a:buNone/>
              <a:defRPr lang="zh-CN" altLang="en-US" sz="14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1B4367"/>
              </a:buClr>
              <a:buFont typeface="Wingdings" pitchFamily="2" charset="2"/>
              <a:buChar char="Ø"/>
              <a:defRPr/>
            </a:pPr>
            <a:r>
              <a:rPr lang="zh-CN" altLang="en-US" sz="1200" kern="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rPr>
              <a:t>我们调研团队近三年内对天津、山东、山西、四川和贵州等省区进行了系列 的农业调研，对都市农业、农业合作社、农业公司、农户等在生产经营中所面临的问题，以及面对这些问题所做出的“反应”进行了系统的考察，并归纳出农业产业化进程中所面临的三个理论问题。</a:t>
            </a:r>
          </a:p>
          <a:p>
            <a:pPr marL="0" marR="0" lvl="0" indent="457200" algn="just" defTabSz="914400" rtl="0" eaLnBrk="1" fontAlgn="auto" latinLnBrk="0" hangingPunct="1">
              <a:lnSpc>
                <a:spcPct val="100000"/>
              </a:lnSpc>
              <a:spcBef>
                <a:spcPts val="400"/>
              </a:spcBef>
              <a:spcAft>
                <a:spcPts val="0"/>
              </a:spcAft>
              <a:buClr>
                <a:srgbClr val="C00000"/>
              </a:buClr>
              <a:buSzPct val="80000"/>
              <a:buFontTx/>
              <a:buNone/>
              <a:tabLst/>
              <a:defRPr/>
            </a:pPr>
            <a:endParaRPr kumimoji="0" lang="zh-CN" altLang="en-US" sz="1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1000"/>
                                        <p:tgtEl>
                                          <p:spTgt spid="61"/>
                                        </p:tgtEl>
                                      </p:cBhvr>
                                    </p:animEffect>
                                    <p:anim calcmode="lin" valueType="num">
                                      <p:cBhvr>
                                        <p:cTn id="36" dur="1000" fill="hold"/>
                                        <p:tgtEl>
                                          <p:spTgt spid="61"/>
                                        </p:tgtEl>
                                        <p:attrNameLst>
                                          <p:attrName>ppt_x</p:attrName>
                                        </p:attrNameLst>
                                      </p:cBhvr>
                                      <p:tavLst>
                                        <p:tav tm="0">
                                          <p:val>
                                            <p:strVal val="#ppt_x"/>
                                          </p:val>
                                        </p:tav>
                                        <p:tav tm="100000">
                                          <p:val>
                                            <p:strVal val="#ppt_x"/>
                                          </p:val>
                                        </p:tav>
                                      </p:tavLst>
                                    </p:anim>
                                    <p:anim calcmode="lin" valueType="num">
                                      <p:cBhvr>
                                        <p:cTn id="37" dur="1000" fill="hold"/>
                                        <p:tgtEl>
                                          <p:spTgt spid="61"/>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par>
                          <p:cTn id="48" fill="hold">
                            <p:stCondLst>
                              <p:cond delay="4500"/>
                            </p:stCondLst>
                            <p:childTnLst>
                              <p:par>
                                <p:cTn id="49" presetID="42"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left)">
                                      <p:cBhvr>
                                        <p:cTn id="57" dur="500"/>
                                        <p:tgtEl>
                                          <p:spTgt spid="60"/>
                                        </p:tgtEl>
                                      </p:cBhvr>
                                    </p:animEffect>
                                  </p:childTnLst>
                                </p:cTn>
                              </p:par>
                            </p:childTnLst>
                          </p:cTn>
                        </p:par>
                        <p:par>
                          <p:cTn id="58" fill="hold">
                            <p:stCondLst>
                              <p:cond delay="60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6500"/>
                            </p:stCondLst>
                            <p:childTnLst>
                              <p:par>
                                <p:cTn id="65" presetID="42" presetClass="entr" presetSubtype="0"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38" grpId="0"/>
      <p:bldP spid="41" grpId="0"/>
      <p:bldP spid="1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2.2</a:t>
            </a:r>
            <a:r>
              <a:rPr lang="zh-CN" altLang="en-US" sz="1700" b="1" dirty="0">
                <a:solidFill>
                  <a:srgbClr val="1B4367"/>
                </a:solidFill>
                <a:cs typeface="+mn-ea"/>
                <a:sym typeface="+mn-lt"/>
              </a:rPr>
              <a:t> 融资问题</a:t>
            </a: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4" name="AutoShape 2">
            <a:extLst>
              <a:ext uri="{FF2B5EF4-FFF2-40B4-BE49-F238E27FC236}">
                <a16:creationId xmlns:a16="http://schemas.microsoft.com/office/drawing/2014/main" id="{F181D60F-9C60-9E4A-A8A8-34AF3FFF1FCB}"/>
              </a:ext>
            </a:extLst>
          </p:cNvPr>
          <p:cNvSpPr>
            <a:spLocks noChangeArrowheads="1"/>
          </p:cNvSpPr>
          <p:nvPr/>
        </p:nvSpPr>
        <p:spPr bwMode="gray">
          <a:xfrm>
            <a:off x="884664" y="1316827"/>
            <a:ext cx="3602396" cy="3158529"/>
          </a:xfrm>
          <a:prstGeom prst="homePlate">
            <a:avLst>
              <a:gd name="adj" fmla="val 25000"/>
            </a:avLst>
          </a:prstGeom>
          <a:solidFill>
            <a:srgbClr val="D9D9D9"/>
          </a:solidFill>
          <a:ln w="12700" algn="ctr">
            <a:solidFill>
              <a:sysClr val="window" lastClr="FFFFFF">
                <a:lumMod val="6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2977" tIns="41783" rIns="42977" bIns="41783"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35" name="AutoShape 3">
            <a:extLst>
              <a:ext uri="{FF2B5EF4-FFF2-40B4-BE49-F238E27FC236}">
                <a16:creationId xmlns:a16="http://schemas.microsoft.com/office/drawing/2014/main" id="{DD2726E9-4A24-2745-BC31-9B164B01818C}"/>
              </a:ext>
            </a:extLst>
          </p:cNvPr>
          <p:cNvSpPr>
            <a:spLocks noChangeArrowheads="1"/>
          </p:cNvSpPr>
          <p:nvPr/>
        </p:nvSpPr>
        <p:spPr bwMode="gray">
          <a:xfrm flipH="1">
            <a:off x="4526136" y="1316827"/>
            <a:ext cx="3602394" cy="3158529"/>
          </a:xfrm>
          <a:prstGeom prst="homePlate">
            <a:avLst>
              <a:gd name="adj" fmla="val 25000"/>
            </a:avLst>
          </a:prstGeom>
          <a:solidFill>
            <a:srgbClr val="D9D9D9"/>
          </a:solidFill>
          <a:ln w="12700" algn="ctr">
            <a:solidFill>
              <a:sysClr val="window" lastClr="FFFFFF">
                <a:lumMod val="6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2977" tIns="41783" rIns="42977" bIns="41783"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36" name="Oval 4">
            <a:extLst>
              <a:ext uri="{FF2B5EF4-FFF2-40B4-BE49-F238E27FC236}">
                <a16:creationId xmlns:a16="http://schemas.microsoft.com/office/drawing/2014/main" id="{5189DE70-DE5F-6B4D-B07D-33788DE8057F}"/>
              </a:ext>
            </a:extLst>
          </p:cNvPr>
          <p:cNvSpPr>
            <a:spLocks noChangeArrowheads="1"/>
          </p:cNvSpPr>
          <p:nvPr/>
        </p:nvSpPr>
        <p:spPr bwMode="gray">
          <a:xfrm>
            <a:off x="3636679" y="2142755"/>
            <a:ext cx="1772669" cy="1588109"/>
          </a:xfrm>
          <a:prstGeom prst="ellipse">
            <a:avLst/>
          </a:prstGeom>
          <a:solidFill>
            <a:srgbClr val="1B4367"/>
          </a:solidFill>
          <a:ln w="25400" algn="ctr">
            <a:noFill/>
            <a:round/>
            <a:headEnd/>
            <a:tailEnd/>
          </a:ln>
          <a:effectLst/>
        </p:spPr>
        <p:txBody>
          <a:bodyPr lIns="42977" tIns="41783" rIns="42977" bIns="41783"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1" kern="0" dirty="0">
                <a:solidFill>
                  <a:srgbClr val="FFFFFF"/>
                </a:solidFill>
                <a:latin typeface="Times New Roman" panose="02020603050405020304" pitchFamily="18" charset="0"/>
                <a:ea typeface="Microsoft YaHei" panose="020B0503020204020204" pitchFamily="34" charset="-122"/>
                <a:cs typeface="Times New Roman" panose="02020603050405020304" pitchFamily="18" charset="0"/>
                <a:sym typeface="Arial"/>
              </a:rPr>
              <a:t>融资问题</a:t>
            </a:r>
            <a:endParaRPr kumimoji="0" lang="zh-CN" altLang="en-US" sz="1800" b="1" i="0" u="none" strike="noStrike" kern="0" cap="none" spc="0" normalizeH="0" baseline="0" noProof="0" dirty="0">
              <a:ln>
                <a:noFill/>
              </a:ln>
              <a:solidFill>
                <a:srgbClr val="FFFFF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38" name="Rectangle 5">
            <a:extLst>
              <a:ext uri="{FF2B5EF4-FFF2-40B4-BE49-F238E27FC236}">
                <a16:creationId xmlns:a16="http://schemas.microsoft.com/office/drawing/2014/main" id="{7C5FB029-C2E0-9740-A48A-EBA9171B83AF}"/>
              </a:ext>
            </a:extLst>
          </p:cNvPr>
          <p:cNvSpPr>
            <a:spLocks noChangeArrowheads="1"/>
          </p:cNvSpPr>
          <p:nvPr/>
        </p:nvSpPr>
        <p:spPr bwMode="gray">
          <a:xfrm>
            <a:off x="884664" y="934658"/>
            <a:ext cx="2823922" cy="381099"/>
          </a:xfrm>
          <a:prstGeom prst="rect">
            <a:avLst/>
          </a:prstGeom>
          <a:solidFill>
            <a:srgbClr val="1B4367"/>
          </a:solidFill>
          <a:ln w="12700" algn="ctr">
            <a:noFill/>
            <a:miter lim="800000"/>
            <a:headEnd/>
            <a:tailEnd/>
          </a:ln>
          <a:effectLst/>
        </p:spPr>
        <p:txBody>
          <a:bodyPr lIns="42977" tIns="0" rIns="42977"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b="1" kern="0" dirty="0">
                <a:solidFill>
                  <a:sysClr val="window" lastClr="FFFFFF"/>
                </a:solidFill>
                <a:latin typeface="Times New Roman" panose="02020603050405020304" pitchFamily="18" charset="0"/>
                <a:ea typeface="Microsoft YaHei" panose="020B0503020204020204" pitchFamily="34" charset="-122"/>
                <a:cs typeface="Times New Roman" panose="02020603050405020304" pitchFamily="18" charset="0"/>
                <a:sym typeface="Arial"/>
              </a:rPr>
              <a:t>问题阐述</a:t>
            </a:r>
            <a:endParaRPr kumimoji="0" lang="zh-CN" altLang="en-US" sz="1400" b="1" i="0" u="none" strike="noStrike" kern="0" cap="none" spc="0" normalizeH="0" baseline="0" noProof="0" dirty="0">
              <a:ln>
                <a:noFill/>
              </a:ln>
              <a:solidFill>
                <a:sysClr val="window" lastClr="FFFFF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39" name="Rectangle 6">
            <a:extLst>
              <a:ext uri="{FF2B5EF4-FFF2-40B4-BE49-F238E27FC236}">
                <a16:creationId xmlns:a16="http://schemas.microsoft.com/office/drawing/2014/main" id="{830F6D83-F26B-E845-A6F1-21B1638D89A3}"/>
              </a:ext>
            </a:extLst>
          </p:cNvPr>
          <p:cNvSpPr>
            <a:spLocks noChangeArrowheads="1"/>
          </p:cNvSpPr>
          <p:nvPr/>
        </p:nvSpPr>
        <p:spPr bwMode="gray">
          <a:xfrm>
            <a:off x="5308708" y="934658"/>
            <a:ext cx="2819822" cy="381099"/>
          </a:xfrm>
          <a:prstGeom prst="rect">
            <a:avLst/>
          </a:prstGeom>
          <a:solidFill>
            <a:srgbClr val="1B4367"/>
          </a:solidFill>
          <a:ln w="12700" algn="ctr">
            <a:noFill/>
            <a:miter lim="800000"/>
            <a:headEnd/>
            <a:tailEnd/>
          </a:ln>
          <a:effectLst/>
        </p:spPr>
        <p:txBody>
          <a:bodyPr lIns="42977" tIns="0" rIns="42977" bIns="0" anchor="ctr" anchorCtr="1"/>
          <a:lstStyle/>
          <a:p>
            <a:pPr defTabSz="914400">
              <a:defRPr/>
            </a:pPr>
            <a:r>
              <a:rPr lang="zh-CN" altLang="en-US" b="1" kern="0" dirty="0">
                <a:solidFill>
                  <a:sysClr val="window" lastClr="FFFFFF"/>
                </a:solidFill>
                <a:latin typeface="Times New Roman" panose="02020603050405020304" pitchFamily="18" charset="0"/>
                <a:ea typeface="Microsoft YaHei" panose="020B0503020204020204" pitchFamily="34" charset="-122"/>
                <a:cs typeface="Times New Roman" panose="02020603050405020304" pitchFamily="18" charset="0"/>
                <a:sym typeface="Arial"/>
              </a:rPr>
              <a:t>解决方案</a:t>
            </a:r>
            <a:endParaRPr kumimoji="0" lang="zh-CN" altLang="en-US" sz="1400" b="1" i="0" u="none" strike="noStrike" kern="0" cap="none" spc="0" normalizeH="0" baseline="0" noProof="0" dirty="0">
              <a:ln>
                <a:noFill/>
              </a:ln>
              <a:solidFill>
                <a:sysClr val="window" lastClr="FFFFF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41" name=".7055475">
            <a:extLst>
              <a:ext uri="{FF2B5EF4-FFF2-40B4-BE49-F238E27FC236}">
                <a16:creationId xmlns:a16="http://schemas.microsoft.com/office/drawing/2014/main" id="{7FA7EEF5-2D8F-7443-9D5C-9AD3CB8ACC20}"/>
              </a:ext>
            </a:extLst>
          </p:cNvPr>
          <p:cNvSpPr txBox="1"/>
          <p:nvPr/>
        </p:nvSpPr>
        <p:spPr>
          <a:xfrm>
            <a:off x="1010074" y="1315757"/>
            <a:ext cx="2341674" cy="3010916"/>
          </a:xfrm>
          <a:prstGeom prst="rect">
            <a:avLst/>
          </a:prstGeom>
          <a:noFill/>
        </p:spPr>
        <p:txBody>
          <a:bodyPr wrap="square" lIns="85954" tIns="42977" rIns="85954" bIns="42977" rtlCol="0">
            <a:noAutofit/>
          </a:bodyPr>
          <a:lstStyle>
            <a:defPPr>
              <a:defRPr lang="zh-CN"/>
            </a:defPPr>
            <a:lvl1pPr marL="180975" indent="-180975">
              <a:spcBef>
                <a:spcPts val="800"/>
              </a:spcBef>
              <a:buSzPct val="80000"/>
              <a:buFont typeface="Wingdings" pitchFamily="2" charset="2"/>
              <a:buChar char="n"/>
              <a:defRPr sz="1200">
                <a:solidFill>
                  <a:srgbClr val="000000"/>
                </a:solidFill>
                <a:latin typeface="Arial" pitchFamily="34" charset="0"/>
                <a:ea typeface="楷体_GB2312" pitchFamily="49" charset="-122"/>
                <a:cs typeface="Arial" pitchFamily="34" charset="0"/>
              </a:defRPr>
            </a:lvl1pPr>
            <a:lvl2pPr marL="333375" lvl="1" indent="-133350">
              <a:spcBef>
                <a:spcPts val="800"/>
              </a:spcBef>
              <a:buSzPct val="80000"/>
              <a:buFont typeface="Arial" pitchFamily="34" charset="0"/>
              <a:buChar char="–"/>
              <a:defRPr sz="1200">
                <a:solidFill>
                  <a:srgbClr val="000000"/>
                </a:solidFill>
                <a:latin typeface="Arial" pitchFamily="34" charset="0"/>
                <a:ea typeface="楷体_GB2312" pitchFamily="49" charset="-122"/>
                <a:cs typeface="Arial" pitchFamily="34" charset="0"/>
              </a:defRPr>
            </a:lvl2pPr>
            <a:lvl3pPr marL="485775" lvl="2" indent="-123825">
              <a:spcBef>
                <a:spcPts val="800"/>
              </a:spcBef>
              <a:buSzPct val="80000"/>
              <a:buFont typeface="Arial" pitchFamily="34" charset="0"/>
              <a:buChar char="•"/>
              <a:defRPr sz="1200">
                <a:solidFill>
                  <a:srgbClr val="000000"/>
                </a:solidFill>
                <a:latin typeface="Arial" pitchFamily="34" charset="0"/>
                <a:ea typeface="楷体_GB2312" pitchFamily="49" charset="-122"/>
                <a:cs typeface="Arial" pitchFamily="34" charset="0"/>
              </a:defRPr>
            </a:lvl3pPr>
            <a:lvl4pPr marL="638175" lvl="3" indent="-142875">
              <a:spcBef>
                <a:spcPts val="800"/>
              </a:spcBef>
              <a:buSzPct val="80000"/>
              <a:buFont typeface="Wingdings" pitchFamily="2" charset="2"/>
              <a:buChar char="ü"/>
              <a:defRPr sz="1200">
                <a:latin typeface="Arial" pitchFamily="34" charset="0"/>
                <a:ea typeface="楷体_GB2312" pitchFamily="49" charset="-122"/>
                <a:cs typeface="Arial" pitchFamily="34" charset="0"/>
              </a:defRPr>
            </a:lvl4pPr>
            <a:lvl5pPr marL="790575" lvl="4" indent="-133350">
              <a:spcBef>
                <a:spcPts val="800"/>
              </a:spcBef>
              <a:buSzPct val="80000"/>
              <a:buFont typeface="Arial" pitchFamily="34" charset="0"/>
              <a:buChar char="»"/>
              <a:defRPr sz="1200">
                <a:latin typeface="Arial" pitchFamily="34" charset="0"/>
                <a:ea typeface="楷体_GB2312" pitchFamily="49" charset="-122"/>
                <a:cs typeface="Arial" pitchFamily="34" charset="0"/>
              </a:defRPr>
            </a:lvl5pPr>
          </a:lstStyle>
          <a:p>
            <a:pPr lvl="0">
              <a:lnSpc>
                <a:spcPct val="120000"/>
              </a:lnSpc>
              <a:spcBef>
                <a:spcPts val="300"/>
              </a:spcBef>
              <a:spcAft>
                <a:spcPts val="300"/>
              </a:spcAft>
              <a:buClr>
                <a:srgbClr val="1B4367"/>
              </a:buClr>
              <a:buFont typeface="Wingdings" pitchFamily="2" charset="2"/>
              <a:buChar char="Ø"/>
              <a:defRPr/>
            </a:pP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规模化农业初始投入大，回报慢</a:t>
            </a:r>
          </a:p>
          <a:p>
            <a:pPr lvl="0">
              <a:lnSpc>
                <a:spcPct val="120000"/>
              </a:lnSpc>
              <a:spcBef>
                <a:spcPts val="300"/>
              </a:spcBef>
              <a:spcAft>
                <a:spcPts val="300"/>
              </a:spcAft>
              <a:buClr>
                <a:srgbClr val="1B4367"/>
              </a:buClr>
              <a:buFont typeface="Wingdings" pitchFamily="2" charset="2"/>
              <a:buChar char="Ø"/>
              <a:defRPr/>
            </a:pP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农业的标准化管理需要一定的科技投入</a:t>
            </a:r>
          </a:p>
          <a:p>
            <a:pPr lvl="0">
              <a:lnSpc>
                <a:spcPct val="120000"/>
              </a:lnSpc>
              <a:spcBef>
                <a:spcPts val="300"/>
              </a:spcBef>
              <a:spcAft>
                <a:spcPts val="300"/>
              </a:spcAft>
              <a:buClr>
                <a:srgbClr val="1B4367"/>
              </a:buClr>
              <a:buFont typeface="Wingdings" pitchFamily="2" charset="2"/>
              <a:buChar char="Ø"/>
              <a:defRPr/>
            </a:pP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中国农地制度主要以三权分置为其“特性”</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sym typeface="Wingdings" pitchFamily="2" charset="2"/>
              </a:rPr>
              <a:t>（</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sym typeface="Wingdings" pitchFamily="2" charset="2"/>
              </a:rPr>
              <a:t>1</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sym typeface="Wingdings" pitchFamily="2" charset="2"/>
              </a:rPr>
              <a:t>）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使得农村土地丧失了天然的可抵押性；（</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）增加了土地流转与农 业要素配置的交易成本</a:t>
            </a:r>
          </a:p>
        </p:txBody>
      </p:sp>
      <p:sp>
        <p:nvSpPr>
          <p:cNvPr id="42" name=".7055475">
            <a:extLst>
              <a:ext uri="{FF2B5EF4-FFF2-40B4-BE49-F238E27FC236}">
                <a16:creationId xmlns:a16="http://schemas.microsoft.com/office/drawing/2014/main" id="{B183882C-64FF-6F43-BADC-0BB2FA39EBEF}"/>
              </a:ext>
            </a:extLst>
          </p:cNvPr>
          <p:cNvSpPr txBox="1"/>
          <p:nvPr/>
        </p:nvSpPr>
        <p:spPr>
          <a:xfrm>
            <a:off x="5551160" y="1315757"/>
            <a:ext cx="2411777" cy="3070389"/>
          </a:xfrm>
          <a:prstGeom prst="rect">
            <a:avLst/>
          </a:prstGeom>
          <a:noFill/>
        </p:spPr>
        <p:txBody>
          <a:bodyPr wrap="square" lIns="85954" tIns="42977" rIns="85954" bIns="42977" rtlCol="0">
            <a:noAutofit/>
          </a:bodyPr>
          <a:lstStyle>
            <a:defPPr>
              <a:defRPr lang="zh-CN"/>
            </a:defPPr>
            <a:lvl1pPr marL="180975" indent="-180975">
              <a:spcBef>
                <a:spcPts val="800"/>
              </a:spcBef>
              <a:buSzPct val="80000"/>
              <a:buFont typeface="Wingdings" pitchFamily="2" charset="2"/>
              <a:buChar char="n"/>
              <a:defRPr sz="1200">
                <a:solidFill>
                  <a:srgbClr val="000000"/>
                </a:solidFill>
                <a:latin typeface="Arial" pitchFamily="34" charset="0"/>
                <a:ea typeface="楷体_GB2312" pitchFamily="49" charset="-122"/>
                <a:cs typeface="Arial" pitchFamily="34" charset="0"/>
              </a:defRPr>
            </a:lvl1pPr>
            <a:lvl2pPr marL="333375" lvl="1" indent="-133350">
              <a:spcBef>
                <a:spcPts val="800"/>
              </a:spcBef>
              <a:buSzPct val="80000"/>
              <a:buFont typeface="Arial" pitchFamily="34" charset="0"/>
              <a:buChar char="–"/>
              <a:defRPr sz="1200">
                <a:solidFill>
                  <a:srgbClr val="000000"/>
                </a:solidFill>
                <a:latin typeface="Arial" pitchFamily="34" charset="0"/>
                <a:ea typeface="楷体_GB2312" pitchFamily="49" charset="-122"/>
                <a:cs typeface="Arial" pitchFamily="34" charset="0"/>
              </a:defRPr>
            </a:lvl2pPr>
            <a:lvl3pPr marL="485775" lvl="2" indent="-123825">
              <a:spcBef>
                <a:spcPts val="800"/>
              </a:spcBef>
              <a:buSzPct val="80000"/>
              <a:buFont typeface="Arial" pitchFamily="34" charset="0"/>
              <a:buChar char="•"/>
              <a:defRPr sz="1200">
                <a:solidFill>
                  <a:srgbClr val="000000"/>
                </a:solidFill>
                <a:latin typeface="Arial" pitchFamily="34" charset="0"/>
                <a:ea typeface="楷体_GB2312" pitchFamily="49" charset="-122"/>
                <a:cs typeface="Arial" pitchFamily="34" charset="0"/>
              </a:defRPr>
            </a:lvl3pPr>
            <a:lvl4pPr marL="638175" lvl="3" indent="-142875">
              <a:spcBef>
                <a:spcPts val="800"/>
              </a:spcBef>
              <a:buSzPct val="80000"/>
              <a:buFont typeface="Wingdings" pitchFamily="2" charset="2"/>
              <a:buChar char="ü"/>
              <a:defRPr sz="1200">
                <a:latin typeface="Arial" pitchFamily="34" charset="0"/>
                <a:ea typeface="楷体_GB2312" pitchFamily="49" charset="-122"/>
                <a:cs typeface="Arial" pitchFamily="34" charset="0"/>
              </a:defRPr>
            </a:lvl4pPr>
            <a:lvl5pPr marL="790575" lvl="4" indent="-133350">
              <a:spcBef>
                <a:spcPts val="800"/>
              </a:spcBef>
              <a:buSzPct val="80000"/>
              <a:buFont typeface="Arial" pitchFamily="34" charset="0"/>
              <a:buChar char="»"/>
              <a:defRPr sz="1200">
                <a:latin typeface="Arial" pitchFamily="34" charset="0"/>
                <a:ea typeface="楷体_GB2312" pitchFamily="49" charset="-122"/>
                <a:cs typeface="Arial" pitchFamily="34" charset="0"/>
              </a:defRPr>
            </a:lvl5pPr>
          </a:lstStyle>
          <a:p>
            <a:pPr>
              <a:lnSpc>
                <a:spcPct val="120000"/>
              </a:lnSpc>
              <a:spcBef>
                <a:spcPts val="300"/>
              </a:spcBef>
              <a:spcAft>
                <a:spcPts val="300"/>
              </a:spcAft>
              <a:buClr>
                <a:srgbClr val="1B4367"/>
              </a:buClr>
              <a:buFont typeface="Wingdings" pitchFamily="2" charset="2"/>
              <a:buChar char="Ø"/>
              <a:defRPr/>
            </a:pP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建立“土地证券”制度</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设立地权交易中心，允许承包的农地在地权中心上市交易</a:t>
            </a:r>
            <a:endParaRPr lang="en-US" altLang="zh-CN" sz="1000" dirty="0">
              <a:latin typeface="Microsoft YaHei" panose="020B0503020204020204" pitchFamily="34" charset="-122"/>
              <a:ea typeface="Microsoft YaHei" panose="020B0503020204020204" pitchFamily="34" charset="-122"/>
              <a:cs typeface="Times New Roman" panose="02020603050405020304" pitchFamily="18" charset="0"/>
            </a:endParaRPr>
          </a:p>
          <a:p>
            <a:pPr>
              <a:buFont typeface="Wingdings" pitchFamily="2" charset="2"/>
              <a:buChar char="Ø"/>
            </a:pP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私人</a:t>
            </a:r>
            <a:r>
              <a:rPr lang="en-US" altLang="zh-CN" b="1"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社会</a:t>
            </a:r>
            <a:r>
              <a:rPr lang="en-US" altLang="zh-CN" b="1"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资本与农村土地结合</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以股权的方式与私人</a:t>
            </a:r>
            <a:r>
              <a:rPr lang="en-US" altLang="zh-CN" sz="10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社会</a:t>
            </a:r>
            <a:r>
              <a:rPr lang="en-US" altLang="zh-CN" sz="10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资本结合在一起；农村土地能够进行跨地域的交易</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20000"/>
              </a:lnSpc>
              <a:spcBef>
                <a:spcPts val="300"/>
              </a:spcBef>
              <a:spcAft>
                <a:spcPts val="300"/>
              </a:spcAft>
              <a:buClr>
                <a:srgbClr val="1B4367"/>
              </a:buClr>
              <a:buFont typeface="Wingdings" pitchFamily="2" charset="2"/>
              <a:buChar char="Ø"/>
              <a:defRPr/>
            </a:pPr>
            <a:r>
              <a:rPr lang="zh-CN" altLang="en-US" b="1" dirty="0">
                <a:latin typeface="Microsoft YaHei" panose="020B0503020204020204" pitchFamily="34" charset="-122"/>
                <a:ea typeface="Microsoft YaHei" panose="020B0503020204020204" pitchFamily="34" charset="-122"/>
                <a:cs typeface="Times New Roman" panose="02020603050405020304" pitchFamily="18" charset="0"/>
              </a:rPr>
              <a:t>吸引国有资本进入农村和农业</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000" dirty="0">
                <a:latin typeface="Microsoft YaHei" panose="020B0503020204020204" pitchFamily="34" charset="-122"/>
                <a:ea typeface="Microsoft YaHei" panose="020B0503020204020204" pitchFamily="34" charset="-122"/>
                <a:cs typeface="Times New Roman" panose="02020603050405020304" pitchFamily="18" charset="0"/>
              </a:rPr>
              <a:t>国有资本规模大；国有资本具有良好信誉，便于持续融资；国有资本的特有背景可以增加经营者抵抗风险的能力；国有资本具有安全性、外部性和外溢性等诸多特征</a:t>
            </a:r>
          </a:p>
          <a:p>
            <a:pPr>
              <a:lnSpc>
                <a:spcPct val="120000"/>
              </a:lnSpc>
              <a:spcBef>
                <a:spcPts val="300"/>
              </a:spcBef>
              <a:spcAft>
                <a:spcPts val="300"/>
              </a:spcAft>
              <a:buClr>
                <a:srgbClr val="1B4367"/>
              </a:buClr>
              <a:buFont typeface="Wingdings" pitchFamily="2" charset="2"/>
              <a:buChar char="Ø"/>
              <a:defRPr/>
            </a:pP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1B4367"/>
        </a:solidFill>
        <a:ln>
          <a:noFill/>
        </a:ln>
        <a:effectLst>
          <a:innerShdw dist="12700" dir="5400000">
            <a:srgbClr val="C20000"/>
          </a:innerShdw>
        </a:effectLst>
      </a:spPr>
      <a:bodyPr vert="horz" wrap="square" lIns="91440" tIns="45720" rIns="91440" bIns="45720" rtlCol="0" anchor="t" anchorCtr="0">
        <a:noAutofit/>
      </a:bodyPr>
      <a:lstStyle>
        <a:defPPr marL="0" marR="0" indent="0" algn="l" defTabSz="914400" rtl="0" eaLnBrk="1" fontAlgn="auto" latinLnBrk="0" hangingPunct="1">
          <a:lnSpc>
            <a:spcPct val="100000"/>
          </a:lnSpc>
          <a:spcBef>
            <a:spcPts val="300"/>
          </a:spcBef>
          <a:spcAft>
            <a:spcPts val="0"/>
          </a:spcAft>
          <a:buClr>
            <a:srgbClr val="C00000"/>
          </a:buClr>
          <a:buSzPct val="80000"/>
          <a:buFontTx/>
          <a:buNone/>
          <a:tabLst/>
          <a:defRPr kumimoji="0" sz="1400" b="1" i="0" u="none" strike="noStrike" kern="1200" cap="none" spc="0" normalizeH="0" baseline="0" noProof="0" dirty="0">
            <a:ln>
              <a:noFill/>
            </a:ln>
            <a:solidFill>
              <a:srgbClr val="C20000"/>
            </a:solidFill>
            <a:effectLst/>
            <a:uLnTx/>
            <a:uFillTx/>
            <a:latin typeface="Times New Roman" panose="02020603050405020304" pitchFamily="18" charset="0"/>
            <a:ea typeface="KaiTi_GB2312" panose="02010609030101010101" pitchFamily="49" charset="-122"/>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2256</Words>
  <Application>Microsoft Macintosh PowerPoint</Application>
  <PresentationFormat>全屏显示(16:9)</PresentationFormat>
  <Paragraphs>289</Paragraphs>
  <Slides>29</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Microsoft YaHei</vt:lpstr>
      <vt:lpstr>Microsoft YaHei</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v2648</cp:lastModifiedBy>
  <cp:revision>120</cp:revision>
  <dcterms:created xsi:type="dcterms:W3CDTF">2016-05-20T12:59:00Z</dcterms:created>
  <dcterms:modified xsi:type="dcterms:W3CDTF">2020-05-04T00:51:55Z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