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4"/>
  </p:sldMasterIdLst>
  <p:sldIdLst>
    <p:sldId id="256" r:id="rId5"/>
    <p:sldId id="257" r:id="rId6"/>
    <p:sldId id="258" r:id="rId7"/>
    <p:sldId id="259" r:id="rId8"/>
    <p:sldId id="262" r:id="rId9"/>
    <p:sldId id="263"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35717-BD90-48D4-93FF-8A0BF39EEB42}" v="12" dt="2022-05-04T20:25:22.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68" d="100"/>
          <a:sy n="68" d="100"/>
        </p:scale>
        <p:origin x="109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341212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167153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9486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830643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356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10300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312936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347282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276771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319B5-D902-4BC1-92F7-C4891DBF9CBE}" type="datetimeFigureOut">
              <a:rPr lang="en-CA" smtClean="0"/>
              <a:t>2022-05-04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257044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319B5-D902-4BC1-92F7-C4891DBF9CBE}" type="datetimeFigureOut">
              <a:rPr lang="en-CA" smtClean="0"/>
              <a:t>2022-05-04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282734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319B5-D902-4BC1-92F7-C4891DBF9CBE}" type="datetimeFigureOut">
              <a:rPr lang="en-CA" smtClean="0"/>
              <a:t>2022-05-04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253083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319B5-D902-4BC1-92F7-C4891DBF9CBE}" type="datetimeFigureOut">
              <a:rPr lang="en-CA" smtClean="0"/>
              <a:t>2022-05-04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48805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319B5-D902-4BC1-92F7-C4891DBF9CBE}" type="datetimeFigureOut">
              <a:rPr lang="en-CA" smtClean="0"/>
              <a:t>2022-05-04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68346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319B5-D902-4BC1-92F7-C4891DBF9CBE}" type="datetimeFigureOut">
              <a:rPr lang="en-CA" smtClean="0"/>
              <a:t>2022-05-04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22222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319B5-D902-4BC1-92F7-C4891DBF9CBE}" type="datetimeFigureOut">
              <a:rPr lang="en-CA" smtClean="0"/>
              <a:t>2022-05-04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FFF1FA-2F5D-43FC-840D-989C1EA1249F}" type="slidenum">
              <a:rPr lang="en-CA" smtClean="0"/>
              <a:t>‹#›</a:t>
            </a:fld>
            <a:endParaRPr lang="en-CA"/>
          </a:p>
        </p:txBody>
      </p:sp>
    </p:spTree>
    <p:extLst>
      <p:ext uri="{BB962C8B-B14F-4D97-AF65-F5344CB8AC3E}">
        <p14:creationId xmlns:p14="http://schemas.microsoft.com/office/powerpoint/2010/main" val="103093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5319B5-D902-4BC1-92F7-C4891DBF9CBE}" type="datetimeFigureOut">
              <a:rPr lang="en-CA" smtClean="0"/>
              <a:t>2022-05-04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FFF1FA-2F5D-43FC-840D-989C1EA1249F}" type="slidenum">
              <a:rPr lang="en-CA" smtClean="0"/>
              <a:t>‹#›</a:t>
            </a:fld>
            <a:endParaRPr lang="en-CA"/>
          </a:p>
        </p:txBody>
      </p:sp>
    </p:spTree>
    <p:extLst>
      <p:ext uri="{BB962C8B-B14F-4D97-AF65-F5344CB8AC3E}">
        <p14:creationId xmlns:p14="http://schemas.microsoft.com/office/powerpoint/2010/main" val="376365909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1546B-000C-A778-94E5-D832D1F0913D}"/>
              </a:ext>
            </a:extLst>
          </p:cNvPr>
          <p:cNvSpPr>
            <a:spLocks noGrp="1"/>
          </p:cNvSpPr>
          <p:nvPr>
            <p:ph type="ctrTitle"/>
          </p:nvPr>
        </p:nvSpPr>
        <p:spPr>
          <a:xfrm>
            <a:off x="4419136" y="1020871"/>
            <a:ext cx="6960759" cy="2849671"/>
          </a:xfrm>
        </p:spPr>
        <p:txBody>
          <a:bodyPr>
            <a:normAutofit/>
          </a:bodyPr>
          <a:lstStyle/>
          <a:p>
            <a:pPr algn="l"/>
            <a:r>
              <a:rPr lang="en-CA" sz="6000">
                <a:solidFill>
                  <a:srgbClr val="FFFFFF"/>
                </a:solidFill>
              </a:rPr>
              <a:t>Bank Account Management</a:t>
            </a:r>
          </a:p>
        </p:txBody>
      </p:sp>
      <p:sp>
        <p:nvSpPr>
          <p:cNvPr id="3" name="Subtitle 2">
            <a:extLst>
              <a:ext uri="{FF2B5EF4-FFF2-40B4-BE49-F238E27FC236}">
                <a16:creationId xmlns:a16="http://schemas.microsoft.com/office/drawing/2014/main" id="{53269026-8360-1A0D-A012-3D8ECA6331D6}"/>
              </a:ext>
            </a:extLst>
          </p:cNvPr>
          <p:cNvSpPr>
            <a:spLocks noGrp="1"/>
          </p:cNvSpPr>
          <p:nvPr>
            <p:ph type="subTitle" idx="1"/>
          </p:nvPr>
        </p:nvSpPr>
        <p:spPr>
          <a:xfrm>
            <a:off x="4548104" y="3962088"/>
            <a:ext cx="6112077" cy="1186108"/>
          </a:xfrm>
        </p:spPr>
        <p:txBody>
          <a:bodyPr>
            <a:normAutofit/>
          </a:bodyPr>
          <a:lstStyle/>
          <a:p>
            <a:pPr algn="l"/>
            <a:r>
              <a:rPr lang="en-CA">
                <a:solidFill>
                  <a:srgbClr val="FFFFFF">
                    <a:alpha val="70000"/>
                  </a:srgbClr>
                </a:solidFill>
              </a:rPr>
              <a:t>- </a:t>
            </a:r>
            <a:r>
              <a:rPr lang="en-CA" b="1">
                <a:solidFill>
                  <a:srgbClr val="FFFFFF">
                    <a:alpha val="70000"/>
                  </a:srgbClr>
                </a:solidFill>
              </a:rPr>
              <a:t>By </a:t>
            </a:r>
            <a:r>
              <a:rPr lang="en-CA" b="1">
                <a:solidFill>
                  <a:srgbClr val="FFFFFF">
                    <a:alpha val="70000"/>
                  </a:srgbClr>
                </a:solidFill>
                <a:effectLst/>
                <a:ea typeface="Times New Roman" panose="02020603050405020304" pitchFamily="18" charset="0"/>
              </a:rPr>
              <a:t>Jiamin Yuan </a:t>
            </a:r>
            <a:r>
              <a:rPr lang="en-CA" b="1">
                <a:solidFill>
                  <a:srgbClr val="FFFFFF">
                    <a:alpha val="70000"/>
                  </a:srgbClr>
                </a:solidFill>
                <a:ea typeface="Times New Roman" panose="02020603050405020304" pitchFamily="18" charset="0"/>
              </a:rPr>
              <a:t>&amp; </a:t>
            </a:r>
            <a:r>
              <a:rPr lang="en-CA" b="1">
                <a:solidFill>
                  <a:srgbClr val="FFFFFF">
                    <a:alpha val="70000"/>
                  </a:srgbClr>
                </a:solidFill>
                <a:effectLst/>
                <a:ea typeface="Times New Roman" panose="02020603050405020304" pitchFamily="18" charset="0"/>
              </a:rPr>
              <a:t>Jonathan Dimitriu</a:t>
            </a:r>
            <a:endParaRPr lang="en-CA">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686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19B6A4F-6D97-1E09-F256-5161C2D51B26}"/>
              </a:ext>
            </a:extLst>
          </p:cNvPr>
          <p:cNvSpPr>
            <a:spLocks noGrp="1"/>
          </p:cNvSpPr>
          <p:nvPr>
            <p:ph type="title"/>
          </p:nvPr>
        </p:nvSpPr>
        <p:spPr>
          <a:xfrm>
            <a:off x="673754" y="643467"/>
            <a:ext cx="4203045" cy="1375608"/>
          </a:xfrm>
        </p:spPr>
        <p:txBody>
          <a:bodyPr anchor="ctr">
            <a:normAutofit/>
          </a:bodyPr>
          <a:lstStyle/>
          <a:p>
            <a:r>
              <a:rPr lang="en-CA">
                <a:solidFill>
                  <a:schemeClr val="bg1"/>
                </a:solidFill>
              </a:rPr>
              <a:t>Project Description</a:t>
            </a:r>
          </a:p>
        </p:txBody>
      </p:sp>
      <p:sp>
        <p:nvSpPr>
          <p:cNvPr id="3" name="Content Placeholder 2">
            <a:extLst>
              <a:ext uri="{FF2B5EF4-FFF2-40B4-BE49-F238E27FC236}">
                <a16:creationId xmlns:a16="http://schemas.microsoft.com/office/drawing/2014/main" id="{41DFF2BC-60A0-924D-FE0C-4F4A6271C644}"/>
              </a:ext>
            </a:extLst>
          </p:cNvPr>
          <p:cNvSpPr>
            <a:spLocks noGrp="1"/>
          </p:cNvSpPr>
          <p:nvPr>
            <p:ph idx="1"/>
          </p:nvPr>
        </p:nvSpPr>
        <p:spPr>
          <a:xfrm>
            <a:off x="673754" y="2160590"/>
            <a:ext cx="3973943" cy="3440110"/>
          </a:xfrm>
        </p:spPr>
        <p:txBody>
          <a:bodyPr>
            <a:normAutofit/>
          </a:bodyPr>
          <a:lstStyle/>
          <a:p>
            <a:pPr>
              <a:lnSpc>
                <a:spcPct val="90000"/>
              </a:lnSpc>
            </a:pPr>
            <a:r>
              <a:rPr lang="en-CA" dirty="0">
                <a:solidFill>
                  <a:schemeClr val="bg1"/>
                </a:solidFill>
                <a:effectLst/>
                <a:latin typeface="Times New Roman" panose="02020603050405020304" pitchFamily="18" charset="0"/>
                <a:ea typeface="Times New Roman" panose="02020603050405020304" pitchFamily="18" charset="0"/>
              </a:rPr>
              <a:t>Bank Account Management is a graphical user interface (GUI) programme that simulates online banking. It offers services for new user registration as well as account management for current users. </a:t>
            </a:r>
          </a:p>
          <a:p>
            <a:pPr>
              <a:lnSpc>
                <a:spcPct val="90000"/>
              </a:lnSpc>
            </a:pPr>
            <a:r>
              <a:rPr lang="en-CA" dirty="0">
                <a:solidFill>
                  <a:schemeClr val="bg1"/>
                </a:solidFill>
                <a:effectLst/>
                <a:latin typeface="Times New Roman" panose="02020603050405020304" pitchFamily="18" charset="0"/>
                <a:ea typeface="Times New Roman" panose="02020603050405020304" pitchFamily="18" charset="0"/>
              </a:rPr>
              <a:t>The user has the option of choosing which action to take. An administrator account in the banking system has access to view consumer account. The goal of this programme is to help banks better control their customers' use.</a:t>
            </a:r>
            <a:endParaRPr lang="en-CA" dirty="0">
              <a:solidFill>
                <a:schemeClr val="bg1"/>
              </a:solidFill>
              <a:effectLst/>
              <a:latin typeface="Arial" panose="020B0604020202020204" pitchFamily="34" charset="0"/>
              <a:ea typeface="Arial" panose="020B0604020202020204" pitchFamily="34" charset="0"/>
            </a:endParaRPr>
          </a:p>
          <a:p>
            <a:pPr>
              <a:lnSpc>
                <a:spcPct val="90000"/>
              </a:lnSpc>
            </a:pPr>
            <a:endParaRPr lang="en-CA" dirty="0">
              <a:solidFill>
                <a:schemeClr val="bg1"/>
              </a:solidFill>
            </a:endParaRPr>
          </a:p>
        </p:txBody>
      </p:sp>
      <p:pic>
        <p:nvPicPr>
          <p:cNvPr id="7" name="Graphic 6" descr="Bank">
            <a:extLst>
              <a:ext uri="{FF2B5EF4-FFF2-40B4-BE49-F238E27FC236}">
                <a16:creationId xmlns:a16="http://schemas.microsoft.com/office/drawing/2014/main" id="{07E9F102-4A8B-DBAD-C06B-62201638D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617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BBC2E26-4C2F-2341-14E8-F4F8D856ACE4}"/>
              </a:ext>
            </a:extLst>
          </p:cNvPr>
          <p:cNvSpPr>
            <a:spLocks noGrp="1"/>
          </p:cNvSpPr>
          <p:nvPr>
            <p:ph type="title"/>
          </p:nvPr>
        </p:nvSpPr>
        <p:spPr>
          <a:xfrm>
            <a:off x="673754" y="643467"/>
            <a:ext cx="4203045" cy="1375608"/>
          </a:xfrm>
        </p:spPr>
        <p:txBody>
          <a:bodyPr anchor="ctr">
            <a:normAutofit/>
          </a:bodyPr>
          <a:lstStyle/>
          <a:p>
            <a:r>
              <a:rPr lang="en-CA" dirty="0">
                <a:solidFill>
                  <a:schemeClr val="bg1"/>
                </a:solidFill>
              </a:rPr>
              <a:t>Functionalities</a:t>
            </a:r>
          </a:p>
        </p:txBody>
      </p:sp>
      <p:sp>
        <p:nvSpPr>
          <p:cNvPr id="3" name="Content Placeholder 2">
            <a:extLst>
              <a:ext uri="{FF2B5EF4-FFF2-40B4-BE49-F238E27FC236}">
                <a16:creationId xmlns:a16="http://schemas.microsoft.com/office/drawing/2014/main" id="{6227955B-1DB9-732A-FAD5-CBC1C4F34F8B}"/>
              </a:ext>
            </a:extLst>
          </p:cNvPr>
          <p:cNvSpPr>
            <a:spLocks noGrp="1"/>
          </p:cNvSpPr>
          <p:nvPr>
            <p:ph idx="1"/>
          </p:nvPr>
        </p:nvSpPr>
        <p:spPr>
          <a:xfrm>
            <a:off x="673754" y="2160590"/>
            <a:ext cx="3973943" cy="3440110"/>
          </a:xfrm>
        </p:spPr>
        <p:txBody>
          <a:bodyPr>
            <a:normAutofit fontScale="92500"/>
          </a:bodyPr>
          <a:lstStyle/>
          <a:p>
            <a:pPr marL="342900" lvl="0" indent="-342900" fontAlgn="base">
              <a:lnSpc>
                <a:spcPct val="150000"/>
              </a:lnSpc>
              <a:spcAft>
                <a:spcPts val="800"/>
              </a:spcAft>
              <a:buFont typeface="+mj-lt"/>
              <a:buAutoNum type="arabicPeriod"/>
              <a:tabLst>
                <a:tab pos="457200" algn="l"/>
              </a:tabLst>
            </a:pPr>
            <a:r>
              <a:rPr lang="en-CA"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Welcome Page</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457200" fontAlgn="base">
              <a:lnSpc>
                <a:spcPct val="150000"/>
              </a:lnSpc>
              <a:spcAft>
                <a:spcPts val="800"/>
              </a:spcAft>
            </a:pPr>
            <a:r>
              <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the upper left corner of the welcome screen, there is a small bank icon. We have special icons for all the forms in our project (bank/piggy). After one second, it will automatically switch to the next interface.</a:t>
            </a:r>
            <a:endParaRPr lang="en-CA" sz="1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pPr>
            <a:endParaRPr lang="en-CA" dirty="0">
              <a:solidFill>
                <a:schemeClr val="bg1"/>
              </a:solidFill>
            </a:endParaRPr>
          </a:p>
        </p:txBody>
      </p:sp>
      <p:pic>
        <p:nvPicPr>
          <p:cNvPr id="10" name="Picture 9" descr="Graphical user interface&#10;&#10;Description automatically generated with medium confidence">
            <a:extLst>
              <a:ext uri="{FF2B5EF4-FFF2-40B4-BE49-F238E27FC236}">
                <a16:creationId xmlns:a16="http://schemas.microsoft.com/office/drawing/2014/main" id="{DA2C0F81-E879-6AA4-25F1-F7AE8A752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1" y="1853975"/>
            <a:ext cx="5143500" cy="3137535"/>
          </a:xfrm>
          <a:prstGeom prst="rect">
            <a:avLst/>
          </a:prstGeom>
          <a:noFill/>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8099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E51-3321-E5D1-A344-0E77648D822E}"/>
              </a:ext>
            </a:extLst>
          </p:cNvPr>
          <p:cNvSpPr>
            <a:spLocks noGrp="1"/>
          </p:cNvSpPr>
          <p:nvPr>
            <p:ph type="title"/>
          </p:nvPr>
        </p:nvSpPr>
        <p:spPr/>
        <p:txBody>
          <a:bodyPr/>
          <a:lstStyle/>
          <a:p>
            <a:r>
              <a:rPr lang="en-CA" dirty="0"/>
              <a:t>Functionalities</a:t>
            </a:r>
          </a:p>
        </p:txBody>
      </p:sp>
      <p:sp>
        <p:nvSpPr>
          <p:cNvPr id="3" name="Content Placeholder 2">
            <a:extLst>
              <a:ext uri="{FF2B5EF4-FFF2-40B4-BE49-F238E27FC236}">
                <a16:creationId xmlns:a16="http://schemas.microsoft.com/office/drawing/2014/main" id="{67290B76-51B0-4998-C755-F87A6C59C406}"/>
              </a:ext>
            </a:extLst>
          </p:cNvPr>
          <p:cNvSpPr>
            <a:spLocks noGrp="1"/>
          </p:cNvSpPr>
          <p:nvPr>
            <p:ph idx="1"/>
          </p:nvPr>
        </p:nvSpPr>
        <p:spPr/>
        <p:txBody>
          <a:bodyPr/>
          <a:lstStyle/>
          <a:p>
            <a:pPr marL="0" indent="0">
              <a:buNone/>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2. </a:t>
            </a:r>
            <a:r>
              <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 Captcha. Every time the form is reloaded, it will change.</a:t>
            </a:r>
          </a:p>
          <a:p>
            <a:pPr marL="0" indent="0">
              <a:buNone/>
            </a:pPr>
            <a:endParaRPr lang="en-CA" sz="1800" dirty="0">
              <a:solidFill>
                <a:srgbClr val="000000"/>
              </a:solidFill>
              <a:effectLst/>
              <a:latin typeface="Calibri" panose="020F0502020204030204" pitchFamily="34" charset="0"/>
              <a:ea typeface="DengXian" panose="02010600030101010101" pitchFamily="2" charset="-122"/>
              <a:cs typeface="Calibri" panose="020F0502020204030204" pitchFamily="34" charset="0"/>
            </a:endParaRPr>
          </a:p>
          <a:p>
            <a:endParaRPr lang="en-CA"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A8B1ADC-B372-9814-50E1-886B8A4E21B6}"/>
              </a:ext>
            </a:extLst>
          </p:cNvPr>
          <p:cNvPicPr>
            <a:picLocks noChangeAspect="1"/>
          </p:cNvPicPr>
          <p:nvPr/>
        </p:nvPicPr>
        <p:blipFill>
          <a:blip r:embed="rId2"/>
          <a:stretch>
            <a:fillRect/>
          </a:stretch>
        </p:blipFill>
        <p:spPr>
          <a:xfrm>
            <a:off x="1080464" y="2663581"/>
            <a:ext cx="2256907" cy="53523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9C3FA3B5-FF13-14E8-3269-1D639FBE19A0}"/>
              </a:ext>
            </a:extLst>
          </p:cNvPr>
          <p:cNvPicPr>
            <a:picLocks noChangeAspect="1"/>
          </p:cNvPicPr>
          <p:nvPr/>
        </p:nvPicPr>
        <p:blipFill>
          <a:blip r:embed="rId3"/>
          <a:stretch>
            <a:fillRect/>
          </a:stretch>
        </p:blipFill>
        <p:spPr>
          <a:xfrm>
            <a:off x="1080464" y="3460087"/>
            <a:ext cx="4302760" cy="2581275"/>
          </a:xfrm>
          <a:prstGeom prst="rect">
            <a:avLst/>
          </a:prstGeom>
        </p:spPr>
      </p:pic>
    </p:spTree>
    <p:extLst>
      <p:ext uri="{BB962C8B-B14F-4D97-AF65-F5344CB8AC3E}">
        <p14:creationId xmlns:p14="http://schemas.microsoft.com/office/powerpoint/2010/main" val="11696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85BE874-CB02-4AFA-A108-072307B0133A}"/>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Functionalities</a:t>
            </a:r>
          </a:p>
        </p:txBody>
      </p:sp>
      <p:sp>
        <p:nvSpPr>
          <p:cNvPr id="6" name="Content Placeholder 5">
            <a:extLst>
              <a:ext uri="{FF2B5EF4-FFF2-40B4-BE49-F238E27FC236}">
                <a16:creationId xmlns:a16="http://schemas.microsoft.com/office/drawing/2014/main" id="{DD3DF8D9-FB32-4BC6-94FF-7A01C8694268}"/>
              </a:ext>
            </a:extLst>
          </p:cNvPr>
          <p:cNvSpPr>
            <a:spLocks noGrp="1"/>
          </p:cNvSpPr>
          <p:nvPr>
            <p:ph idx="1"/>
          </p:nvPr>
        </p:nvSpPr>
        <p:spPr>
          <a:xfrm>
            <a:off x="673754" y="2160590"/>
            <a:ext cx="3973943" cy="3440110"/>
          </a:xfrm>
        </p:spPr>
        <p:txBody>
          <a:bodyPr>
            <a:normAutofit/>
          </a:bodyPr>
          <a:lstStyle/>
          <a:p>
            <a:r>
              <a:rPr lang="en-CA">
                <a:solidFill>
                  <a:schemeClr val="bg1"/>
                </a:solidFill>
                <a:latin typeface="Calibri" panose="020F0502020204030204" pitchFamily="34" charset="0"/>
                <a:cs typeface="Calibri" panose="020F0502020204030204" pitchFamily="34" charset="0"/>
              </a:rPr>
              <a:t>3. Account Options. User can either log in as an admin or a client. Different identities correspond to different user interfaces.</a:t>
            </a:r>
            <a:endParaRPr lang="en-US">
              <a:solidFill>
                <a:schemeClr val="bg1"/>
              </a:solidFill>
              <a:latin typeface="Calibri" panose="020F0502020204030204" pitchFamily="34" charset="0"/>
              <a:cs typeface="Calibri" panose="020F0502020204030204" pitchFamily="34" charset="0"/>
            </a:endParaRPr>
          </a:p>
          <a:p>
            <a:endParaRPr lang="en-CA">
              <a:solidFill>
                <a:schemeClr val="bg1"/>
              </a:solidFill>
              <a:latin typeface="Calibri" panose="020F0502020204030204" pitchFamily="34" charset="0"/>
              <a:cs typeface="Calibri" panose="020F0502020204030204"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C79B7AD9-685B-A922-8B09-5CC55794E12B}"/>
              </a:ext>
            </a:extLst>
          </p:cNvPr>
          <p:cNvPicPr>
            <a:picLocks noChangeAspect="1"/>
          </p:cNvPicPr>
          <p:nvPr/>
        </p:nvPicPr>
        <p:blipFill>
          <a:blip r:embed="rId2"/>
          <a:stretch>
            <a:fillRect/>
          </a:stretch>
        </p:blipFill>
        <p:spPr>
          <a:xfrm>
            <a:off x="6096001" y="1879693"/>
            <a:ext cx="5143500" cy="3086098"/>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9101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D434F3-4715-44F4-936C-B71A847C5D57}"/>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Functionalities</a:t>
            </a:r>
          </a:p>
        </p:txBody>
      </p:sp>
      <p:sp>
        <p:nvSpPr>
          <p:cNvPr id="3" name="Content Placeholder 2">
            <a:extLst>
              <a:ext uri="{FF2B5EF4-FFF2-40B4-BE49-F238E27FC236}">
                <a16:creationId xmlns:a16="http://schemas.microsoft.com/office/drawing/2014/main" id="{941246BF-3EF5-4792-8E10-30458EFE1FFF}"/>
              </a:ext>
            </a:extLst>
          </p:cNvPr>
          <p:cNvSpPr>
            <a:spLocks noGrp="1"/>
          </p:cNvSpPr>
          <p:nvPr>
            <p:ph idx="1"/>
          </p:nvPr>
        </p:nvSpPr>
        <p:spPr>
          <a:xfrm>
            <a:off x="7181725" y="2837329"/>
            <a:ext cx="4512988" cy="3317938"/>
          </a:xfrm>
        </p:spPr>
        <p:txBody>
          <a:bodyPr anchor="t">
            <a:normAutofit/>
          </a:bodyPr>
          <a:lstStyle/>
          <a:p>
            <a:r>
              <a:rPr lang="en-CA">
                <a:solidFill>
                  <a:srgbClr val="FFFFFF"/>
                </a:solidFill>
              </a:rPr>
              <a:t>4. Read, write, update a text file</a:t>
            </a:r>
          </a:p>
          <a:p>
            <a:endParaRPr lang="en-US">
              <a:solidFill>
                <a:srgbClr val="FFFFFF"/>
              </a:solidFill>
            </a:endParaRPr>
          </a:p>
        </p:txBody>
      </p:sp>
      <p:pic>
        <p:nvPicPr>
          <p:cNvPr id="16" name="Picture 15" descr="Text&#10;&#10;Description automatically generated">
            <a:extLst>
              <a:ext uri="{FF2B5EF4-FFF2-40B4-BE49-F238E27FC236}">
                <a16:creationId xmlns:a16="http://schemas.microsoft.com/office/drawing/2014/main" id="{0F8B6E38-5AF3-8968-110F-4E06808E6468}"/>
              </a:ext>
            </a:extLst>
          </p:cNvPr>
          <p:cNvPicPr>
            <a:picLocks noChangeAspect="1"/>
          </p:cNvPicPr>
          <p:nvPr/>
        </p:nvPicPr>
        <p:blipFill>
          <a:blip r:embed="rId2"/>
          <a:stretch>
            <a:fillRect/>
          </a:stretch>
        </p:blipFill>
        <p:spPr>
          <a:xfrm>
            <a:off x="317919" y="496094"/>
            <a:ext cx="4387215" cy="2616200"/>
          </a:xfrm>
          <a:prstGeom prst="rect">
            <a:avLst/>
          </a:prstGeom>
        </p:spPr>
      </p:pic>
      <p:pic>
        <p:nvPicPr>
          <p:cNvPr id="18" name="Picture 17" descr="Graphical user interface&#10;&#10;Description automatically generated">
            <a:extLst>
              <a:ext uri="{FF2B5EF4-FFF2-40B4-BE49-F238E27FC236}">
                <a16:creationId xmlns:a16="http://schemas.microsoft.com/office/drawing/2014/main" id="{440027C0-922A-0120-EBCB-58E5FD0F46DC}"/>
              </a:ext>
            </a:extLst>
          </p:cNvPr>
          <p:cNvPicPr>
            <a:picLocks noChangeAspect="1"/>
          </p:cNvPicPr>
          <p:nvPr/>
        </p:nvPicPr>
        <p:blipFill>
          <a:blip r:embed="rId3"/>
          <a:stretch>
            <a:fillRect/>
          </a:stretch>
        </p:blipFill>
        <p:spPr>
          <a:xfrm>
            <a:off x="345105" y="3429000"/>
            <a:ext cx="4332845" cy="2616201"/>
          </a:xfrm>
          <a:prstGeom prst="rect">
            <a:avLst/>
          </a:prstGeom>
        </p:spPr>
      </p:pic>
    </p:spTree>
    <p:extLst>
      <p:ext uri="{BB962C8B-B14F-4D97-AF65-F5344CB8AC3E}">
        <p14:creationId xmlns:p14="http://schemas.microsoft.com/office/powerpoint/2010/main" val="167239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47C7-D6CF-4343-8BB5-84A118088128}"/>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39C1625C-2594-4873-B5F0-5A27845AB163}"/>
              </a:ext>
            </a:extLst>
          </p:cNvPr>
          <p:cNvSpPr>
            <a:spLocks noGrp="1"/>
          </p:cNvSpPr>
          <p:nvPr>
            <p:ph idx="1"/>
          </p:nvPr>
        </p:nvSpPr>
        <p:spPr/>
        <p:txBody>
          <a:bodyPr/>
          <a:lstStyle/>
          <a:p>
            <a:r>
              <a:rPr lang="en-CA" dirty="0"/>
              <a:t>5. Contact Us. To Send a Gmail through the form. More detail information included in the following step-by-step tutorial.</a:t>
            </a:r>
            <a:endParaRPr lang="en-US" dirty="0"/>
          </a:p>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94EB481B-953A-D0A4-7546-F74B3DFC675D}"/>
              </a:ext>
            </a:extLst>
          </p:cNvPr>
          <p:cNvPicPr>
            <a:picLocks noChangeAspect="1"/>
          </p:cNvPicPr>
          <p:nvPr/>
        </p:nvPicPr>
        <p:blipFill>
          <a:blip r:embed="rId2"/>
          <a:stretch>
            <a:fillRect/>
          </a:stretch>
        </p:blipFill>
        <p:spPr>
          <a:xfrm>
            <a:off x="1071566" y="3125264"/>
            <a:ext cx="2691722" cy="3123136"/>
          </a:xfrm>
          <a:prstGeom prst="rect">
            <a:avLst/>
          </a:prstGeom>
        </p:spPr>
      </p:pic>
      <p:pic>
        <p:nvPicPr>
          <p:cNvPr id="7" name="Picture 6">
            <a:extLst>
              <a:ext uri="{FF2B5EF4-FFF2-40B4-BE49-F238E27FC236}">
                <a16:creationId xmlns:a16="http://schemas.microsoft.com/office/drawing/2014/main" id="{5D9228C7-AC0C-F4D2-1FC8-66F43D34CD74}"/>
              </a:ext>
            </a:extLst>
          </p:cNvPr>
          <p:cNvPicPr>
            <a:picLocks noChangeAspect="1"/>
          </p:cNvPicPr>
          <p:nvPr/>
        </p:nvPicPr>
        <p:blipFill rotWithShape="1">
          <a:blip r:embed="rId3"/>
          <a:srcRect r="43126"/>
          <a:stretch/>
        </p:blipFill>
        <p:spPr>
          <a:xfrm>
            <a:off x="4425969" y="3413854"/>
            <a:ext cx="5019880" cy="2323750"/>
          </a:xfrm>
          <a:prstGeom prst="rect">
            <a:avLst/>
          </a:prstGeom>
        </p:spPr>
      </p:pic>
    </p:spTree>
    <p:extLst>
      <p:ext uri="{BB962C8B-B14F-4D97-AF65-F5344CB8AC3E}">
        <p14:creationId xmlns:p14="http://schemas.microsoft.com/office/powerpoint/2010/main" val="294369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4BD61B-20E6-4E85-A360-DFB468A34A14}"/>
              </a:ext>
            </a:extLst>
          </p:cNvPr>
          <p:cNvSpPr txBox="1"/>
          <p:nvPr/>
        </p:nvSpPr>
        <p:spPr>
          <a:xfrm>
            <a:off x="3356996" y="2774172"/>
            <a:ext cx="3733100" cy="830997"/>
          </a:xfrm>
          <a:prstGeom prst="rect">
            <a:avLst/>
          </a:prstGeom>
          <a:noFill/>
        </p:spPr>
        <p:txBody>
          <a:bodyPr wrap="square" rtlCol="0">
            <a:spAutoFit/>
          </a:bodyPr>
          <a:lstStyle/>
          <a:p>
            <a:r>
              <a:rPr lang="en-US" sz="4800" dirty="0"/>
              <a:t>Thank you!</a:t>
            </a:r>
          </a:p>
        </p:txBody>
      </p:sp>
    </p:spTree>
    <p:extLst>
      <p:ext uri="{BB962C8B-B14F-4D97-AF65-F5344CB8AC3E}">
        <p14:creationId xmlns:p14="http://schemas.microsoft.com/office/powerpoint/2010/main" val="42227213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C01DEAF05E61419FBCE64254177B15" ma:contentTypeVersion="11" ma:contentTypeDescription="Create a new document." ma:contentTypeScope="" ma:versionID="4f1ab569418e2cc4a8bfe7b68fbf2534">
  <xsd:schema xmlns:xsd="http://www.w3.org/2001/XMLSchema" xmlns:xs="http://www.w3.org/2001/XMLSchema" xmlns:p="http://schemas.microsoft.com/office/2006/metadata/properties" xmlns:ns3="af2084f9-cf63-4fb3-8ab6-d27ffb1c3e4f" xmlns:ns4="e55c14c4-d738-4a4b-93e2-78a80aebd8c3" targetNamespace="http://schemas.microsoft.com/office/2006/metadata/properties" ma:root="true" ma:fieldsID="d4bb4922409d49753a94e3decaf90197" ns3:_="" ns4:_="">
    <xsd:import namespace="af2084f9-cf63-4fb3-8ab6-d27ffb1c3e4f"/>
    <xsd:import namespace="e55c14c4-d738-4a4b-93e2-78a80aebd8c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2084f9-cf63-4fb3-8ab6-d27ffb1c3e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5c14c4-d738-4a4b-93e2-78a80aebd8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D0B82D-F484-4D5F-9208-7776D71D0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2084f9-cf63-4fb3-8ab6-d27ffb1c3e4f"/>
    <ds:schemaRef ds:uri="e55c14c4-d738-4a4b-93e2-78a80aebd8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CABFCF-19BE-4285-BCF4-F338641FF7DD}">
  <ds:schemaRefs>
    <ds:schemaRef ds:uri="http://schemas.microsoft.com/office/2006/documentManagement/types"/>
    <ds:schemaRef ds:uri="e55c14c4-d738-4a4b-93e2-78a80aebd8c3"/>
    <ds:schemaRef ds:uri="http://www.w3.org/XML/1998/namespace"/>
    <ds:schemaRef ds:uri="http://purl.org/dc/dcmitype/"/>
    <ds:schemaRef ds:uri="af2084f9-cf63-4fb3-8ab6-d27ffb1c3e4f"/>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A978A063-BFF2-4F49-AC91-2607C26AFA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44</TotalTime>
  <Words>217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Bank Account Management</vt:lpstr>
      <vt:lpstr>Project Description</vt:lpstr>
      <vt:lpstr>Functionalities</vt:lpstr>
      <vt:lpstr>Functionalities</vt:lpstr>
      <vt:lpstr>Functionalities</vt:lpstr>
      <vt:lpstr>Functionalities</vt:lpstr>
      <vt:lpstr>Functionalities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Account Management</dc:title>
  <dc:creator>Jiamin Yuan</dc:creator>
  <cp:lastModifiedBy>Jiamin Yuan</cp:lastModifiedBy>
  <cp:revision>7</cp:revision>
  <dcterms:created xsi:type="dcterms:W3CDTF">2022-05-04T20:15:45Z</dcterms:created>
  <dcterms:modified xsi:type="dcterms:W3CDTF">2022-05-05T02:37:27Z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0x01010011C01DEAF05E61419FBCE64254177B15</vt:lpwstr>
  </property>
</Properties>
</file>