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048500" cy="29921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17497" y="1654159"/>
          <a:ext cx="5988050" cy="5048250"/>
        </p:xfrm>
        <a:graphic>
          <a:graphicData uri="http://schemas.openxmlformats.org/drawingml/2006/table">
            <a:tbl>
              <a:tblPr/>
              <a:tblGrid>
                <a:gridCol w="1139825"/>
                <a:gridCol w="1847850"/>
                <a:gridCol w="1136650"/>
                <a:gridCol w="1863725"/>
              </a:tblGrid>
              <a:tr h="4032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83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b="1" kern="0" spc="-3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声母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178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b="1" kern="0" spc="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发音示例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465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b="1" kern="0" spc="-3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声母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420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b="1" kern="0" spc="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发音示例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15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玻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86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坡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150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摸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150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3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佛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1500"/>
                        </a:lnSpc>
                      </a:pPr>
                      <a:r>
                        <a:rPr sz="1200" kern="0" spc="-1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得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1500"/>
                        </a:lnSpc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86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讷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1505"/>
                        </a:lnSpc>
                      </a:pPr>
                      <a:r>
                        <a:rPr sz="1200" kern="0" spc="-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勒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85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哥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150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400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科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1505"/>
                        </a:lnSpc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喝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ts val="845"/>
                        </a:lnSpc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欺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希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92125" algn="l" rtl="0" eaLnBrk="0">
                        <a:lnSpc>
                          <a:spcPts val="1505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zh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88950" algn="l" rtl="0" eaLnBrk="0">
                        <a:lnSpc>
                          <a:spcPts val="1495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吃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92125" algn="l" rtl="0" eaLnBrk="0">
                        <a:lnSpc>
                          <a:spcPts val="1500"/>
                        </a:lnSpc>
                      </a:pPr>
                      <a:r>
                        <a:rPr sz="1200" kern="0" spc="-3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诗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86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ct val="78000"/>
                        </a:lnSpc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ct val="78000"/>
                        </a:lnSpc>
                      </a:pPr>
                      <a:r>
                        <a:rPr sz="1200" kern="0" spc="-10" dirty="0">
                          <a:solidFill>
                            <a:srgbClr val="208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5000"/>
                        </a:lnSpc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雌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7050" algn="l" rtl="0" eaLnBrk="0">
                        <a:lnSpc>
                          <a:spcPts val="840"/>
                        </a:lnSpc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5090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衣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0225" algn="l" rtl="0" eaLnBrk="0">
                        <a:lnSpc>
                          <a:spcPct val="78000"/>
                        </a:lnSpc>
                      </a:pPr>
                      <a:r>
                        <a:rPr sz="1200" kern="0" spc="-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439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乌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17497" y="14817692"/>
          <a:ext cx="5994400" cy="3523615"/>
        </p:xfrm>
        <a:graphic>
          <a:graphicData uri="http://schemas.openxmlformats.org/drawingml/2006/table">
            <a:tbl>
              <a:tblPr/>
              <a:tblGrid>
                <a:gridCol w="1228725"/>
                <a:gridCol w="1835150"/>
                <a:gridCol w="1111250"/>
                <a:gridCol w="1819275"/>
              </a:tblGrid>
              <a:tr h="4032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5593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200" b="1" kern="0" spc="1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拼音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98805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200" b="1" kern="0" spc="5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汉字示例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5605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200" b="1" kern="0" spc="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拼音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92455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200" b="1" kern="0" spc="5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汉字示例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92125" algn="l" rtl="0" eaLnBrk="0">
                        <a:lnSpc>
                          <a:spcPts val="1555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zhi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ct val="99000"/>
                        </a:lnSpc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知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1800" algn="l" rtl="0" eaLnBrk="0">
                        <a:lnSpc>
                          <a:spcPts val="1545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ts val="1455"/>
                        </a:lnSpc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吃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92125" algn="l" rtl="0" eaLnBrk="0">
                        <a:lnSpc>
                          <a:spcPts val="155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ct val="99000"/>
                        </a:lnSpc>
                      </a:pPr>
                      <a:r>
                        <a:rPr sz="1200" kern="0" spc="-10" dirty="0">
                          <a:solidFill>
                            <a:srgbClr val="E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诗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76250" algn="l" rtl="0" eaLnBrk="0">
                        <a:lnSpc>
                          <a:spcPts val="1555"/>
                        </a:lnSpc>
                        <a:spcBef>
                          <a:spcPts val="0"/>
                        </a:spcBef>
                      </a:pPr>
                      <a:r>
                        <a:rPr sz="1200" kern="0" spc="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ts val="144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6575" algn="l" rtl="0" eaLnBrk="0">
                        <a:lnSpc>
                          <a:spcPts val="1555"/>
                        </a:lnSpc>
                        <a:spcBef>
                          <a:spcPts val="0"/>
                        </a:spcBef>
                      </a:pPr>
                      <a:r>
                        <a:rPr sz="1200" kern="0" spc="-2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76250" algn="l" rtl="0" eaLnBrk="0">
                        <a:lnSpc>
                          <a:spcPts val="1545"/>
                        </a:lnSpc>
                        <a:spcBef>
                          <a:spcPts val="0"/>
                        </a:spcBef>
                      </a:pPr>
                      <a:r>
                        <a:rPr sz="1200" kern="0" spc="-2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雌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6575" algn="l" rtl="0" eaLnBrk="0">
                        <a:lnSpc>
                          <a:spcPts val="1550"/>
                        </a:lnSpc>
                        <a:spcBef>
                          <a:spcPts val="5"/>
                        </a:spcBef>
                      </a:pPr>
                      <a:r>
                        <a:rPr sz="1200" kern="0" spc="-2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ts val="146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思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76250" algn="l" rtl="0" eaLnBrk="0">
                        <a:lnSpc>
                          <a:spcPct val="96000"/>
                        </a:lnSpc>
                      </a:pPr>
                      <a:r>
                        <a:rPr sz="1200" kern="0" spc="-1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yi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9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衣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6575" algn="l" rtl="0" eaLnBrk="0">
                        <a:lnSpc>
                          <a:spcPts val="890"/>
                        </a:lnSpc>
                      </a:pPr>
                      <a:r>
                        <a:rPr sz="1200" kern="0" spc="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wu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乌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76250" algn="l" rtl="0" eaLnBrk="0">
                        <a:lnSpc>
                          <a:spcPts val="895"/>
                        </a:lnSpc>
                      </a:pPr>
                      <a:r>
                        <a:rPr sz="1200" kern="0" spc="-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yu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ts val="147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鱼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6575" algn="l" rtl="0" eaLnBrk="0">
                        <a:lnSpc>
                          <a:spcPts val="875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ye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耶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1800" algn="l" rtl="0" eaLnBrk="0">
                        <a:lnSpc>
                          <a:spcPts val="895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yue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ct val="98000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E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54025" algn="l" rtl="0" eaLnBrk="0">
                        <a:lnSpc>
                          <a:spcPts val="895"/>
                        </a:lnSpc>
                        <a:spcBef>
                          <a:spcPts val="5"/>
                        </a:spcBef>
                      </a:pPr>
                      <a:r>
                        <a:rPr sz="1200" kern="0" spc="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yuan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圆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1800" algn="l" rtl="0" eaLnBrk="0">
                        <a:lnSpc>
                          <a:spcPct val="96000"/>
                        </a:lnSpc>
                      </a:pPr>
                      <a:r>
                        <a:rPr sz="1200" kern="0" spc="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yin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E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音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92125" algn="l" rtl="0" eaLnBrk="0">
                        <a:lnSpc>
                          <a:spcPts val="895"/>
                        </a:lnSpc>
                      </a:pPr>
                      <a:r>
                        <a:rPr sz="1200" kern="0" spc="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yun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38200" algn="l" rtl="0" eaLnBrk="0">
                        <a:lnSpc>
                          <a:spcPts val="1475"/>
                        </a:lnSpc>
                        <a:spcBef>
                          <a:spcPts val="0"/>
                        </a:spcBef>
                      </a:pPr>
                      <a:r>
                        <a:rPr sz="1200" kern="0" spc="-10" dirty="0">
                          <a:solidFill>
                            <a:srgbClr val="E09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云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560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200" b="1" kern="0" spc="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ying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255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6"/>
          <p:cNvSpPr/>
          <p:nvPr/>
        </p:nvSpPr>
        <p:spPr>
          <a:xfrm>
            <a:off x="342896" y="25290592"/>
            <a:ext cx="6072504" cy="3328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8755" indent="92075" algn="l" rtl="0" eaLnBrk="0">
              <a:lnSpc>
                <a:spcPct val="116000"/>
              </a:lnSpc>
            </a:pPr>
            <a:r>
              <a:rPr sz="1100" i="1" kern="0" spc="-9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注：以上表格仅展示了部分声母的声韵调组合，实际汉语拼音系统中还有更多组合。完整组</a:t>
            </a:r>
            <a:r>
              <a:rPr sz="1100" i="1" kern="0" spc="-1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合请参考汉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000" i="1" kern="0" spc="-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语拼音方案。</a:t>
            </a:r>
            <a:endParaRPr sz="1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315" algn="l" rtl="0" eaLnBrk="0">
              <a:lnSpc>
                <a:spcPct val="99000"/>
              </a:lnSpc>
              <a:spcBef>
                <a:spcPts val="485"/>
              </a:spcBef>
            </a:pPr>
            <a:r>
              <a:rPr sz="1600" b="1" kern="0" spc="20" dirty="0">
                <a:solidFill>
                  <a:srgbClr val="E0802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   </a:t>
            </a:r>
            <a:r>
              <a:rPr sz="1600" b="1" kern="0" spc="20" dirty="0">
                <a:solidFill>
                  <a:srgbClr val="2070B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如何生成所有声</a:t>
            </a:r>
            <a:r>
              <a:rPr sz="1600" b="1" kern="0" spc="10" dirty="0">
                <a:solidFill>
                  <a:srgbClr val="2070B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韵调组合</a:t>
            </a:r>
            <a:endParaRPr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73355" algn="l" rtl="0" eaLnBrk="0">
              <a:lnSpc>
                <a:spcPct val="96000"/>
              </a:lnSpc>
              <a:spcBef>
                <a:spcPts val="1485"/>
              </a:spcBef>
            </a:pPr>
            <a:r>
              <a:rPr sz="1100" b="1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汉语拼音的声韵调组合规则如</a:t>
            </a:r>
            <a:r>
              <a:rPr sz="1100" b="1" kern="0" spc="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下：</a:t>
            </a:r>
            <a:endParaRPr sz="11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ct val="100000"/>
              </a:lnSpc>
              <a:spcBef>
                <a:spcPts val="455"/>
              </a:spcBef>
            </a:pP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基本组合：声母+韵母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+声调</a:t>
            </a:r>
            <a:endParaRPr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560"/>
              </a:spcBef>
            </a:pP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声母有23个，韵母有2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4个，声调有5个(含轻声)</a:t>
            </a:r>
            <a:endParaRPr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ct val="99000"/>
              </a:lnSpc>
              <a:spcBef>
                <a:spcPts val="580"/>
              </a:spcBef>
            </a:pP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理论上可生成23×24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×5=2760种组合</a:t>
            </a:r>
            <a:endParaRPr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42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实际使用中，并非所有声母和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韵母都能组合，需遵循汉语拼音拼写规则</a:t>
            </a:r>
            <a:endParaRPr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53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整体认读音节不遵循声母+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韵母的组合规则，需整体记忆</a:t>
            </a:r>
            <a:endParaRPr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2700" algn="l" rtl="0" eaLnBrk="0">
              <a:lnSpc>
                <a:spcPts val="1500"/>
              </a:lnSpc>
              <a:spcBef>
                <a:spcPts val="565"/>
              </a:spcBef>
            </a:pP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特殊规则：如ü与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j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1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相拼时省略两点，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r>
              <a:rPr sz="1100" kern="0" spc="2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的使用规</a:t>
            </a:r>
            <a:r>
              <a:rPr sz="1100" kern="0" spc="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则等</a:t>
            </a:r>
            <a:endParaRPr sz="11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08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0" algn="l" rtl="0" eaLnBrk="0">
              <a:lnSpc>
                <a:spcPct val="100000"/>
              </a:lnSpc>
              <a:spcBef>
                <a:spcPts val="0"/>
              </a:spcBef>
            </a:pPr>
            <a:r>
              <a:rPr sz="1000" i="1" kern="0" spc="-1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注：本海报仅展示部分常见组合，完整声韵调组合请参考汉</a:t>
            </a:r>
            <a:r>
              <a:rPr sz="1000" i="1" kern="0" spc="-2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语拼音方案。</a:t>
            </a:r>
            <a:endParaRPr sz="1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511153" y="22304275"/>
          <a:ext cx="5994400" cy="2851150"/>
        </p:xfrm>
        <a:graphic>
          <a:graphicData uri="http://schemas.openxmlformats.org/drawingml/2006/table">
            <a:tbl>
              <a:tblPr/>
              <a:tblGrid>
                <a:gridCol w="701675"/>
                <a:gridCol w="704850"/>
                <a:gridCol w="927100"/>
                <a:gridCol w="927100"/>
                <a:gridCol w="939800"/>
                <a:gridCol w="933450"/>
                <a:gridCol w="860425"/>
              </a:tblGrid>
              <a:tr h="3270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2669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b="1" kern="0" spc="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声母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15900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kern="0" spc="2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韵母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16090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b="1" kern="0" spc="6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声调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225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b="1" kern="0" spc="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第一声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225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b="1" kern="0" spc="2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第二声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860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b="1" kern="0" spc="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第三声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860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b="1" kern="0" spc="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第四声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2100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000" kern="0" spc="7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轻声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rowSpan="8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175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37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315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bá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83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bǎ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3855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bà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95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85750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315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bái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6550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bǎi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bài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3850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85750" algn="l" rtl="0" eaLnBrk="0">
                        <a:lnSpc>
                          <a:spcPts val="745"/>
                        </a:lnSpc>
                        <a:spcBef>
                          <a:spcPts val="5"/>
                        </a:spcBef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315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bán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655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bǎn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bàn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385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47650" algn="l" rtl="0" eaLnBrk="0">
                        <a:lnSpc>
                          <a:spcPts val="750"/>
                        </a:lnSpc>
                        <a:spcBef>
                          <a:spcPts val="0"/>
                        </a:spcBef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210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bá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bǎ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bà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210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85750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ao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315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bao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báo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6550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bǎo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bào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3850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bao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85750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315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béi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655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běi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0200" algn="l" rtl="0" eaLnBrk="0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bèi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3850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bei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85750" algn="l" rtl="0" eaLnBrk="0">
                        <a:lnSpc>
                          <a:spcPts val="745"/>
                        </a:lnSpc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315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2105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bén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8455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běn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2105" algn="l" rtl="0" eaLnBrk="0">
                        <a:lnSpc>
                          <a:spcPts val="1300"/>
                        </a:lnSpc>
                        <a:spcBef>
                          <a:spcPts val="0"/>
                        </a:spcBef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bèn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5755" algn="l" rtl="0" eaLnBrk="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ben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75">
                <a:tc vMerge="1"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49555" algn="l" rtl="0" eaLnBrk="0">
                        <a:lnSpc>
                          <a:spcPts val="750"/>
                        </a:lnSpc>
                        <a:spcBef>
                          <a:spcPts val="0"/>
                        </a:spcBef>
                      </a:pPr>
                      <a:r>
                        <a:rPr sz="10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210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400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bé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0035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bě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bè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4005" algn="l" rtl="0" eaLnBrk="0">
                        <a:lnSpc>
                          <a:spcPct val="96000"/>
                        </a:lnSpc>
                        <a:spcBef>
                          <a:spcPts val="0"/>
                        </a:spcBef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beng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286082" y="12277284"/>
          <a:ext cx="5679440" cy="1218565"/>
        </p:xfrm>
        <a:graphic>
          <a:graphicData uri="http://schemas.openxmlformats.org/drawingml/2006/table">
            <a:tbl>
              <a:tblPr/>
              <a:tblGrid>
                <a:gridCol w="1141730"/>
                <a:gridCol w="1222375"/>
                <a:gridCol w="1187450"/>
                <a:gridCol w="1368425"/>
                <a:gridCol w="759459"/>
              </a:tblGrid>
              <a:tr h="809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4000"/>
                        </a:lnSpc>
                      </a:pPr>
                      <a:r>
                        <a:rPr sz="1600" b="1" kern="0" spc="1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声调说明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16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7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1325" algn="l" rtl="0" eaLnBrk="0">
                        <a:lnSpc>
                          <a:spcPts val="1310"/>
                        </a:lnSpc>
                      </a:pPr>
                      <a:r>
                        <a:rPr sz="10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ā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56895" algn="l" rtl="0" eaLnBrk="0">
                        <a:lnSpc>
                          <a:spcPts val="2000"/>
                        </a:lnSpc>
                      </a:pPr>
                      <a:r>
                        <a:rPr sz="16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6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28320" algn="l" rtl="0" eaLnBrk="0">
                        <a:lnSpc>
                          <a:spcPts val="2250"/>
                        </a:lnSpc>
                        <a:spcBef>
                          <a:spcPts val="5"/>
                        </a:spcBef>
                      </a:pPr>
                      <a:r>
                        <a:rPr sz="1800" kern="0" spc="-1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29920" algn="l" rtl="0" eaLnBrk="0">
                        <a:lnSpc>
                          <a:spcPts val="1295"/>
                        </a:lnSpc>
                        <a:spcBef>
                          <a:spcPts val="0"/>
                        </a:spcBef>
                      </a:pPr>
                      <a:r>
                        <a:rPr sz="1000" kern="0" spc="-10" dirty="0">
                          <a:solidFill>
                            <a:srgbClr val="505068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8795" algn="l" rtl="0" eaLnBrk="0">
                        <a:lnSpc>
                          <a:spcPts val="1750"/>
                        </a:lnSpc>
                        <a:spcBef>
                          <a:spcPts val="5"/>
                        </a:spcBef>
                      </a:pPr>
                      <a:r>
                        <a:rPr sz="14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307975" indent="-203200" algn="l" rtl="0" eaLnBrk="0">
                        <a:lnSpc>
                          <a:spcPct val="132000"/>
                        </a:lnSpc>
                        <a:spcBef>
                          <a:spcPts val="0"/>
                        </a:spcBef>
                      </a:pP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第一声(阴平)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高平调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1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0845" indent="-203200" algn="l" rtl="0" eaLnBrk="0">
                        <a:lnSpc>
                          <a:spcPct val="132000"/>
                        </a:lnSpc>
                        <a:spcBef>
                          <a:spcPts val="0"/>
                        </a:spcBef>
                      </a:pP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第二声(阳平)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高升调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1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42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81635" indent="-196215" algn="l" rtl="0" eaLnBrk="0">
                        <a:lnSpc>
                          <a:spcPct val="130000"/>
                        </a:lnSpc>
                      </a:pP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第三声(上声)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降升调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72720" algn="l" rtl="0" eaLnBrk="0">
                        <a:lnSpc>
                          <a:spcPct val="87000"/>
                        </a:lnSpc>
                        <a:spcBef>
                          <a:spcPts val="0"/>
                        </a:spcBef>
                      </a:pP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第四声(去声)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464820" algn="l" rtl="0" eaLnBrk="0">
                        <a:lnSpc>
                          <a:spcPts val="1645"/>
                        </a:lnSpc>
                      </a:pP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高降调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6395" indent="62865" algn="l" rtl="0" eaLnBrk="0">
                        <a:lnSpc>
                          <a:spcPct val="132000"/>
                        </a:lnSpc>
                        <a:spcBef>
                          <a:spcPts val="0"/>
                        </a:spcBef>
                      </a:pP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轻声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10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短促轻</a:t>
                      </a:r>
                      <a:endParaRPr sz="10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291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2625704" y="8099485"/>
          <a:ext cx="1784350" cy="3504565"/>
        </p:xfrm>
        <a:graphic>
          <a:graphicData uri="http://schemas.openxmlformats.org/drawingml/2006/table">
            <a:tbl>
              <a:tblPr/>
              <a:tblGrid>
                <a:gridCol w="936625"/>
                <a:gridCol w="847725"/>
              </a:tblGrid>
              <a:tr h="384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1425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ai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ts val="1325"/>
                        </a:lnSpc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哀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1420"/>
                        </a:lnSpc>
                      </a:pPr>
                      <a:r>
                        <a:rPr sz="1100" kern="0" spc="-2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ei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99000"/>
                        </a:lnSpc>
                      </a:pPr>
                      <a:r>
                        <a:rPr sz="1100" kern="0" spc="-10" dirty="0">
                          <a:solidFill>
                            <a:srgbClr val="F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诶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1425"/>
                        </a:lnSpc>
                      </a:pPr>
                      <a:r>
                        <a:rPr sz="1100" kern="0" spc="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99000"/>
                        </a:lnSpc>
                      </a:pPr>
                      <a:r>
                        <a:rPr sz="11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威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1420"/>
                        </a:lnSpc>
                      </a:pPr>
                      <a:r>
                        <a:rPr sz="11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ao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熬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820"/>
                        </a:lnSpc>
                      </a:pPr>
                      <a:r>
                        <a:rPr sz="11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ou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欧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1425"/>
                        </a:lnSpc>
                      </a:pPr>
                      <a:r>
                        <a:rPr sz="11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iu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99000"/>
                        </a:lnSpc>
                        <a:spcBef>
                          <a:spcPts val="0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1420"/>
                        </a:lnSpc>
                      </a:pPr>
                      <a:r>
                        <a:rPr sz="1100" kern="0" spc="-3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ie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99000"/>
                        </a:lnSpc>
                      </a:pPr>
                      <a:r>
                        <a:rPr sz="11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耶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58140" algn="l" rtl="0" eaLnBrk="0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sz="1100" kern="0" spc="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üe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约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6875" algn="l" rtl="0" eaLnBrk="0">
                        <a:lnSpc>
                          <a:spcPts val="815"/>
                        </a:lnSpc>
                        <a:spcBef>
                          <a:spcPts val="0"/>
                        </a:spcBef>
                      </a:pPr>
                      <a:r>
                        <a:rPr sz="1100" kern="0" spc="-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8615" algn="l" rtl="0" eaLnBrk="0">
                        <a:lnSpc>
                          <a:spcPct val="99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6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儿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4670403" y="8093202"/>
          <a:ext cx="1771015" cy="3517900"/>
        </p:xfrm>
        <a:graphic>
          <a:graphicData uri="http://schemas.openxmlformats.org/drawingml/2006/table">
            <a:tbl>
              <a:tblPr/>
              <a:tblGrid>
                <a:gridCol w="1025525"/>
                <a:gridCol w="745490"/>
              </a:tblGrid>
              <a:tr h="390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3230" algn="l" rtl="0" eaLnBrk="0">
                        <a:lnSpc>
                          <a:spcPts val="790"/>
                        </a:lnSpc>
                      </a:pPr>
                      <a:r>
                        <a:rPr sz="1100" b="1" kern="0" spc="-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00355" algn="l" rtl="0" eaLnBrk="0">
                        <a:lnSpc>
                          <a:spcPct val="95000"/>
                        </a:lnSpc>
                      </a:pPr>
                      <a:r>
                        <a:rPr sz="1100" b="1" kern="0" spc="-20" dirty="0">
                          <a:solidFill>
                            <a:srgbClr val="F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3230" algn="l" rtl="0" eaLnBrk="0">
                        <a:lnSpc>
                          <a:spcPts val="790"/>
                        </a:lnSpc>
                        <a:spcBef>
                          <a:spcPts val="5"/>
                        </a:spcBef>
                      </a:pPr>
                      <a:r>
                        <a:rPr sz="1100" b="1" kern="0" spc="-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恩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3230" algn="l" rtl="0" eaLnBrk="0">
                        <a:lnSpc>
                          <a:spcPts val="1380"/>
                        </a:lnSpc>
                        <a:spcBef>
                          <a:spcPts val="0"/>
                        </a:spcBef>
                      </a:pPr>
                      <a:r>
                        <a:rPr sz="1100" b="1" kern="0" spc="-4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因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3230" algn="l" rtl="0" eaLnBrk="0">
                        <a:lnSpc>
                          <a:spcPts val="795"/>
                        </a:lnSpc>
                        <a:spcBef>
                          <a:spcPts val="5"/>
                        </a:spcBef>
                      </a:pPr>
                      <a:r>
                        <a:rPr sz="1100" b="1" kern="0" spc="-2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温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1480" algn="l" rtl="0" eaLnBrk="0">
                        <a:lnSpc>
                          <a:spcPts val="1380"/>
                        </a:lnSpc>
                        <a:spcBef>
                          <a:spcPts val="0"/>
                        </a:spcBef>
                      </a:pPr>
                      <a:r>
                        <a:rPr sz="1100" b="1" kern="0" spc="-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ün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5000"/>
                        </a:lnSpc>
                      </a:pPr>
                      <a:r>
                        <a:rPr sz="1100" kern="0" spc="-10" dirty="0">
                          <a:solidFill>
                            <a:srgbClr val="E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晕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1480" algn="l" rtl="0" eaLnBrk="0">
                        <a:lnSpc>
                          <a:spcPts val="790"/>
                        </a:lnSpc>
                        <a:spcBef>
                          <a:spcPts val="5"/>
                        </a:spcBef>
                      </a:pPr>
                      <a:r>
                        <a:rPr sz="1100" b="1" kern="0" spc="-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ang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昂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1480" algn="l" rtl="0" eaLnBrk="0">
                        <a:lnSpc>
                          <a:spcPts val="790"/>
                        </a:lnSpc>
                        <a:spcBef>
                          <a:spcPts val="5"/>
                        </a:spcBef>
                      </a:pPr>
                      <a:r>
                        <a:rPr sz="1100" b="1" kern="0" spc="-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eng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4000"/>
                        </a:lnSpc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斡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1480" algn="l" rtl="0" eaLnBrk="0">
                        <a:lnSpc>
                          <a:spcPct val="92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40" dirty="0">
                          <a:solidFill>
                            <a:srgbClr val="207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ing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1480" algn="l" rtl="0" eaLnBrk="0">
                        <a:lnSpc>
                          <a:spcPts val="790"/>
                        </a:lnSpc>
                        <a:spcBef>
                          <a:spcPts val="5"/>
                        </a:spcBef>
                      </a:pPr>
                      <a:r>
                        <a:rPr sz="1100" b="1" kern="0" spc="-2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ong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98450" algn="l" rtl="0" eaLnBrk="0">
                        <a:lnSpc>
                          <a:spcPct val="95000"/>
                        </a:lnSpc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翁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6"/>
          <p:cNvSpPr/>
          <p:nvPr/>
        </p:nvSpPr>
        <p:spPr>
          <a:xfrm>
            <a:off x="152388" y="6284"/>
            <a:ext cx="5575300" cy="1054735"/>
          </a:xfrm>
          <a:prstGeom prst="rect">
            <a:avLst/>
          </a:prstGeom>
          <a:solidFill>
            <a:srgbClr val="E6F2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45895" algn="l" rtl="0" eaLnBrk="0">
              <a:lnSpc>
                <a:spcPct val="96000"/>
              </a:lnSpc>
            </a:pPr>
            <a:r>
              <a:rPr sz="2700" b="1" kern="0" spc="30" dirty="0">
                <a:solidFill>
                  <a:srgbClr val="207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汉语拼音声韵调组合大全</a:t>
            </a:r>
            <a:endParaRPr sz="27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517497" y="19364219"/>
          <a:ext cx="2882900" cy="1936750"/>
        </p:xfrm>
        <a:graphic>
          <a:graphicData uri="http://schemas.openxmlformats.org/drawingml/2006/table">
            <a:tbl>
              <a:tblPr/>
              <a:tblGrid>
                <a:gridCol w="2882900"/>
              </a:tblGrid>
              <a:tr h="428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207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ba八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5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207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sz="1200" kern="0" spc="-22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ǎ</a:t>
                      </a:r>
                      <a:r>
                        <a:rPr sz="1200" kern="0" spc="-22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5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2075" algn="l" rtl="0" eaLnBrk="0">
                        <a:lnSpc>
                          <a:spcPct val="95000"/>
                        </a:lnSpc>
                      </a:pPr>
                      <a:r>
                        <a:rPr sz="1200" kern="0" spc="-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sz="1200" kern="0" spc="24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r>
                        <a:rPr sz="1200" kern="0" spc="2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妈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207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2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sz="1200" kern="0" spc="27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ǎ</a:t>
                      </a:r>
                      <a:r>
                        <a:rPr sz="1200" kern="0" spc="30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200" kern="0" spc="-3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马</a:t>
                      </a:r>
                      <a:endParaRPr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638576" y="19799157"/>
            <a:ext cx="2870149" cy="57148"/>
          </a:xfrm>
          <a:prstGeom prst="rect">
            <a:avLst/>
          </a:prstGeom>
        </p:spPr>
      </p:pic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3635401" y="19364219"/>
          <a:ext cx="2875914" cy="1936750"/>
        </p:xfrm>
        <a:graphic>
          <a:graphicData uri="http://schemas.openxmlformats.org/drawingml/2006/table">
            <a:tbl>
              <a:tblPr/>
              <a:tblGrid>
                <a:gridCol w="2875914"/>
              </a:tblGrid>
              <a:tr h="4349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874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300" kern="0" spc="-4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sz="1300" kern="0" spc="-2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á</a:t>
                      </a:r>
                      <a:r>
                        <a:rPr sz="1300" kern="0" spc="-24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拔</a:t>
                      </a:r>
                      <a:endParaRPr sz="13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874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300" kern="0" spc="-40" dirty="0">
                          <a:solidFill>
                            <a:srgbClr val="207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sz="1300" kern="0" spc="-210" dirty="0">
                          <a:solidFill>
                            <a:srgbClr val="207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207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à</a:t>
                      </a:r>
                      <a:r>
                        <a:rPr sz="1300" kern="0" spc="-220" dirty="0">
                          <a:solidFill>
                            <a:srgbClr val="207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207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爸</a:t>
                      </a:r>
                      <a:endParaRPr sz="13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50"/>
                        </a:lnSpc>
                      </a:pPr>
                      <a:endParaRPr sz="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8740" algn="l" rtl="0" eaLnBrk="0">
                        <a:lnSpc>
                          <a:spcPct val="95000"/>
                        </a:lnSpc>
                      </a:pPr>
                      <a:r>
                        <a:rPr sz="1300" kern="0" spc="-30" dirty="0">
                          <a:solidFill>
                            <a:srgbClr val="106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sz="1300" kern="0" spc="-240" dirty="0">
                          <a:solidFill>
                            <a:srgbClr val="106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106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á</a:t>
                      </a:r>
                      <a:r>
                        <a:rPr sz="1300" kern="0" spc="-230" dirty="0">
                          <a:solidFill>
                            <a:srgbClr val="106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1060D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麻</a:t>
                      </a:r>
                      <a:endParaRPr sz="13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874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300" kern="0" spc="-30" dirty="0">
                          <a:solidFill>
                            <a:srgbClr val="1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</a:t>
                      </a:r>
                      <a:r>
                        <a:rPr sz="1300" kern="0" spc="-190" dirty="0">
                          <a:solidFill>
                            <a:srgbClr val="1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1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à</a:t>
                      </a:r>
                      <a:r>
                        <a:rPr sz="1300" kern="0" spc="-140" dirty="0">
                          <a:solidFill>
                            <a:srgbClr val="1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1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骂</a:t>
                      </a:r>
                      <a:endParaRPr sz="13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5374" y="29286271"/>
            <a:ext cx="6794542" cy="622360"/>
          </a:xfrm>
          <a:prstGeom prst="rect">
            <a:avLst/>
          </a:prstGeom>
        </p:spPr>
      </p:pic>
      <p:graphicFrame>
        <p:nvGraphicFramePr>
          <p:cNvPr id="26" name="table 26"/>
          <p:cNvGraphicFramePr>
            <a:graphicFrameLocks noGrp="1"/>
          </p:cNvGraphicFramePr>
          <p:nvPr/>
        </p:nvGraphicFramePr>
        <p:xfrm>
          <a:off x="593692" y="8099485"/>
          <a:ext cx="1771650" cy="2343150"/>
        </p:xfrm>
        <a:graphic>
          <a:graphicData uri="http://schemas.openxmlformats.org/drawingml/2006/table">
            <a:tbl>
              <a:tblPr/>
              <a:tblGrid>
                <a:gridCol w="803275"/>
                <a:gridCol w="968375"/>
              </a:tblGrid>
              <a:tr h="384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5125" algn="l" rtl="0" eaLnBrk="0">
                        <a:lnSpc>
                          <a:spcPts val="1375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206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4655" algn="l" rtl="0" eaLnBrk="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b="1" kern="0" spc="-20" dirty="0">
                          <a:solidFill>
                            <a:srgbClr val="F07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啊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5125" algn="l" rtl="0" eaLnBrk="0">
                        <a:lnSpc>
                          <a:spcPts val="1370"/>
                        </a:lnSpc>
                      </a:pPr>
                      <a:r>
                        <a:rPr sz="11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275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喔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5125" algn="l" rtl="0" eaLnBrk="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3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2750" algn="l" rtl="0" eaLnBrk="0">
                        <a:lnSpc>
                          <a:spcPct val="95000"/>
                        </a:lnSpc>
                        <a:spcBef>
                          <a:spcPts val="0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鹅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5125" algn="l" rtl="0" eaLnBrk="0">
                        <a:lnSpc>
                          <a:spcPts val="1380"/>
                        </a:lnSpc>
                      </a:pPr>
                      <a:r>
                        <a:rPr sz="1100" kern="0" spc="-10" dirty="0">
                          <a:solidFill>
                            <a:srgbClr val="3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2750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E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衣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5125" algn="l" rtl="0" eaLnBrk="0">
                        <a:lnSpc>
                          <a:spcPct val="78000"/>
                        </a:lnSpc>
                      </a:pPr>
                      <a:r>
                        <a:rPr sz="1100" kern="0" spc="-10" dirty="0">
                          <a:solidFill>
                            <a:srgbClr val="2060B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2750" algn="l" rtl="0" eaLnBrk="0">
                        <a:lnSpc>
                          <a:spcPct val="95000"/>
                        </a:lnSpc>
                      </a:pPr>
                      <a:r>
                        <a:rPr sz="1100" kern="0" spc="-10" dirty="0">
                          <a:solidFill>
                            <a:srgbClr val="F0802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乌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3375" algn="l" rtl="0" eaLnBrk="0">
                        <a:lnSpc>
                          <a:spcPts val="1385"/>
                        </a:lnSpc>
                      </a:pPr>
                      <a:r>
                        <a:rPr sz="1100" kern="0" spc="-10" dirty="0">
                          <a:solidFill>
                            <a:srgbClr val="2070C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ü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9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2750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100" kern="0" spc="-10" dirty="0">
                          <a:solidFill>
                            <a:srgbClr val="F08010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迂</a:t>
                      </a:r>
                      <a:endParaRPr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8"/>
          <p:cNvSpPr/>
          <p:nvPr/>
        </p:nvSpPr>
        <p:spPr>
          <a:xfrm>
            <a:off x="507972" y="13728292"/>
            <a:ext cx="3973829" cy="977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9000"/>
              </a:lnSpc>
            </a:pP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注：声调标记在韵母的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主要元音上，标调顺序为a、0、e、i、u、ü</a:t>
            </a:r>
            <a:endParaRPr sz="1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115" algn="l" rtl="0" eaLnBrk="0">
              <a:lnSpc>
                <a:spcPct val="99000"/>
              </a:lnSpc>
              <a:spcBef>
                <a:spcPts val="5"/>
              </a:spcBef>
              <a:tabLst>
                <a:tab pos="243840" algn="l"/>
              </a:tabLst>
            </a:pPr>
            <a:r>
              <a:rPr sz="1600" kern="0" spc="0" dirty="0">
                <a:solidFill>
                  <a:srgbClr val="207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1600" b="1" kern="0" spc="130" dirty="0">
                <a:solidFill>
                  <a:srgbClr val="207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整体认读音节(16个)</a:t>
            </a:r>
            <a:endParaRPr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0672" y="14446256"/>
            <a:ext cx="146044" cy="190597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495285" y="7347018"/>
            <a:ext cx="1736089" cy="3054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9000"/>
              </a:lnSpc>
            </a:pPr>
            <a:r>
              <a:rPr sz="1600" b="1" kern="0" spc="170" dirty="0">
                <a:solidFill>
                  <a:srgbClr val="206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韵母表(24个)</a:t>
            </a:r>
            <a:endParaRPr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7985" y="7359718"/>
            <a:ext cx="241340" cy="23488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488941" y="1232020"/>
            <a:ext cx="1691639" cy="3098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0" algn="l" rtl="0" eaLnBrk="0">
              <a:lnSpc>
                <a:spcPct val="99000"/>
              </a:lnSpc>
              <a:spcBef>
                <a:spcPts val="0"/>
              </a:spcBef>
              <a:tabLst>
                <a:tab pos="269240" algn="l"/>
              </a:tabLst>
            </a:pPr>
            <a:r>
              <a:rPr sz="1600" kern="0" spc="0" dirty="0">
                <a:solidFill>
                  <a:srgbClr val="206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1600" b="1" kern="0" spc="170" dirty="0">
                <a:solidFill>
                  <a:srgbClr val="206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声母表(23个)</a:t>
            </a:r>
            <a:endParaRPr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01641" y="1244720"/>
            <a:ext cx="184177" cy="241166"/>
          </a:xfrm>
          <a:prstGeom prst="rect">
            <a:avLst/>
          </a:prstGeom>
        </p:spPr>
      </p:pic>
      <p:sp>
        <p:nvSpPr>
          <p:cNvPr id="40" name="textbox 40"/>
          <p:cNvSpPr/>
          <p:nvPr/>
        </p:nvSpPr>
        <p:spPr>
          <a:xfrm>
            <a:off x="482598" y="21894703"/>
            <a:ext cx="1795779" cy="290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0" algn="l" rtl="0" eaLnBrk="0">
              <a:lnSpc>
                <a:spcPct val="99000"/>
              </a:lnSpc>
              <a:tabLst>
                <a:tab pos="326390" algn="l"/>
              </a:tabLst>
            </a:pPr>
            <a:r>
              <a:rPr sz="1600" kern="0" spc="0" dirty="0">
                <a:solidFill>
                  <a:srgbClr val="2070B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1600" b="1" kern="0" spc="20" dirty="0">
                <a:solidFill>
                  <a:srgbClr val="2070B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所有声韵调组合</a:t>
            </a:r>
            <a:endParaRPr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95298" y="21907403"/>
            <a:ext cx="247684" cy="216031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504625" y="18991318"/>
            <a:ext cx="1776729" cy="265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1600" b="1" kern="0" spc="0" dirty="0">
                <a:solidFill>
                  <a:srgbClr val="E0802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</a:t>
            </a:r>
            <a:r>
              <a:rPr sz="1600" kern="0" spc="0" dirty="0">
                <a:solidFill>
                  <a:srgbClr val="E0802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600" b="1" kern="0" spc="0" dirty="0">
                <a:solidFill>
                  <a:srgbClr val="2070A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声韵调组合示例</a:t>
            </a:r>
            <a:endParaRPr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3012269" y="7878238"/>
            <a:ext cx="965200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300" b="1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复韵母(9个)</a:t>
            </a:r>
            <a:endParaRPr sz="1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" name="textbox 48"/>
          <p:cNvSpPr/>
          <p:nvPr/>
        </p:nvSpPr>
        <p:spPr>
          <a:xfrm>
            <a:off x="5044280" y="7871955"/>
            <a:ext cx="965200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300" b="1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鼻韵母(9个)</a:t>
            </a:r>
            <a:endParaRPr sz="1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textbox 50"/>
          <p:cNvSpPr/>
          <p:nvPr/>
        </p:nvSpPr>
        <p:spPr>
          <a:xfrm>
            <a:off x="980257" y="7884521"/>
            <a:ext cx="965200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300" b="1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单韵母(6个)</a:t>
            </a:r>
            <a:endParaRPr sz="1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path 52"/>
          <p:cNvSpPr/>
          <p:nvPr/>
        </p:nvSpPr>
        <p:spPr>
          <a:xfrm>
            <a:off x="393729" y="12093666"/>
            <a:ext cx="6222979" cy="6350"/>
          </a:xfrm>
          <a:custGeom>
            <a:avLst/>
            <a:gdLst/>
            <a:ahLst/>
            <a:cxnLst/>
            <a:rect l="0" t="0" r="0" b="0"/>
            <a:pathLst>
              <a:path w="9799" h="10">
                <a:moveTo>
                  <a:pt x="0" y="5"/>
                </a:moveTo>
                <a:lnTo>
                  <a:pt x="9799" y="5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/>
  <Paragraphs>515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</vt:lpstr>
      <vt:lpstr>黑体</vt:lpstr>
      <vt:lpstr>微软雅黑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15256</cp:lastModifiedBy>
  <cp:revision>1</cp:revision>
  <dcterms:created xsi:type="dcterms:W3CDTF">2025-09-27T12:35:13Z</dcterms:created>
  <dcterms:modified xsi:type="dcterms:W3CDTF">2025-09-27T12:35:13Z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wqlLaW5nc29mdCBQREYgdG8gV1BTIDExMEI</vt:lpwstr>
  </property>
  <property fmtid="{D5CDD505-2E9C-101B-9397-08002B2CF9AE}" pid="3" name="Created">
    <vt:filetime>2025-09-27T11:18:22Z</vt:filetime>
  </property>
  <property fmtid="{D5CDD505-2E9C-101B-9397-08002B2CF9AE}" pid="4" name="UsrData">
    <vt:lpwstr>76496513eacb4f8eba5490c908fe1d25</vt:lpwstr>
  </property>
  <property fmtid="{D5CDD505-2E9C-101B-9397-08002B2CF9AE}" pid="5" name="AIGC">
    <vt:lpwstr>{"Label":"1","ContentProducer":"001191110108MA01KP2T5U00000","ProduceID":"686e0a08-e770-44c0-b5a6-63cba05b98db","ReservedCode1":"30450221009da6d2656b6c0f0de1b5fd590222a10813e7da86b963c98b945cd2845c2f43790220304c69da2404d88d9c482f208783e8594c50cfaa140584151cf1c66ace45cbfb","ContentPropagator":"001191110108MA01KP2T5U00000","PropagateID":"686e0a08-e770-44c0-b5a6-63cba05b98db","ReservedCode2":"30450221009da6d2656b6c0f0de1b5fd590222a10813e7da86b963c98b945cd2845c2f43790220304c69da2404d88d9c482f208783e8594c50cfaa140584151cf1c66ace45cbfb"}</vt:lpwstr>
  </property>
  <property fmtid="{D5CDD505-2E9C-101B-9397-08002B2CF9AE}" pid="6" name="ICV">
    <vt:lpwstr>8B835C83935047D0A8808F296F304BDB_12</vt:lpwstr>
  </property>
  <property fmtid="{D5CDD505-2E9C-101B-9397-08002B2CF9AE}" pid="7" name="KSOProductBuildVer">
    <vt:lpwstr>2052-12.1.0.22529</vt:lpwstr>
  </property>
</Properties>
</file>