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050023" cy="126111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1" Type="http://schemas.openxmlformats.org/officeDocument/2006/relationships/viewProps" Target="viewProp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image" Target="../media/image15.jpe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1" Type="http://schemas.openxmlformats.org/officeDocument/2006/relationships/image" Target="../media/image28.jpeg"/><Relationship Id="rId20" Type="http://schemas.openxmlformats.org/officeDocument/2006/relationships/image" Target="../media/image27.jpeg"/><Relationship Id="rId2" Type="http://schemas.openxmlformats.org/officeDocument/2006/relationships/image" Target="../media/image9.png"/><Relationship Id="rId19" Type="http://schemas.openxmlformats.org/officeDocument/2006/relationships/image" Target="../media/image26.jpeg"/><Relationship Id="rId18" Type="http://schemas.openxmlformats.org/officeDocument/2006/relationships/image" Target="../media/image25.jpeg"/><Relationship Id="rId17" Type="http://schemas.openxmlformats.org/officeDocument/2006/relationships/image" Target="../media/image24.jpeg"/><Relationship Id="rId16" Type="http://schemas.openxmlformats.org/officeDocument/2006/relationships/image" Target="../media/image23.jpeg"/><Relationship Id="rId15" Type="http://schemas.openxmlformats.org/officeDocument/2006/relationships/image" Target="../media/image22.jpeg"/><Relationship Id="rId14" Type="http://schemas.openxmlformats.org/officeDocument/2006/relationships/image" Target="../media/image21.jpeg"/><Relationship Id="rId13" Type="http://schemas.openxmlformats.org/officeDocument/2006/relationships/image" Target="../media/image20.jpeg"/><Relationship Id="rId12" Type="http://schemas.openxmlformats.org/officeDocument/2006/relationships/image" Target="../media/image19.jpeg"/><Relationship Id="rId11" Type="http://schemas.openxmlformats.org/officeDocument/2006/relationships/image" Target="../media/image18.jpeg"/><Relationship Id="rId10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jpeg"/><Relationship Id="rId8" Type="http://schemas.openxmlformats.org/officeDocument/2006/relationships/image" Target="../media/image35.jpeg"/><Relationship Id="rId7" Type="http://schemas.openxmlformats.org/officeDocument/2006/relationships/image" Target="../media/image34.jpeg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32" Type="http://schemas.openxmlformats.org/officeDocument/2006/relationships/image" Target="../media/image59.jpeg"/><Relationship Id="rId31" Type="http://schemas.openxmlformats.org/officeDocument/2006/relationships/image" Target="../media/image58.jpeg"/><Relationship Id="rId30" Type="http://schemas.openxmlformats.org/officeDocument/2006/relationships/image" Target="../media/image57.jpeg"/><Relationship Id="rId3" Type="http://schemas.openxmlformats.org/officeDocument/2006/relationships/image" Target="../media/image30.jpeg"/><Relationship Id="rId29" Type="http://schemas.openxmlformats.org/officeDocument/2006/relationships/image" Target="../media/image56.jpeg"/><Relationship Id="rId28" Type="http://schemas.openxmlformats.org/officeDocument/2006/relationships/image" Target="../media/image55.jpeg"/><Relationship Id="rId27" Type="http://schemas.openxmlformats.org/officeDocument/2006/relationships/image" Target="../media/image54.jpeg"/><Relationship Id="rId26" Type="http://schemas.openxmlformats.org/officeDocument/2006/relationships/image" Target="../media/image53.jpeg"/><Relationship Id="rId25" Type="http://schemas.openxmlformats.org/officeDocument/2006/relationships/image" Target="../media/image52.jpeg"/><Relationship Id="rId24" Type="http://schemas.openxmlformats.org/officeDocument/2006/relationships/image" Target="../media/image51.jpeg"/><Relationship Id="rId23" Type="http://schemas.openxmlformats.org/officeDocument/2006/relationships/image" Target="../media/image50.jpeg"/><Relationship Id="rId22" Type="http://schemas.openxmlformats.org/officeDocument/2006/relationships/image" Target="../media/image49.jpeg"/><Relationship Id="rId21" Type="http://schemas.openxmlformats.org/officeDocument/2006/relationships/image" Target="../media/image48.jpeg"/><Relationship Id="rId20" Type="http://schemas.openxmlformats.org/officeDocument/2006/relationships/image" Target="../media/image47.jpeg"/><Relationship Id="rId2" Type="http://schemas.openxmlformats.org/officeDocument/2006/relationships/image" Target="../media/image29.png"/><Relationship Id="rId19" Type="http://schemas.openxmlformats.org/officeDocument/2006/relationships/image" Target="../media/image46.jpeg"/><Relationship Id="rId18" Type="http://schemas.openxmlformats.org/officeDocument/2006/relationships/image" Target="../media/image45.jpeg"/><Relationship Id="rId17" Type="http://schemas.openxmlformats.org/officeDocument/2006/relationships/image" Target="../media/image44.jpeg"/><Relationship Id="rId16" Type="http://schemas.openxmlformats.org/officeDocument/2006/relationships/image" Target="../media/image43.jpeg"/><Relationship Id="rId15" Type="http://schemas.openxmlformats.org/officeDocument/2006/relationships/image" Target="../media/image42.jpeg"/><Relationship Id="rId14" Type="http://schemas.openxmlformats.org/officeDocument/2006/relationships/image" Target="../media/image41.jpeg"/><Relationship Id="rId13" Type="http://schemas.openxmlformats.org/officeDocument/2006/relationships/image" Target="../media/image40.jpeg"/><Relationship Id="rId12" Type="http://schemas.openxmlformats.org/officeDocument/2006/relationships/image" Target="../media/image39.jpeg"/><Relationship Id="rId11" Type="http://schemas.openxmlformats.org/officeDocument/2006/relationships/image" Target="../media/image38.jpeg"/><Relationship Id="rId10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jpeg"/><Relationship Id="rId8" Type="http://schemas.openxmlformats.org/officeDocument/2006/relationships/image" Target="../media/image66.jpeg"/><Relationship Id="rId7" Type="http://schemas.openxmlformats.org/officeDocument/2006/relationships/image" Target="../media/image65.jpeg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jpeg"/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0" Type="http://schemas.openxmlformats.org/officeDocument/2006/relationships/image" Target="../media/image6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jpeg"/><Relationship Id="rId8" Type="http://schemas.openxmlformats.org/officeDocument/2006/relationships/image" Target="../media/image75.jpeg"/><Relationship Id="rId7" Type="http://schemas.openxmlformats.org/officeDocument/2006/relationships/image" Target="../media/image74.jpeg"/><Relationship Id="rId6" Type="http://schemas.openxmlformats.org/officeDocument/2006/relationships/image" Target="../media/image73.jpeg"/><Relationship Id="rId5" Type="http://schemas.openxmlformats.org/officeDocument/2006/relationships/image" Target="../media/image72.jpeg"/><Relationship Id="rId4" Type="http://schemas.openxmlformats.org/officeDocument/2006/relationships/image" Target="../media/image71.jpeg"/><Relationship Id="rId3" Type="http://schemas.openxmlformats.org/officeDocument/2006/relationships/image" Target="../media/image70.jpeg"/><Relationship Id="rId2" Type="http://schemas.openxmlformats.org/officeDocument/2006/relationships/image" Target="../media/image69.png"/><Relationship Id="rId15" Type="http://schemas.openxmlformats.org/officeDocument/2006/relationships/image" Target="../media/image82.jpeg"/><Relationship Id="rId14" Type="http://schemas.openxmlformats.org/officeDocument/2006/relationships/image" Target="../media/image81.jpeg"/><Relationship Id="rId13" Type="http://schemas.openxmlformats.org/officeDocument/2006/relationships/image" Target="../media/image80.jpeg"/><Relationship Id="rId12" Type="http://schemas.openxmlformats.org/officeDocument/2006/relationships/image" Target="../media/image79.jpeg"/><Relationship Id="rId11" Type="http://schemas.openxmlformats.org/officeDocument/2006/relationships/image" Target="../media/image78.jpeg"/><Relationship Id="rId10" Type="http://schemas.openxmlformats.org/officeDocument/2006/relationships/image" Target="../media/image7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5.jpeg"/><Relationship Id="rId3" Type="http://schemas.openxmlformats.org/officeDocument/2006/relationships/image" Target="../media/image84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jpeg"/><Relationship Id="rId8" Type="http://schemas.openxmlformats.org/officeDocument/2006/relationships/image" Target="../media/image92.jpeg"/><Relationship Id="rId7" Type="http://schemas.openxmlformats.org/officeDocument/2006/relationships/image" Target="../media/image91.jpeg"/><Relationship Id="rId6" Type="http://schemas.openxmlformats.org/officeDocument/2006/relationships/image" Target="../media/image90.jpeg"/><Relationship Id="rId5" Type="http://schemas.openxmlformats.org/officeDocument/2006/relationships/image" Target="../media/image89.jpeg"/><Relationship Id="rId4" Type="http://schemas.openxmlformats.org/officeDocument/2006/relationships/image" Target="../media/image88.jpeg"/><Relationship Id="rId3" Type="http://schemas.openxmlformats.org/officeDocument/2006/relationships/image" Target="../media/image87.jpeg"/><Relationship Id="rId2" Type="http://schemas.openxmlformats.org/officeDocument/2006/relationships/image" Target="../media/image86.png"/><Relationship Id="rId18" Type="http://schemas.openxmlformats.org/officeDocument/2006/relationships/image" Target="../media/image102.jpeg"/><Relationship Id="rId17" Type="http://schemas.openxmlformats.org/officeDocument/2006/relationships/image" Target="../media/image101.jpeg"/><Relationship Id="rId16" Type="http://schemas.openxmlformats.org/officeDocument/2006/relationships/image" Target="../media/image100.jpeg"/><Relationship Id="rId15" Type="http://schemas.openxmlformats.org/officeDocument/2006/relationships/image" Target="../media/image99.jpeg"/><Relationship Id="rId14" Type="http://schemas.openxmlformats.org/officeDocument/2006/relationships/image" Target="../media/image98.jpeg"/><Relationship Id="rId13" Type="http://schemas.openxmlformats.org/officeDocument/2006/relationships/image" Target="../media/image97.jpeg"/><Relationship Id="rId12" Type="http://schemas.openxmlformats.org/officeDocument/2006/relationships/image" Target="../media/image96.jpeg"/><Relationship Id="rId11" Type="http://schemas.openxmlformats.org/officeDocument/2006/relationships/image" Target="../media/image95.jpeg"/><Relationship Id="rId10" Type="http://schemas.openxmlformats.org/officeDocument/2006/relationships/image" Target="../media/image9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1637538"/>
            <a:ext cx="7048500" cy="9334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71316" y="7852657"/>
            <a:ext cx="6484219" cy="302641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476997" y="4752866"/>
            <a:ext cx="6092980" cy="2447597"/>
            <a:chOff x="0" y="0"/>
            <a:chExt cx="6092980" cy="2447597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6092980" cy="2447597"/>
            </a:xfrm>
            <a:prstGeom prst="rect">
              <a:avLst/>
            </a:prstGeom>
          </p:spPr>
        </p:pic>
        <p:sp>
          <p:nvSpPr>
            <p:cNvPr id="8" name="textbox 8"/>
            <p:cNvSpPr/>
            <p:nvPr/>
          </p:nvSpPr>
          <p:spPr>
            <a:xfrm>
              <a:off x="-12700" y="-12700"/>
              <a:ext cx="6118859" cy="249682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4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2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8673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306704" algn="l" rtl="0" eaLnBrk="0">
                <a:lnSpc>
                  <a:spcPct val="92000"/>
                </a:lnSpc>
                <a:tabLst>
                  <a:tab pos="516890" algn="l"/>
                </a:tabLst>
              </a:pPr>
              <a:r>
                <a:rPr sz="2400" kern="0" spc="0" dirty="0">
                  <a:solidFill>
                    <a:srgbClr val="5C6BC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	</a:t>
              </a:r>
              <a:r>
                <a:rPr sz="2400" kern="0" spc="230" dirty="0">
                  <a:solidFill>
                    <a:srgbClr val="5C6BC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2400" kern="0" spc="-20" dirty="0">
                  <a:solidFill>
                    <a:srgbClr val="5C6BC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汉语拼音的组成</a:t>
              </a:r>
              <a:endParaRPr sz="2400" dirty="0">
                <a:latin typeface="Microsoft YaHei"/>
                <a:ea typeface="Microsoft YaHei"/>
                <a:cs typeface="Microsoft YaHei"/>
              </a:endParaRPr>
            </a:p>
            <a:p>
              <a:pPr algn="l" rtl="0" eaLnBrk="0">
                <a:lnSpc>
                  <a:spcPct val="14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306704" algn="l" rtl="0" eaLnBrk="0">
                <a:lnSpc>
                  <a:spcPct val="83000"/>
                </a:lnSpc>
                <a:spcBef>
                  <a:spcPts val="542"/>
                </a:spcBef>
                <a:tabLst/>
              </a:pPr>
              <a:r>
                <a:rPr sz="1800" kern="0" spc="-20" dirty="0">
                  <a:solidFill>
                    <a:srgbClr val="424242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汉语拼音是学习中文的基础</a:t>
              </a:r>
              <a:r>
                <a:rPr sz="1800" kern="0" spc="-250" dirty="0">
                  <a:solidFill>
                    <a:srgbClr val="424242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1800" kern="0" spc="-20" dirty="0">
                  <a:solidFill>
                    <a:srgbClr val="424242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，</a:t>
              </a:r>
              <a:r>
                <a:rPr sz="1800" kern="0" spc="-440" dirty="0">
                  <a:solidFill>
                    <a:srgbClr val="424242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1800" kern="0" spc="-20" dirty="0">
                  <a:solidFill>
                    <a:srgbClr val="424242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它由声母、韵母和整体认</a:t>
              </a:r>
              <a:endParaRPr sz="1800" dirty="0">
                <a:latin typeface="Microsoft YaHei"/>
                <a:ea typeface="Microsoft YaHei"/>
                <a:cs typeface="Microsoft YaHei"/>
              </a:endParaRPr>
            </a:p>
            <a:p>
              <a:pPr marL="307975" indent="-1270" algn="l" rtl="0" eaLnBrk="0">
                <a:lnSpc>
                  <a:spcPct val="138000"/>
                </a:lnSpc>
                <a:spcBef>
                  <a:spcPts val="1"/>
                </a:spcBef>
                <a:tabLst/>
              </a:pPr>
              <a:r>
                <a:rPr sz="1800" kern="0" spc="-10" dirty="0">
                  <a:solidFill>
                    <a:srgbClr val="424242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读音节三部分组成</a:t>
              </a:r>
              <a:r>
                <a:rPr sz="1800" kern="0" spc="-300" dirty="0">
                  <a:solidFill>
                    <a:srgbClr val="424242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1800" kern="0" spc="-10" dirty="0">
                  <a:solidFill>
                    <a:srgbClr val="424242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，通过形象图像</a:t>
              </a:r>
              <a:r>
                <a:rPr sz="1800" kern="0" spc="-20" dirty="0">
                  <a:solidFill>
                    <a:srgbClr val="424242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可以帮助我们更好地</a:t>
              </a:r>
              <a:r>
                <a:rPr sz="1800" kern="0" spc="0" dirty="0">
                  <a:solidFill>
                    <a:srgbClr val="424242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     </a:t>
              </a:r>
              <a:r>
                <a:rPr sz="1800" kern="0" spc="-20" dirty="0">
                  <a:solidFill>
                    <a:srgbClr val="424242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记忆和掌握发音。</a:t>
              </a:r>
              <a:endParaRPr sz="1800" dirty="0">
                <a:latin typeface="Microsoft YaHei"/>
                <a:ea typeface="Microsoft YaHei"/>
                <a:cs typeface="Microsoft YaHei"/>
              </a:endParaRPr>
            </a:p>
          </p:txBody>
        </p:sp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294375" y="388728"/>
              <a:ext cx="209854" cy="230886"/>
            </a:xfrm>
            <a:prstGeom prst="rect">
              <a:avLst/>
            </a:prstGeom>
          </p:spPr>
        </p:pic>
      </p:grpSp>
      <p:sp>
        <p:nvSpPr>
          <p:cNvPr id="12" name="textbox 12"/>
          <p:cNvSpPr/>
          <p:nvPr/>
        </p:nvSpPr>
        <p:spPr>
          <a:xfrm>
            <a:off x="81788" y="1719326"/>
            <a:ext cx="5322570" cy="18395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46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2000"/>
              </a:lnSpc>
              <a:tabLst/>
            </a:pPr>
            <a:r>
              <a:rPr sz="4800" kern="0" spc="90" dirty="0">
                <a:solidFill>
                  <a:srgbClr val="D9D9D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汉语拼音总览</a:t>
            </a:r>
            <a:endParaRPr sz="4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2513329" algn="l" rtl="0" eaLnBrk="0">
              <a:lnSpc>
                <a:spcPct val="92000"/>
              </a:lnSpc>
              <a:spcBef>
                <a:spcPts val="3"/>
              </a:spcBef>
              <a:tabLst/>
            </a:pPr>
            <a:r>
              <a:rPr sz="2100" kern="0" spc="-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形象图像记忆法</a:t>
            </a:r>
            <a:endParaRPr sz="21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94488" y="1732026"/>
            <a:ext cx="1429511" cy="1429511"/>
          </a:xfrm>
          <a:prstGeom prst="rect">
            <a:avLst/>
          </a:prstGeom>
        </p:spPr>
      </p:pic>
      <p:sp>
        <p:nvSpPr>
          <p:cNvPr id="16" name="textbox 16"/>
          <p:cNvSpPr/>
          <p:nvPr/>
        </p:nvSpPr>
        <p:spPr>
          <a:xfrm>
            <a:off x="4929136" y="8033258"/>
            <a:ext cx="1389380" cy="18472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5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79119" algn="l" rtl="0" eaLnBrk="0">
              <a:lnSpc>
                <a:spcPct val="84000"/>
              </a:lnSpc>
              <a:tabLst>
                <a:tab pos="801369" algn="l"/>
              </a:tabLst>
            </a:pPr>
            <a:r>
              <a:rPr sz="3000" kern="0" spc="0" dirty="0">
                <a:solidFill>
                  <a:srgbClr val="000000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	</a:t>
            </a:r>
            <a:endParaRPr sz="3000" dirty="0">
              <a:latin typeface="Arial Unicode MS"/>
              <a:ea typeface="Arial Unicode MS"/>
              <a:cs typeface="Arial Unicode MS"/>
            </a:endParaRPr>
          </a:p>
          <a:p>
            <a:pPr marL="554355" algn="l" rtl="0" eaLnBrk="0">
              <a:lnSpc>
                <a:spcPts val="2578"/>
              </a:lnSpc>
              <a:spcBef>
                <a:spcPts val="1287"/>
              </a:spcBef>
              <a:tabLst/>
            </a:pPr>
            <a:r>
              <a:rPr sz="21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16</a:t>
            </a:r>
            <a:endParaRPr sz="2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spcBef>
                <a:spcPts val="757"/>
              </a:spcBef>
              <a:tabLst/>
            </a:pPr>
            <a:r>
              <a:rPr sz="1800" kern="0" spc="-20" dirty="0">
                <a:solidFill>
                  <a:srgbClr val="66BB6A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整体认读音节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613409" indent="-601344" algn="l" rtl="0" eaLnBrk="0">
              <a:lnSpc>
                <a:spcPct val="122000"/>
              </a:lnSpc>
              <a:spcBef>
                <a:spcPts val="1"/>
              </a:spcBef>
              <a:tabLst/>
            </a:pPr>
            <a:r>
              <a:rPr sz="1300" kern="0" spc="40" dirty="0">
                <a:solidFill>
                  <a:srgbClr val="757575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直接认读的特殊音</a:t>
            </a:r>
            <a:r>
              <a:rPr sz="1300" kern="0" spc="0" dirty="0">
                <a:solidFill>
                  <a:srgbClr val="757575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300" kern="0" spc="-10" dirty="0">
                <a:solidFill>
                  <a:srgbClr val="757575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节</a:t>
            </a:r>
            <a:endParaRPr sz="13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508878" y="8045958"/>
            <a:ext cx="221742" cy="384809"/>
          </a:xfrm>
          <a:prstGeom prst="rect">
            <a:avLst/>
          </a:prstGeom>
        </p:spPr>
      </p:pic>
      <p:sp>
        <p:nvSpPr>
          <p:cNvPr id="20" name="textbox 20"/>
          <p:cNvSpPr/>
          <p:nvPr/>
        </p:nvSpPr>
        <p:spPr>
          <a:xfrm>
            <a:off x="2835008" y="8033258"/>
            <a:ext cx="1388110" cy="15989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5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93725" algn="l" rtl="0" eaLnBrk="0">
              <a:lnSpc>
                <a:spcPct val="84000"/>
              </a:lnSpc>
              <a:tabLst>
                <a:tab pos="784225" algn="l"/>
              </a:tabLst>
            </a:pPr>
            <a:r>
              <a:rPr sz="3000" kern="0" spc="0" dirty="0">
                <a:solidFill>
                  <a:srgbClr val="000000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	</a:t>
            </a:r>
            <a:endParaRPr sz="3000" dirty="0">
              <a:latin typeface="Arial Unicode MS"/>
              <a:ea typeface="Arial Unicode MS"/>
              <a:cs typeface="Arial Unicode MS"/>
            </a:endParaRPr>
          </a:p>
          <a:p>
            <a:pPr marL="541019" algn="l" rtl="0" eaLnBrk="0">
              <a:lnSpc>
                <a:spcPts val="2603"/>
              </a:lnSpc>
              <a:spcBef>
                <a:spcPts val="1287"/>
              </a:spcBef>
              <a:tabLst/>
            </a:pPr>
            <a:r>
              <a:rPr sz="21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24</a:t>
            </a:r>
            <a:endParaRPr sz="2100" dirty="0">
              <a:latin typeface="Arial"/>
              <a:ea typeface="Arial"/>
              <a:cs typeface="Arial"/>
            </a:endParaRPr>
          </a:p>
          <a:p>
            <a:pPr marL="468630" algn="l" rtl="0" eaLnBrk="0">
              <a:lnSpc>
                <a:spcPct val="92000"/>
              </a:lnSpc>
              <a:spcBef>
                <a:spcPts val="745"/>
              </a:spcBef>
              <a:tabLst/>
            </a:pPr>
            <a:r>
              <a:rPr sz="1800" kern="0" spc="-40" dirty="0">
                <a:solidFill>
                  <a:srgbClr val="42A5F5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韵母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spcBef>
                <a:spcPts val="3"/>
              </a:spcBef>
              <a:tabLst/>
            </a:pPr>
            <a:r>
              <a:rPr sz="1300" kern="0" spc="30" dirty="0">
                <a:solidFill>
                  <a:srgbClr val="757575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音节中的元音部分</a:t>
            </a:r>
            <a:endParaRPr sz="13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429000" y="8045958"/>
            <a:ext cx="190500" cy="384809"/>
          </a:xfrm>
          <a:prstGeom prst="rect">
            <a:avLst/>
          </a:prstGeom>
        </p:spPr>
      </p:pic>
      <p:sp>
        <p:nvSpPr>
          <p:cNvPr id="24" name="textbox 24"/>
          <p:cNvSpPr/>
          <p:nvPr/>
        </p:nvSpPr>
        <p:spPr>
          <a:xfrm>
            <a:off x="821118" y="8033258"/>
            <a:ext cx="1220469" cy="15982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5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32434" algn="l" rtl="0" eaLnBrk="0">
              <a:lnSpc>
                <a:spcPct val="84000"/>
              </a:lnSpc>
              <a:tabLst>
                <a:tab pos="781684" algn="l"/>
              </a:tabLst>
            </a:pPr>
            <a:r>
              <a:rPr sz="3000" kern="0" spc="0" dirty="0">
                <a:solidFill>
                  <a:srgbClr val="000000">
                    <a:alpha val="100000"/>
                  </a:srgbClr>
                </a:solidFill>
                <a:latin typeface="Arial Unicode MS"/>
                <a:ea typeface="Arial Unicode MS"/>
                <a:cs typeface="Arial Unicode MS"/>
              </a:rPr>
              <a:t>	</a:t>
            </a:r>
            <a:endParaRPr sz="3000" dirty="0">
              <a:latin typeface="Arial Unicode MS"/>
              <a:ea typeface="Arial Unicode MS"/>
              <a:cs typeface="Arial Unicode MS"/>
            </a:endParaRPr>
          </a:p>
          <a:p>
            <a:pPr marL="459105" algn="l" rtl="0" eaLnBrk="0">
              <a:lnSpc>
                <a:spcPts val="2577"/>
              </a:lnSpc>
              <a:spcBef>
                <a:spcPts val="1287"/>
              </a:spcBef>
              <a:tabLst/>
            </a:pPr>
            <a:r>
              <a:rPr sz="21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23</a:t>
            </a:r>
            <a:endParaRPr sz="2100" dirty="0">
              <a:latin typeface="Arial"/>
              <a:ea typeface="Arial"/>
              <a:cs typeface="Arial"/>
            </a:endParaRPr>
          </a:p>
          <a:p>
            <a:pPr marL="384175" algn="l" rtl="0" eaLnBrk="0">
              <a:lnSpc>
                <a:spcPct val="92000"/>
              </a:lnSpc>
              <a:spcBef>
                <a:spcPts val="767"/>
              </a:spcBef>
              <a:tabLst/>
            </a:pPr>
            <a:r>
              <a:rPr sz="1800" kern="0" spc="-30" dirty="0">
                <a:solidFill>
                  <a:srgbClr val="EF535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声母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spcBef>
                <a:spcPts val="7"/>
              </a:spcBef>
              <a:tabLst/>
            </a:pPr>
            <a:r>
              <a:rPr sz="1300" kern="0" spc="40" dirty="0">
                <a:solidFill>
                  <a:srgbClr val="757575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发音开头的辅音</a:t>
            </a:r>
            <a:endParaRPr sz="13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253871" y="8045958"/>
            <a:ext cx="348995" cy="3848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61" y="1428750"/>
            <a:ext cx="7048500" cy="9753600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394478" y="1960706"/>
            <a:ext cx="6102984" cy="25831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9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ct val="96000"/>
              </a:lnSpc>
              <a:tabLst/>
            </a:pPr>
            <a:r>
              <a:rPr sz="3900" b="1" kern="0" spc="-20" dirty="0">
                <a:solidFill>
                  <a:srgbClr val="706848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汉</a:t>
            </a:r>
            <a:r>
              <a:rPr sz="3900" b="1" kern="0" spc="-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语拼音整体认读音节</a:t>
            </a:r>
            <a:endParaRPr sz="3900" dirty="0">
              <a:latin typeface="SimHei"/>
              <a:ea typeface="SimHei"/>
              <a:cs typeface="SimHei"/>
            </a:endParaRPr>
          </a:p>
          <a:p>
            <a:pPr marL="2314575" algn="l" rtl="0" eaLnBrk="0">
              <a:lnSpc>
                <a:spcPct val="98000"/>
              </a:lnSpc>
              <a:spcBef>
                <a:spcPts val="1059"/>
              </a:spcBef>
              <a:tabLst/>
            </a:pPr>
            <a:r>
              <a:rPr sz="1800" b="1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形象图像记忆法</a:t>
            </a:r>
            <a:endParaRPr sz="18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5000"/>
              </a:lnSpc>
              <a:spcBef>
                <a:spcPts val="402"/>
              </a:spcBef>
              <a:tabLst/>
            </a:pPr>
            <a:r>
              <a:rPr sz="1300" kern="0" spc="2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整体认读音节是汉语拼音中的特殊音节，共有16个，不用拼读，直接</a:t>
            </a:r>
            <a:r>
              <a:rPr sz="1300" kern="0" spc="1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认</a:t>
            </a:r>
            <a:endParaRPr sz="1300" dirty="0">
              <a:latin typeface="SimHei"/>
              <a:ea typeface="SimHei"/>
              <a:cs typeface="SimHei"/>
            </a:endParaRPr>
          </a:p>
          <a:p>
            <a:pPr marL="2736214" algn="l" rtl="0" eaLnBrk="0">
              <a:lnSpc>
                <a:spcPct val="99000"/>
              </a:lnSpc>
              <a:spcBef>
                <a:spcPts val="731"/>
              </a:spcBef>
              <a:tabLst/>
            </a:pPr>
            <a:r>
              <a:rPr sz="1300" kern="0" spc="-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读即可。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spcBef>
                <a:spcPts val="3"/>
              </a:spcBef>
              <a:tabLst/>
            </a:pPr>
            <a:r>
              <a:rPr sz="1800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?</a:t>
            </a:r>
            <a:r>
              <a:rPr sz="1800" kern="0" spc="29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800" b="1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整体认读音节表</a:t>
            </a:r>
            <a:endParaRPr sz="1800" dirty="0">
              <a:latin typeface="SimHei"/>
              <a:ea typeface="SimHei"/>
              <a:cs typeface="SimHei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182396" y="4603742"/>
            <a:ext cx="1498581" cy="1517660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667537" y="9067205"/>
            <a:ext cx="869314" cy="7169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75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62254" algn="l" rtl="0" eaLnBrk="0">
              <a:lnSpc>
                <a:spcPct val="100000"/>
              </a:lnSpc>
              <a:tabLst/>
            </a:pPr>
            <a:r>
              <a:rPr sz="1300" b="1" kern="0" spc="-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乌鱼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3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8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6000"/>
              </a:lnSpc>
              <a:tabLst/>
            </a:pPr>
            <a:r>
              <a:rPr sz="2900" b="1" kern="0" spc="-30" dirty="0">
                <a:solidFill>
                  <a:srgbClr val="3040A0">
                    <a:alpha val="100000"/>
                  </a:srgbClr>
                </a:solidFill>
                <a:latin typeface="Arial"/>
                <a:ea typeface="Arial"/>
                <a:cs typeface="Arial"/>
              </a:rPr>
              <a:t>yuan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sp>
        <p:nvSpPr>
          <p:cNvPr id="36" name="textbox 36"/>
          <p:cNvSpPr/>
          <p:nvPr/>
        </p:nvSpPr>
        <p:spPr>
          <a:xfrm>
            <a:off x="5550667" y="9008163"/>
            <a:ext cx="779144" cy="7823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5104" algn="l" rtl="0" eaLnBrk="0">
              <a:lnSpc>
                <a:spcPct val="99000"/>
              </a:lnSpc>
              <a:tabLst/>
            </a:pPr>
            <a:r>
              <a:rPr sz="1300" b="1" kern="0" spc="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月亮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2000"/>
              </a:lnSpc>
              <a:spcBef>
                <a:spcPts val="2"/>
              </a:spcBef>
              <a:tabLst/>
            </a:pPr>
            <a:r>
              <a:rPr sz="2900" b="1" kern="0" spc="-10" dirty="0">
                <a:solidFill>
                  <a:srgbClr val="305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ying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956803" y="8267681"/>
            <a:ext cx="730224" cy="730251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969490" y="9855177"/>
            <a:ext cx="704850" cy="704892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588741" y="6711982"/>
            <a:ext cx="692162" cy="704794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362996" y="5137166"/>
            <a:ext cx="723881" cy="654076"/>
          </a:xfrm>
          <a:prstGeom prst="rect">
            <a:avLst/>
          </a:prstGeom>
        </p:spPr>
      </p:pic>
      <p:sp>
        <p:nvSpPr>
          <p:cNvPr id="46" name="textbox 46"/>
          <p:cNvSpPr/>
          <p:nvPr/>
        </p:nvSpPr>
        <p:spPr>
          <a:xfrm>
            <a:off x="5601487" y="7505166"/>
            <a:ext cx="641984" cy="7734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75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0654" algn="l" rtl="0" eaLnBrk="0">
              <a:lnSpc>
                <a:spcPct val="100000"/>
              </a:lnSpc>
              <a:tabLst/>
            </a:pPr>
            <a:r>
              <a:rPr sz="1300" b="1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衣服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6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2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6000"/>
              </a:lnSpc>
              <a:tabLst/>
            </a:pPr>
            <a:r>
              <a:rPr sz="2900" b="1" kern="0" spc="-40" dirty="0">
                <a:solidFill>
                  <a:srgbClr val="3040A0">
                    <a:alpha val="100000"/>
                  </a:srgbClr>
                </a:solidFill>
                <a:latin typeface="Arial"/>
                <a:ea typeface="Arial"/>
                <a:cs typeface="Arial"/>
              </a:rPr>
              <a:t>yue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sp>
        <p:nvSpPr>
          <p:cNvPr id="48" name="textbox 48"/>
          <p:cNvSpPr/>
          <p:nvPr/>
        </p:nvSpPr>
        <p:spPr>
          <a:xfrm>
            <a:off x="3982235" y="9067891"/>
            <a:ext cx="672465" cy="7162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98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0654" algn="l" rtl="0" eaLnBrk="0">
              <a:lnSpc>
                <a:spcPct val="100000"/>
              </a:lnSpc>
              <a:tabLst/>
            </a:pPr>
            <a:r>
              <a:rPr sz="1300" b="1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椰子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3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6000"/>
              </a:lnSpc>
              <a:tabLst/>
            </a:pPr>
            <a:r>
              <a:rPr sz="2900" b="1" kern="0" spc="-30" dirty="0">
                <a:solidFill>
                  <a:srgbClr val="305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yun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582398" y="8343857"/>
            <a:ext cx="704850" cy="584240"/>
          </a:xfrm>
          <a:prstGeom prst="rect">
            <a:avLst/>
          </a:prstGeom>
        </p:spPr>
      </p:pic>
      <p:sp>
        <p:nvSpPr>
          <p:cNvPr id="52" name="textbox 52"/>
          <p:cNvSpPr/>
          <p:nvPr/>
        </p:nvSpPr>
        <p:spPr>
          <a:xfrm>
            <a:off x="2432834" y="9109662"/>
            <a:ext cx="498475" cy="8712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2564" algn="l" rtl="0" eaLnBrk="0">
              <a:lnSpc>
                <a:spcPts val="1239"/>
              </a:lnSpc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鱼</a:t>
            </a:r>
            <a:endParaRPr sz="10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020"/>
              </a:lnSpc>
              <a:tabLst/>
            </a:pPr>
            <a:r>
              <a:rPr sz="2900" kern="0" spc="-10" dirty="0">
                <a:solidFill>
                  <a:srgbClr val="305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yin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858000" y="8280361"/>
            <a:ext cx="533430" cy="685873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832613" y="7344492"/>
            <a:ext cx="490219" cy="8477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97155" algn="l" rtl="0" eaLnBrk="0">
              <a:lnSpc>
                <a:spcPct val="99000"/>
              </a:lnSpc>
              <a:tabLst/>
            </a:pPr>
            <a:r>
              <a:rPr sz="1300" b="1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字母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7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0000"/>
              </a:lnSpc>
              <a:tabLst/>
            </a:pPr>
            <a:r>
              <a:rPr sz="2200" b="1" kern="0" spc="-10" dirty="0">
                <a:solidFill>
                  <a:srgbClr val="3040A0">
                    <a:alpha val="100000"/>
                  </a:srgbClr>
                </a:solidFill>
                <a:latin typeface="Arial"/>
                <a:ea typeface="Arial"/>
                <a:cs typeface="Arial"/>
              </a:rPr>
              <a:t>WU</a:t>
            </a:r>
            <a:endParaRPr sz="2200" dirty="0">
              <a:latin typeface="Arial"/>
              <a:ea typeface="Arial"/>
              <a:cs typeface="Arial"/>
            </a:endParaRPr>
          </a:p>
        </p:txBody>
      </p:sp>
      <p:sp>
        <p:nvSpPr>
          <p:cNvPr id="58" name="textbox 58"/>
          <p:cNvSpPr/>
          <p:nvPr/>
        </p:nvSpPr>
        <p:spPr>
          <a:xfrm>
            <a:off x="2489926" y="7363511"/>
            <a:ext cx="444500" cy="8521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6355" algn="l" rtl="0" eaLnBrk="0">
              <a:lnSpc>
                <a:spcPct val="99000"/>
              </a:lnSpc>
              <a:tabLst/>
            </a:pPr>
            <a:r>
              <a:rPr sz="1300" b="1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刺猬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5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256"/>
              </a:lnSpc>
              <a:spcBef>
                <a:spcPts val="6"/>
              </a:spcBef>
              <a:tabLst/>
            </a:pPr>
            <a:r>
              <a:rPr sz="2900" b="1" kern="0" spc="-30" dirty="0">
                <a:solidFill>
                  <a:srgbClr val="3040A0">
                    <a:alpha val="100000"/>
                  </a:srgbClr>
                </a:solidFill>
                <a:latin typeface="Arial"/>
                <a:ea typeface="Arial"/>
                <a:cs typeface="Arial"/>
              </a:rPr>
              <a:t>yu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pic>
        <p:nvPicPr>
          <p:cNvPr id="60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832625" y="9867857"/>
            <a:ext cx="577836" cy="58424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5709412" y="9855177"/>
            <a:ext cx="457165" cy="692213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3969490" y="5270498"/>
            <a:ext cx="711193" cy="438131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2369339" y="6851654"/>
            <a:ext cx="717537" cy="412772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2521728" y="8280361"/>
            <a:ext cx="406416" cy="711232"/>
          </a:xfrm>
          <a:prstGeom prst="rect">
            <a:avLst/>
          </a:prstGeom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3963146" y="6870673"/>
            <a:ext cx="717537" cy="400092"/>
          </a:xfrm>
          <a:prstGeom prst="rect">
            <a:avLst/>
          </a:prstGeom>
        </p:spPr>
      </p:pic>
      <p:pic>
        <p:nvPicPr>
          <p:cNvPr id="72" name="picture 7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756431" y="6877014"/>
            <a:ext cx="711193" cy="387412"/>
          </a:xfrm>
          <a:prstGeom prst="rect">
            <a:avLst/>
          </a:prstGeom>
        </p:spPr>
      </p:pic>
      <p:sp>
        <p:nvSpPr>
          <p:cNvPr id="74" name="textbox 74"/>
          <p:cNvSpPr/>
          <p:nvPr/>
        </p:nvSpPr>
        <p:spPr>
          <a:xfrm>
            <a:off x="4064773" y="4712064"/>
            <a:ext cx="492759" cy="5365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020"/>
              </a:lnSpc>
              <a:tabLst/>
            </a:pPr>
            <a:r>
              <a:rPr sz="2900" kern="0" spc="-20" dirty="0">
                <a:solidFill>
                  <a:srgbClr val="3040A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sp>
        <p:nvSpPr>
          <p:cNvPr id="76" name="textbox 76"/>
          <p:cNvSpPr/>
          <p:nvPr/>
        </p:nvSpPr>
        <p:spPr>
          <a:xfrm>
            <a:off x="2451865" y="4559616"/>
            <a:ext cx="490219" cy="5365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020"/>
              </a:lnSpc>
              <a:tabLst/>
            </a:pPr>
            <a:r>
              <a:rPr sz="2900" kern="0" spc="-30" dirty="0">
                <a:solidFill>
                  <a:srgbClr val="304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chi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pic>
        <p:nvPicPr>
          <p:cNvPr id="78" name="picture 7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2382027" y="10039325"/>
            <a:ext cx="685818" cy="330256"/>
          </a:xfrm>
          <a:prstGeom prst="rect">
            <a:avLst/>
          </a:prstGeom>
        </p:spPr>
      </p:pic>
      <p:sp>
        <p:nvSpPr>
          <p:cNvPr id="80" name="textbox 80"/>
          <p:cNvSpPr/>
          <p:nvPr/>
        </p:nvSpPr>
        <p:spPr>
          <a:xfrm>
            <a:off x="819925" y="10459711"/>
            <a:ext cx="574040" cy="4057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76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1克图形曹制金质纪告</a:t>
            </a:r>
            <a:r>
              <a:rPr sz="3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币背面图案</a:t>
            </a:r>
            <a:endParaRPr sz="3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9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07314" algn="l" rtl="0" eaLnBrk="0">
              <a:lnSpc>
                <a:spcPct val="99000"/>
              </a:lnSpc>
              <a:tabLst/>
            </a:pPr>
            <a:r>
              <a:rPr sz="1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圆形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pic>
        <p:nvPicPr>
          <p:cNvPr id="82" name="picture 8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921507" y="5251477"/>
            <a:ext cx="387385" cy="469831"/>
          </a:xfrm>
          <a:prstGeom prst="rect">
            <a:avLst/>
          </a:prstGeom>
        </p:spPr>
      </p:pic>
      <p:pic>
        <p:nvPicPr>
          <p:cNvPr id="84" name="picture 8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4102847" y="7893046"/>
            <a:ext cx="444548" cy="317479"/>
          </a:xfrm>
          <a:prstGeom prst="rect">
            <a:avLst/>
          </a:prstGeom>
        </p:spPr>
      </p:pic>
      <p:sp>
        <p:nvSpPr>
          <p:cNvPr id="86" name="textbox 86"/>
          <p:cNvSpPr/>
          <p:nvPr/>
        </p:nvSpPr>
        <p:spPr>
          <a:xfrm>
            <a:off x="851644" y="4801279"/>
            <a:ext cx="539115" cy="3867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72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sz="2900" b="1" kern="0" spc="0" dirty="0">
                <a:solidFill>
                  <a:srgbClr val="304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zhi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pic>
        <p:nvPicPr>
          <p:cNvPr id="88" name="picture 8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2572477" y="6388065"/>
            <a:ext cx="304847" cy="317577"/>
          </a:xfrm>
          <a:prstGeom prst="rect">
            <a:avLst/>
          </a:prstGeom>
        </p:spPr>
      </p:pic>
      <p:pic>
        <p:nvPicPr>
          <p:cNvPr id="90" name="picture 9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4172698" y="6419862"/>
            <a:ext cx="298433" cy="317479"/>
          </a:xfrm>
          <a:prstGeom prst="rect">
            <a:avLst/>
          </a:prstGeom>
        </p:spPr>
      </p:pic>
      <p:sp>
        <p:nvSpPr>
          <p:cNvPr id="92" name="textbox 92"/>
          <p:cNvSpPr/>
          <p:nvPr/>
        </p:nvSpPr>
        <p:spPr>
          <a:xfrm>
            <a:off x="917602" y="5814666"/>
            <a:ext cx="370840" cy="222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8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b="1" kern="0" spc="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知识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94" name="textbox 94"/>
          <p:cNvSpPr/>
          <p:nvPr/>
        </p:nvSpPr>
        <p:spPr>
          <a:xfrm>
            <a:off x="4128280" y="5798784"/>
            <a:ext cx="363220" cy="2235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52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13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狮子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96" name="textbox 96"/>
          <p:cNvSpPr/>
          <p:nvPr/>
        </p:nvSpPr>
        <p:spPr>
          <a:xfrm>
            <a:off x="4130732" y="7345006"/>
            <a:ext cx="361950" cy="222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8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b="1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思考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98" name="textbox 98"/>
          <p:cNvSpPr/>
          <p:nvPr/>
        </p:nvSpPr>
        <p:spPr>
          <a:xfrm>
            <a:off x="4128280" y="10651498"/>
            <a:ext cx="357504" cy="2247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9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1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云朵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100" name="textbox 100"/>
          <p:cNvSpPr/>
          <p:nvPr/>
        </p:nvSpPr>
        <p:spPr>
          <a:xfrm>
            <a:off x="2524167" y="10488299"/>
            <a:ext cx="357504" cy="222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8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音乐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102" name="textbox 102"/>
          <p:cNvSpPr/>
          <p:nvPr/>
        </p:nvSpPr>
        <p:spPr>
          <a:xfrm>
            <a:off x="2524167" y="5934803"/>
            <a:ext cx="356870" cy="222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b="1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吃饭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104" name="textbox 104"/>
          <p:cNvSpPr/>
          <p:nvPr/>
        </p:nvSpPr>
        <p:spPr>
          <a:xfrm>
            <a:off x="5836414" y="10678744"/>
            <a:ext cx="154939" cy="1778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39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鹰</a:t>
            </a:r>
            <a:endParaRPr sz="1000" dirty="0">
              <a:latin typeface="SimHei"/>
              <a:ea typeface="SimHei"/>
              <a:cs typeface="SimHei"/>
            </a:endParaRPr>
          </a:p>
        </p:txBody>
      </p:sp>
      <p:sp>
        <p:nvSpPr>
          <p:cNvPr id="106" name="textbox 106"/>
          <p:cNvSpPr/>
          <p:nvPr/>
        </p:nvSpPr>
        <p:spPr>
          <a:xfrm>
            <a:off x="1639032" y="9404074"/>
            <a:ext cx="74930" cy="1492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972"/>
              </a:lnSpc>
              <a:tabLst/>
            </a:pPr>
            <a:r>
              <a:rPr sz="800" kern="0" spc="-10" dirty="0">
                <a:solidFill>
                  <a:srgbClr val="70606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)</a:t>
            </a:r>
            <a:endParaRPr sz="800" dirty="0">
              <a:latin typeface="SimSun"/>
              <a:ea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61" y="0"/>
            <a:ext cx="7048500" cy="12611100"/>
          </a:xfrm>
          <a:prstGeom prst="rect">
            <a:avLst/>
          </a:prstGeom>
        </p:spPr>
      </p:pic>
      <p:sp>
        <p:nvSpPr>
          <p:cNvPr id="110" name="textbox 110"/>
          <p:cNvSpPr/>
          <p:nvPr/>
        </p:nvSpPr>
        <p:spPr>
          <a:xfrm>
            <a:off x="394478" y="525626"/>
            <a:ext cx="5972809" cy="23101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9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45285" algn="l" rtl="0" eaLnBrk="0">
              <a:lnSpc>
                <a:spcPct val="96000"/>
              </a:lnSpc>
              <a:tabLst/>
            </a:pPr>
            <a:r>
              <a:rPr sz="3900" b="1" kern="0" spc="-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汉语拼音声母</a:t>
            </a:r>
            <a:endParaRPr sz="3900" dirty="0">
              <a:latin typeface="SimHei"/>
              <a:ea typeface="SimHei"/>
              <a:cs typeface="SimHei"/>
            </a:endParaRPr>
          </a:p>
          <a:p>
            <a:pPr marL="2320925" algn="l" rtl="0" eaLnBrk="0">
              <a:lnSpc>
                <a:spcPct val="98000"/>
              </a:lnSpc>
              <a:spcBef>
                <a:spcPts val="1209"/>
              </a:spcBef>
              <a:tabLst/>
            </a:pPr>
            <a:r>
              <a:rPr sz="1800" b="1" kern="0" spc="-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形象图像记忆法</a:t>
            </a:r>
            <a:endParaRPr sz="18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53365" algn="l" rtl="0" eaLnBrk="0">
              <a:lnSpc>
                <a:spcPct val="95000"/>
              </a:lnSpc>
              <a:spcBef>
                <a:spcPts val="397"/>
              </a:spcBef>
              <a:tabLst/>
            </a:pPr>
            <a:r>
              <a:rPr sz="1300" kern="0" spc="1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声母是汉语拼音的开头部分，共有23个，与韵母组合成完整的</a:t>
            </a:r>
            <a:r>
              <a:rPr sz="1300" kern="0" spc="1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音节。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spcBef>
                <a:spcPts val="4"/>
              </a:spcBef>
              <a:tabLst/>
            </a:pPr>
            <a:r>
              <a:rPr sz="1800" kern="0" spc="-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?</a:t>
            </a:r>
            <a:r>
              <a:rPr sz="1800" kern="0" spc="29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800" b="1" kern="0" spc="-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声母表</a:t>
            </a:r>
            <a:endParaRPr sz="1800" dirty="0">
              <a:latin typeface="SimHei"/>
              <a:ea typeface="SimHei"/>
              <a:cs typeface="SimHei"/>
            </a:endParaRPr>
          </a:p>
        </p:txBody>
      </p:sp>
      <p:sp>
        <p:nvSpPr>
          <p:cNvPr id="112" name="textbox 112"/>
          <p:cNvSpPr/>
          <p:nvPr/>
        </p:nvSpPr>
        <p:spPr>
          <a:xfrm>
            <a:off x="1004032" y="10871183"/>
            <a:ext cx="3397250" cy="413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spcBef>
                <a:spcPts val="2"/>
              </a:spcBef>
              <a:tabLst/>
            </a:pPr>
            <a:r>
              <a:rPr sz="2200" kern="0" spc="-60" dirty="0">
                <a:solidFill>
                  <a:srgbClr val="3050A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200" kern="0" spc="20" dirty="0">
                <a:solidFill>
                  <a:srgbClr val="3050A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2200" kern="0" spc="10" dirty="0">
                <a:solidFill>
                  <a:srgbClr val="3050A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</a:t>
            </a:r>
            <a:r>
              <a:rPr sz="2200" kern="0" spc="-60" dirty="0">
                <a:solidFill>
                  <a:srgbClr val="204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endParaRPr sz="2200" dirty="0">
              <a:latin typeface="Arial"/>
              <a:ea typeface="Arial"/>
              <a:cs typeface="Arial"/>
            </a:endParaRPr>
          </a:p>
        </p:txBody>
      </p:sp>
      <p:pic>
        <p:nvPicPr>
          <p:cNvPr id="114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615537" y="10883883"/>
            <a:ext cx="215895" cy="323853"/>
          </a:xfrm>
          <a:prstGeom prst="rect">
            <a:avLst/>
          </a:prstGeom>
        </p:spPr>
      </p:pic>
      <p:pic>
        <p:nvPicPr>
          <p:cNvPr id="116" name="picture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37330" y="4991095"/>
            <a:ext cx="736638" cy="730308"/>
          </a:xfrm>
          <a:prstGeom prst="rect">
            <a:avLst/>
          </a:prstGeom>
        </p:spPr>
      </p:pic>
      <p:pic>
        <p:nvPicPr>
          <p:cNvPr id="118" name="picture 1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362996" y="8121674"/>
            <a:ext cx="736568" cy="717571"/>
          </a:xfrm>
          <a:prstGeom prst="rect">
            <a:avLst/>
          </a:prstGeom>
        </p:spPr>
      </p:pic>
      <p:pic>
        <p:nvPicPr>
          <p:cNvPr id="120" name="picture 1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963146" y="6559537"/>
            <a:ext cx="736638" cy="711265"/>
          </a:xfrm>
          <a:prstGeom prst="rect">
            <a:avLst/>
          </a:prstGeom>
        </p:spPr>
      </p:pic>
      <p:pic>
        <p:nvPicPr>
          <p:cNvPr id="122" name="picture 1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557023" y="8121674"/>
            <a:ext cx="736568" cy="698529"/>
          </a:xfrm>
          <a:prstGeom prst="rect">
            <a:avLst/>
          </a:prstGeom>
        </p:spPr>
      </p:pic>
      <p:pic>
        <p:nvPicPr>
          <p:cNvPr id="124" name="picture 1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563367" y="3428957"/>
            <a:ext cx="717537" cy="711265"/>
          </a:xfrm>
          <a:prstGeom prst="rect">
            <a:avLst/>
          </a:prstGeom>
        </p:spPr>
      </p:pic>
      <p:pic>
        <p:nvPicPr>
          <p:cNvPr id="126" name="picture 1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356581" y="11283908"/>
            <a:ext cx="704850" cy="717571"/>
          </a:xfrm>
          <a:prstGeom prst="rect">
            <a:avLst/>
          </a:prstGeom>
        </p:spPr>
      </p:pic>
      <p:pic>
        <p:nvPicPr>
          <p:cNvPr id="128" name="picture 1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969490" y="3428958"/>
            <a:ext cx="711193" cy="698528"/>
          </a:xfrm>
          <a:prstGeom prst="rect">
            <a:avLst/>
          </a:prstGeom>
        </p:spPr>
      </p:pic>
      <p:pic>
        <p:nvPicPr>
          <p:cNvPr id="130" name="picture 1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975833" y="4997400"/>
            <a:ext cx="704850" cy="698528"/>
          </a:xfrm>
          <a:prstGeom prst="rect">
            <a:avLst/>
          </a:prstGeom>
        </p:spPr>
      </p:pic>
      <p:pic>
        <p:nvPicPr>
          <p:cNvPr id="132" name="picture 1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5582398" y="6654751"/>
            <a:ext cx="698506" cy="609620"/>
          </a:xfrm>
          <a:prstGeom prst="rect">
            <a:avLst/>
          </a:prstGeom>
        </p:spPr>
      </p:pic>
      <p:pic>
        <p:nvPicPr>
          <p:cNvPr id="134" name="picture 1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2426432" y="6565842"/>
            <a:ext cx="577906" cy="698529"/>
          </a:xfrm>
          <a:prstGeom prst="rect">
            <a:avLst/>
          </a:prstGeom>
        </p:spPr>
      </p:pic>
      <p:pic>
        <p:nvPicPr>
          <p:cNvPr id="136" name="picture 1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750087" y="6629403"/>
            <a:ext cx="717537" cy="558797"/>
          </a:xfrm>
          <a:prstGeom prst="rect">
            <a:avLst/>
          </a:prstGeom>
        </p:spPr>
      </p:pic>
      <p:pic>
        <p:nvPicPr>
          <p:cNvPr id="138" name="picture 1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2369339" y="3511560"/>
            <a:ext cx="704850" cy="539754"/>
          </a:xfrm>
          <a:prstGeom prst="rect">
            <a:avLst/>
          </a:prstGeom>
        </p:spPr>
      </p:pic>
      <p:pic>
        <p:nvPicPr>
          <p:cNvPr id="140" name="picture 1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2356581" y="9798067"/>
            <a:ext cx="730295" cy="501669"/>
          </a:xfrm>
          <a:prstGeom prst="rect">
            <a:avLst/>
          </a:prstGeom>
        </p:spPr>
      </p:pic>
      <p:pic>
        <p:nvPicPr>
          <p:cNvPr id="142" name="picture 14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4064785" y="11283908"/>
            <a:ext cx="520672" cy="692223"/>
          </a:xfrm>
          <a:prstGeom prst="rect">
            <a:avLst/>
          </a:prstGeom>
        </p:spPr>
      </p:pic>
      <p:pic>
        <p:nvPicPr>
          <p:cNvPr id="144" name="picture 1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775462" y="3530603"/>
            <a:ext cx="692162" cy="514406"/>
          </a:xfrm>
          <a:prstGeom prst="rect">
            <a:avLst/>
          </a:prstGeom>
        </p:spPr>
      </p:pic>
      <p:pic>
        <p:nvPicPr>
          <p:cNvPr id="146" name="picture 14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2382027" y="5099046"/>
            <a:ext cx="692162" cy="488932"/>
          </a:xfrm>
          <a:prstGeom prst="rect">
            <a:avLst/>
          </a:prstGeom>
        </p:spPr>
      </p:pic>
      <p:sp>
        <p:nvSpPr>
          <p:cNvPr id="148" name="textbox 148"/>
          <p:cNvSpPr/>
          <p:nvPr/>
        </p:nvSpPr>
        <p:spPr>
          <a:xfrm>
            <a:off x="896120" y="8938838"/>
            <a:ext cx="396875" cy="8674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8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3655" algn="l" rtl="0" eaLnBrk="0">
              <a:lnSpc>
                <a:spcPct val="99000"/>
              </a:lnSpc>
              <a:tabLst/>
            </a:pPr>
            <a:r>
              <a:rPr sz="1300" b="1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气球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97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748"/>
              </a:lnSpc>
              <a:tabLst/>
            </a:pPr>
            <a:r>
              <a:rPr sz="2700" kern="0" spc="-20" dirty="0">
                <a:solidFill>
                  <a:srgbClr val="4040A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</a:t>
            </a:r>
            <a:endParaRPr sz="2700" dirty="0">
              <a:latin typeface="Arial"/>
              <a:ea typeface="Arial"/>
              <a:cs typeface="Arial"/>
            </a:endParaRPr>
          </a:p>
        </p:txBody>
      </p:sp>
      <p:pic>
        <p:nvPicPr>
          <p:cNvPr id="150" name="picture 15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756431" y="9842458"/>
            <a:ext cx="717537" cy="431804"/>
          </a:xfrm>
          <a:prstGeom prst="rect">
            <a:avLst/>
          </a:prstGeom>
        </p:spPr>
      </p:pic>
      <p:pic>
        <p:nvPicPr>
          <p:cNvPr id="152" name="picture 15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3944115" y="9867934"/>
            <a:ext cx="742912" cy="412761"/>
          </a:xfrm>
          <a:prstGeom prst="rect">
            <a:avLst/>
          </a:prstGeom>
        </p:spPr>
      </p:pic>
      <p:pic>
        <p:nvPicPr>
          <p:cNvPr id="154" name="picture 15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5576054" y="9848890"/>
            <a:ext cx="711193" cy="406329"/>
          </a:xfrm>
          <a:prstGeom prst="rect">
            <a:avLst/>
          </a:prstGeom>
        </p:spPr>
      </p:pic>
      <p:pic>
        <p:nvPicPr>
          <p:cNvPr id="156" name="picture 15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915163" y="11290339"/>
            <a:ext cx="406416" cy="704834"/>
          </a:xfrm>
          <a:prstGeom prst="rect">
            <a:avLst/>
          </a:prstGeom>
        </p:spPr>
      </p:pic>
      <p:pic>
        <p:nvPicPr>
          <p:cNvPr id="158" name="picture 15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4121878" y="8242363"/>
            <a:ext cx="552461" cy="507975"/>
          </a:xfrm>
          <a:prstGeom prst="rect">
            <a:avLst/>
          </a:prstGeom>
        </p:spPr>
      </p:pic>
      <p:sp>
        <p:nvSpPr>
          <p:cNvPr id="160" name="textbox 160"/>
          <p:cNvSpPr/>
          <p:nvPr/>
        </p:nvSpPr>
        <p:spPr>
          <a:xfrm>
            <a:off x="2521715" y="4135689"/>
            <a:ext cx="381634" cy="8426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75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1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爬坡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0014" algn="l" rtl="0" eaLnBrk="0">
              <a:lnSpc>
                <a:spcPts val="1609"/>
              </a:lnSpc>
              <a:spcBef>
                <a:spcPts val="1"/>
              </a:spcBef>
              <a:tabLst/>
            </a:pPr>
            <a:r>
              <a:rPr sz="13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七</a:t>
            </a:r>
            <a:endParaRPr sz="1300" dirty="0">
              <a:latin typeface="SimSun"/>
              <a:ea typeface="SimSun"/>
              <a:cs typeface="SimSun"/>
            </a:endParaRPr>
          </a:p>
        </p:txBody>
      </p:sp>
      <p:pic>
        <p:nvPicPr>
          <p:cNvPr id="162" name="picture 16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915163" y="8147022"/>
            <a:ext cx="400072" cy="692223"/>
          </a:xfrm>
          <a:prstGeom prst="rect">
            <a:avLst/>
          </a:prstGeom>
        </p:spPr>
      </p:pic>
      <p:sp>
        <p:nvSpPr>
          <p:cNvPr id="164" name="textbox 164"/>
          <p:cNvSpPr/>
          <p:nvPr/>
        </p:nvSpPr>
        <p:spPr>
          <a:xfrm>
            <a:off x="4115592" y="7369881"/>
            <a:ext cx="387350" cy="8153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99000"/>
              </a:lnSpc>
              <a:tabLst/>
            </a:pPr>
            <a:r>
              <a:rPr sz="13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喝水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2000"/>
              </a:lnSpc>
              <a:spcBef>
                <a:spcPts val="2"/>
              </a:spcBef>
              <a:tabLst/>
            </a:pPr>
            <a:r>
              <a:rPr sz="2700" kern="0" spc="-10" dirty="0">
                <a:solidFill>
                  <a:srgbClr val="304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</a:t>
            </a:r>
            <a:endParaRPr sz="2700" dirty="0">
              <a:latin typeface="Arial"/>
              <a:ea typeface="Arial"/>
              <a:cs typeface="Arial"/>
            </a:endParaRPr>
          </a:p>
        </p:txBody>
      </p:sp>
      <p:sp>
        <p:nvSpPr>
          <p:cNvPr id="166" name="textbox 166"/>
          <p:cNvSpPr/>
          <p:nvPr/>
        </p:nvSpPr>
        <p:spPr>
          <a:xfrm>
            <a:off x="5722086" y="7396286"/>
            <a:ext cx="381000" cy="695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65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0" algn="l" rtl="0" eaLnBrk="0">
              <a:lnSpc>
                <a:spcPct val="100000"/>
              </a:lnSpc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鸡</a:t>
            </a:r>
            <a:endParaRPr sz="10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ts val="3748"/>
              </a:lnSpc>
              <a:spcBef>
                <a:spcPts val="323"/>
              </a:spcBef>
              <a:tabLst/>
            </a:pPr>
            <a:r>
              <a:rPr sz="2700" kern="0" spc="-20" dirty="0">
                <a:solidFill>
                  <a:srgbClr val="305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</a:t>
            </a:r>
            <a:endParaRPr sz="2700" dirty="0">
              <a:latin typeface="Arial"/>
              <a:ea typeface="Arial"/>
              <a:cs typeface="Arial"/>
            </a:endParaRPr>
          </a:p>
        </p:txBody>
      </p:sp>
      <p:sp>
        <p:nvSpPr>
          <p:cNvPr id="168" name="textbox 168"/>
          <p:cNvSpPr/>
          <p:nvPr/>
        </p:nvSpPr>
        <p:spPr>
          <a:xfrm>
            <a:off x="2524167" y="7357144"/>
            <a:ext cx="379095" cy="692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b="1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蒸花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300" dirty="0">
              <a:latin typeface="Arial"/>
              <a:ea typeface="Arial"/>
              <a:cs typeface="Arial"/>
            </a:endParaRPr>
          </a:p>
          <a:p>
            <a:pPr marL="86360" algn="l" rtl="0" eaLnBrk="0">
              <a:lnSpc>
                <a:spcPct val="81000"/>
              </a:lnSpc>
              <a:spcBef>
                <a:spcPts val="4"/>
              </a:spcBef>
              <a:tabLst/>
            </a:pPr>
            <a:r>
              <a:rPr sz="2200" kern="0" spc="-10" dirty="0">
                <a:solidFill>
                  <a:srgbClr val="305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endParaRPr sz="2200" dirty="0">
              <a:latin typeface="Arial"/>
              <a:ea typeface="Arial"/>
              <a:cs typeface="Arial"/>
            </a:endParaRPr>
          </a:p>
        </p:txBody>
      </p:sp>
      <p:sp>
        <p:nvSpPr>
          <p:cNvPr id="170" name="textbox 170"/>
          <p:cNvSpPr/>
          <p:nvPr/>
        </p:nvSpPr>
        <p:spPr>
          <a:xfrm>
            <a:off x="4115592" y="4216919"/>
            <a:ext cx="361315" cy="692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8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猫咪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120014" algn="l" rtl="0" eaLnBrk="0">
              <a:lnSpc>
                <a:spcPts val="1633"/>
              </a:lnSpc>
              <a:spcBef>
                <a:spcPts val="2"/>
              </a:spcBef>
              <a:tabLst/>
            </a:pPr>
            <a:r>
              <a:rPr sz="2100" kern="0" spc="-20" dirty="0">
                <a:solidFill>
                  <a:srgbClr val="304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2100" dirty="0">
              <a:latin typeface="Arial"/>
              <a:ea typeface="Arial"/>
              <a:cs typeface="Arial"/>
            </a:endParaRPr>
          </a:p>
        </p:txBody>
      </p:sp>
      <p:sp>
        <p:nvSpPr>
          <p:cNvPr id="172" name="textbox 172"/>
          <p:cNvSpPr/>
          <p:nvPr/>
        </p:nvSpPr>
        <p:spPr>
          <a:xfrm>
            <a:off x="4118044" y="5789216"/>
            <a:ext cx="379095" cy="5410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8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b="1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奶牛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56210" algn="l" rtl="0" eaLnBrk="0">
              <a:lnSpc>
                <a:spcPct val="82000"/>
              </a:lnSpc>
              <a:tabLst/>
            </a:pPr>
            <a:r>
              <a:rPr sz="1000" kern="0" spc="0" dirty="0">
                <a:solidFill>
                  <a:srgbClr val="B0C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</a:t>
            </a:r>
            <a:endParaRPr sz="10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74" name="picture 17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5715755" y="5321253"/>
            <a:ext cx="444478" cy="361938"/>
          </a:xfrm>
          <a:prstGeom prst="rect">
            <a:avLst/>
          </a:prstGeom>
        </p:spPr>
      </p:pic>
      <p:pic>
        <p:nvPicPr>
          <p:cNvPr id="176" name="picture 17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978670" y="3047975"/>
            <a:ext cx="266715" cy="317547"/>
          </a:xfrm>
          <a:prstGeom prst="rect">
            <a:avLst/>
          </a:prstGeom>
        </p:spPr>
      </p:pic>
      <p:pic>
        <p:nvPicPr>
          <p:cNvPr id="178" name="picture 17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991358" y="6267464"/>
            <a:ext cx="266715" cy="311115"/>
          </a:xfrm>
          <a:prstGeom prst="rect">
            <a:avLst/>
          </a:prstGeom>
        </p:spPr>
      </p:pic>
      <p:pic>
        <p:nvPicPr>
          <p:cNvPr id="180" name="picture 18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991358" y="4521204"/>
            <a:ext cx="254027" cy="317547"/>
          </a:xfrm>
          <a:prstGeom prst="rect">
            <a:avLst/>
          </a:prstGeom>
        </p:spPr>
      </p:pic>
      <p:pic>
        <p:nvPicPr>
          <p:cNvPr id="182" name="picture 18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2585235" y="3124148"/>
            <a:ext cx="266644" cy="292199"/>
          </a:xfrm>
          <a:prstGeom prst="rect">
            <a:avLst/>
          </a:prstGeom>
        </p:spPr>
      </p:pic>
      <p:pic>
        <p:nvPicPr>
          <p:cNvPr id="184" name="picture 18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1004045" y="7740693"/>
            <a:ext cx="215895" cy="317421"/>
          </a:xfrm>
          <a:prstGeom prst="rect">
            <a:avLst/>
          </a:prstGeom>
        </p:spPr>
      </p:pic>
      <p:sp>
        <p:nvSpPr>
          <p:cNvPr id="186" name="textbox 186"/>
          <p:cNvSpPr/>
          <p:nvPr/>
        </p:nvSpPr>
        <p:spPr>
          <a:xfrm>
            <a:off x="5724538" y="10360730"/>
            <a:ext cx="380365" cy="222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b="1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刺猬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188" name="textbox 188"/>
          <p:cNvSpPr/>
          <p:nvPr/>
        </p:nvSpPr>
        <p:spPr>
          <a:xfrm>
            <a:off x="917603" y="7325490"/>
            <a:ext cx="379095" cy="222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b="1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鸽子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190" name="textbox 190"/>
          <p:cNvSpPr/>
          <p:nvPr/>
        </p:nvSpPr>
        <p:spPr>
          <a:xfrm>
            <a:off x="5724539" y="8932019"/>
            <a:ext cx="377825" cy="222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b="1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吃饭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192" name="textbox 192"/>
          <p:cNvSpPr/>
          <p:nvPr/>
        </p:nvSpPr>
        <p:spPr>
          <a:xfrm>
            <a:off x="5724538" y="5790588"/>
            <a:ext cx="377825" cy="2241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75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1300" b="1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老虐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194" name="textbox 194"/>
          <p:cNvSpPr/>
          <p:nvPr/>
        </p:nvSpPr>
        <p:spPr>
          <a:xfrm>
            <a:off x="4115592" y="10344139"/>
            <a:ext cx="370204" cy="222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字母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196" name="textbox 196"/>
          <p:cNvSpPr/>
          <p:nvPr/>
        </p:nvSpPr>
        <p:spPr>
          <a:xfrm>
            <a:off x="2521716" y="10388655"/>
            <a:ext cx="368934" cy="222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kern="0" spc="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日历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198" name="textbox 198"/>
          <p:cNvSpPr/>
          <p:nvPr/>
        </p:nvSpPr>
        <p:spPr>
          <a:xfrm>
            <a:off x="917603" y="12075723"/>
            <a:ext cx="363854" cy="222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8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b="1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松鼠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200" name="textbox 200"/>
          <p:cNvSpPr/>
          <p:nvPr/>
        </p:nvSpPr>
        <p:spPr>
          <a:xfrm>
            <a:off x="2524167" y="5709481"/>
            <a:ext cx="363220" cy="2254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570"/>
              </a:lnSpc>
              <a:tabLst/>
            </a:pPr>
            <a:r>
              <a:rPr sz="1300" b="1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梯子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202" name="textbox 202"/>
          <p:cNvSpPr/>
          <p:nvPr/>
        </p:nvSpPr>
        <p:spPr>
          <a:xfrm>
            <a:off x="917603" y="10368235"/>
            <a:ext cx="363220" cy="2235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52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1300" b="1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狮子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204" name="textbox 204"/>
          <p:cNvSpPr/>
          <p:nvPr/>
        </p:nvSpPr>
        <p:spPr>
          <a:xfrm>
            <a:off x="915151" y="4184624"/>
            <a:ext cx="362584" cy="222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波浪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206" name="textbox 206"/>
          <p:cNvSpPr/>
          <p:nvPr/>
        </p:nvSpPr>
        <p:spPr>
          <a:xfrm>
            <a:off x="915151" y="5796898"/>
            <a:ext cx="361315" cy="2216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8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灯笼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208" name="textbox 208"/>
          <p:cNvSpPr/>
          <p:nvPr/>
        </p:nvSpPr>
        <p:spPr>
          <a:xfrm>
            <a:off x="2524167" y="12077094"/>
            <a:ext cx="361315" cy="2241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75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1300" b="1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衣服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210" name="textbox 210"/>
          <p:cNvSpPr/>
          <p:nvPr/>
        </p:nvSpPr>
        <p:spPr>
          <a:xfrm>
            <a:off x="4118044" y="8811845"/>
            <a:ext cx="357504" cy="222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8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知识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212" name="textbox 212"/>
          <p:cNvSpPr/>
          <p:nvPr/>
        </p:nvSpPr>
        <p:spPr>
          <a:xfrm>
            <a:off x="2524167" y="8932019"/>
            <a:ext cx="356870" cy="222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b="1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西瓜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214" name="textbox 214"/>
          <p:cNvSpPr/>
          <p:nvPr/>
        </p:nvSpPr>
        <p:spPr>
          <a:xfrm>
            <a:off x="4117864" y="12077094"/>
            <a:ext cx="334645" cy="2241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75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100000"/>
              </a:lnSpc>
              <a:tabLst/>
            </a:pPr>
            <a:r>
              <a:rPr sz="1300" b="1" kern="0" spc="-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乌鱼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pic>
        <p:nvPicPr>
          <p:cNvPr id="216" name="picture 21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5836426" y="9461478"/>
            <a:ext cx="196864" cy="247681"/>
          </a:xfrm>
          <a:prstGeom prst="rect">
            <a:avLst/>
          </a:prstGeom>
        </p:spPr>
      </p:pic>
      <p:sp>
        <p:nvSpPr>
          <p:cNvPr id="218" name="textbox 218"/>
          <p:cNvSpPr/>
          <p:nvPr/>
        </p:nvSpPr>
        <p:spPr>
          <a:xfrm>
            <a:off x="4115592" y="3119823"/>
            <a:ext cx="220979" cy="2051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413"/>
              </a:lnSpc>
              <a:tabLst/>
            </a:pPr>
            <a:r>
              <a:rPr sz="2000" kern="0" spc="-10" dirty="0">
                <a:solidFill>
                  <a:srgbClr val="3040B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</a:t>
            </a:r>
            <a:endParaRPr sz="2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0" name="textbox 220"/>
          <p:cNvSpPr/>
          <p:nvPr/>
        </p:nvSpPr>
        <p:spPr>
          <a:xfrm>
            <a:off x="5842757" y="4228516"/>
            <a:ext cx="154939" cy="1847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254"/>
              </a:lnSpc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企</a:t>
            </a:r>
            <a:endParaRPr sz="1000" dirty="0">
              <a:latin typeface="SimHei"/>
              <a:ea typeface="SimHei"/>
              <a:cs typeface="SimHei"/>
            </a:endParaRPr>
          </a:p>
        </p:txBody>
      </p:sp>
      <p:sp>
        <p:nvSpPr>
          <p:cNvPr id="222" name="textbox 222"/>
          <p:cNvSpPr/>
          <p:nvPr/>
        </p:nvSpPr>
        <p:spPr>
          <a:xfrm>
            <a:off x="1708882" y="9263336"/>
            <a:ext cx="66039" cy="1282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)</a:t>
            </a:r>
            <a:endParaRPr sz="700" dirty="0">
              <a:latin typeface="SimSun"/>
              <a:ea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61" y="1638300"/>
            <a:ext cx="7048500" cy="9334500"/>
          </a:xfrm>
          <a:prstGeom prst="rect">
            <a:avLst/>
          </a:prstGeom>
        </p:spPr>
      </p:pic>
      <p:sp>
        <p:nvSpPr>
          <p:cNvPr id="226" name="textbox 226"/>
          <p:cNvSpPr/>
          <p:nvPr/>
        </p:nvSpPr>
        <p:spPr>
          <a:xfrm>
            <a:off x="362702" y="3321029"/>
            <a:ext cx="6286500" cy="857885"/>
          </a:xfrm>
          <a:prstGeom prst="rect">
            <a:avLst/>
          </a:prstGeom>
          <a:solidFill>
            <a:srgbClr val="FAF4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300" algn="l" rtl="0" eaLnBrk="0">
              <a:lnSpc>
                <a:spcPct val="95000"/>
              </a:lnSpc>
              <a:spcBef>
                <a:spcPts val="2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单韵母是汉语拼音的基础，共有6个，是发音的核心部分，与声母组合</a:t>
            </a:r>
            <a:endParaRPr sz="15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2482214" algn="l" rtl="0" eaLnBrk="0">
              <a:lnSpc>
                <a:spcPct val="98000"/>
              </a:lnSpc>
              <a:spcBef>
                <a:spcPts val="5"/>
              </a:spcBef>
              <a:tabLst/>
            </a:pPr>
            <a:r>
              <a:rPr sz="1500" kern="0" spc="-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成完整的音节。</a:t>
            </a:r>
            <a:endParaRPr sz="1500" dirty="0">
              <a:latin typeface="SimHei"/>
              <a:ea typeface="SimHei"/>
              <a:cs typeface="SimHei"/>
            </a:endParaRPr>
          </a:p>
        </p:txBody>
      </p:sp>
      <p:pic>
        <p:nvPicPr>
          <p:cNvPr id="228" name="picture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655309" y="5003760"/>
            <a:ext cx="2006637" cy="1955858"/>
          </a:xfrm>
          <a:prstGeom prst="rect">
            <a:avLst/>
          </a:prstGeom>
        </p:spPr>
      </p:pic>
      <p:sp>
        <p:nvSpPr>
          <p:cNvPr id="230" name="textbox 230"/>
          <p:cNvSpPr/>
          <p:nvPr/>
        </p:nvSpPr>
        <p:spPr>
          <a:xfrm>
            <a:off x="1766785" y="2151164"/>
            <a:ext cx="3465829" cy="10109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9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3900" b="1" kern="0" spc="-5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汉语拼音单韵母</a:t>
            </a:r>
            <a:endParaRPr sz="39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942339" algn="l" rtl="0" eaLnBrk="0">
              <a:lnSpc>
                <a:spcPct val="98000"/>
              </a:lnSpc>
              <a:spcBef>
                <a:spcPts val="4"/>
              </a:spcBef>
              <a:tabLst/>
            </a:pPr>
            <a:r>
              <a:rPr sz="1800" b="1" kern="0" spc="-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形象图像记忆法</a:t>
            </a:r>
            <a:endParaRPr sz="1800" dirty="0">
              <a:latin typeface="SimHei"/>
              <a:ea typeface="SimHei"/>
              <a:cs typeface="SimHei"/>
            </a:endParaRPr>
          </a:p>
        </p:txBody>
      </p:sp>
      <p:pic>
        <p:nvPicPr>
          <p:cNvPr id="232" name="picture 2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23370" y="5530879"/>
            <a:ext cx="1003283" cy="1035009"/>
          </a:xfrm>
          <a:prstGeom prst="rect">
            <a:avLst/>
          </a:prstGeom>
        </p:spPr>
      </p:pic>
      <p:pic>
        <p:nvPicPr>
          <p:cNvPr id="234" name="picture 2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58000" y="5556270"/>
            <a:ext cx="990596" cy="996924"/>
          </a:xfrm>
          <a:prstGeom prst="rect">
            <a:avLst/>
          </a:prstGeom>
        </p:spPr>
      </p:pic>
      <p:pic>
        <p:nvPicPr>
          <p:cNvPr id="236" name="picture 2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77031" y="7658119"/>
            <a:ext cx="965221" cy="977882"/>
          </a:xfrm>
          <a:prstGeom prst="rect">
            <a:avLst/>
          </a:prstGeom>
        </p:spPr>
      </p:pic>
      <p:pic>
        <p:nvPicPr>
          <p:cNvPr id="238" name="picture 2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112251" y="7632729"/>
            <a:ext cx="806488" cy="1009619"/>
          </a:xfrm>
          <a:prstGeom prst="rect">
            <a:avLst/>
          </a:prstGeom>
        </p:spPr>
      </p:pic>
      <p:pic>
        <p:nvPicPr>
          <p:cNvPr id="240" name="picture 2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442696" y="7816805"/>
            <a:ext cx="463579" cy="647720"/>
          </a:xfrm>
          <a:prstGeom prst="rect">
            <a:avLst/>
          </a:prstGeom>
        </p:spPr>
      </p:pic>
      <p:sp>
        <p:nvSpPr>
          <p:cNvPr id="242" name="textbox 242"/>
          <p:cNvSpPr/>
          <p:nvPr/>
        </p:nvSpPr>
        <p:spPr>
          <a:xfrm>
            <a:off x="388134" y="4445622"/>
            <a:ext cx="1226185" cy="2965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7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800" kern="0" spc="-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?</a:t>
            </a:r>
            <a:r>
              <a:rPr sz="1800" kern="0" spc="48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800" b="1" kern="0" spc="-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单韵母表</a:t>
            </a:r>
            <a:endParaRPr sz="1800" dirty="0">
              <a:latin typeface="SimHei"/>
              <a:ea typeface="SimHei"/>
              <a:cs typeface="SimHei"/>
            </a:endParaRPr>
          </a:p>
        </p:txBody>
      </p:sp>
      <p:sp>
        <p:nvSpPr>
          <p:cNvPr id="244" name="textbox 244"/>
          <p:cNvSpPr/>
          <p:nvPr/>
        </p:nvSpPr>
        <p:spPr>
          <a:xfrm>
            <a:off x="1029477" y="6682466"/>
            <a:ext cx="657859" cy="2527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啊嘴巴</a:t>
            </a:r>
            <a:endParaRPr sz="1500" dirty="0">
              <a:latin typeface="SimHei"/>
              <a:ea typeface="SimHei"/>
              <a:cs typeface="SimHei"/>
            </a:endParaRPr>
          </a:p>
        </p:txBody>
      </p:sp>
      <p:sp>
        <p:nvSpPr>
          <p:cNvPr id="246" name="textbox 246"/>
          <p:cNvSpPr/>
          <p:nvPr/>
        </p:nvSpPr>
        <p:spPr>
          <a:xfrm>
            <a:off x="3194776" y="6687529"/>
            <a:ext cx="651509" cy="2514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6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喔公鸡</a:t>
            </a:r>
            <a:endParaRPr sz="1500" dirty="0">
              <a:latin typeface="SimHei"/>
              <a:ea typeface="SimHei"/>
              <a:cs typeface="SimHei"/>
            </a:endParaRPr>
          </a:p>
        </p:txBody>
      </p:sp>
      <p:pic>
        <p:nvPicPr>
          <p:cNvPr id="248" name="picture 2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372623" y="5016455"/>
            <a:ext cx="285746" cy="311212"/>
          </a:xfrm>
          <a:prstGeom prst="rect">
            <a:avLst/>
          </a:prstGeom>
        </p:spPr>
      </p:pic>
      <p:sp>
        <p:nvSpPr>
          <p:cNvPr id="250" name="textbox 250"/>
          <p:cNvSpPr/>
          <p:nvPr/>
        </p:nvSpPr>
        <p:spPr>
          <a:xfrm>
            <a:off x="1131046" y="8785104"/>
            <a:ext cx="454025" cy="2533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30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衣服</a:t>
            </a:r>
            <a:endParaRPr sz="1500" dirty="0">
              <a:latin typeface="SimHei"/>
              <a:ea typeface="SimHei"/>
              <a:cs typeface="SimHei"/>
            </a:endParaRPr>
          </a:p>
        </p:txBody>
      </p:sp>
      <p:sp>
        <p:nvSpPr>
          <p:cNvPr id="252" name="textbox 252"/>
          <p:cNvSpPr/>
          <p:nvPr/>
        </p:nvSpPr>
        <p:spPr>
          <a:xfrm>
            <a:off x="3290072" y="8785104"/>
            <a:ext cx="450850" cy="2533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30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乌龟</a:t>
            </a:r>
            <a:endParaRPr sz="1500" dirty="0">
              <a:latin typeface="SimHei"/>
              <a:ea typeface="SimHei"/>
              <a:cs typeface="SimHei"/>
            </a:endParaRPr>
          </a:p>
        </p:txBody>
      </p:sp>
      <p:pic>
        <p:nvPicPr>
          <p:cNvPr id="254" name="picture 2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232628" y="5016455"/>
            <a:ext cx="247684" cy="311212"/>
          </a:xfrm>
          <a:prstGeom prst="rect">
            <a:avLst/>
          </a:prstGeom>
        </p:spPr>
      </p:pic>
      <p:sp>
        <p:nvSpPr>
          <p:cNvPr id="256" name="textbox 256"/>
          <p:cNvSpPr/>
          <p:nvPr/>
        </p:nvSpPr>
        <p:spPr>
          <a:xfrm>
            <a:off x="5544324" y="7115233"/>
            <a:ext cx="283209" cy="4076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02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4000"/>
              </a:lnSpc>
              <a:tabLst/>
            </a:pPr>
            <a:r>
              <a:rPr sz="3000" kern="0" spc="-150" dirty="0">
                <a:solidFill>
                  <a:srgbClr val="48485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endParaRPr sz="3000" dirty="0">
              <a:latin typeface="Arial"/>
              <a:ea typeface="Arial"/>
              <a:cs typeface="Arial"/>
            </a:endParaRPr>
          </a:p>
        </p:txBody>
      </p:sp>
      <p:sp>
        <p:nvSpPr>
          <p:cNvPr id="258" name="textbox 258"/>
          <p:cNvSpPr/>
          <p:nvPr/>
        </p:nvSpPr>
        <p:spPr>
          <a:xfrm>
            <a:off x="5557011" y="8777920"/>
            <a:ext cx="211454" cy="2584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833"/>
              </a:lnSpc>
              <a:tabLst/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鱼</a:t>
            </a:r>
            <a:endParaRPr sz="1500" dirty="0">
              <a:latin typeface="SimHei"/>
              <a:ea typeface="SimHei"/>
              <a:cs typeface="Sim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2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61" y="1638300"/>
            <a:ext cx="7048500" cy="9334500"/>
          </a:xfrm>
          <a:prstGeom prst="rect">
            <a:avLst/>
          </a:prstGeom>
        </p:spPr>
      </p:pic>
      <p:sp>
        <p:nvSpPr>
          <p:cNvPr id="262" name="textbox 262"/>
          <p:cNvSpPr/>
          <p:nvPr/>
        </p:nvSpPr>
        <p:spPr>
          <a:xfrm>
            <a:off x="591343" y="2151164"/>
            <a:ext cx="5846445" cy="1880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9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194435" algn="l" rtl="0" eaLnBrk="0">
              <a:lnSpc>
                <a:spcPct val="96000"/>
              </a:lnSpc>
              <a:tabLst/>
            </a:pPr>
            <a:r>
              <a:rPr sz="3900" b="1" kern="0" spc="-7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汉语拼音复韵母</a:t>
            </a:r>
            <a:endParaRPr sz="3900" dirty="0">
              <a:latin typeface="SimHei"/>
              <a:ea typeface="SimHei"/>
              <a:cs typeface="SimHei"/>
            </a:endParaRPr>
          </a:p>
          <a:p>
            <a:pPr marL="2117725" algn="l" rtl="0" eaLnBrk="0">
              <a:lnSpc>
                <a:spcPct val="98000"/>
              </a:lnSpc>
              <a:spcBef>
                <a:spcPts val="1209"/>
              </a:spcBef>
              <a:tabLst/>
            </a:pPr>
            <a:r>
              <a:rPr sz="1800" b="1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形象图像记忆法</a:t>
            </a:r>
            <a:endParaRPr sz="18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spcBef>
                <a:spcPts val="398"/>
              </a:spcBef>
              <a:tabLst/>
            </a:pPr>
            <a:r>
              <a:rPr sz="1300" kern="0" spc="2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复韵母是由两个单韵母组合而成的韵母，共有8个，发音时从一</a:t>
            </a:r>
            <a:r>
              <a:rPr sz="1300" kern="0" spc="1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个元音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15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2158364" algn="l" rtl="0" eaLnBrk="0">
              <a:lnSpc>
                <a:spcPct val="99000"/>
              </a:lnSpc>
              <a:spcBef>
                <a:spcPts val="2"/>
              </a:spcBef>
              <a:tabLst/>
            </a:pPr>
            <a:r>
              <a:rPr sz="1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滑向另一个元音。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pic>
        <p:nvPicPr>
          <p:cNvPr id="264" name="picture 2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791950" y="8477222"/>
            <a:ext cx="1162086" cy="1447874"/>
          </a:xfrm>
          <a:prstGeom prst="rect">
            <a:avLst/>
          </a:prstGeom>
        </p:spPr>
      </p:pic>
      <p:sp>
        <p:nvSpPr>
          <p:cNvPr id="266" name="textbox 266"/>
          <p:cNvSpPr/>
          <p:nvPr/>
        </p:nvSpPr>
        <p:spPr>
          <a:xfrm>
            <a:off x="388134" y="4437630"/>
            <a:ext cx="1223644" cy="794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tabLst/>
            </a:pPr>
            <a:r>
              <a:rPr sz="1800" kern="0" spc="-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?</a:t>
            </a:r>
            <a:r>
              <a:rPr sz="1800" kern="0" spc="4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800" b="1" kern="0" spc="-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复韵母表</a:t>
            </a:r>
            <a:endParaRPr sz="1800" dirty="0">
              <a:latin typeface="SimHei"/>
              <a:ea typeface="SimHei"/>
              <a:cs typeface="SimHei"/>
            </a:endParaRPr>
          </a:p>
          <a:p>
            <a:pPr marL="571500" algn="l" rtl="0" eaLnBrk="0">
              <a:lnSpc>
                <a:spcPts val="3884"/>
              </a:lnSpc>
              <a:spcBef>
                <a:spcPts val="46"/>
              </a:spcBef>
              <a:tabLst/>
            </a:pPr>
            <a:r>
              <a:rPr sz="2800" kern="0" spc="-40" dirty="0">
                <a:solidFill>
                  <a:srgbClr val="406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ai</a:t>
            </a:r>
            <a:endParaRPr sz="2800" dirty="0">
              <a:latin typeface="Arial"/>
              <a:ea typeface="Arial"/>
              <a:cs typeface="Arial"/>
            </a:endParaRPr>
          </a:p>
        </p:txBody>
      </p:sp>
      <p:sp>
        <p:nvSpPr>
          <p:cNvPr id="268" name="textbox 268"/>
          <p:cNvSpPr/>
          <p:nvPr/>
        </p:nvSpPr>
        <p:spPr>
          <a:xfrm>
            <a:off x="2407389" y="5841328"/>
            <a:ext cx="620394" cy="1041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3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0800" algn="l" rtl="0" eaLnBrk="0">
              <a:lnSpc>
                <a:spcPct val="88000"/>
              </a:lnSpc>
              <a:tabLst/>
            </a:pPr>
            <a:r>
              <a:rPr sz="1300" kern="0" spc="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欸表情</a:t>
            </a:r>
            <a:endParaRPr sz="1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ts val="2280"/>
              </a:lnSpc>
              <a:tabLst/>
            </a:pP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如：杯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bei</a:t>
            </a:r>
            <a:endParaRPr sz="1200" dirty="0">
              <a:latin typeface="Times New Roman"/>
              <a:ea typeface="Times New Roman"/>
              <a:cs typeface="Times New Roman"/>
            </a:endParaRPr>
          </a:p>
          <a:p>
            <a:pPr marL="152400" algn="l" rtl="0" eaLnBrk="0">
              <a:lnSpc>
                <a:spcPts val="3884"/>
              </a:lnSpc>
              <a:spcBef>
                <a:spcPts val="462"/>
              </a:spcBef>
              <a:tabLst/>
            </a:pPr>
            <a:r>
              <a:rPr sz="2800" kern="0" spc="-40" dirty="0">
                <a:solidFill>
                  <a:srgbClr val="304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iu</a:t>
            </a:r>
            <a:endParaRPr sz="2800" dirty="0">
              <a:latin typeface="Arial"/>
              <a:ea typeface="Arial"/>
              <a:cs typeface="Arial"/>
            </a:endParaRPr>
          </a:p>
        </p:txBody>
      </p:sp>
      <p:pic>
        <p:nvPicPr>
          <p:cNvPr id="270" name="picture 2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544336" y="5194278"/>
            <a:ext cx="749255" cy="742932"/>
          </a:xfrm>
          <a:prstGeom prst="rect">
            <a:avLst/>
          </a:prstGeom>
        </p:spPr>
      </p:pic>
      <p:pic>
        <p:nvPicPr>
          <p:cNvPr id="272" name="picture 2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37330" y="6775448"/>
            <a:ext cx="730295" cy="723890"/>
          </a:xfrm>
          <a:prstGeom prst="rect">
            <a:avLst/>
          </a:prstGeom>
        </p:spPr>
      </p:pic>
      <p:pic>
        <p:nvPicPr>
          <p:cNvPr id="274" name="picture 2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969490" y="6775449"/>
            <a:ext cx="679475" cy="615983"/>
          </a:xfrm>
          <a:prstGeom prst="rect">
            <a:avLst/>
          </a:prstGeom>
        </p:spPr>
      </p:pic>
      <p:pic>
        <p:nvPicPr>
          <p:cNvPr id="276" name="picture 2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750087" y="5264193"/>
            <a:ext cx="698506" cy="596847"/>
          </a:xfrm>
          <a:prstGeom prst="rect">
            <a:avLst/>
          </a:prstGeom>
        </p:spPr>
      </p:pic>
      <p:pic>
        <p:nvPicPr>
          <p:cNvPr id="278" name="picture 2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563367" y="6857965"/>
            <a:ext cx="711193" cy="571551"/>
          </a:xfrm>
          <a:prstGeom prst="rect">
            <a:avLst/>
          </a:prstGeom>
        </p:spPr>
      </p:pic>
      <p:pic>
        <p:nvPicPr>
          <p:cNvPr id="280" name="picture 2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362996" y="6921534"/>
            <a:ext cx="717537" cy="431720"/>
          </a:xfrm>
          <a:prstGeom prst="rect">
            <a:avLst/>
          </a:prstGeom>
        </p:spPr>
      </p:pic>
      <p:pic>
        <p:nvPicPr>
          <p:cNvPr id="282" name="picture 28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2356581" y="5365753"/>
            <a:ext cx="723951" cy="393729"/>
          </a:xfrm>
          <a:prstGeom prst="rect">
            <a:avLst/>
          </a:prstGeom>
        </p:spPr>
      </p:pic>
      <p:sp>
        <p:nvSpPr>
          <p:cNvPr id="284" name="textbox 284"/>
          <p:cNvSpPr/>
          <p:nvPr/>
        </p:nvSpPr>
        <p:spPr>
          <a:xfrm>
            <a:off x="889776" y="5956268"/>
            <a:ext cx="435609" cy="7905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3815" algn="l" rtl="0" eaLnBrk="0">
              <a:lnSpc>
                <a:spcPct val="99000"/>
              </a:lnSpc>
              <a:tabLst/>
            </a:pPr>
            <a:r>
              <a:rPr sz="1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爱心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0000"/>
              </a:lnSpc>
              <a:spcBef>
                <a:spcPts val="7"/>
              </a:spcBef>
              <a:tabLst/>
            </a:pPr>
            <a:r>
              <a:rPr sz="2500" b="1" kern="0" spc="-30" dirty="0">
                <a:solidFill>
                  <a:srgbClr val="4050C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</a:t>
            </a:r>
            <a:endParaRPr sz="2500" dirty="0">
              <a:latin typeface="Arial"/>
              <a:ea typeface="Arial"/>
              <a:cs typeface="Arial"/>
            </a:endParaRPr>
          </a:p>
        </p:txBody>
      </p:sp>
      <p:sp>
        <p:nvSpPr>
          <p:cNvPr id="286" name="textbox 286"/>
          <p:cNvSpPr/>
          <p:nvPr/>
        </p:nvSpPr>
        <p:spPr>
          <a:xfrm>
            <a:off x="2388358" y="7439776"/>
            <a:ext cx="659765" cy="456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4304" algn="l" rtl="0" eaLnBrk="0">
              <a:lnSpc>
                <a:spcPct val="99000"/>
              </a:lnSpc>
              <a:tabLst/>
            </a:pPr>
            <a:r>
              <a:rPr sz="1300" b="1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优秀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370"/>
              </a:lnSpc>
              <a:spcBef>
                <a:spcPts val="3"/>
              </a:spcBef>
              <a:tabLst/>
            </a:pPr>
            <a:r>
              <a:rPr sz="1100" kern="0" spc="-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如</a:t>
            </a:r>
            <a:r>
              <a:rPr sz="1100" kern="0" spc="-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100" kern="0" spc="-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·牛</a:t>
            </a:r>
            <a:r>
              <a:rPr sz="11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niú</a:t>
            </a:r>
            <a:endParaRPr sz="1100" dirty="0">
              <a:latin typeface="SimSun"/>
              <a:ea typeface="SimSun"/>
              <a:cs typeface="SimSun"/>
            </a:endParaRPr>
          </a:p>
        </p:txBody>
      </p:sp>
      <p:sp>
        <p:nvSpPr>
          <p:cNvPr id="288" name="textbox 288"/>
          <p:cNvSpPr/>
          <p:nvPr/>
        </p:nvSpPr>
        <p:spPr>
          <a:xfrm>
            <a:off x="5715742" y="6012803"/>
            <a:ext cx="387350" cy="863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8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8100" algn="l" rtl="0" eaLnBrk="0">
              <a:lnSpc>
                <a:spcPct val="99000"/>
              </a:lnSpc>
              <a:tabLst/>
            </a:pPr>
            <a:r>
              <a:rPr sz="13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熬夜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540"/>
              </a:lnSpc>
              <a:spcBef>
                <a:spcPts val="5"/>
              </a:spcBef>
              <a:tabLst/>
            </a:pPr>
            <a:r>
              <a:rPr sz="2800" kern="0" spc="-10" dirty="0">
                <a:solidFill>
                  <a:srgbClr val="5060B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üe</a:t>
            </a:r>
            <a:endParaRPr sz="2800" dirty="0">
              <a:latin typeface="SimSun"/>
              <a:ea typeface="SimSun"/>
              <a:cs typeface="SimSun"/>
            </a:endParaRPr>
          </a:p>
        </p:txBody>
      </p:sp>
      <p:pic>
        <p:nvPicPr>
          <p:cNvPr id="290" name="picture 2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969490" y="5295931"/>
            <a:ext cx="400072" cy="501636"/>
          </a:xfrm>
          <a:prstGeom prst="rect">
            <a:avLst/>
          </a:prstGeom>
        </p:spPr>
      </p:pic>
      <p:pic>
        <p:nvPicPr>
          <p:cNvPr id="292" name="picture 2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5709412" y="4832379"/>
            <a:ext cx="438134" cy="241296"/>
          </a:xfrm>
          <a:prstGeom prst="rect">
            <a:avLst/>
          </a:prstGeom>
        </p:spPr>
      </p:pic>
      <p:pic>
        <p:nvPicPr>
          <p:cNvPr id="294" name="picture 29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2553446" y="4908548"/>
            <a:ext cx="311191" cy="323814"/>
          </a:xfrm>
          <a:prstGeom prst="rect">
            <a:avLst/>
          </a:prstGeom>
        </p:spPr>
      </p:pic>
      <p:pic>
        <p:nvPicPr>
          <p:cNvPr id="296" name="picture 29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921507" y="7581856"/>
            <a:ext cx="387385" cy="203212"/>
          </a:xfrm>
          <a:prstGeom prst="rect">
            <a:avLst/>
          </a:prstGeom>
        </p:spPr>
      </p:pic>
      <p:pic>
        <p:nvPicPr>
          <p:cNvPr id="298" name="picture 29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4172698" y="6400762"/>
            <a:ext cx="323878" cy="241296"/>
          </a:xfrm>
          <a:prstGeom prst="rect">
            <a:avLst/>
          </a:prstGeom>
        </p:spPr>
      </p:pic>
      <p:sp>
        <p:nvSpPr>
          <p:cNvPr id="300" name="textbox 300"/>
          <p:cNvSpPr/>
          <p:nvPr/>
        </p:nvSpPr>
        <p:spPr>
          <a:xfrm>
            <a:off x="4134623" y="5924532"/>
            <a:ext cx="380365" cy="222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威风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302" name="textbox 302"/>
          <p:cNvSpPr/>
          <p:nvPr/>
        </p:nvSpPr>
        <p:spPr>
          <a:xfrm>
            <a:off x="4140967" y="7584444"/>
            <a:ext cx="377190" cy="2247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98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1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椰子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304" name="textbox 304"/>
          <p:cNvSpPr/>
          <p:nvPr/>
        </p:nvSpPr>
        <p:spPr>
          <a:xfrm>
            <a:off x="5741188" y="7518397"/>
            <a:ext cx="370840" cy="222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月亮</a:t>
            </a:r>
            <a:endParaRPr sz="1300" dirty="0">
              <a:latin typeface="SimHei"/>
              <a:ea typeface="SimHei"/>
              <a:cs typeface="Sim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61" y="571500"/>
            <a:ext cx="7048500" cy="11468100"/>
          </a:xfrm>
          <a:prstGeom prst="rect">
            <a:avLst/>
          </a:prstGeom>
        </p:spPr>
      </p:pic>
      <p:sp>
        <p:nvSpPr>
          <p:cNvPr id="308" name="textbox 308"/>
          <p:cNvSpPr/>
          <p:nvPr/>
        </p:nvSpPr>
        <p:spPr>
          <a:xfrm>
            <a:off x="369046" y="6553146"/>
            <a:ext cx="3054985" cy="1899285"/>
          </a:xfrm>
          <a:prstGeom prst="rect">
            <a:avLst/>
          </a:prstGeom>
          <a:solidFill>
            <a:srgbClr val="F0F5F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072514" algn="l" rtl="0" eaLnBrk="0">
              <a:lnSpc>
                <a:spcPct val="95000"/>
              </a:lnSpc>
              <a:spcBef>
                <a:spcPts val="4"/>
              </a:spcBef>
              <a:tabLst/>
            </a:pPr>
            <a:r>
              <a:rPr sz="3500" b="1" kern="0" spc="60" dirty="0">
                <a:solidFill>
                  <a:srgbClr val="3050A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发音</a:t>
            </a:r>
            <a:endParaRPr sz="35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2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12214" algn="l" rtl="0" eaLnBrk="0">
              <a:lnSpc>
                <a:spcPct val="96000"/>
              </a:lnSpc>
              <a:spcBef>
                <a:spcPts val="461"/>
              </a:spcBef>
              <a:tabLst/>
            </a:pP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卷舌音</a:t>
            </a:r>
            <a:endParaRPr sz="15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838200" algn="l" rtl="0" eaLnBrk="0">
              <a:lnSpc>
                <a:spcPct val="92000"/>
              </a:lnSpc>
              <a:spcBef>
                <a:spcPts val="1"/>
              </a:spcBef>
              <a:tabLst/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舌尖上卷，舌面放平</a:t>
            </a:r>
            <a:endParaRPr sz="1200" dirty="0">
              <a:latin typeface="SimHei"/>
              <a:ea typeface="SimHei"/>
              <a:cs typeface="SimHei"/>
            </a:endParaRPr>
          </a:p>
        </p:txBody>
      </p:sp>
      <p:sp>
        <p:nvSpPr>
          <p:cNvPr id="310" name="textbox 310"/>
          <p:cNvSpPr/>
          <p:nvPr/>
        </p:nvSpPr>
        <p:spPr>
          <a:xfrm>
            <a:off x="388077" y="2266943"/>
            <a:ext cx="6261734" cy="851535"/>
          </a:xfrm>
          <a:prstGeom prst="rect">
            <a:avLst/>
          </a:prstGeom>
          <a:solidFill>
            <a:srgbClr val="E8F2F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90500" algn="l" rtl="0" eaLnBrk="0">
              <a:lnSpc>
                <a:spcPct val="92000"/>
              </a:lnSpc>
              <a:spcBef>
                <a:spcPts val="5"/>
              </a:spcBef>
              <a:tabLst/>
            </a:pPr>
            <a:r>
              <a:rPr sz="1500" kern="0" spc="-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特殊韵母是汉语拼音中的特殊音节，只有"</a:t>
            </a:r>
            <a:r>
              <a:rPr sz="15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er"</a:t>
            </a:r>
            <a:r>
              <a:rPr sz="1500" kern="0" spc="-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一个</a:t>
            </a:r>
            <a:r>
              <a:rPr sz="1500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，发音时舌头卷起，</a:t>
            </a:r>
            <a:endParaRPr sz="15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2362200" algn="l" rtl="0" eaLnBrk="0">
              <a:lnSpc>
                <a:spcPct val="95000"/>
              </a:lnSpc>
              <a:spcBef>
                <a:spcPts val="1"/>
              </a:spcBef>
              <a:tabLst/>
            </a:pPr>
            <a:r>
              <a:rPr sz="1500" kern="0" spc="-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声音从舌面发出。</a:t>
            </a:r>
            <a:endParaRPr sz="1500" dirty="0">
              <a:latin typeface="SimHei"/>
              <a:ea typeface="SimHei"/>
              <a:cs typeface="SimHei"/>
            </a:endParaRPr>
          </a:p>
        </p:txBody>
      </p:sp>
      <p:sp>
        <p:nvSpPr>
          <p:cNvPr id="312" name="textbox 312"/>
          <p:cNvSpPr/>
          <p:nvPr/>
        </p:nvSpPr>
        <p:spPr>
          <a:xfrm>
            <a:off x="1531858" y="1103431"/>
            <a:ext cx="3978275" cy="99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9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3900" b="1" kern="0" spc="-3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汉语拼音特殊韵母</a:t>
            </a:r>
            <a:endParaRPr sz="39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183005" algn="l" rtl="0" eaLnBrk="0">
              <a:lnSpc>
                <a:spcPct val="98000"/>
              </a:lnSpc>
              <a:spcBef>
                <a:spcPts val="1"/>
              </a:spcBef>
              <a:tabLst/>
            </a:pPr>
            <a:r>
              <a:rPr sz="1800" b="1" kern="0" spc="-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形象图像记忆法</a:t>
            </a:r>
            <a:endParaRPr sz="1800" dirty="0">
              <a:latin typeface="SimHei"/>
              <a:ea typeface="SimHei"/>
              <a:cs typeface="SimHei"/>
            </a:endParaRPr>
          </a:p>
        </p:txBody>
      </p:sp>
      <p:sp>
        <p:nvSpPr>
          <p:cNvPr id="314" name="textbox 314"/>
          <p:cNvSpPr/>
          <p:nvPr/>
        </p:nvSpPr>
        <p:spPr>
          <a:xfrm>
            <a:off x="1105672" y="10825336"/>
            <a:ext cx="4794884" cy="5499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72389" algn="l" rtl="0" eaLnBrk="0">
              <a:lnSpc>
                <a:spcPts val="1815"/>
              </a:lnSpc>
              <a:tabLst/>
            </a:pP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耳朵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儿子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 </a:t>
            </a: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二十</a:t>
            </a:r>
            <a:endParaRPr sz="15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spcBef>
                <a:spcPts val="4"/>
              </a:spcBef>
              <a:tabLst/>
            </a:pPr>
            <a:r>
              <a:rPr sz="1400" b="1" kern="0" spc="-20" dirty="0">
                <a:solidFill>
                  <a:srgbClr val="304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ěr duo</a:t>
            </a:r>
            <a:r>
              <a:rPr sz="1400" b="1" kern="0" spc="10" dirty="0">
                <a:solidFill>
                  <a:srgbClr val="304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</a:t>
            </a:r>
            <a:r>
              <a:rPr sz="1400" b="1" kern="0" spc="0" dirty="0">
                <a:solidFill>
                  <a:srgbClr val="304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1400" kern="0" spc="-20" dirty="0">
                <a:solidFill>
                  <a:srgbClr val="3050B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ér</a:t>
            </a:r>
            <a:r>
              <a:rPr sz="1400" kern="0" spc="50" dirty="0">
                <a:solidFill>
                  <a:srgbClr val="3050B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400" kern="0" spc="-20" dirty="0">
                <a:solidFill>
                  <a:srgbClr val="3050B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zi</a:t>
            </a:r>
            <a:r>
              <a:rPr sz="1400" kern="0" spc="10" dirty="0">
                <a:solidFill>
                  <a:srgbClr val="3050B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</a:t>
            </a:r>
            <a:r>
              <a:rPr sz="1400" kern="0" spc="0" dirty="0">
                <a:solidFill>
                  <a:srgbClr val="3050B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</a:t>
            </a:r>
            <a:r>
              <a:rPr sz="1400" b="1" kern="0" spc="-20" dirty="0">
                <a:solidFill>
                  <a:srgbClr val="305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èr shí</a:t>
            </a:r>
            <a:endParaRPr sz="1400" dirty="0">
              <a:latin typeface="Arial"/>
              <a:ea typeface="Arial"/>
              <a:cs typeface="Arial"/>
            </a:endParaRPr>
          </a:p>
        </p:txBody>
      </p:sp>
      <p:pic>
        <p:nvPicPr>
          <p:cNvPr id="316" name="picture 3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915386" y="4756094"/>
            <a:ext cx="1181116" cy="1092221"/>
          </a:xfrm>
          <a:prstGeom prst="rect">
            <a:avLst/>
          </a:prstGeom>
        </p:spPr>
      </p:pic>
      <p:sp>
        <p:nvSpPr>
          <p:cNvPr id="318" name="textbox 318"/>
          <p:cNvSpPr/>
          <p:nvPr/>
        </p:nvSpPr>
        <p:spPr>
          <a:xfrm>
            <a:off x="388134" y="3370867"/>
            <a:ext cx="1456055" cy="2946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tabLst/>
            </a:pPr>
            <a:r>
              <a:rPr sz="1800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?</a:t>
            </a:r>
            <a:r>
              <a:rPr sz="1800" kern="0" spc="38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800" b="1" kern="0" spc="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特殊韵母表</a:t>
            </a:r>
            <a:endParaRPr sz="1800" dirty="0">
              <a:latin typeface="SimHei"/>
              <a:ea typeface="SimHei"/>
              <a:cs typeface="SimHei"/>
            </a:endParaRPr>
          </a:p>
        </p:txBody>
      </p:sp>
      <p:sp>
        <p:nvSpPr>
          <p:cNvPr id="320" name="textbox 320"/>
          <p:cNvSpPr/>
          <p:nvPr/>
        </p:nvSpPr>
        <p:spPr>
          <a:xfrm>
            <a:off x="350002" y="8805463"/>
            <a:ext cx="1261744" cy="2940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20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tabLst/>
            </a:pPr>
            <a:r>
              <a:rPr sz="1800" kern="0" spc="-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目</a:t>
            </a:r>
            <a:r>
              <a:rPr sz="1800" kern="0" spc="-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800" b="1" kern="0" spc="-4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常见例词</a:t>
            </a:r>
            <a:endParaRPr sz="1800" dirty="0">
              <a:latin typeface="SimHei"/>
              <a:ea typeface="SimHei"/>
              <a:cs typeface="SimHei"/>
            </a:endParaRPr>
          </a:p>
        </p:txBody>
      </p:sp>
      <p:pic>
        <p:nvPicPr>
          <p:cNvPr id="322" name="picture 3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13891" y="4108491"/>
            <a:ext cx="660373" cy="400007"/>
          </a:xfrm>
          <a:prstGeom prst="rect">
            <a:avLst/>
          </a:prstGeom>
        </p:spPr>
      </p:pic>
      <p:sp>
        <p:nvSpPr>
          <p:cNvPr id="324" name="textbox 324"/>
          <p:cNvSpPr/>
          <p:nvPr/>
        </p:nvSpPr>
        <p:spPr>
          <a:xfrm>
            <a:off x="1239029" y="9536413"/>
            <a:ext cx="220345" cy="5251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6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3000"/>
              </a:lnSpc>
              <a:tabLst/>
            </a:pPr>
            <a:r>
              <a:rPr sz="16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而</a:t>
            </a:r>
            <a:endParaRPr sz="16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2336"/>
              </a:lnSpc>
              <a:tabLst/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ér</a:t>
            </a:r>
            <a:endParaRPr sz="1200" dirty="0">
              <a:latin typeface="SimSun"/>
              <a:ea typeface="SimSun"/>
              <a:cs typeface="SimSun"/>
            </a:endParaRPr>
          </a:p>
        </p:txBody>
      </p:sp>
      <p:sp>
        <p:nvSpPr>
          <p:cNvPr id="326" name="textbox 326"/>
          <p:cNvSpPr/>
          <p:nvPr/>
        </p:nvSpPr>
        <p:spPr>
          <a:xfrm>
            <a:off x="5550667" y="9549164"/>
            <a:ext cx="217170" cy="5657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66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tabLst/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儿</a:t>
            </a:r>
            <a:endParaRPr sz="15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24765" algn="l" rtl="0" eaLnBrk="0">
              <a:lnSpc>
                <a:spcPts val="1881"/>
              </a:lnSpc>
              <a:spcBef>
                <a:spcPts val="6"/>
              </a:spcBef>
              <a:tabLst/>
            </a:pPr>
            <a:r>
              <a:rPr sz="1500" kern="0" spc="-30" dirty="0">
                <a:solidFill>
                  <a:srgbClr val="3050B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ér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328" name="textbox 328"/>
          <p:cNvSpPr/>
          <p:nvPr/>
        </p:nvSpPr>
        <p:spPr>
          <a:xfrm>
            <a:off x="3417086" y="9582323"/>
            <a:ext cx="210820" cy="5327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68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5000"/>
              </a:lnSpc>
              <a:tabLst/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二</a:t>
            </a:r>
            <a:endParaRPr sz="15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ts val="1881"/>
              </a:lnSpc>
              <a:spcBef>
                <a:spcPts val="2"/>
              </a:spcBef>
              <a:tabLst/>
            </a:pPr>
            <a:r>
              <a:rPr sz="1500" kern="0" spc="-30" dirty="0">
                <a:solidFill>
                  <a:srgbClr val="3040B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èr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330" name="textbox 330"/>
          <p:cNvSpPr/>
          <p:nvPr/>
        </p:nvSpPr>
        <p:spPr>
          <a:xfrm>
            <a:off x="3340892" y="6073446"/>
            <a:ext cx="441325" cy="2044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4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tabLst/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儿</a:t>
            </a:r>
            <a:r>
              <a:rPr sz="1200" kern="0" spc="3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童</a:t>
            </a:r>
            <a:endParaRPr sz="1200" dirty="0">
              <a:latin typeface="SimHei"/>
              <a:ea typeface="SimHei"/>
              <a:cs typeface="Sim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3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61" y="1428750"/>
            <a:ext cx="7048500" cy="9753600"/>
          </a:xfrm>
          <a:prstGeom prst="rect">
            <a:avLst/>
          </a:prstGeom>
        </p:spPr>
      </p:pic>
      <p:sp>
        <p:nvSpPr>
          <p:cNvPr id="334" name="textbox 334"/>
          <p:cNvSpPr/>
          <p:nvPr/>
        </p:nvSpPr>
        <p:spPr>
          <a:xfrm>
            <a:off x="407178" y="3105198"/>
            <a:ext cx="6223000" cy="876300"/>
          </a:xfrm>
          <a:prstGeom prst="rect">
            <a:avLst/>
          </a:prstGeom>
          <a:solidFill>
            <a:srgbClr val="E6F3FA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1764" algn="l" rtl="0" eaLnBrk="0">
              <a:lnSpc>
                <a:spcPct val="95000"/>
              </a:lnSpc>
              <a:spcBef>
                <a:spcPts val="1"/>
              </a:spcBef>
              <a:tabLst/>
            </a:pPr>
            <a:r>
              <a:rPr sz="1300" kern="0" spc="2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鼻韵母是带有鼻音的韵母，共有16个，发音时气流通过鼻</a:t>
            </a:r>
            <a:r>
              <a:rPr sz="1300" kern="0" spc="1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腔，形成特殊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2545714" algn="l" rtl="0" eaLnBrk="0">
              <a:lnSpc>
                <a:spcPct val="99000"/>
              </a:lnSpc>
              <a:tabLst/>
            </a:pPr>
            <a:r>
              <a:rPr sz="1300" kern="0" spc="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的鼻音效果。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336" name="textbox 336"/>
          <p:cNvSpPr/>
          <p:nvPr/>
        </p:nvSpPr>
        <p:spPr>
          <a:xfrm>
            <a:off x="1760441" y="1946044"/>
            <a:ext cx="3502025" cy="10128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spcBef>
                <a:spcPts val="1"/>
              </a:spcBef>
              <a:tabLst/>
            </a:pPr>
            <a:r>
              <a:rPr sz="3900" b="1" kern="0" spc="-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汉语拼音鼻韵母</a:t>
            </a:r>
            <a:endParaRPr sz="39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948055" algn="l" rtl="0" eaLnBrk="0">
              <a:lnSpc>
                <a:spcPct val="95000"/>
              </a:lnSpc>
              <a:spcBef>
                <a:spcPts val="5"/>
              </a:spcBef>
              <a:tabLst/>
            </a:pPr>
            <a:r>
              <a:rPr sz="1800" b="1" kern="0" spc="-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形象图像记忆法</a:t>
            </a:r>
            <a:endParaRPr sz="1800" dirty="0">
              <a:latin typeface="SimHei"/>
              <a:ea typeface="SimHei"/>
              <a:cs typeface="SimHei"/>
            </a:endParaRPr>
          </a:p>
        </p:txBody>
      </p:sp>
      <p:sp>
        <p:nvSpPr>
          <p:cNvPr id="338" name="textbox 338"/>
          <p:cNvSpPr/>
          <p:nvPr/>
        </p:nvSpPr>
        <p:spPr>
          <a:xfrm>
            <a:off x="2286789" y="8960998"/>
            <a:ext cx="894080" cy="7340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52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53365" algn="l" rtl="0" eaLnBrk="0">
              <a:lnSpc>
                <a:spcPct val="100000"/>
              </a:lnSpc>
              <a:tabLst/>
            </a:pPr>
            <a:r>
              <a:rPr sz="1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安静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4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928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6000"/>
              </a:lnSpc>
              <a:tabLst/>
            </a:pPr>
            <a:r>
              <a:rPr sz="2900" b="1" kern="0" spc="-30" dirty="0">
                <a:solidFill>
                  <a:srgbClr val="4050C0">
                    <a:alpha val="100000"/>
                  </a:srgbClr>
                </a:solidFill>
                <a:latin typeface="Arial"/>
                <a:ea typeface="Arial"/>
                <a:cs typeface="Arial"/>
              </a:rPr>
              <a:t>uang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sp>
        <p:nvSpPr>
          <p:cNvPr id="340" name="textbox 340"/>
          <p:cNvSpPr/>
          <p:nvPr/>
        </p:nvSpPr>
        <p:spPr>
          <a:xfrm>
            <a:off x="3994922" y="5651989"/>
            <a:ext cx="678815" cy="9124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8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46050" algn="l" rtl="0" eaLnBrk="0">
              <a:lnSpc>
                <a:spcPct val="99000"/>
              </a:lnSpc>
              <a:tabLst/>
            </a:pPr>
            <a:r>
              <a:rPr sz="1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音乐</a:t>
            </a:r>
            <a:endParaRPr sz="1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ts val="1208"/>
              </a:lnSpc>
              <a:spcBef>
                <a:spcPts val="942"/>
              </a:spcBef>
              <a:tabLst/>
            </a:pP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如：音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vin</a:t>
            </a:r>
            <a:endParaRPr sz="10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6000"/>
              </a:lnSpc>
              <a:spcBef>
                <a:spcPts val="6"/>
              </a:spcBef>
              <a:tabLst/>
            </a:pPr>
            <a:r>
              <a:rPr sz="2900" b="1" kern="0" spc="-10" dirty="0">
                <a:solidFill>
                  <a:srgbClr val="5050C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eng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pic>
        <p:nvPicPr>
          <p:cNvPr id="342" name="picture 3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576054" y="6565873"/>
            <a:ext cx="730224" cy="749368"/>
          </a:xfrm>
          <a:prstGeom prst="rect">
            <a:avLst/>
          </a:prstGeom>
        </p:spPr>
      </p:pic>
      <p:pic>
        <p:nvPicPr>
          <p:cNvPr id="344" name="picture 3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963146" y="9709166"/>
            <a:ext cx="723881" cy="755611"/>
          </a:xfrm>
          <a:prstGeom prst="rect">
            <a:avLst/>
          </a:prstGeom>
        </p:spPr>
      </p:pic>
      <p:pic>
        <p:nvPicPr>
          <p:cNvPr id="346" name="picture 3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956803" y="6565873"/>
            <a:ext cx="723881" cy="749368"/>
          </a:xfrm>
          <a:prstGeom prst="rect">
            <a:avLst/>
          </a:prstGeom>
        </p:spPr>
      </p:pic>
      <p:sp>
        <p:nvSpPr>
          <p:cNvPr id="348" name="textbox 348"/>
          <p:cNvSpPr/>
          <p:nvPr/>
        </p:nvSpPr>
        <p:spPr>
          <a:xfrm>
            <a:off x="3944102" y="8960313"/>
            <a:ext cx="801369" cy="7340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8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96850" algn="l" rtl="0" eaLnBrk="0">
              <a:lnSpc>
                <a:spcPct val="99000"/>
              </a:lnSpc>
              <a:tabLst/>
            </a:pPr>
            <a:r>
              <a:rPr sz="1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圆形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09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2000"/>
              </a:lnSpc>
              <a:tabLst/>
            </a:pPr>
            <a:r>
              <a:rPr sz="2700" b="1" kern="0" spc="-130" dirty="0">
                <a:solidFill>
                  <a:srgbClr val="5060D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Tong</a:t>
            </a:r>
            <a:endParaRPr sz="2700" dirty="0">
              <a:latin typeface="Arial"/>
              <a:ea typeface="Arial"/>
              <a:cs typeface="Arial"/>
            </a:endParaRPr>
          </a:p>
        </p:txBody>
      </p:sp>
      <p:pic>
        <p:nvPicPr>
          <p:cNvPr id="350" name="picture 3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356581" y="8147029"/>
            <a:ext cx="736638" cy="723912"/>
          </a:xfrm>
          <a:prstGeom prst="rect">
            <a:avLst/>
          </a:prstGeom>
        </p:spPr>
      </p:pic>
      <p:sp>
        <p:nvSpPr>
          <p:cNvPr id="352" name="textbox 352"/>
          <p:cNvSpPr/>
          <p:nvPr/>
        </p:nvSpPr>
        <p:spPr>
          <a:xfrm>
            <a:off x="737387" y="8956661"/>
            <a:ext cx="767715" cy="7512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8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92404" algn="l" rtl="0" eaLnBrk="0">
              <a:lnSpc>
                <a:spcPct val="99000"/>
              </a:lnSpc>
              <a:tabLst/>
            </a:pPr>
            <a:r>
              <a:rPr sz="1300" b="1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翁公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65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sz="2900" b="1" kern="0" spc="-30" dirty="0">
                <a:solidFill>
                  <a:srgbClr val="6060D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lang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pic>
        <p:nvPicPr>
          <p:cNvPr id="354" name="picture 3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762775" y="5016514"/>
            <a:ext cx="711193" cy="717572"/>
          </a:xfrm>
          <a:prstGeom prst="rect">
            <a:avLst/>
          </a:prstGeom>
        </p:spPr>
      </p:pic>
      <p:pic>
        <p:nvPicPr>
          <p:cNvPr id="356" name="picture 3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588741" y="8153369"/>
            <a:ext cx="704850" cy="717572"/>
          </a:xfrm>
          <a:prstGeom prst="rect">
            <a:avLst/>
          </a:prstGeom>
        </p:spPr>
      </p:pic>
      <p:pic>
        <p:nvPicPr>
          <p:cNvPr id="358" name="picture 3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369339" y="5029193"/>
            <a:ext cx="717537" cy="698552"/>
          </a:xfrm>
          <a:prstGeom prst="rect">
            <a:avLst/>
          </a:prstGeom>
        </p:spPr>
      </p:pic>
      <p:pic>
        <p:nvPicPr>
          <p:cNvPr id="360" name="picture 3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775462" y="8159709"/>
            <a:ext cx="692162" cy="711232"/>
          </a:xfrm>
          <a:prstGeom prst="rect">
            <a:avLst/>
          </a:prstGeom>
        </p:spPr>
      </p:pic>
      <p:pic>
        <p:nvPicPr>
          <p:cNvPr id="362" name="picture 3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5576054" y="5016513"/>
            <a:ext cx="704850" cy="692115"/>
          </a:xfrm>
          <a:prstGeom prst="rect">
            <a:avLst/>
          </a:prstGeom>
        </p:spPr>
      </p:pic>
      <p:pic>
        <p:nvPicPr>
          <p:cNvPr id="364" name="picture 3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2375683" y="6591331"/>
            <a:ext cx="692162" cy="698455"/>
          </a:xfrm>
          <a:prstGeom prst="rect">
            <a:avLst/>
          </a:prstGeom>
        </p:spPr>
      </p:pic>
      <p:sp>
        <p:nvSpPr>
          <p:cNvPr id="366" name="textbox 366"/>
          <p:cNvSpPr/>
          <p:nvPr/>
        </p:nvSpPr>
        <p:spPr>
          <a:xfrm>
            <a:off x="781793" y="7385594"/>
            <a:ext cx="696594" cy="7473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8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46050" algn="l" rtl="0" eaLnBrk="0">
              <a:lnSpc>
                <a:spcPct val="99000"/>
              </a:lnSpc>
              <a:tabLst/>
            </a:pPr>
            <a:r>
              <a:rPr sz="1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晕倒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2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6000"/>
              </a:lnSpc>
              <a:tabLst/>
            </a:pPr>
            <a:r>
              <a:rPr sz="2900" b="1" kern="0" spc="-20" dirty="0">
                <a:solidFill>
                  <a:srgbClr val="5060C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ong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pic>
        <p:nvPicPr>
          <p:cNvPr id="368" name="picture 3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5582398" y="9747205"/>
            <a:ext cx="717537" cy="660416"/>
          </a:xfrm>
          <a:prstGeom prst="rect">
            <a:avLst/>
          </a:prstGeom>
        </p:spPr>
      </p:pic>
      <p:pic>
        <p:nvPicPr>
          <p:cNvPr id="370" name="picture 3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794493" y="9721846"/>
            <a:ext cx="666788" cy="704892"/>
          </a:xfrm>
          <a:prstGeom prst="rect">
            <a:avLst/>
          </a:prstGeom>
        </p:spPr>
      </p:pic>
      <p:sp>
        <p:nvSpPr>
          <p:cNvPr id="372" name="textbox 372"/>
          <p:cNvSpPr/>
          <p:nvPr/>
        </p:nvSpPr>
        <p:spPr>
          <a:xfrm>
            <a:off x="2382014" y="5819175"/>
            <a:ext cx="677544" cy="7454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98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8114" algn="l" rtl="0" eaLnBrk="0">
              <a:lnSpc>
                <a:spcPct val="100000"/>
              </a:lnSpc>
              <a:tabLst/>
            </a:pPr>
            <a:r>
              <a:rPr sz="13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恩惠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5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6000"/>
              </a:lnSpc>
              <a:spcBef>
                <a:spcPts val="4"/>
              </a:spcBef>
              <a:tabLst/>
            </a:pPr>
            <a:r>
              <a:rPr sz="2900" b="1" kern="0" spc="-20" dirty="0">
                <a:solidFill>
                  <a:srgbClr val="4050C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ang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pic>
        <p:nvPicPr>
          <p:cNvPr id="374" name="picture 3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781806" y="6604010"/>
            <a:ext cx="673131" cy="679436"/>
          </a:xfrm>
          <a:prstGeom prst="rect">
            <a:avLst/>
          </a:prstGeom>
        </p:spPr>
      </p:pic>
      <p:pic>
        <p:nvPicPr>
          <p:cNvPr id="376" name="picture 37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4007622" y="8166146"/>
            <a:ext cx="641343" cy="692115"/>
          </a:xfrm>
          <a:prstGeom prst="rect">
            <a:avLst/>
          </a:prstGeom>
        </p:spPr>
      </p:pic>
      <p:sp>
        <p:nvSpPr>
          <p:cNvPr id="378" name="textbox 378"/>
          <p:cNvSpPr/>
          <p:nvPr/>
        </p:nvSpPr>
        <p:spPr>
          <a:xfrm>
            <a:off x="3994922" y="7385594"/>
            <a:ext cx="665480" cy="737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8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46050" algn="l" rtl="0" eaLnBrk="0">
              <a:lnSpc>
                <a:spcPct val="99000"/>
              </a:lnSpc>
              <a:tabLst/>
            </a:pPr>
            <a:r>
              <a:rPr sz="13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鹦鹉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4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6000"/>
              </a:lnSpc>
              <a:tabLst/>
            </a:pPr>
            <a:r>
              <a:rPr sz="2900" b="1" kern="0" spc="-50" dirty="0">
                <a:solidFill>
                  <a:srgbClr val="4050C0">
                    <a:alpha val="100000"/>
                  </a:srgbClr>
                </a:solidFill>
                <a:latin typeface="Arial"/>
                <a:ea typeface="Arial"/>
                <a:cs typeface="Arial"/>
              </a:rPr>
              <a:t>uan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pic>
        <p:nvPicPr>
          <p:cNvPr id="380" name="picture 38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2445534" y="9759982"/>
            <a:ext cx="609554" cy="647639"/>
          </a:xfrm>
          <a:prstGeom prst="rect">
            <a:avLst/>
          </a:prstGeom>
        </p:spPr>
      </p:pic>
      <p:sp>
        <p:nvSpPr>
          <p:cNvPr id="382" name="textbox 382"/>
          <p:cNvSpPr/>
          <p:nvPr/>
        </p:nvSpPr>
        <p:spPr>
          <a:xfrm>
            <a:off x="5639549" y="5813466"/>
            <a:ext cx="559434" cy="7448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82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16204" algn="l" rtl="0" eaLnBrk="0">
              <a:lnSpc>
                <a:spcPct val="99000"/>
              </a:lnSpc>
              <a:tabLst/>
            </a:pPr>
            <a:r>
              <a:rPr sz="1300" b="1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温暖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0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sz="2900" b="1" kern="0" spc="-40" dirty="0">
                <a:solidFill>
                  <a:srgbClr val="5060D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sp>
        <p:nvSpPr>
          <p:cNvPr id="384" name="textbox 384"/>
          <p:cNvSpPr/>
          <p:nvPr/>
        </p:nvSpPr>
        <p:spPr>
          <a:xfrm>
            <a:off x="5607830" y="7383828"/>
            <a:ext cx="621665" cy="7340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51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47954" algn="l" rtl="0" eaLnBrk="0">
              <a:lnSpc>
                <a:spcPct val="100000"/>
              </a:lnSpc>
              <a:tabLst/>
            </a:pPr>
            <a:r>
              <a:rPr sz="13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英雄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5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71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6000"/>
              </a:lnSpc>
              <a:tabLst/>
            </a:pPr>
            <a:r>
              <a:rPr sz="2700" b="1" kern="0" spc="-40" dirty="0">
                <a:solidFill>
                  <a:srgbClr val="5060C0">
                    <a:alpha val="100000"/>
                  </a:srgbClr>
                </a:solidFill>
                <a:latin typeface="Arial"/>
                <a:ea typeface="Arial"/>
                <a:cs typeface="Arial"/>
              </a:rPr>
              <a:t>uan</a:t>
            </a:r>
            <a:endParaRPr sz="2700" dirty="0">
              <a:latin typeface="Arial"/>
              <a:ea typeface="Arial"/>
              <a:cs typeface="Arial"/>
            </a:endParaRPr>
          </a:p>
        </p:txBody>
      </p:sp>
      <p:sp>
        <p:nvSpPr>
          <p:cNvPr id="386" name="textbox 386"/>
          <p:cNvSpPr/>
          <p:nvPr/>
        </p:nvSpPr>
        <p:spPr>
          <a:xfrm>
            <a:off x="394478" y="4246064"/>
            <a:ext cx="1224914" cy="2876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90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800" kern="0" spc="-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?</a:t>
            </a:r>
            <a:r>
              <a:rPr sz="1800" kern="0" spc="42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800" b="1" kern="0" spc="-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鼻韵母表</a:t>
            </a:r>
            <a:endParaRPr sz="1800" dirty="0">
              <a:latin typeface="SimHei"/>
              <a:ea typeface="SimHei"/>
              <a:cs typeface="SimHei"/>
            </a:endParaRPr>
          </a:p>
        </p:txBody>
      </p:sp>
      <p:sp>
        <p:nvSpPr>
          <p:cNvPr id="388" name="textbox 388"/>
          <p:cNvSpPr/>
          <p:nvPr/>
        </p:nvSpPr>
        <p:spPr>
          <a:xfrm>
            <a:off x="2451865" y="7422170"/>
            <a:ext cx="440690" cy="692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90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100000"/>
              </a:lnSpc>
              <a:tabLst/>
            </a:pP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昂</a:t>
            </a:r>
            <a:r>
              <a:rPr sz="1000" kern="0" spc="2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首</a:t>
            </a:r>
            <a:endParaRPr sz="10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794"/>
              </a:lnSpc>
              <a:spcBef>
                <a:spcPts val="3"/>
              </a:spcBef>
              <a:tabLst/>
            </a:pPr>
            <a:r>
              <a:rPr sz="2000" kern="0" spc="-20" dirty="0">
                <a:solidFill>
                  <a:srgbClr val="C0C0E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lan</a:t>
            </a:r>
            <a:endParaRPr sz="2000" dirty="0">
              <a:latin typeface="Arial"/>
              <a:ea typeface="Arial"/>
              <a:cs typeface="Arial"/>
            </a:endParaRPr>
          </a:p>
        </p:txBody>
      </p:sp>
      <p:sp>
        <p:nvSpPr>
          <p:cNvPr id="390" name="textbox 390"/>
          <p:cNvSpPr/>
          <p:nvPr/>
        </p:nvSpPr>
        <p:spPr>
          <a:xfrm>
            <a:off x="883432" y="5815352"/>
            <a:ext cx="418465" cy="7334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52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6355" algn="l" rtl="0" eaLnBrk="0">
              <a:lnSpc>
                <a:spcPct val="100000"/>
              </a:lnSpc>
              <a:tabLst/>
            </a:pPr>
            <a:r>
              <a:rPr sz="1300" b="1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安静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6000"/>
              </a:lnSpc>
              <a:spcBef>
                <a:spcPts val="6"/>
              </a:spcBef>
              <a:tabLst/>
            </a:pPr>
            <a:r>
              <a:rPr sz="2900" kern="0" spc="-50" dirty="0">
                <a:solidFill>
                  <a:srgbClr val="303068">
                    <a:alpha val="100000"/>
                  </a:srgbClr>
                </a:solidFill>
                <a:latin typeface="Arial"/>
                <a:ea typeface="Arial"/>
                <a:cs typeface="Arial"/>
              </a:rPr>
              <a:t>un</a:t>
            </a:r>
            <a:endParaRPr sz="2900" dirty="0">
              <a:latin typeface="Arial"/>
              <a:ea typeface="Arial"/>
              <a:cs typeface="Arial"/>
            </a:endParaRPr>
          </a:p>
        </p:txBody>
      </p:sp>
      <p:pic>
        <p:nvPicPr>
          <p:cNvPr id="392" name="picture 39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3975833" y="5194322"/>
            <a:ext cx="692162" cy="342838"/>
          </a:xfrm>
          <a:prstGeom prst="rect">
            <a:avLst/>
          </a:prstGeom>
        </p:spPr>
      </p:pic>
      <p:sp>
        <p:nvSpPr>
          <p:cNvPr id="394" name="textbox 394"/>
          <p:cNvSpPr/>
          <p:nvPr/>
        </p:nvSpPr>
        <p:spPr>
          <a:xfrm>
            <a:off x="5741188" y="8960313"/>
            <a:ext cx="376554" cy="7054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28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圆形</a:t>
            </a:r>
            <a:endParaRPr sz="1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3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554"/>
              </a:lnSpc>
              <a:spcBef>
                <a:spcPts val="4"/>
              </a:spcBef>
              <a:tabLst/>
            </a:pPr>
            <a:r>
              <a:rPr sz="2000" kern="0" spc="-20" dirty="0">
                <a:solidFill>
                  <a:srgbClr val="3040B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</a:t>
            </a:r>
            <a:endParaRPr sz="2000" dirty="0">
              <a:latin typeface="Arial"/>
              <a:ea typeface="Arial"/>
              <a:cs typeface="Arial"/>
            </a:endParaRPr>
          </a:p>
        </p:txBody>
      </p:sp>
      <p:sp>
        <p:nvSpPr>
          <p:cNvPr id="396" name="textbox 396"/>
          <p:cNvSpPr/>
          <p:nvPr/>
        </p:nvSpPr>
        <p:spPr>
          <a:xfrm>
            <a:off x="2502684" y="4659627"/>
            <a:ext cx="401320" cy="2959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321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6000"/>
              </a:lnSpc>
              <a:tabLst/>
            </a:pPr>
            <a:r>
              <a:rPr sz="2700" kern="0" spc="-20" dirty="0">
                <a:solidFill>
                  <a:srgbClr val="6060C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</a:t>
            </a:r>
            <a:endParaRPr sz="2700" dirty="0">
              <a:latin typeface="Arial"/>
              <a:ea typeface="Arial"/>
              <a:cs typeface="Arial"/>
            </a:endParaRPr>
          </a:p>
        </p:txBody>
      </p:sp>
      <p:sp>
        <p:nvSpPr>
          <p:cNvPr id="398" name="textbox 398"/>
          <p:cNvSpPr/>
          <p:nvPr/>
        </p:nvSpPr>
        <p:spPr>
          <a:xfrm>
            <a:off x="5741188" y="10500519"/>
            <a:ext cx="379095" cy="2260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575"/>
              </a:lnSpc>
              <a:tabLst/>
            </a:pPr>
            <a:r>
              <a:rPr sz="1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儿童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400" name="textbox 400"/>
          <p:cNvSpPr/>
          <p:nvPr/>
        </p:nvSpPr>
        <p:spPr>
          <a:xfrm>
            <a:off x="4128280" y="10527589"/>
            <a:ext cx="360679" cy="2216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82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3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翁公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402" name="textbox 402"/>
          <p:cNvSpPr/>
          <p:nvPr/>
        </p:nvSpPr>
        <p:spPr>
          <a:xfrm>
            <a:off x="917603" y="10527024"/>
            <a:ext cx="354965" cy="2235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52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1300" b="1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安静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404" name="textbox 404"/>
          <p:cNvSpPr/>
          <p:nvPr/>
        </p:nvSpPr>
        <p:spPr>
          <a:xfrm>
            <a:off x="2528059" y="10529475"/>
            <a:ext cx="354965" cy="2235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52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1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安静</a:t>
            </a:r>
            <a:endParaRPr sz="1300" dirty="0">
              <a:latin typeface="SimHei"/>
              <a:ea typeface="SimHei"/>
              <a:cs typeface="SimHei"/>
            </a:endParaRPr>
          </a:p>
        </p:txBody>
      </p:sp>
      <p:sp>
        <p:nvSpPr>
          <p:cNvPr id="406" name="textbox 406"/>
          <p:cNvSpPr/>
          <p:nvPr/>
        </p:nvSpPr>
        <p:spPr>
          <a:xfrm>
            <a:off x="877089" y="4700292"/>
            <a:ext cx="363220" cy="2565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10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6000"/>
              </a:lnSpc>
              <a:tabLst/>
            </a:pPr>
            <a:r>
              <a:rPr sz="2300" b="1" kern="0" spc="-20" dirty="0">
                <a:solidFill>
                  <a:srgbClr val="5060C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endParaRPr sz="2300" dirty="0">
              <a:latin typeface="Arial"/>
              <a:ea typeface="Arial"/>
              <a:cs typeface="Arial"/>
            </a:endParaRPr>
          </a:p>
        </p:txBody>
      </p:sp>
      <p:sp>
        <p:nvSpPr>
          <p:cNvPr id="408" name="textbox 408"/>
          <p:cNvSpPr/>
          <p:nvPr/>
        </p:nvSpPr>
        <p:spPr>
          <a:xfrm>
            <a:off x="5715742" y="4698607"/>
            <a:ext cx="305434" cy="2330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632"/>
              </a:lnSpc>
              <a:tabLst/>
            </a:pPr>
            <a:r>
              <a:rPr sz="2100" kern="0" spc="-50" dirty="0">
                <a:solidFill>
                  <a:srgbClr val="604868">
                    <a:alpha val="100000"/>
                  </a:srgbClr>
                </a:solidFill>
                <a:latin typeface="Arial"/>
                <a:ea typeface="Arial"/>
                <a:cs typeface="Arial"/>
              </a:rPr>
              <a:t>un</a:t>
            </a:r>
            <a:endParaRPr sz="2100" dirty="0">
              <a:latin typeface="Arial"/>
              <a:ea typeface="Arial"/>
              <a:cs typeface="Arial"/>
            </a:endParaRPr>
          </a:p>
        </p:txBody>
      </p:sp>
      <p:sp>
        <p:nvSpPr>
          <p:cNvPr id="410" name="textbox 410"/>
          <p:cNvSpPr/>
          <p:nvPr/>
        </p:nvSpPr>
        <p:spPr>
          <a:xfrm>
            <a:off x="6426937" y="10976089"/>
            <a:ext cx="511809" cy="1200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742"/>
              </a:lnSpc>
              <a:tabLst/>
            </a:pPr>
            <a:r>
              <a:rPr sz="600" kern="0" spc="-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清言</a:t>
            </a:r>
            <a:r>
              <a:rPr sz="600" kern="0" spc="-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600" kern="0" spc="-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·</a:t>
            </a:r>
            <a:r>
              <a:rPr sz="600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AI</a:t>
            </a:r>
            <a:r>
              <a:rPr sz="600" kern="0" spc="-10" dirty="0">
                <a:solidFill>
                  <a:srgbClr val="FFFFFF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生成</a:t>
            </a:r>
            <a:endParaRPr sz="600" dirty="0">
              <a:latin typeface="SimHei"/>
              <a:ea typeface="SimHei"/>
              <a:cs typeface="SimHei"/>
            </a:endParaRPr>
          </a:p>
        </p:txBody>
      </p:sp>
      <p:sp>
        <p:nvSpPr>
          <p:cNvPr id="412" name="textbox 412"/>
          <p:cNvSpPr/>
          <p:nvPr/>
        </p:nvSpPr>
        <p:spPr>
          <a:xfrm>
            <a:off x="6452382" y="9439859"/>
            <a:ext cx="89535" cy="1479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64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0000"/>
              </a:lnSpc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14" name="textbox 414"/>
          <p:cNvSpPr/>
          <p:nvPr/>
        </p:nvSpPr>
        <p:spPr>
          <a:xfrm>
            <a:off x="4852161" y="6296664"/>
            <a:ext cx="89535" cy="1479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64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0000"/>
              </a:lnSpc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16" name="textbox 416"/>
          <p:cNvSpPr/>
          <p:nvPr/>
        </p:nvSpPr>
        <p:spPr>
          <a:xfrm>
            <a:off x="3239253" y="7871383"/>
            <a:ext cx="89535" cy="1479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6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0000"/>
              </a:lnSpc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0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2025-09-27T11:03:52Z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wqlLaW5nc29mdCBQREYgdG8gV1BTIDExMEI</vt:lpwstr>
  </property>
  <property fmtid="{D5CDD505-2E9C-101B-9397-08002B2CF9AE}" pid="3" name="Created">
    <vt:filetime>2025-09-27T11:03:57</vt:filetime>
  </property>
  <property fmtid="{D5CDD505-2E9C-101B-9397-08002B2CF9AE}" pid="4" name="UsrData">
    <vt:lpwstr>aea4f18229be4353a906de2d0f132c8f</vt:lpwstr>
  </property>
  <property fmtid="{D5CDD505-2E9C-101B-9397-08002B2CF9AE}" pid="5" name="AIGC">
    <vt:lpwstr>{"Label":"1","ContentProducer":"001191110108MA01KP2T5U00000","ProduceID":"37cb98ae-1089-454f-b30a-43d942a59860","ReservedCode1":"3046022100d249bed23629e339415f00c5eb7091903240a1481ec63df1053e4c389c415c15022100eeab5e0ede595a0d4d3dee3816b78dc4804a862dabdb4da0a2ce029895beffd5","ContentPropagator":"001191110108MA01KP2T5U00000","PropagateID":"37cb98ae-1089-454f-b30a-43d942a59860","ReservedCode2":"3046022100d249bed23629e339415f00c5eb7091903240a1481ec63df1053e4c389c415c15022100eeab5e0ede595a0d4d3dee3816b78dc4804a862dabdb4da0a2ce029895beffd5"}</vt:lpwstr>
  </property>
</Properties>
</file>