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6" r:id="rId10"/>
    <p:sldId id="267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/>
    <p:restoredTop sz="94625"/>
  </p:normalViewPr>
  <p:slideViewPr>
    <p:cSldViewPr snapToGrid="0" snapToObjects="1">
      <p:cViewPr varScale="1">
        <p:scale>
          <a:sx n="153" d="100"/>
          <a:sy n="153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FC61B-438D-3A4B-BE07-2CA3E69BE52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D7646-F377-7D40-B5CB-A64A9124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D7646-F377-7D40-B5CB-A64A9124E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E835-5FA6-8A40-8097-C04DC1B8AFD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7F0-C546-5D4A-98D5-FE825995B7A4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C43D-5060-FC42-B3DE-9B34E1B634EB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1B-172F-2D40-8C05-C80F8A26623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9B4A-08A2-6147-8C66-2CA86A1C2CC1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48FE-46D8-7648-B1D9-02EAA3F919B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D8A9-3430-E846-BC47-E47A75003C48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7BFF-3F57-B246-BBD5-73D9B7B1AC75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328A-485D-7142-8777-407E24CAF04C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18F7-8D37-844F-A7E2-9E568A43F918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FDF-DEC6-8448-AE54-F498099D22E7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0450-1C98-3B4F-BB2D-ACF9AC5FF464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8385-F9D7-7B47-B30A-D7457BD1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install/install_sour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da.anaconda.org/intel/linux-64/tensorflow-1.2.1-np113py36_1.tar.bz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po.continuum.io/pkgs/free/osx-64/tensorflow-1.1.0-np112py36_0.tar.bz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TensorFlow Scalability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Hui Xie</a:t>
            </a:r>
          </a:p>
          <a:p>
            <a:r>
              <a:rPr lang="en-US" dirty="0" smtClean="0"/>
              <a:t>Oct 05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0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in HPC </a:t>
            </a:r>
            <a:r>
              <a:rPr lang="en-US" smtClean="0"/>
              <a:t>with Manually compiled 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5" y="708585"/>
            <a:ext cx="5132063" cy="2933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33800"/>
            <a:ext cx="4687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This test all required 56 cores resource, but the program code </a:t>
            </a:r>
            <a:r>
              <a:rPr lang="en-US" dirty="0" err="1" smtClean="0"/>
              <a:t>configed</a:t>
            </a:r>
            <a:r>
              <a:rPr lang="en-US" dirty="0" smtClean="0"/>
              <a:t> how many threads to use;</a:t>
            </a:r>
          </a:p>
          <a:p>
            <a:pPr marL="342900" indent="-342900">
              <a:buAutoNum type="arabicPlain"/>
            </a:pPr>
            <a:r>
              <a:rPr lang="en-US" dirty="0" smtClean="0"/>
              <a:t>Single thread has the maximum speed;</a:t>
            </a:r>
          </a:p>
          <a:p>
            <a:pPr marL="342900" indent="-342900">
              <a:buAutoNum type="arabicPlain"/>
            </a:pPr>
            <a:r>
              <a:rPr lang="en-US" dirty="0" smtClean="0"/>
              <a:t>Test date: Oct 04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pPr marL="342900" indent="-342900">
              <a:buAutoNum type="arabicPlain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642" y="3817044"/>
            <a:ext cx="468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This test required specific cores resource,  according to program code </a:t>
            </a:r>
            <a:r>
              <a:rPr lang="en-US" dirty="0" err="1" smtClean="0"/>
              <a:t>config</a:t>
            </a:r>
            <a:r>
              <a:rPr lang="en-US" dirty="0" smtClean="0"/>
              <a:t>;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Test date: Oct </a:t>
            </a:r>
            <a:r>
              <a:rPr lang="en-US" dirty="0" smtClean="0"/>
              <a:t>05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32" y="743990"/>
            <a:ext cx="5836053" cy="29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Tensorflow Optimization on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1085" y="1305342"/>
            <a:ext cx="115289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important basis: "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CPUs, which includes Intel® Xeon Phi™, achieve optimal performance when TensorFlow is </a:t>
            </a:r>
            <a:r>
              <a:rPr lang="en-US" dirty="0">
                <a:solidFill>
                  <a:srgbClr val="1155CC"/>
                </a:solidFill>
                <a:latin typeface="Roboto" charset="0"/>
                <a:hlinkClick r:id="rId2"/>
              </a:rPr>
              <a:t>built from source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 with all of the instructions supported by the target CPU</a:t>
            </a: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.</a:t>
            </a: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configuration 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options (</a:t>
            </a:r>
            <a:r>
              <a:rPr lang="en-US" dirty="0" err="1">
                <a:solidFill>
                  <a:srgbClr val="222222"/>
                </a:solidFill>
                <a:latin typeface="Roboto Mono" charset="0"/>
              </a:rPr>
              <a:t>intra_op_parallelism_threads</a:t>
            </a:r>
            <a:r>
              <a:rPr lang="en-US" dirty="0">
                <a:solidFill>
                  <a:srgbClr val="222222"/>
                </a:solidFill>
                <a:latin typeface="Roboto Mono" charset="0"/>
              </a:rPr>
              <a:t>, </a:t>
            </a:r>
            <a:r>
              <a:rPr lang="en-US" dirty="0" err="1">
                <a:solidFill>
                  <a:srgbClr val="222222"/>
                </a:solidFill>
                <a:latin typeface="Roboto Mono" charset="0"/>
              </a:rPr>
              <a:t>inter_op_parallelism_threads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), if they are unset or set to 0, will default to the number of logical CPU cores; A common alternative optimization is to set the number of threads in both pools equal to the number of physical cores rather than logical cores.</a:t>
            </a:r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222222"/>
                </a:solidFill>
                <a:latin typeface="Roboto" charset="0"/>
              </a:rPr>
              <a:t>Tuning 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MKL for the best performance, set </a:t>
            </a:r>
            <a:r>
              <a:rPr lang="en-US" dirty="0">
                <a:solidFill>
                  <a:srgbClr val="212121"/>
                </a:solidFill>
                <a:latin typeface="Roboto" charset="0"/>
              </a:rPr>
              <a:t>KMP_BLOCKTIME  and NCHW </a:t>
            </a:r>
            <a:r>
              <a:rPr lang="en-US" dirty="0" smtClean="0">
                <a:solidFill>
                  <a:srgbClr val="212121"/>
                </a:solidFill>
                <a:latin typeface="Roboto" charset="0"/>
              </a:rPr>
              <a:t>etc. </a:t>
            </a:r>
            <a:r>
              <a:rPr lang="en-US" dirty="0">
                <a:solidFill>
                  <a:srgbClr val="212121"/>
                </a:solidFill>
                <a:latin typeface="Roboto" charset="0"/>
              </a:rPr>
              <a:t>parameters. </a:t>
            </a:r>
            <a:r>
              <a:rPr lang="en-US" dirty="0">
                <a:solidFill>
                  <a:srgbClr val="000000"/>
                </a:solidFill>
                <a:latin typeface="Roboto" charset="0"/>
              </a:rPr>
              <a:t>but MKL was added as of TensorFlow 1.2 and currently only works on Linux</a:t>
            </a:r>
            <a:r>
              <a:rPr lang="en-US" dirty="0" smtClean="0">
                <a:solidFill>
                  <a:srgbClr val="000000"/>
                </a:solidFill>
                <a:latin typeface="Roboto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Roboto" charset="0"/>
              </a:rPr>
              <a:t>Tensorflow optimization is specific-application-related: " For models like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ResNet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 and InceptionV3, placing variables on the CPU is the optimal setting, but for models with a lot of variables like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AlexNet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 and VGG, using GPUs </a:t>
            </a:r>
            <a:r>
              <a:rPr lang="en-US" dirty="0" err="1">
                <a:solidFill>
                  <a:srgbClr val="222222"/>
                </a:solidFill>
                <a:latin typeface="Roboto" charset="0"/>
              </a:rPr>
              <a:t>withNCCL</a:t>
            </a:r>
            <a:r>
              <a:rPr lang="en-US" dirty="0">
                <a:solidFill>
                  <a:srgbClr val="222222"/>
                </a:solidFill>
                <a:latin typeface="Roboto" charset="0"/>
              </a:rPr>
              <a:t> is better." </a:t>
            </a:r>
            <a:endParaRPr lang="en-US" dirty="0" smtClean="0">
              <a:solidFill>
                <a:srgbClr val="222222"/>
              </a:solidFill>
              <a:latin typeface="Robot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0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593" y="2514438"/>
            <a:ext cx="2828826" cy="756664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9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5" y="1084082"/>
            <a:ext cx="11849493" cy="509288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full connect Deep Learning network to train and predict brain MRI 3D volume image for pixel-wise segmentation;</a:t>
            </a:r>
          </a:p>
          <a:p>
            <a:r>
              <a:rPr lang="en-US" dirty="0" smtClean="0"/>
              <a:t>Layer structure:  </a:t>
            </a:r>
            <a:r>
              <a:rPr lang="mr-IN" dirty="0"/>
              <a:t>54-240-200-160-120-80-40-26</a:t>
            </a:r>
          </a:p>
          <a:p>
            <a:r>
              <a:rPr lang="en-US" dirty="0" smtClean="0"/>
              <a:t>Input layer: 54 nodes with normalized MRI Brain gray pixel value, in which 3*3*3  T1 cubic image and 3*3*3 T2 cubic image in same physical coordinates;</a:t>
            </a:r>
          </a:p>
          <a:p>
            <a:r>
              <a:rPr lang="en-US" dirty="0" smtClean="0"/>
              <a:t>Ground Truth: 26 categories label file with same physical coordinates with T1 image; </a:t>
            </a:r>
          </a:p>
          <a:p>
            <a:r>
              <a:rPr lang="en-US" dirty="0" smtClean="0"/>
              <a:t>Output layer: 26 categories of brain matters, using </a:t>
            </a:r>
            <a:r>
              <a:rPr lang="en-US" dirty="0" err="1" smtClean="0"/>
              <a:t>softmax_cross_entropy</a:t>
            </a:r>
            <a:r>
              <a:rPr lang="en-US" dirty="0" smtClean="0"/>
              <a:t>;</a:t>
            </a:r>
          </a:p>
          <a:p>
            <a:r>
              <a:rPr lang="en-US" dirty="0"/>
              <a:t>Number of train examples:  </a:t>
            </a:r>
            <a:r>
              <a:rPr lang="en-US" dirty="0" smtClean="0"/>
              <a:t>6,309,580 pixels;</a:t>
            </a:r>
            <a:endParaRPr lang="en-US" dirty="0"/>
          </a:p>
          <a:p>
            <a:r>
              <a:rPr lang="en-US" dirty="0"/>
              <a:t>Number of test examples:  </a:t>
            </a:r>
            <a:r>
              <a:rPr lang="en-US" dirty="0" smtClean="0"/>
              <a:t>1,577,396 pixels;</a:t>
            </a:r>
          </a:p>
          <a:p>
            <a:r>
              <a:rPr lang="en-US" dirty="0" smtClean="0"/>
              <a:t>Development Language and Framework: Python With TensorFlow.</a:t>
            </a:r>
          </a:p>
          <a:p>
            <a:r>
              <a:rPr lang="en-US" dirty="0" smtClean="0"/>
              <a:t>Resulted predicting accuracy: 92.8%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  in Argon HPC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Linux-64  Red </a:t>
            </a:r>
            <a:r>
              <a:rPr lang="en-US" dirty="0"/>
              <a:t>Hat </a:t>
            </a:r>
            <a:r>
              <a:rPr lang="en-US" dirty="0" smtClean="0"/>
              <a:t>4.8.2-15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1.2.1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conda.anaconda.org/intel/linux-64/tensorflow-1.2.1-np113py36_1.tar.bz2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FMA: </a:t>
            </a:r>
            <a:r>
              <a:rPr lang="en-US" dirty="0" smtClean="0"/>
              <a:t>FMA instruction set is an extension to the 128 and 256-bit Streaming SIMD Extensions instructions in the x86 microprocessor instruction set to perform fused multiply–add (FMA) operations.</a:t>
            </a:r>
            <a:endParaRPr lang="en-US" dirty="0"/>
          </a:p>
          <a:p>
            <a:r>
              <a:rPr lang="is-IS" dirty="0" smtClean="0"/>
              <a:t>Intel mkl 2018.0.0: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 </a:t>
            </a:r>
          </a:p>
          <a:p>
            <a:r>
              <a:rPr lang="is-IS" dirty="0" smtClean="0"/>
              <a:t>Intel mkl-dnn 0.7: </a:t>
            </a:r>
            <a:r>
              <a:rPr lang="en-US" dirty="0" smtClean="0"/>
              <a:t>Intel MKL-DNN is intended for accelerating deep learning frameworks on IA. It includes highly </a:t>
            </a:r>
            <a:r>
              <a:rPr lang="en-US" dirty="0" err="1" smtClean="0"/>
              <a:t>vectorized</a:t>
            </a:r>
            <a:r>
              <a:rPr lang="en-US" dirty="0" smtClean="0"/>
              <a:t> and threaded building blocks for implementing convolutional neural networks with C and C++ interfaces;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1.13.1;</a:t>
            </a:r>
          </a:p>
          <a:p>
            <a:r>
              <a:rPr lang="en-US" dirty="0" smtClean="0"/>
              <a:t>Intel Xeon E5-2680 v4: 56 CPU(s), 3GHz, 263GB memory; </a:t>
            </a:r>
          </a:p>
          <a:p>
            <a:r>
              <a:rPr lang="en-US" dirty="0" smtClean="0"/>
              <a:t>Run command line: </a:t>
            </a:r>
          </a:p>
          <a:p>
            <a:pPr marL="457200" lvl="1" indent="0">
              <a:buNone/>
            </a:pPr>
            <a:r>
              <a:rPr lang="en-US" sz="1500" dirty="0" smtClean="0"/>
              <a:t>~/intel/intelpython3/bin/python3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</a:t>
            </a:r>
            <a:r>
              <a:rPr lang="en-US" sz="1500" dirty="0"/>
              <a:t>20 </a:t>
            </a:r>
            <a:r>
              <a:rPr lang="en-US" sz="1500" dirty="0" smtClean="0"/>
              <a:t>240,200,160,120,80,40,26 0.002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 in Argon HPC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Linux-64  Red </a:t>
            </a:r>
            <a:r>
              <a:rPr lang="en-US" dirty="0"/>
              <a:t>Hat </a:t>
            </a:r>
            <a:r>
              <a:rPr lang="en-US" dirty="0" smtClean="0"/>
              <a:t>4.8.2-15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/>
              <a:t>Manually compiled Tensorflow master branch in </a:t>
            </a:r>
            <a:r>
              <a:rPr lang="en-US" dirty="0" err="1"/>
              <a:t>Github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URL:  </a:t>
            </a:r>
            <a:r>
              <a:rPr lang="en-US" dirty="0">
                <a:hlinkClick r:id="rId2"/>
              </a:rPr>
              <a:t>https://github.com/tensorflow/tensorflow</a:t>
            </a:r>
            <a:r>
              <a:rPr lang="en-US" dirty="0"/>
              <a:t> </a:t>
            </a:r>
            <a:r>
              <a:rPr lang="en-US" dirty="0" smtClean="0"/>
              <a:t>(Oct 3th,2017 </a:t>
            </a:r>
            <a:r>
              <a:rPr lang="en-US" dirty="0"/>
              <a:t>version)</a:t>
            </a:r>
          </a:p>
          <a:p>
            <a:pPr marL="457200" lvl="1" indent="0">
              <a:buNone/>
            </a:pPr>
            <a:r>
              <a:rPr lang="en-US" dirty="0" err="1"/>
              <a:t>Bazel</a:t>
            </a:r>
            <a:r>
              <a:rPr lang="en-US" dirty="0"/>
              <a:t> compile:</a:t>
            </a:r>
          </a:p>
          <a:p>
            <a:pPr marL="1371600" lvl="3" indent="0">
              <a:buNone/>
            </a:pPr>
            <a:r>
              <a:rPr lang="en-US" sz="1600" dirty="0" err="1"/>
              <a:t>bazel</a:t>
            </a:r>
            <a:r>
              <a:rPr lang="en-US" sz="1600" dirty="0"/>
              <a:t> build --</a:t>
            </a:r>
            <a:r>
              <a:rPr lang="en-US" sz="1600" dirty="0" err="1"/>
              <a:t>config</a:t>
            </a:r>
            <a:r>
              <a:rPr lang="en-US" sz="1600" dirty="0"/>
              <a:t>=</a:t>
            </a:r>
            <a:r>
              <a:rPr lang="en-US" sz="1600" dirty="0" err="1"/>
              <a:t>mkl</a:t>
            </a:r>
            <a:r>
              <a:rPr lang="en-US" sz="1600" dirty="0"/>
              <a:t> --</a:t>
            </a:r>
            <a:r>
              <a:rPr lang="en-US" sz="1600" dirty="0" err="1"/>
              <a:t>copt</a:t>
            </a:r>
            <a:r>
              <a:rPr lang="en-US" sz="1600" dirty="0"/>
              <a:t>="-DEIGEN_USE_VML" -c opt //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/tools/</a:t>
            </a:r>
            <a:r>
              <a:rPr lang="en-US" sz="1600" dirty="0" err="1" smtClean="0"/>
              <a:t>pip_package:build_pip_package</a:t>
            </a:r>
            <a:endParaRPr lang="en-US" sz="1600" dirty="0" smtClean="0"/>
          </a:p>
          <a:p>
            <a:pPr marL="458788" lvl="3" indent="0">
              <a:buNone/>
            </a:pPr>
            <a:r>
              <a:rPr lang="en-US" dirty="0" smtClean="0"/>
              <a:t>This </a:t>
            </a:r>
            <a:r>
              <a:rPr lang="en-US" dirty="0"/>
              <a:t>manually compiled Tensorflow library </a:t>
            </a:r>
            <a:r>
              <a:rPr lang="en-US" sz="2100" b="1" dirty="0">
                <a:solidFill>
                  <a:schemeClr val="accent1"/>
                </a:solidFill>
              </a:rPr>
              <a:t>doesn’t uses SSE, AVX, FMA </a:t>
            </a:r>
            <a:r>
              <a:rPr lang="en-US" dirty="0"/>
              <a:t>instruction set, </a:t>
            </a:r>
            <a:r>
              <a:rPr lang="en-US" dirty="0" smtClean="0"/>
              <a:t>with </a:t>
            </a:r>
            <a:r>
              <a:rPr lang="en-US" dirty="0"/>
              <a:t>using Intel MKL.</a:t>
            </a:r>
          </a:p>
          <a:p>
            <a:r>
              <a:rPr lang="is-IS" dirty="0" smtClean="0"/>
              <a:t>Intel mkl 2018.0.0: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 </a:t>
            </a:r>
          </a:p>
          <a:p>
            <a:r>
              <a:rPr lang="is-IS" dirty="0" smtClean="0"/>
              <a:t>Intel mkl-dnn 0.7: </a:t>
            </a:r>
            <a:r>
              <a:rPr lang="en-US" dirty="0" smtClean="0"/>
              <a:t>Intel MKL-DNN is intended for accelerating deep learning frameworks on IA. It includes highly </a:t>
            </a:r>
            <a:r>
              <a:rPr lang="en-US" dirty="0" err="1" smtClean="0"/>
              <a:t>vectorized</a:t>
            </a:r>
            <a:r>
              <a:rPr lang="en-US" dirty="0" smtClean="0"/>
              <a:t> and threaded building blocks for implementing convolutional neural networks with C and C++ interfaces;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1.13.1;</a:t>
            </a:r>
          </a:p>
          <a:p>
            <a:r>
              <a:rPr lang="en-US" dirty="0" smtClean="0"/>
              <a:t>Intel Xeon E5-2680 v4: 56 CPU(s), 3GHz, 263GB memory; </a:t>
            </a:r>
          </a:p>
          <a:p>
            <a:r>
              <a:rPr lang="en-US" dirty="0" smtClean="0"/>
              <a:t>Run command line: </a:t>
            </a:r>
          </a:p>
          <a:p>
            <a:pPr marL="457200" lvl="1" indent="0">
              <a:buNone/>
            </a:pPr>
            <a:r>
              <a:rPr lang="en-US" sz="1500" dirty="0" smtClean="0"/>
              <a:t>~/intel/intelpython3/bin/python3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</a:t>
            </a:r>
            <a:r>
              <a:rPr lang="en-US" sz="1500" dirty="0"/>
              <a:t>20 </a:t>
            </a:r>
            <a:r>
              <a:rPr lang="en-US" sz="1500" dirty="0" smtClean="0"/>
              <a:t>240,200,160,120,80,40,26 0.002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Intel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Intel Python 3.6.2;</a:t>
            </a:r>
          </a:p>
          <a:p>
            <a:r>
              <a:rPr lang="en-US" dirty="0" smtClean="0"/>
              <a:t>Intel compiled Tensorflow 1.1.1</a:t>
            </a:r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repo.continuum.io/pkgs/free/osx-64/tensorflow-1.1.0-np112py36_0.tar.bz2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Tensorflow library </a:t>
            </a:r>
            <a:r>
              <a:rPr lang="en-US" sz="2800" b="1" dirty="0" err="1" smtClean="0">
                <a:solidFill>
                  <a:schemeClr val="accent1"/>
                </a:solidFill>
              </a:rPr>
              <a:t>wasn</a:t>
            </a:r>
            <a:r>
              <a:rPr lang="mr-IN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compiled to use below instructions: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SSE4.1 and SSE4.2</a:t>
            </a:r>
            <a:r>
              <a:rPr lang="en-US" dirty="0" smtClean="0"/>
              <a:t>: Streaming SIMD Extensions 4 is a SIMD CPU instruction set used in the Intel Core microarchitecture and AMD K10 (K8L);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AVX and AVX2</a:t>
            </a:r>
            <a:r>
              <a:rPr lang="en-US" dirty="0" smtClean="0"/>
              <a:t>:  Advanced Vector Extensions are extensions to the x86 instruction set architecture for microprocessors from Intel and AMD</a:t>
            </a:r>
          </a:p>
          <a:p>
            <a:r>
              <a:rPr lang="is-IS" dirty="0" smtClean="0"/>
              <a:t>Intel mkl 2017.0.3: </a:t>
            </a:r>
            <a:r>
              <a:rPr lang="en-US" dirty="0" smtClean="0"/>
              <a:t>Intel Math Kernel Library (Intel MKL) is a library of optimized math routines</a:t>
            </a:r>
            <a:r>
              <a:rPr lang="is-IS" dirty="0" smtClean="0"/>
              <a:t>;</a:t>
            </a:r>
            <a:r>
              <a:rPr lang="is-IS" dirty="0"/>
              <a:t>  </a:t>
            </a:r>
            <a:endParaRPr lang="is-I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1.12.1: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~/miniconda3/bin/python3.6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975"/>
            <a:ext cx="12094590" cy="42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Environment in Local Server Putamen with Manually  Compiled Tensorflow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85" y="1027522"/>
            <a:ext cx="11208470" cy="5410985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maxOS</a:t>
            </a:r>
            <a:r>
              <a:rPr lang="en-US" dirty="0" smtClean="0"/>
              <a:t> Sierra 10.12.6</a:t>
            </a:r>
            <a:endParaRPr lang="en-US" dirty="0"/>
          </a:p>
          <a:p>
            <a:r>
              <a:rPr lang="en-US" dirty="0" smtClean="0"/>
              <a:t>Standard Python 3.6.2;</a:t>
            </a:r>
          </a:p>
          <a:p>
            <a:r>
              <a:rPr lang="en-US" dirty="0" smtClean="0"/>
              <a:t>Manually compiled Tensorflow master branch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URL:  </a:t>
            </a:r>
            <a:r>
              <a:rPr lang="en-US" dirty="0" smtClean="0">
                <a:hlinkClick r:id="rId2"/>
              </a:rPr>
              <a:t>https://github.com/tensorflow/tensorflow</a:t>
            </a:r>
            <a:r>
              <a:rPr lang="en-US" dirty="0" smtClean="0"/>
              <a:t> (August 3th,2017 version)</a:t>
            </a:r>
          </a:p>
          <a:p>
            <a:pPr marL="457200" lvl="1" indent="0">
              <a:buNone/>
            </a:pPr>
            <a:r>
              <a:rPr lang="en-US" dirty="0" err="1" smtClean="0"/>
              <a:t>Bazel</a:t>
            </a:r>
            <a:r>
              <a:rPr lang="en-US" dirty="0" smtClean="0"/>
              <a:t> compile:</a:t>
            </a:r>
          </a:p>
          <a:p>
            <a:pPr marL="1371600" lvl="3" indent="0">
              <a:buNone/>
            </a:pPr>
            <a:r>
              <a:rPr lang="en-US" sz="1600" dirty="0" err="1" smtClean="0"/>
              <a:t>bazel</a:t>
            </a:r>
            <a:r>
              <a:rPr lang="en-US" sz="1600" dirty="0" smtClean="0"/>
              <a:t> build --</a:t>
            </a:r>
            <a:r>
              <a:rPr lang="en-US" sz="1600" dirty="0" err="1" smtClean="0"/>
              <a:t>config</a:t>
            </a:r>
            <a:r>
              <a:rPr lang="en-US" sz="1600" dirty="0" smtClean="0"/>
              <a:t>=opt //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/tools/</a:t>
            </a:r>
            <a:r>
              <a:rPr lang="en-US" sz="1600" dirty="0" err="1" smtClean="0"/>
              <a:t>pip_package:build_pip_package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dirty="0" smtClean="0"/>
              <a:t>This manually compiled Tensorflow library </a:t>
            </a:r>
            <a:r>
              <a:rPr lang="en-US" sz="2800" b="1" dirty="0" smtClean="0">
                <a:solidFill>
                  <a:schemeClr val="accent1"/>
                </a:solidFill>
              </a:rPr>
              <a:t>uses SSE, AVX, FMA instruction set, without using Intel MKL.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Numpy</a:t>
            </a:r>
            <a:r>
              <a:rPr lang="en-US" dirty="0" smtClean="0"/>
              <a:t> 1.8.0.rc1;</a:t>
            </a:r>
          </a:p>
          <a:p>
            <a:r>
              <a:rPr lang="en-US" dirty="0" smtClean="0"/>
              <a:t>Intel 8-core Xeon E5: 16 CPU(s), 3GHz, 32GB memory; </a:t>
            </a:r>
          </a:p>
          <a:p>
            <a:r>
              <a:rPr lang="en-US" dirty="0" smtClean="0"/>
              <a:t>Run command: </a:t>
            </a:r>
          </a:p>
          <a:p>
            <a:pPr marL="457200" lvl="1" indent="0">
              <a:buNone/>
            </a:pPr>
            <a:r>
              <a:rPr lang="en-US" sz="1500" dirty="0" smtClean="0"/>
              <a:t>python3 ~/Projects/3DSegTensorFlow/</a:t>
            </a:r>
            <a:r>
              <a:rPr lang="en-US" sz="1500" dirty="0" err="1" smtClean="0"/>
              <a:t>MultiCoreTest.py</a:t>
            </a:r>
            <a:r>
              <a:rPr lang="en-US" sz="1500" dirty="0" smtClean="0"/>
              <a:t> ~/temp/T1T2LabelCubicNormalize.csv 20 240,200,160,120,80,40,26 0.002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 in Sep 21,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00855"/>
              </p:ext>
            </p:extLst>
          </p:nvPr>
        </p:nvGraphicFramePr>
        <p:xfrm>
          <a:off x="159405" y="626621"/>
          <a:ext cx="7480301" cy="2950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668"/>
                <a:gridCol w="1855800"/>
                <a:gridCol w="2274544"/>
                <a:gridCol w="269328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Time(s)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nCores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HPC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Intel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Putamen Compiled Tensorflow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204128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202053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203489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7127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203155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202540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205009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89727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85081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83370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83831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83596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>
                          <a:effectLst/>
                        </a:rPr>
                        <a:t>84395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20552" y="612742"/>
            <a:ext cx="427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in HPC, when </a:t>
            </a:r>
            <a:r>
              <a:rPr lang="en-US" dirty="0" err="1" smtClean="0"/>
              <a:t>qsub</a:t>
            </a:r>
            <a:r>
              <a:rPr lang="en-US" dirty="0" smtClean="0"/>
              <a:t> for 1,4, 8 cores, the programs are automatically terminated as number of cores are not enough for run the program;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767" y="3978111"/>
            <a:ext cx="1037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pPr marL="342900" indent="-342900">
              <a:buAutoNum type="arabicPlain"/>
            </a:pPr>
            <a:r>
              <a:rPr lang="en-US" dirty="0" smtClean="0"/>
              <a:t>The possible reasons why it is so slow in HPC are not very clear; maybe we need further experiments.</a:t>
            </a:r>
          </a:p>
          <a:p>
            <a:pPr lvl="1"/>
            <a:r>
              <a:rPr lang="en-US" dirty="0" smtClean="0"/>
              <a:t>Intel Tensorflow was not compiled with latest CPU instruction sets;</a:t>
            </a:r>
          </a:p>
          <a:p>
            <a:pPr lvl="1"/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Referring the comparison experiment in Putamen, the local compiled Tensorflow without MKL is quicker  a little than Intel Tensorflow without using latest CPU instructions sets;</a:t>
            </a:r>
          </a:p>
          <a:p>
            <a:pPr marL="342900" indent="-342900"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r>
              <a:rPr lang="en-US" dirty="0" smtClean="0"/>
              <a:t>The program does not limit the number of cores. In the running program, the program indeed uses the number of cores we required, through top command checking.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 in Sep 30,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" y="613593"/>
            <a:ext cx="8343900" cy="425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816" y="4930219"/>
            <a:ext cx="116515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Command: </a:t>
            </a:r>
            <a:endParaRPr lang="en-US" dirty="0" smtClean="0"/>
          </a:p>
          <a:p>
            <a:r>
              <a:rPr lang="en-US" sz="1200" dirty="0" smtClean="0"/>
              <a:t>~/</a:t>
            </a:r>
            <a:r>
              <a:rPr lang="en-US" sz="1200" dirty="0"/>
              <a:t>intel/intelpython3/bin/python3 ~/Projects/3DSegTensorFlow/</a:t>
            </a:r>
            <a:r>
              <a:rPr lang="en-US" sz="1200" dirty="0" err="1"/>
              <a:t>MultiCoreTest.py</a:t>
            </a:r>
            <a:r>
              <a:rPr lang="en-US" sz="1200" dirty="0"/>
              <a:t> ~/temp/T1T2LabelCubicNormalize.csv 20 240,200,160,120,80,40,26 </a:t>
            </a:r>
            <a:r>
              <a:rPr lang="en-US" sz="1200" dirty="0" smtClean="0"/>
              <a:t>0.002</a:t>
            </a:r>
          </a:p>
          <a:p>
            <a:endParaRPr lang="en-US" dirty="0" smtClean="0"/>
          </a:p>
          <a:p>
            <a:r>
              <a:rPr lang="en-US" dirty="0" smtClean="0"/>
              <a:t>Notes: </a:t>
            </a:r>
          </a:p>
          <a:p>
            <a:r>
              <a:rPr lang="en-US" dirty="0" smtClean="0"/>
              <a:t>1 all require 56 cores, which means lonely occupy a physical node;</a:t>
            </a:r>
          </a:p>
          <a:p>
            <a:r>
              <a:rPr lang="en-US" dirty="0" smtClean="0"/>
              <a:t>2 56-x in the above table, x is just a index for output file, and no code configuration for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in Putamen with local compiled 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8385-F9D7-7B47-B30A-D7457BD10BB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2" y="824594"/>
            <a:ext cx="3771900" cy="285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67" y="3774158"/>
            <a:ext cx="5366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python3 ~/Projects/3DSegTensorFlow/</a:t>
            </a:r>
            <a:r>
              <a:rPr lang="en-US" dirty="0" err="1"/>
              <a:t>MultiCoreTest.py</a:t>
            </a:r>
            <a:r>
              <a:rPr lang="en-US" dirty="0"/>
              <a:t> ~/temp/T1T2LabelCubicNormalize.csv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240,200,160,120,80,40,26 </a:t>
            </a:r>
            <a:r>
              <a:rPr lang="en-US" dirty="0" smtClean="0"/>
              <a:t>0.002</a:t>
            </a:r>
          </a:p>
          <a:p>
            <a:endParaRPr lang="en-US" dirty="0"/>
          </a:p>
          <a:p>
            <a:r>
              <a:rPr lang="en-US" dirty="0" smtClean="0"/>
              <a:t>Test date: Oct 3th,2017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1721" y="3743421"/>
            <a:ext cx="6034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python3 ~/Projects/3DSegTensorFlow/</a:t>
            </a:r>
            <a:r>
              <a:rPr lang="en-US" dirty="0" err="1"/>
              <a:t>MultiCoreTest.py</a:t>
            </a:r>
            <a:r>
              <a:rPr lang="en-US" dirty="0"/>
              <a:t> ~/temp/T1T2LabelCubicNormalize.csv </a:t>
            </a:r>
            <a:r>
              <a:rPr lang="en-US" dirty="0">
                <a:solidFill>
                  <a:srgbClr val="0000FF"/>
                </a:solidFill>
              </a:rPr>
              <a:t>20 </a:t>
            </a:r>
            <a:r>
              <a:rPr lang="en-US" dirty="0"/>
              <a:t>240,200,160,120,80,40,26 </a:t>
            </a:r>
            <a:r>
              <a:rPr lang="en-US" dirty="0" smtClean="0"/>
              <a:t>0.002</a:t>
            </a:r>
          </a:p>
          <a:p>
            <a:endParaRPr lang="en-US" dirty="0"/>
          </a:p>
          <a:p>
            <a:r>
              <a:rPr lang="en-US" dirty="0" smtClean="0"/>
              <a:t>Test date: Oct 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32" y="835406"/>
            <a:ext cx="4064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879</Words>
  <Application>Microsoft Macintosh PowerPoint</Application>
  <PresentationFormat>Widescreen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Mangal</vt:lpstr>
      <vt:lpstr>Roboto</vt:lpstr>
      <vt:lpstr>Roboto Mono</vt:lpstr>
      <vt:lpstr>Office Theme</vt:lpstr>
      <vt:lpstr>TensorFlow Scalability Research</vt:lpstr>
      <vt:lpstr>Deep Learning Model</vt:lpstr>
      <vt:lpstr>Test Environment  in Argon HPC -1</vt:lpstr>
      <vt:lpstr>Test Environment in Argon HPC -2</vt:lpstr>
      <vt:lpstr>Test Environment in Local Server Putamen with Intel Compiled Tensorflow</vt:lpstr>
      <vt:lpstr>Test Environment in Local Server Putamen with Manually  Compiled Tensorflow</vt:lpstr>
      <vt:lpstr>Experimental Result in Sep 21, 2017</vt:lpstr>
      <vt:lpstr>Experimental Result in Sep 30, 2017</vt:lpstr>
      <vt:lpstr>Test in Putamen with local compiled Tensorflow</vt:lpstr>
      <vt:lpstr>Test in HPC with Manually compiled Tensorflow</vt:lpstr>
      <vt:lpstr>Tensorflow Optimization on CPU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Scalability Test</dc:title>
  <dc:creator>Xie, Hui</dc:creator>
  <cp:lastModifiedBy>Xie, Hui</cp:lastModifiedBy>
  <cp:revision>40</cp:revision>
  <dcterms:created xsi:type="dcterms:W3CDTF">2017-09-26T14:44:39Z</dcterms:created>
  <dcterms:modified xsi:type="dcterms:W3CDTF">2017-10-17T19:37:26Z</dcterms:modified>
</cp:coreProperties>
</file>