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</p:sldMasterIdLst>
  <p:notesMasterIdLst>
    <p:notesMasterId r:id="rId20"/>
  </p:notesMasterIdLst>
  <p:handoutMasterIdLst>
    <p:handoutMasterId r:id="rId21"/>
  </p:handoutMasterIdLst>
  <p:sldIdLst>
    <p:sldId id="256" r:id="rId3"/>
    <p:sldId id="273" r:id="rId4"/>
    <p:sldId id="257" r:id="rId5"/>
    <p:sldId id="258" r:id="rId6"/>
    <p:sldId id="264" r:id="rId7"/>
    <p:sldId id="259" r:id="rId8"/>
    <p:sldId id="260" r:id="rId9"/>
    <p:sldId id="263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7559675" cy="106918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358CC1"/>
        </a:solidFill>
        <a:latin typeface="微软雅黑" charset="-122"/>
        <a:ea typeface="微软雅黑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58CC1"/>
        </a:solidFill>
        <a:latin typeface="微软雅黑" charset="-122"/>
        <a:ea typeface="微软雅黑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58CC1"/>
        </a:solidFill>
        <a:latin typeface="微软雅黑" charset="-122"/>
        <a:ea typeface="微软雅黑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58CC1"/>
        </a:solidFill>
        <a:latin typeface="微软雅黑" charset="-122"/>
        <a:ea typeface="微软雅黑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58CC1"/>
        </a:solidFill>
        <a:latin typeface="微软雅黑" charset="-122"/>
        <a:ea typeface="微软雅黑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358CC1"/>
        </a:solidFill>
        <a:latin typeface="微软雅黑" charset="-122"/>
        <a:ea typeface="微软雅黑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358CC1"/>
        </a:solidFill>
        <a:latin typeface="微软雅黑" charset="-122"/>
        <a:ea typeface="微软雅黑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358CC1"/>
        </a:solidFill>
        <a:latin typeface="微软雅黑" charset="-122"/>
        <a:ea typeface="微软雅黑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358CC1"/>
        </a:solidFill>
        <a:latin typeface="微软雅黑" charset="-122"/>
        <a:ea typeface="微软雅黑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F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1"/>
    <p:restoredTop sz="94675"/>
  </p:normalViewPr>
  <p:slideViewPr>
    <p:cSldViewPr snapToGrid="0" snapToObjects="1">
      <p:cViewPr varScale="1">
        <p:scale>
          <a:sx n="106" d="100"/>
          <a:sy n="106" d="100"/>
        </p:scale>
        <p:origin x="968" y="1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charset="0"/>
              <a:buNone/>
              <a:defRPr kumimoji="1"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charset="0"/>
              <a:buNone/>
              <a:defRPr kumimoji="1" sz="1200" smtClean="0"/>
            </a:lvl1pPr>
          </a:lstStyle>
          <a:p>
            <a:pPr>
              <a:defRPr/>
            </a:pPr>
            <a:fld id="{75F89625-19B7-1341-A6A8-2D5952D56FAD}" type="datetimeFigureOut">
              <a:rPr lang="zh-CN" altLang="en-US"/>
              <a:pPr>
                <a:defRPr/>
              </a:pPr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charset="0"/>
              <a:buNone/>
              <a:defRPr kumimoji="1"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charset="0"/>
              <a:buNone/>
              <a:defRPr kumimoji="1" sz="1200" smtClean="0"/>
            </a:lvl1pPr>
          </a:lstStyle>
          <a:p>
            <a:pPr>
              <a:defRPr/>
            </a:pPr>
            <a:fld id="{D4064F31-2B31-EA4F-8CE5-99684210C8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charset="0"/>
              <a:buNone/>
              <a:defRPr kumimoji="1"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charset="0"/>
              <a:buNone/>
              <a:defRPr kumimoji="1" sz="1200" smtClean="0"/>
            </a:lvl1pPr>
          </a:lstStyle>
          <a:p>
            <a:pPr>
              <a:defRPr/>
            </a:pPr>
            <a:fld id="{314D7FA9-8996-CC49-B176-2343D46816AC}" type="datetimeFigureOut">
              <a:rPr lang="zh-CN" altLang="en-US"/>
              <a:pPr>
                <a:defRPr/>
              </a:pPr>
              <a:t>2017/5/15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charset="0"/>
              <a:buNone/>
              <a:defRPr kumimoji="1"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charset="0"/>
              <a:buNone/>
              <a:defRPr kumimoji="1" sz="1200" smtClean="0"/>
            </a:lvl1pPr>
          </a:lstStyle>
          <a:p>
            <a:pPr>
              <a:defRPr/>
            </a:pPr>
            <a:fld id="{8828AA04-9FEA-1242-8D46-596424FF25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8AA04-9FEA-1242-8D46-596424FF25E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8AA04-9FEA-1242-8D46-596424FF25E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42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96D56-1460-DD40-BB40-D9ACEBB9B5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502642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AC3E-B9AC-2F4B-AA7C-5D778B508B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529420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3BAB6-688F-F842-B81F-32B284DE75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525208"/>
      </p:ext>
    </p:extLst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20740" r="2" b="25266"/>
          <a:stretch>
            <a:fillRect/>
          </a:stretch>
        </p:blipFill>
        <p:spPr bwMode="auto">
          <a:xfrm>
            <a:off x="3073400" y="0"/>
            <a:ext cx="9118600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20740" r="65939" b="25266"/>
          <a:stretch>
            <a:fillRect/>
          </a:stretch>
        </p:blipFill>
        <p:spPr bwMode="auto">
          <a:xfrm>
            <a:off x="0" y="0"/>
            <a:ext cx="3073400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0" y="3527425"/>
            <a:ext cx="12192000" cy="565150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077" name="KSO_BT1"/>
          <p:cNvSpPr>
            <a:spLocks noGrp="1" noChangeArrowheads="1"/>
          </p:cNvSpPr>
          <p:nvPr>
            <p:ph type="ctrTitle"/>
          </p:nvPr>
        </p:nvSpPr>
        <p:spPr>
          <a:xfrm>
            <a:off x="400050" y="4073525"/>
            <a:ext cx="10325100" cy="8223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3078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419100" y="4953000"/>
            <a:ext cx="10306050" cy="495300"/>
          </a:xfrm>
        </p:spPr>
        <p:txBody>
          <a:bodyPr/>
          <a:lstStyle>
            <a:lvl1pPr marL="0" indent="0" algn="l">
              <a:buFont typeface="黑体" charset="-122"/>
              <a:buNone/>
              <a:defRPr>
                <a:solidFill>
                  <a:srgbClr val="848484"/>
                </a:solidFill>
              </a:defRPr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13C184-39B8-B947-AA05-9D0949EEC5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7" b="20555"/>
          <a:stretch/>
        </p:blipFill>
        <p:spPr>
          <a:xfrm>
            <a:off x="400050" y="1271294"/>
            <a:ext cx="4277078" cy="189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83464"/>
      </p:ext>
    </p:extLst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3E136-5D83-2E41-9509-D44F207547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261792"/>
      </p:ext>
    </p:extLst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8E676-5335-0B45-A358-FFE9EC1336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721964"/>
      </p:ext>
    </p:extLst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8488" y="1219200"/>
            <a:ext cx="5326062" cy="5102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76950" y="1219200"/>
            <a:ext cx="5327650" cy="5102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5D721-5756-D747-BA11-1651CF7555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4627195"/>
      </p:ext>
    </p:extLst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0EC90-256B-3047-9373-CAB246772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338273"/>
      </p:ext>
    </p:extLst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265F3-770C-604C-A662-BA41F20DF5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70448"/>
      </p:ext>
    </p:extLst>
  </p:cSld>
  <p:clrMapOvr>
    <a:masterClrMapping/>
  </p:clrMapOvr>
  <p:transition spd="slow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3C33C-033F-6B4C-8739-64E74D42FA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5713"/>
      </p:ext>
    </p:extLst>
  </p:cSld>
  <p:clrMapOvr>
    <a:masterClrMapping/>
  </p:clrMapOvr>
  <p:transition spd="slow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F5402-DD2F-3141-ABD7-F7E7C9FEBB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267928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C3C49-5CA1-F441-92FC-FE2039D1C9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53114"/>
      </p:ext>
    </p:extLst>
  </p:cSld>
  <p:clrMapOvr>
    <a:masterClrMapping/>
  </p:clrMapOvr>
  <p:transition spd="slow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5B818-44B7-1A42-9C37-48F71D2E10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493052"/>
      </p:ext>
    </p:extLst>
  </p:cSld>
  <p:clrMapOvr>
    <a:masterClrMapping/>
  </p:clrMapOvr>
  <p:transition spd="slow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B5A16-E455-BF4F-A451-67E27F8D9B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364397"/>
      </p:ext>
    </p:extLst>
  </p:cSld>
  <p:clrMapOvr>
    <a:masterClrMapping/>
  </p:clrMapOvr>
  <p:transition spd="slow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9188" y="355600"/>
            <a:ext cx="2717800" cy="596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85788" y="355600"/>
            <a:ext cx="8001000" cy="5965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07DBD-55DD-994C-9849-AC4C3F2961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168714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14E17-AE6C-BE4B-9C6E-277311F261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616829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217B8-FCB0-8F49-AACC-B3E6213D4C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502117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E18F0-268E-3A42-9400-9BDFBB6434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357869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28E17-7946-F34D-BF19-AA3A131F38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9317599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15A46-311F-AE49-9AD9-A332C8B65C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285007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F089E-0CD5-A345-9735-B2CCA8B60E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771464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268A1-DA0D-1F4B-8E6C-C31F0FBE7F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493835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390" tIns="36195" rIns="72390" bIns="361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390" tIns="36195" rIns="72390" bIns="361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390" tIns="36195" rIns="72390" bIns="36195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1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390" tIns="36195" rIns="72390" bIns="3619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charset="0"/>
              <a:buNone/>
              <a:defRPr sz="11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390" tIns="36195" rIns="72390" bIns="36195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1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43FBEF-44C9-5B42-BE8B-B87C9D522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spd="slow">
    <p:fade thruBlk="1"/>
  </p:transition>
  <p:txStyles>
    <p:titleStyle>
      <a:lvl1pPr algn="ctr" defTabSz="723900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239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charset="-122"/>
        </a:defRPr>
      </a:lvl2pPr>
      <a:lvl3pPr algn="ctr" defTabSz="7239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charset="-122"/>
        </a:defRPr>
      </a:lvl3pPr>
      <a:lvl4pPr algn="ctr" defTabSz="7239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charset="-122"/>
        </a:defRPr>
      </a:lvl4pPr>
      <a:lvl5pPr algn="ctr" defTabSz="7239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charset="-122"/>
        </a:defRPr>
      </a:lvl5pPr>
      <a:lvl6pPr marL="457200" algn="ctr" defTabSz="7239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charset="-122"/>
        </a:defRPr>
      </a:lvl6pPr>
      <a:lvl7pPr marL="914400" algn="ctr" defTabSz="7239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charset="-122"/>
        </a:defRPr>
      </a:lvl7pPr>
      <a:lvl8pPr marL="1371600" algn="ctr" defTabSz="7239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charset="-122"/>
        </a:defRPr>
      </a:lvl8pPr>
      <a:lvl9pPr marL="1828800" algn="ctr" defTabSz="7239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271463" indent="-271463" algn="l" defTabSz="723900" rtl="0" eaLnBrk="0" fontAlgn="base" hangingPunct="0">
        <a:spcBef>
          <a:spcPct val="20000"/>
        </a:spcBef>
        <a:spcAft>
          <a:spcPct val="0"/>
        </a:spcAft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7375" indent="-225425" algn="l" defTabSz="723900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4875" indent="-180975" algn="l" defTabSz="723900" rtl="0" eaLnBrk="0" fontAlgn="base" hangingPunct="0">
        <a:spcBef>
          <a:spcPct val="20000"/>
        </a:spcBef>
        <a:spcAft>
          <a:spcPct val="0"/>
        </a:spcAft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6825" indent="-180975" algn="l" defTabSz="723900" rtl="0" eaLnBrk="0" fontAlgn="base" hangingPunct="0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28775" indent="-180975" algn="l" defTabSz="723900" rtl="0" eaLnBrk="0" fontAlgn="base" hangingPunct="0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0" name="直接连接符 46"/>
          <p:cNvCxnSpPr>
            <a:cxnSpLocks noChangeShapeType="1"/>
          </p:cNvCxnSpPr>
          <p:nvPr/>
        </p:nvCxnSpPr>
        <p:spPr bwMode="auto">
          <a:xfrm>
            <a:off x="0" y="1114425"/>
            <a:ext cx="12192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54775"/>
            <a:ext cx="2743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200" smtClean="0">
                <a:solidFill>
                  <a:srgbClr val="949596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454775"/>
            <a:ext cx="411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charset="0"/>
              <a:buNone/>
              <a:defRPr sz="1200" smtClean="0">
                <a:solidFill>
                  <a:srgbClr val="949596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3" name="图片 3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4593" r="2" b="28552"/>
          <a:stretch>
            <a:fillRect/>
          </a:stretch>
        </p:blipFill>
        <p:spPr bwMode="auto">
          <a:xfrm>
            <a:off x="0" y="1266825"/>
            <a:ext cx="12187238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矩形 36"/>
          <p:cNvSpPr>
            <a:spLocks noChangeArrowheads="1"/>
          </p:cNvSpPr>
          <p:nvPr/>
        </p:nvSpPr>
        <p:spPr bwMode="auto">
          <a:xfrm>
            <a:off x="419100" y="276225"/>
            <a:ext cx="11366500" cy="6581775"/>
          </a:xfrm>
          <a:prstGeom prst="rect">
            <a:avLst/>
          </a:prstGeom>
          <a:solidFill>
            <a:srgbClr val="FFFFFF">
              <a:alpha val="92155"/>
            </a:srgb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blurRad="63500" dist="25400" dir="16200000" algn="ctr" rotWithShape="0">
              <a:srgbClr val="000000">
                <a:alpha val="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1600"/>
              </a:spcBef>
              <a:buFont typeface="Arial" charset="0"/>
              <a:buNone/>
              <a:defRPr/>
            </a:pPr>
            <a:endParaRPr lang="zh-CN" altLang="en-US" smtClean="0">
              <a:solidFill>
                <a:srgbClr val="358CC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055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585788" y="355600"/>
            <a:ext cx="10871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8488" y="1219200"/>
            <a:ext cx="10806112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  <p:sp>
        <p:nvSpPr>
          <p:cNvPr id="2057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31500" y="6313488"/>
            <a:ext cx="725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charset="0"/>
              <a:buNone/>
              <a:defRPr sz="1400" b="1" i="1" smtClean="0">
                <a:solidFill>
                  <a:srgbClr val="83BBDD"/>
                </a:solidFill>
                <a:latin typeface="MS Mincho" charset="-128"/>
                <a:ea typeface="MS Mincho" charset="-128"/>
              </a:defRPr>
            </a:lvl1pPr>
          </a:lstStyle>
          <a:p>
            <a:pPr>
              <a:defRPr/>
            </a:pPr>
            <a:fld id="{8A0D5583-1EBA-B64A-895E-E40C89AA18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8" name="燕尾形 4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1495088" y="6426200"/>
            <a:ext cx="119062" cy="90488"/>
          </a:xfrm>
          <a:prstGeom prst="chevron">
            <a:avLst>
              <a:gd name="adj" fmla="val 62432"/>
            </a:avLst>
          </a:prstGeom>
          <a:solidFill>
            <a:srgbClr val="ACD1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1600"/>
              </a:spcBef>
              <a:buFont typeface="Arial" charset="0"/>
              <a:buNone/>
              <a:defRPr/>
            </a:pPr>
            <a:endParaRPr lang="zh-CN" altLang="en-US" smtClean="0">
              <a:solidFill>
                <a:srgbClr val="358CC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059" name="燕尾形 4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flipH="1">
            <a:off x="10580688" y="6426200"/>
            <a:ext cx="119062" cy="90488"/>
          </a:xfrm>
          <a:prstGeom prst="chevron">
            <a:avLst>
              <a:gd name="adj" fmla="val 62432"/>
            </a:avLst>
          </a:prstGeom>
          <a:solidFill>
            <a:srgbClr val="ACD1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1600"/>
              </a:spcBef>
              <a:buFont typeface="Arial" charset="0"/>
              <a:buNone/>
              <a:defRPr/>
            </a:pPr>
            <a:endParaRPr lang="zh-CN" altLang="en-US" smtClean="0">
              <a:solidFill>
                <a:srgbClr val="358CC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060" name="Text Box 12"/>
          <p:cNvSpPr txBox="1">
            <a:spLocks noChangeArrowheads="1"/>
          </p:cNvSpPr>
          <p:nvPr userDrawn="1"/>
        </p:nvSpPr>
        <p:spPr bwMode="auto">
          <a:xfrm>
            <a:off x="-130175" y="1279525"/>
            <a:ext cx="549275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charset="0"/>
              <a:defRPr sz="2400">
                <a:solidFill>
                  <a:srgbClr val="358CC1"/>
                </a:solidFill>
                <a:latin typeface="微软雅黑" charset="-122"/>
                <a:ea typeface="微软雅黑" charset="-122"/>
              </a:defRPr>
            </a:lvl1pPr>
            <a:lvl2pPr marL="742950" indent="-285750">
              <a:buFont typeface="Arial" charset="0"/>
              <a:defRPr sz="2400">
                <a:solidFill>
                  <a:srgbClr val="358CC1"/>
                </a:solidFill>
                <a:latin typeface="微软雅黑" charset="-122"/>
                <a:ea typeface="微软雅黑" charset="-122"/>
              </a:defRPr>
            </a:lvl2pPr>
            <a:lvl3pPr marL="1143000" indent="-228600">
              <a:buFont typeface="Arial" charset="0"/>
              <a:defRPr sz="2400">
                <a:solidFill>
                  <a:srgbClr val="358CC1"/>
                </a:solidFill>
                <a:latin typeface="微软雅黑" charset="-122"/>
                <a:ea typeface="微软雅黑" charset="-122"/>
              </a:defRPr>
            </a:lvl3pPr>
            <a:lvl4pPr marL="1600200" indent="-228600">
              <a:buFont typeface="Arial" charset="0"/>
              <a:defRPr sz="2400">
                <a:solidFill>
                  <a:srgbClr val="358CC1"/>
                </a:solidFill>
                <a:latin typeface="微软雅黑" charset="-122"/>
                <a:ea typeface="微软雅黑" charset="-122"/>
              </a:defRPr>
            </a:lvl4pPr>
            <a:lvl5pPr marL="2057400" indent="-228600">
              <a:buFont typeface="Arial" charset="0"/>
              <a:defRPr sz="2400">
                <a:solidFill>
                  <a:srgbClr val="358CC1"/>
                </a:solidFill>
                <a:latin typeface="微软雅黑" charset="-122"/>
                <a:ea typeface="微软雅黑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rgbClr val="358CC1"/>
                </a:solidFill>
                <a:latin typeface="微软雅黑" charset="-122"/>
                <a:ea typeface="微软雅黑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rgbClr val="358CC1"/>
                </a:solidFill>
                <a:latin typeface="微软雅黑" charset="-122"/>
                <a:ea typeface="微软雅黑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rgbClr val="358CC1"/>
                </a:solidFill>
                <a:latin typeface="微软雅黑" charset="-122"/>
                <a:ea typeface="微软雅黑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rgbClr val="358CC1"/>
                </a:solidFill>
                <a:latin typeface="微软雅黑" charset="-122"/>
                <a:ea typeface="微软雅黑" charset="-122"/>
              </a:defRPr>
            </a:lvl9pPr>
          </a:lstStyle>
          <a:p>
            <a:pPr eaLnBrk="1" hangingPunct="1"/>
            <a:endParaRPr lang="zh-CN" altLang="zh-CN" b="1" i="1"/>
          </a:p>
        </p:txBody>
      </p:sp>
      <p:sp>
        <p:nvSpPr>
          <p:cNvPr id="2061" name="Text Box 13"/>
          <p:cNvSpPr txBox="1">
            <a:spLocks noChangeArrowheads="1"/>
          </p:cNvSpPr>
          <p:nvPr userDrawn="1"/>
        </p:nvSpPr>
        <p:spPr bwMode="auto">
          <a:xfrm>
            <a:off x="-42863" y="1266825"/>
            <a:ext cx="46196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charset="0"/>
              <a:defRPr sz="2400">
                <a:solidFill>
                  <a:srgbClr val="358CC1"/>
                </a:solidFill>
                <a:latin typeface="微软雅黑" charset="-122"/>
                <a:ea typeface="微软雅黑" charset="-122"/>
              </a:defRPr>
            </a:lvl1pPr>
            <a:lvl2pPr marL="742950" indent="-285750">
              <a:buFont typeface="Arial" charset="0"/>
              <a:defRPr sz="2400">
                <a:solidFill>
                  <a:srgbClr val="358CC1"/>
                </a:solidFill>
                <a:latin typeface="微软雅黑" charset="-122"/>
                <a:ea typeface="微软雅黑" charset="-122"/>
              </a:defRPr>
            </a:lvl2pPr>
            <a:lvl3pPr marL="1143000" indent="-228600">
              <a:buFont typeface="Arial" charset="0"/>
              <a:defRPr sz="2400">
                <a:solidFill>
                  <a:srgbClr val="358CC1"/>
                </a:solidFill>
                <a:latin typeface="微软雅黑" charset="-122"/>
                <a:ea typeface="微软雅黑" charset="-122"/>
              </a:defRPr>
            </a:lvl3pPr>
            <a:lvl4pPr marL="1600200" indent="-228600">
              <a:buFont typeface="Arial" charset="0"/>
              <a:defRPr sz="2400">
                <a:solidFill>
                  <a:srgbClr val="358CC1"/>
                </a:solidFill>
                <a:latin typeface="微软雅黑" charset="-122"/>
                <a:ea typeface="微软雅黑" charset="-122"/>
              </a:defRPr>
            </a:lvl4pPr>
            <a:lvl5pPr marL="2057400" indent="-228600">
              <a:buFont typeface="Arial" charset="0"/>
              <a:defRPr sz="2400">
                <a:solidFill>
                  <a:srgbClr val="358CC1"/>
                </a:solidFill>
                <a:latin typeface="微软雅黑" charset="-122"/>
                <a:ea typeface="微软雅黑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rgbClr val="358CC1"/>
                </a:solidFill>
                <a:latin typeface="微软雅黑" charset="-122"/>
                <a:ea typeface="微软雅黑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rgbClr val="358CC1"/>
                </a:solidFill>
                <a:latin typeface="微软雅黑" charset="-122"/>
                <a:ea typeface="微软雅黑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rgbClr val="358CC1"/>
                </a:solidFill>
                <a:latin typeface="微软雅黑" charset="-122"/>
                <a:ea typeface="微软雅黑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rgbClr val="358CC1"/>
                </a:solidFill>
                <a:latin typeface="微软雅黑" charset="-122"/>
                <a:ea typeface="微软雅黑" charset="-122"/>
              </a:defRPr>
            </a:lvl9pPr>
          </a:lstStyle>
          <a:p>
            <a:pPr eaLnBrk="1" hangingPunct="1"/>
            <a:r>
              <a:rPr lang="zh-CN" altLang="en-US" sz="1800" i="1">
                <a:solidFill>
                  <a:schemeClr val="bg1"/>
                </a:solidFill>
              </a:rPr>
              <a:t>数据结构与算法（Python）</a:t>
            </a:r>
          </a:p>
        </p:txBody>
      </p:sp>
      <p:sp>
        <p:nvSpPr>
          <p:cNvPr id="2062" name="KSO_FT"/>
          <p:cNvSpPr>
            <a:spLocks noGrp="1" noChangeArrowheads="1"/>
          </p:cNvSpPr>
          <p:nvPr userDrawn="1"/>
        </p:nvSpPr>
        <p:spPr bwMode="auto">
          <a:xfrm>
            <a:off x="40005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zh-CN" altLang="en-US" sz="1200" dirty="0" smtClean="0">
                <a:solidFill>
                  <a:srgbClr val="949596"/>
                </a:solidFill>
                <a:latin typeface="楷体" charset="-122"/>
                <a:ea typeface="楷体" charset="-122"/>
              </a:rPr>
              <a:t>北京大学地球与空间科学学院/陈斌/201</a:t>
            </a:r>
            <a:r>
              <a:rPr lang="en-US" altLang="zh-CN" sz="1200" dirty="0" smtClean="0">
                <a:solidFill>
                  <a:srgbClr val="949596"/>
                </a:solidFill>
                <a:latin typeface="楷体" charset="-122"/>
                <a:ea typeface="楷体" charset="-122"/>
              </a:rPr>
              <a:t>7</a:t>
            </a:r>
            <a:endParaRPr lang="zh-CN" altLang="en-US" sz="1200" dirty="0" smtClean="0">
              <a:solidFill>
                <a:srgbClr val="949596"/>
              </a:solidFill>
              <a:latin typeface="楷体" charset="-122"/>
              <a:ea typeface="楷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fade thruBlk="1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charset="-122"/>
          <a:ea typeface="微软雅黑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charset="-122"/>
          <a:ea typeface="微软雅黑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charset="-122"/>
          <a:ea typeface="微软雅黑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charset="-122"/>
          <a:ea typeface="微软雅黑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charset="-122"/>
          <a:ea typeface="微软雅黑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charset="-122"/>
          <a:ea typeface="微软雅黑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charset="-122"/>
          <a:ea typeface="微软雅黑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charset="-122"/>
          <a:ea typeface="微软雅黑" charset="-122"/>
        </a:defRPr>
      </a:lvl9pPr>
    </p:titleStyle>
    <p:bodyStyle>
      <a:lvl1pPr marL="361950" indent="-361950" algn="just" rtl="0" eaLnBrk="0" fontAlgn="base" hangingPunct="0">
        <a:lnSpc>
          <a:spcPct val="110000"/>
        </a:lnSpc>
        <a:spcBef>
          <a:spcPts val="1600"/>
        </a:spcBef>
        <a:spcAft>
          <a:spcPct val="0"/>
        </a:spcAft>
        <a:buSzPct val="60000"/>
        <a:buFont typeface="黑体" charset="-122"/>
        <a:buChar char="〉"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357188" indent="-28575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accent2"/>
        </a:buClr>
        <a:buFont typeface="仿宋" charset="-122"/>
        <a:buChar char=" "/>
        <a:defRPr sz="2000" b="1" kern="1200">
          <a:solidFill>
            <a:schemeClr val="tx2"/>
          </a:solidFill>
          <a:latin typeface="Consolas" charset="0"/>
          <a:ea typeface="楷体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 charset="0"/>
          <a:ea typeface="仿宋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Calibri" charset="0"/>
          <a:ea typeface="仿宋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Calibri" charset="0"/>
          <a:ea typeface="仿宋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0049" y="4073525"/>
            <a:ext cx="10873539" cy="822325"/>
          </a:xfrm>
        </p:spPr>
        <p:txBody>
          <a:bodyPr/>
          <a:lstStyle/>
          <a:p>
            <a:pPr eaLnBrk="1" hangingPunct="1"/>
            <a:r>
              <a:rPr lang="zh-CN" altLang="en-US" dirty="0"/>
              <a:t>数据结构与算法（Python）</a:t>
            </a:r>
            <a:r>
              <a:rPr lang="zh-CN" altLang="en-US" dirty="0" smtClean="0"/>
              <a:t>-</a:t>
            </a:r>
            <a:r>
              <a:rPr lang="zh-CN" altLang="en-US" dirty="0" smtClean="0"/>
              <a:t>期末大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陈斌 gischen@pku.edu.cn 北京大学地球与空间科学学院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/>
              <a:t>任务描述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编程：</a:t>
            </a:r>
            <a:r>
              <a:rPr lang="zh-CN" altLang="en-US" dirty="0" smtClean="0"/>
              <a:t>依托漂移乒乓基础</a:t>
            </a:r>
            <a:r>
              <a:rPr lang="zh-CN" altLang="en-US" dirty="0"/>
              <a:t>设施代码，用</a:t>
            </a:r>
            <a:r>
              <a:rPr lang="en-US" altLang="zh-CN" dirty="0"/>
              <a:t>Python</a:t>
            </a:r>
            <a:r>
              <a:rPr lang="zh-CN" altLang="en-US" dirty="0" smtClean="0"/>
              <a:t>编写对战算法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根据</a:t>
            </a:r>
            <a:r>
              <a:rPr lang="zh-CN" altLang="en-US" dirty="0" smtClean="0"/>
              <a:t>当前球桌态势</a:t>
            </a:r>
            <a:r>
              <a:rPr lang="zh-CN" altLang="en-US" dirty="0"/>
              <a:t>，结合自行保存的历史线索，返回本方应对</a:t>
            </a:r>
            <a:r>
              <a:rPr lang="zh-CN" altLang="en-US" dirty="0" smtClean="0"/>
              <a:t>的迎球、击球和跑位指令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要求应用本课所学到的数据结构与算法，如栈、队列、链表、散列表、递归、动态规划、树、图等部分组合，并具有一定的复杂度和智能。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要求代码结构清晰、格式规范、注释丰富。</a:t>
            </a:r>
            <a:endParaRPr lang="en-US" altLang="zh-CN" dirty="0"/>
          </a:p>
          <a:p>
            <a:pPr eaLnBrk="1" hangingPunct="1"/>
            <a:r>
              <a:rPr lang="zh-CN" altLang="en-US" dirty="0"/>
              <a:t>报告：纂写算法实现过程的实验报告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包括算法思想阐述、程序代码说明、测试过程</a:t>
            </a:r>
            <a:r>
              <a:rPr lang="zh-CN" altLang="en-US" dirty="0" smtClean="0"/>
              <a:t>报告、</a:t>
            </a:r>
            <a:r>
              <a:rPr lang="zh-CN" altLang="en-US" dirty="0"/>
              <a:t>小组分工和实验过程总结等</a:t>
            </a:r>
            <a:r>
              <a:rPr lang="en-US" altLang="zh-CN" dirty="0"/>
              <a:t>4</a:t>
            </a:r>
            <a:r>
              <a:rPr lang="zh-CN" altLang="en-US" dirty="0"/>
              <a:t>个部分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要求实验报告图文并茂、内容丰富、结构清晰、写作规范、逻辑性强。</a:t>
            </a:r>
            <a:endParaRPr lang="en-US" altLang="zh-CN" dirty="0"/>
          </a:p>
          <a:p>
            <a:pPr eaLnBrk="1" hangingPunct="1"/>
            <a:r>
              <a:rPr lang="zh-CN" altLang="en-US" dirty="0"/>
              <a:t>竞赛：参加</a:t>
            </a:r>
            <a:r>
              <a:rPr lang="en-US" altLang="zh-CN" dirty="0" smtClean="0"/>
              <a:t>SESSDSA</a:t>
            </a:r>
            <a:r>
              <a:rPr lang="zh-CN" altLang="en-US" dirty="0" smtClean="0"/>
              <a:t>漂移乒乓算法</a:t>
            </a:r>
            <a:r>
              <a:rPr lang="zh-CN" altLang="en-US" dirty="0"/>
              <a:t>竞赛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与其他小组的算法对战，根据输赢获得竞赛排名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要求对战过程基本无</a:t>
            </a:r>
            <a:r>
              <a:rPr lang="en-US" altLang="zh-CN" dirty="0"/>
              <a:t>bug</a:t>
            </a:r>
            <a:r>
              <a:rPr lang="zh-CN" altLang="en-US" dirty="0"/>
              <a:t>、无异常</a:t>
            </a:r>
          </a:p>
        </p:txBody>
      </p:sp>
    </p:spTree>
    <p:extLst>
      <p:ext uri="{BB962C8B-B14F-4D97-AF65-F5344CB8AC3E}">
        <p14:creationId xmlns:p14="http://schemas.microsoft.com/office/powerpoint/2010/main" val="16110945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/>
              <a:t>组队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分组进行实习作业，原则上每</a:t>
            </a:r>
            <a:r>
              <a:rPr lang="zh-CN" altLang="en-US" dirty="0" smtClean="0"/>
              <a:t>组</a:t>
            </a:r>
            <a:r>
              <a:rPr lang="en-US" altLang="zh-CN" dirty="0" smtClean="0"/>
              <a:t>5-7</a:t>
            </a:r>
            <a:r>
              <a:rPr lang="zh-CN" altLang="en-US" dirty="0" smtClean="0"/>
              <a:t>人</a:t>
            </a:r>
            <a:r>
              <a:rPr lang="zh-CN" altLang="en-US" dirty="0"/>
              <a:t>，设组长</a:t>
            </a:r>
            <a:r>
              <a:rPr lang="en-US" altLang="zh-CN" dirty="0"/>
              <a:t>1</a:t>
            </a:r>
            <a:r>
              <a:rPr lang="zh-CN" altLang="en-US" dirty="0"/>
              <a:t>名</a:t>
            </a:r>
            <a:endParaRPr lang="en-US" altLang="zh-CN" dirty="0"/>
          </a:p>
          <a:p>
            <a:pPr eaLnBrk="1" hangingPunct="1"/>
            <a:r>
              <a:rPr lang="zh-CN" altLang="en-US" dirty="0"/>
              <a:t>组队过程由组长确定开始，</a:t>
            </a:r>
            <a:r>
              <a:rPr lang="zh-CN" altLang="en-US" dirty="0">
                <a:solidFill>
                  <a:srgbClr val="0000FF"/>
                </a:solidFill>
              </a:rPr>
              <a:t>确定后</a:t>
            </a:r>
            <a:r>
              <a:rPr lang="zh-CN" altLang="en-US" dirty="0"/>
              <a:t>组长开始招募组员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组长确定原则：历次作业优秀的同学，以及自愿报名相结合，自愿报名表单稍后见课程网站。</a:t>
            </a:r>
          </a:p>
          <a:p>
            <a:pPr eaLnBrk="1" hangingPunct="1"/>
            <a:r>
              <a:rPr lang="zh-CN" altLang="en-US" dirty="0"/>
              <a:t>组员招募遵循自愿原则，提倡</a:t>
            </a:r>
            <a:r>
              <a:rPr lang="zh-CN" altLang="en-US" dirty="0">
                <a:solidFill>
                  <a:srgbClr val="0000FF"/>
                </a:solidFill>
              </a:rPr>
              <a:t>均衡</a:t>
            </a:r>
            <a:r>
              <a:rPr lang="zh-CN" altLang="en-US" dirty="0"/>
              <a:t>原则</a:t>
            </a:r>
            <a:endParaRPr lang="en-US" altLang="zh-CN" dirty="0"/>
          </a:p>
          <a:p>
            <a:pPr eaLnBrk="1" hangingPunct="1"/>
            <a:r>
              <a:rPr lang="zh-CN" altLang="en-US" dirty="0"/>
              <a:t>组长负责召集实习作业过程讨论会，汇总代码和报告，代表小组参加竞赛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615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/>
              <a:t>作业评分标准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数算实习作业占总评的2</a:t>
            </a:r>
            <a:r>
              <a:rPr lang="en-US" altLang="zh-CN" dirty="0"/>
              <a:t>5%</a:t>
            </a:r>
            <a:r>
              <a:rPr lang="zh-CN" altLang="en-US" dirty="0"/>
              <a:t>，即</a:t>
            </a:r>
            <a:r>
              <a:rPr lang="zh-CN" altLang="en-US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5</a:t>
            </a:r>
            <a:r>
              <a:rPr lang="zh-CN" altLang="en-US" dirty="0">
                <a:solidFill>
                  <a:srgbClr val="0000FF"/>
                </a:solidFill>
              </a:rPr>
              <a:t>分</a:t>
            </a:r>
            <a:endParaRPr lang="en-US" altLang="zh-CN" dirty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dirty="0"/>
              <a:t>算法编程占9分</a:t>
            </a:r>
            <a:endParaRPr lang="en-US" altLang="zh-CN" dirty="0"/>
          </a:p>
          <a:p>
            <a:pPr eaLnBrk="1" hangingPunct="1"/>
            <a:r>
              <a:rPr lang="zh-CN" altLang="en-US" dirty="0"/>
              <a:t>实习报告占8分</a:t>
            </a:r>
            <a:endParaRPr lang="en-US" altLang="zh-CN" dirty="0"/>
          </a:p>
          <a:p>
            <a:pPr eaLnBrk="1" hangingPunct="1"/>
            <a:r>
              <a:rPr lang="zh-CN" altLang="en-US" dirty="0"/>
              <a:t>竞赛排名占8分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参赛无</a:t>
            </a:r>
            <a:r>
              <a:rPr lang="en-US" altLang="zh-CN" dirty="0"/>
              <a:t>bug</a:t>
            </a:r>
            <a:r>
              <a:rPr lang="zh-CN" altLang="en-US" dirty="0"/>
              <a:t>无异常得3分；第</a:t>
            </a:r>
            <a:r>
              <a:rPr lang="en-US" altLang="zh-CN" dirty="0"/>
              <a:t>1</a:t>
            </a:r>
            <a:r>
              <a:rPr lang="zh-CN" altLang="en-US" dirty="0"/>
              <a:t>轮出线得5分；季军得6分；亚军得7分；冠军得8分</a:t>
            </a:r>
            <a:endParaRPr lang="en-US" altLang="zh-CN" dirty="0"/>
          </a:p>
          <a:p>
            <a:pPr eaLnBrk="1" hangingPunct="1"/>
            <a:r>
              <a:rPr lang="zh-CN" altLang="en-US" dirty="0"/>
              <a:t>评分适用于全组同学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每组有额</a:t>
            </a:r>
            <a:r>
              <a:rPr lang="zh-CN" altLang="en-US" dirty="0" smtClean="0"/>
              <a:t>外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分加分</a:t>
            </a:r>
            <a:r>
              <a:rPr lang="zh-CN" altLang="en-US" dirty="0"/>
              <a:t>，可由组长组织本组民主评议，奖励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2</a:t>
            </a:r>
            <a:r>
              <a:rPr lang="zh-CN" altLang="en-US" dirty="0"/>
              <a:t>名表现突出的组员（含组长）。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另外，组长有权对实习过程中表现差的同学提出批评及降分建议。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130874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SESSDSA漂移乒乓算法</a:t>
            </a:r>
            <a:r>
              <a:rPr lang="zh-CN" altLang="en-US" dirty="0"/>
              <a:t>竞赛规则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竞赛目标：采用</a:t>
            </a:r>
            <a:r>
              <a:rPr lang="zh-CN" altLang="en-US" dirty="0">
                <a:solidFill>
                  <a:srgbClr val="0000FF"/>
                </a:solidFill>
              </a:rPr>
              <a:t>算法</a:t>
            </a:r>
            <a:r>
              <a:rPr lang="zh-CN" altLang="en-US" dirty="0"/>
              <a:t>指挥</a:t>
            </a:r>
            <a:r>
              <a:rPr lang="zh-CN" altLang="en-US" dirty="0" smtClean="0"/>
              <a:t>己方球拍，在球桌上</a:t>
            </a:r>
            <a:r>
              <a:rPr lang="zh-CN" altLang="en-US" dirty="0">
                <a:solidFill>
                  <a:srgbClr val="0000FF"/>
                </a:solidFill>
              </a:rPr>
              <a:t>运动</a:t>
            </a:r>
            <a:r>
              <a:rPr lang="zh-CN" altLang="en-US" dirty="0"/>
              <a:t>，</a:t>
            </a:r>
            <a:r>
              <a:rPr lang="zh-CN" altLang="en-US" dirty="0" smtClean="0"/>
              <a:t>利用球桌态势信息</a:t>
            </a:r>
            <a:r>
              <a:rPr lang="zh-CN" altLang="en-US" dirty="0" smtClean="0">
                <a:solidFill>
                  <a:srgbClr val="0000FF"/>
                </a:solidFill>
              </a:rPr>
              <a:t>计算</a:t>
            </a:r>
            <a:r>
              <a:rPr lang="zh-CN" altLang="en-US" dirty="0" smtClean="0"/>
              <a:t>击球加速方式和击球后的跑位方式，消耗对方生命值。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双方</a:t>
            </a:r>
            <a:r>
              <a:rPr lang="zh-CN" altLang="en-US" dirty="0"/>
              <a:t>初始拥有相同</a:t>
            </a:r>
            <a:r>
              <a:rPr lang="zh-CN" altLang="en-US" dirty="0" smtClean="0"/>
              <a:t>的生命值；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移动球拍、击球加速和跑位都会消耗生命值；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对战平台采用回合制轮流调用双方算法，以下情况会判负：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，生命值先降到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的一方；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，击球后反弹次数不是</a:t>
            </a:r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次的一方；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，没有击到球的一方；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，球局总时间到了以后，生命值少的一方。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6583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SESSDSA</a:t>
            </a:r>
            <a:r>
              <a:rPr lang="zh-CN" altLang="en-US" dirty="0" smtClean="0"/>
              <a:t>漂移乒乓算法</a:t>
            </a:r>
            <a:r>
              <a:rPr lang="zh-CN" altLang="en-US" dirty="0"/>
              <a:t>竞赛规则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赛前进行热身挑战赛，为了避免代码泄露，参加热身赛的小组可将代码发给老师，以获得对其他小组的对战结果和复盘数据</a:t>
            </a:r>
            <a:endParaRPr lang="en-US" altLang="zh-CN" dirty="0"/>
          </a:p>
          <a:p>
            <a:pPr eaLnBrk="1" hangingPunct="1"/>
            <a:r>
              <a:rPr lang="zh-CN" altLang="en-US" dirty="0"/>
              <a:t>首先将</a:t>
            </a:r>
            <a:r>
              <a:rPr lang="zh-CN" altLang="en-US" dirty="0" smtClean="0"/>
              <a:t>小组抽签</a:t>
            </a:r>
            <a:r>
              <a:rPr lang="zh-CN" altLang="en-US" dirty="0"/>
              <a:t>分为东西南北</a:t>
            </a:r>
            <a:r>
              <a:rPr lang="en-US" altLang="zh-CN" dirty="0"/>
              <a:t>4</a:t>
            </a:r>
            <a:r>
              <a:rPr lang="zh-CN" altLang="en-US" dirty="0"/>
              <a:t>个区</a:t>
            </a:r>
            <a:r>
              <a:rPr lang="en-US" altLang="zh-CN" dirty="0" smtClean="0"/>
              <a:t>(N</a:t>
            </a:r>
            <a:r>
              <a:rPr lang="zh-CN" altLang="en-US" dirty="0" smtClean="0"/>
              <a:t>-</a:t>
            </a:r>
            <a:r>
              <a:rPr lang="en-US" altLang="zh-CN" dirty="0" smtClean="0"/>
              <a:t>E</a:t>
            </a:r>
            <a:r>
              <a:rPr lang="zh-CN" altLang="en-US" dirty="0" smtClean="0"/>
              <a:t>-</a:t>
            </a:r>
            <a:r>
              <a:rPr lang="en-US" altLang="zh-CN" dirty="0" smtClean="0"/>
              <a:t>W</a:t>
            </a:r>
            <a:r>
              <a:rPr lang="zh-CN" altLang="en-US" dirty="0" smtClean="0"/>
              <a:t>-</a:t>
            </a:r>
            <a:r>
              <a:rPr lang="en-US" altLang="zh-CN" dirty="0" smtClean="0"/>
              <a:t>S</a:t>
            </a:r>
            <a:r>
              <a:rPr lang="en-US" altLang="zh-CN" dirty="0"/>
              <a:t>)</a:t>
            </a:r>
            <a:endParaRPr lang="zh-CN" altLang="en-US" dirty="0"/>
          </a:p>
          <a:p>
            <a:pPr eaLnBrk="1" hangingPunct="1"/>
            <a:r>
              <a:rPr lang="zh-CN" altLang="en-US" dirty="0"/>
              <a:t>第一轮为区内竞赛，循环赛制，每区</a:t>
            </a:r>
            <a:r>
              <a:rPr lang="en-US" altLang="zh-CN" dirty="0"/>
              <a:t>2</a:t>
            </a:r>
            <a:r>
              <a:rPr lang="zh-CN" altLang="en-US" dirty="0"/>
              <a:t>组出线，决出八强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第一轮的每场胜者积</a:t>
            </a:r>
            <a:r>
              <a:rPr lang="en-US" altLang="zh-CN" dirty="0"/>
              <a:t>3</a:t>
            </a:r>
            <a:r>
              <a:rPr lang="zh-CN" altLang="en-US" dirty="0"/>
              <a:t>分，负者</a:t>
            </a:r>
            <a:r>
              <a:rPr lang="en-US" altLang="zh-CN" dirty="0"/>
              <a:t>0</a:t>
            </a:r>
            <a:r>
              <a:rPr lang="zh-CN" altLang="en-US" dirty="0"/>
              <a:t>分，平局各积</a:t>
            </a:r>
            <a:r>
              <a:rPr lang="en-US" altLang="zh-CN" dirty="0"/>
              <a:t>1</a:t>
            </a:r>
            <a:r>
              <a:rPr lang="zh-CN" altLang="en-US" dirty="0"/>
              <a:t>分；每区2组出线</a:t>
            </a:r>
            <a:endParaRPr lang="en-US" altLang="zh-CN" dirty="0"/>
          </a:p>
          <a:p>
            <a:pPr eaLnBrk="1" hangingPunct="1"/>
            <a:r>
              <a:rPr lang="zh-CN" altLang="en-US" dirty="0"/>
              <a:t>第二轮为淘汰赛决出四强：</a:t>
            </a:r>
            <a:r>
              <a:rPr lang="en-US" altLang="zh-CN" dirty="0"/>
              <a:t>E1-W2, E2-W1, S1-N2, S2-N1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第二轮开始，每场必决出胜负</a:t>
            </a:r>
            <a:endParaRPr lang="en-US" altLang="zh-CN" dirty="0"/>
          </a:p>
          <a:p>
            <a:pPr eaLnBrk="1" hangingPunct="1"/>
            <a:r>
              <a:rPr lang="zh-CN" altLang="en-US" dirty="0"/>
              <a:t>第三轮为四强半决赛：</a:t>
            </a:r>
            <a:r>
              <a:rPr lang="en-US" altLang="zh-CN" dirty="0"/>
              <a:t>E1W2-S1N2, E2W1-S2N1</a:t>
            </a:r>
            <a:endParaRPr lang="zh-CN" altLang="en-US" dirty="0"/>
          </a:p>
          <a:p>
            <a:pPr eaLnBrk="1" hangingPunct="1"/>
            <a:r>
              <a:rPr lang="zh-CN" altLang="en-US" dirty="0"/>
              <a:t>第四轮为决赛：决出冠亚军和第</a:t>
            </a:r>
            <a:r>
              <a:rPr lang="en-US" altLang="zh-CN" dirty="0"/>
              <a:t>3</a:t>
            </a:r>
            <a:r>
              <a:rPr lang="zh-CN" altLang="en-US" dirty="0"/>
              <a:t>名，获得神秘奖品</a:t>
            </a:r>
          </a:p>
        </p:txBody>
      </p:sp>
    </p:spTree>
    <p:extLst>
      <p:ext uri="{BB962C8B-B14F-4D97-AF65-F5344CB8AC3E}">
        <p14:creationId xmlns:p14="http://schemas.microsoft.com/office/powerpoint/2010/main" val="4989033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/>
              <a:t>实习作业时间进度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即日开始实习作业，开发算法，编程测试，热身挑战，纂写报告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注意组员分工明确，协同合作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5</a:t>
            </a:r>
            <a:r>
              <a:rPr lang="zh-CN" altLang="en-US" dirty="0" smtClean="0"/>
              <a:t>日</a:t>
            </a:r>
            <a:r>
              <a:rPr lang="zh-CN" altLang="en-US" dirty="0"/>
              <a:t>（周一）课上进行算法竞赛</a:t>
            </a:r>
            <a:endParaRPr lang="en-US" altLang="zh-CN" dirty="0"/>
          </a:p>
          <a:p>
            <a:pPr eaLnBrk="1" hangingPunct="1"/>
            <a:r>
              <a:rPr lang="en-US" altLang="zh-CN" dirty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</a:t>
            </a:r>
            <a:r>
              <a:rPr lang="zh-CN" altLang="en-US" dirty="0"/>
              <a:t>（周一）前提交完整作业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包括代码、实验</a:t>
            </a:r>
            <a:r>
              <a:rPr lang="zh-CN" altLang="en-US" dirty="0" smtClean="0"/>
              <a:t>报告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19</a:t>
            </a:r>
            <a:r>
              <a:rPr lang="zh-CN" altLang="en-US" dirty="0" smtClean="0"/>
              <a:t>日周一下午）闭卷考试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7564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小组算法开发指南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详见课程网站《说明文档》</a:t>
            </a:r>
          </a:p>
          <a:p>
            <a:pPr eaLnBrk="1" hangingPunct="1"/>
            <a:r>
              <a:rPr lang="zh-CN" altLang="en-US" dirty="0"/>
              <a:t>每个队编</a:t>
            </a:r>
            <a:r>
              <a:rPr lang="zh-CN" altLang="en-US" dirty="0" smtClean="0"/>
              <a:t>写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zh-CN" altLang="en-US" dirty="0"/>
              <a:t>函数：</a:t>
            </a:r>
          </a:p>
          <a:p>
            <a:pPr lvl="1" eaLnBrk="1" hangingPunct="1"/>
            <a:r>
              <a:rPr lang="en-US" altLang="zh-CN" dirty="0" smtClean="0"/>
              <a:t>play</a:t>
            </a:r>
            <a:r>
              <a:rPr lang="zh-CN" altLang="en-US" dirty="0" smtClean="0"/>
              <a:t>根据球桌态势</a:t>
            </a:r>
            <a:r>
              <a:rPr lang="zh-CN" altLang="en-US" dirty="0"/>
              <a:t>返回对</a:t>
            </a:r>
            <a:r>
              <a:rPr lang="zh-CN" altLang="en-US" dirty="0" smtClean="0"/>
              <a:t>己方的球拍动作指令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由于本作业提出时间短，一定存在不足之处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欢迎提出建议进一步完善，如增加可玩性的新规则（如增加卡牌？）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888780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诚征志愿者编写</a:t>
            </a:r>
            <a:r>
              <a:rPr lang="en-US" altLang="zh-CN" dirty="0" smtClean="0"/>
              <a:t>GUI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要求使用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语言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基本功能：可视化和分析复盘数据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可选：支持实时对战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可选：支持人机对战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855975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期末大作业：漂移乒乓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任务描述</a:t>
            </a:r>
          </a:p>
          <a:p>
            <a:pPr eaLnBrk="1" hangingPunct="1"/>
            <a:r>
              <a:rPr lang="zh-CN" altLang="en-US" dirty="0"/>
              <a:t>组队</a:t>
            </a:r>
          </a:p>
          <a:p>
            <a:pPr eaLnBrk="1" hangingPunct="1"/>
            <a:r>
              <a:rPr lang="zh-CN" altLang="en-US" dirty="0"/>
              <a:t>作业评分标准</a:t>
            </a:r>
          </a:p>
          <a:p>
            <a:pPr eaLnBrk="1" hangingPunct="1"/>
            <a:r>
              <a:rPr lang="zh-CN" altLang="en-US" dirty="0" smtClean="0"/>
              <a:t>SESSDSA漂移乒乓算法</a:t>
            </a:r>
            <a:r>
              <a:rPr lang="zh-CN" altLang="en-US" dirty="0"/>
              <a:t>竞赛规则</a:t>
            </a:r>
          </a:p>
          <a:p>
            <a:pPr eaLnBrk="1" hangingPunct="1"/>
            <a:r>
              <a:rPr lang="zh-CN" altLang="en-US" dirty="0"/>
              <a:t>实习作业时间进度</a:t>
            </a:r>
          </a:p>
          <a:p>
            <a:pPr eaLnBrk="1" hangingPunct="1"/>
            <a:r>
              <a:rPr lang="zh-CN" altLang="en-US" dirty="0"/>
              <a:t>小组算法开发</a:t>
            </a:r>
            <a:r>
              <a:rPr lang="zh-CN" altLang="en-US" dirty="0" smtClean="0"/>
              <a:t>指南</a:t>
            </a:r>
            <a:endParaRPr lang="zh-CN" altLang="en-US" dirty="0"/>
          </a:p>
        </p:txBody>
      </p:sp>
      <p:pic>
        <p:nvPicPr>
          <p:cNvPr id="7" name="内容占位符 1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34" y="1985211"/>
            <a:ext cx="5195154" cy="3459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04002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漂移乒乓</a:t>
            </a:r>
            <a:r>
              <a:rPr kumimoji="1" lang="en-US" altLang="zh-CN" dirty="0" err="1" smtClean="0"/>
              <a:t>pingpong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一个物理模拟的回合制</a:t>
            </a:r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对抗游戏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两队</a:t>
            </a:r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分别操纵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／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两方球拍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根据球的位置和速度，以及对方的位置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决定自身运动，影响球反弹的方式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目标是将球打到</a:t>
            </a:r>
            <a:r>
              <a:rPr kumimoji="1" lang="zh-CN" altLang="en-US" dirty="0" smtClean="0"/>
              <a:t>对方体力不支判负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不会无休止对打，也不会一击决胜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不完全信息决策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2462212"/>
            <a:ext cx="4851400" cy="2616200"/>
          </a:xfrm>
        </p:spPr>
      </p:pic>
    </p:spTree>
    <p:extLst>
      <p:ext uri="{BB962C8B-B14F-4D97-AF65-F5344CB8AC3E}">
        <p14:creationId xmlns:p14="http://schemas.microsoft.com/office/powerpoint/2010/main" val="157886749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96669" y="2002097"/>
            <a:ext cx="6480000" cy="3600000"/>
          </a:xfrm>
          <a:prstGeom prst="rect">
            <a:avLst/>
          </a:prstGeom>
          <a:solidFill>
            <a:srgbClr val="AAF362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358CC1"/>
              </a:solidFill>
              <a:effectLst/>
              <a:latin typeface="微软雅黑" charset="-122"/>
              <a:ea typeface="微软雅黑" charset="-122"/>
            </a:endParaRPr>
          </a:p>
        </p:txBody>
      </p:sp>
      <p:cxnSp>
        <p:nvCxnSpPr>
          <p:cNvPr id="6" name="直线连接符 5"/>
          <p:cNvCxnSpPr>
            <a:stCxn id="4" idx="0"/>
            <a:endCxn id="4" idx="2"/>
          </p:cNvCxnSpPr>
          <p:nvPr/>
        </p:nvCxnSpPr>
        <p:spPr bwMode="auto">
          <a:xfrm>
            <a:off x="7136669" y="2002097"/>
            <a:ext cx="0" cy="3600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矩形 6"/>
          <p:cNvSpPr/>
          <p:nvPr/>
        </p:nvSpPr>
        <p:spPr bwMode="auto">
          <a:xfrm>
            <a:off x="3896669" y="3515585"/>
            <a:ext cx="97536" cy="57302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accent5">
                <a:lumMod val="60000"/>
                <a:lumOff val="40000"/>
              </a:schemeClr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358CC1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256870" y="3475123"/>
            <a:ext cx="97536" cy="573024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00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358CC1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976986" y="3166699"/>
            <a:ext cx="229617" cy="22961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358CC1"/>
              </a:solidFill>
              <a:effectLst/>
              <a:latin typeface="微软雅黑" charset="-122"/>
              <a:ea typeface="微软雅黑" charset="-122"/>
            </a:endParaRPr>
          </a:p>
        </p:txBody>
      </p:sp>
      <p:cxnSp>
        <p:nvCxnSpPr>
          <p:cNvPr id="11" name="直线箭头连接符 10"/>
          <p:cNvCxnSpPr>
            <a:stCxn id="9" idx="7"/>
          </p:cNvCxnSpPr>
          <p:nvPr/>
        </p:nvCxnSpPr>
        <p:spPr bwMode="auto">
          <a:xfrm flipV="1">
            <a:off x="5172976" y="2663116"/>
            <a:ext cx="612393" cy="537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线箭头连接符 13"/>
          <p:cNvCxnSpPr/>
          <p:nvPr/>
        </p:nvCxnSpPr>
        <p:spPr bwMode="auto">
          <a:xfrm>
            <a:off x="3896669" y="1843071"/>
            <a:ext cx="6480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文本框 15"/>
          <p:cNvSpPr txBox="1"/>
          <p:nvPr/>
        </p:nvSpPr>
        <p:spPr>
          <a:xfrm>
            <a:off x="6718926" y="1381406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width</a:t>
            </a:r>
            <a:endParaRPr kumimoji="1" lang="zh-CN" altLang="en-US" dirty="0"/>
          </a:p>
        </p:txBody>
      </p:sp>
      <p:cxnSp>
        <p:nvCxnSpPr>
          <p:cNvPr id="17" name="直线箭头连接符 16"/>
          <p:cNvCxnSpPr/>
          <p:nvPr/>
        </p:nvCxnSpPr>
        <p:spPr bwMode="auto">
          <a:xfrm>
            <a:off x="10548948" y="2002096"/>
            <a:ext cx="0" cy="3600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文本框 19"/>
          <p:cNvSpPr txBox="1"/>
          <p:nvPr/>
        </p:nvSpPr>
        <p:spPr>
          <a:xfrm>
            <a:off x="10548948" y="3506664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height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016469" y="3586482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879844" y="357126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176600" y="3200326"/>
            <a:ext cx="7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ball</a:t>
            </a:r>
            <a:endParaRPr kumimoji="1" lang="zh-CN" altLang="en-US" dirty="0"/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乒乓对战：场地</a:t>
            </a:r>
            <a:endParaRPr kumimoji="1" lang="zh-CN" altLang="en-US" dirty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球场：宽高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南北反弹，东西漏空</a:t>
            </a:r>
            <a:endParaRPr kumimoji="1" lang="en-US" altLang="zh-CN" dirty="0" smtClean="0"/>
          </a:p>
          <a:p>
            <a:r>
              <a:rPr kumimoji="1" lang="zh-CN" altLang="en-US" dirty="0" smtClean="0"/>
              <a:t>球拍：长度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南北移动，速度限制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球：反弹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飞出球场，结束回合</a:t>
            </a:r>
            <a:endParaRPr kumimoji="1" lang="en-US" altLang="zh-CN" dirty="0" smtClean="0"/>
          </a:p>
          <a:p>
            <a:r>
              <a:rPr kumimoji="1" lang="zh-CN" altLang="en-US" dirty="0" smtClean="0"/>
              <a:t>时间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最小单位</a:t>
            </a:r>
            <a:r>
              <a:rPr kumimoji="1" lang="en-US" altLang="zh-CN" dirty="0" smtClean="0"/>
              <a:t>tick</a:t>
            </a:r>
          </a:p>
          <a:p>
            <a:r>
              <a:rPr kumimoji="1" lang="zh-CN" altLang="en-US" dirty="0" smtClean="0"/>
              <a:t>力学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没有惯性，完美刚体</a:t>
            </a:r>
            <a:endParaRPr kumimoji="1" lang="zh-CN" altLang="en-US" dirty="0"/>
          </a:p>
        </p:txBody>
      </p:sp>
      <p:cxnSp>
        <p:nvCxnSpPr>
          <p:cNvPr id="3" name="直线连接符 2"/>
          <p:cNvCxnSpPr/>
          <p:nvPr/>
        </p:nvCxnSpPr>
        <p:spPr bwMode="auto">
          <a:xfrm>
            <a:off x="3896669" y="2002096"/>
            <a:ext cx="6480000" cy="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线连接符 18"/>
          <p:cNvCxnSpPr/>
          <p:nvPr/>
        </p:nvCxnSpPr>
        <p:spPr bwMode="auto">
          <a:xfrm>
            <a:off x="3896669" y="5602097"/>
            <a:ext cx="6480000" cy="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45441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球桌坐标系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693511" y="1749433"/>
            <a:ext cx="6480000" cy="3600000"/>
          </a:xfrm>
          <a:prstGeom prst="rect">
            <a:avLst/>
          </a:prstGeom>
          <a:solidFill>
            <a:srgbClr val="AAF362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358CC1"/>
              </a:solidFill>
              <a:effectLst/>
              <a:latin typeface="微软雅黑" charset="-122"/>
              <a:ea typeface="微软雅黑" charset="-122"/>
            </a:endParaRPr>
          </a:p>
        </p:txBody>
      </p:sp>
      <p:cxnSp>
        <p:nvCxnSpPr>
          <p:cNvPr id="5" name="直线连接符 4"/>
          <p:cNvCxnSpPr>
            <a:stCxn id="6" idx="0"/>
            <a:endCxn id="6" idx="2"/>
          </p:cNvCxnSpPr>
          <p:nvPr/>
        </p:nvCxnSpPr>
        <p:spPr bwMode="auto">
          <a:xfrm>
            <a:off x="5933511" y="1749433"/>
            <a:ext cx="0" cy="3600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线连接符 5"/>
          <p:cNvCxnSpPr/>
          <p:nvPr/>
        </p:nvCxnSpPr>
        <p:spPr bwMode="auto">
          <a:xfrm>
            <a:off x="2693511" y="1749432"/>
            <a:ext cx="6480000" cy="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线连接符 6"/>
          <p:cNvCxnSpPr/>
          <p:nvPr/>
        </p:nvCxnSpPr>
        <p:spPr bwMode="auto">
          <a:xfrm>
            <a:off x="2693511" y="5349433"/>
            <a:ext cx="6480000" cy="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直线箭头连接符 8"/>
          <p:cNvCxnSpPr/>
          <p:nvPr/>
        </p:nvCxnSpPr>
        <p:spPr bwMode="auto">
          <a:xfrm>
            <a:off x="2105526" y="5349433"/>
            <a:ext cx="772427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线箭头连接符 10"/>
          <p:cNvCxnSpPr/>
          <p:nvPr/>
        </p:nvCxnSpPr>
        <p:spPr bwMode="auto">
          <a:xfrm flipV="1">
            <a:off x="5933511" y="1046747"/>
            <a:ext cx="0" cy="49690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9331576" y="4853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x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21388" y="108614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933511" y="538324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O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677178" y="540922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xmin</a:t>
            </a:r>
            <a:r>
              <a:rPr kumimoji="1" lang="en-US" altLang="zh-CN" dirty="0" smtClean="0"/>
              <a:t>=-900,000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160422" y="5409221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xmax</a:t>
            </a:r>
            <a:r>
              <a:rPr kumimoji="1" lang="en-US" altLang="zh-CN" dirty="0" smtClean="0"/>
              <a:t>=900,000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284373" y="1230182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ymax</a:t>
            </a:r>
            <a:r>
              <a:rPr kumimoji="1" lang="en-US" altLang="zh-CN" dirty="0" smtClean="0"/>
              <a:t>=1,000,000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005540" y="5409223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ymin</a:t>
            </a:r>
            <a:endParaRPr kumimoji="1" lang="zh-CN" alt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5818702" y="3434624"/>
            <a:ext cx="229617" cy="22961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358CC1"/>
              </a:solidFill>
              <a:effectLst/>
              <a:latin typeface="微软雅黑" charset="-122"/>
              <a:ea typeface="微软雅黑" charset="-122"/>
            </a:endParaRPr>
          </a:p>
        </p:txBody>
      </p:sp>
      <p:cxnSp>
        <p:nvCxnSpPr>
          <p:cNvPr id="15" name="直线箭头连接符 14"/>
          <p:cNvCxnSpPr>
            <a:stCxn id="20" idx="6"/>
          </p:cNvCxnSpPr>
          <p:nvPr/>
        </p:nvCxnSpPr>
        <p:spPr bwMode="auto">
          <a:xfrm flipV="1">
            <a:off x="6048319" y="3549432"/>
            <a:ext cx="56277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线箭头连接符 21"/>
          <p:cNvCxnSpPr>
            <a:stCxn id="20" idx="4"/>
          </p:cNvCxnSpPr>
          <p:nvPr/>
        </p:nvCxnSpPr>
        <p:spPr bwMode="auto">
          <a:xfrm flipH="1">
            <a:off x="5933510" y="3664241"/>
            <a:ext cx="1" cy="589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线箭头连接符 23"/>
          <p:cNvCxnSpPr>
            <a:stCxn id="20" idx="5"/>
          </p:cNvCxnSpPr>
          <p:nvPr/>
        </p:nvCxnSpPr>
        <p:spPr bwMode="auto">
          <a:xfrm>
            <a:off x="6014692" y="3630614"/>
            <a:ext cx="596403" cy="6233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1828161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漂移乒乓：</a:t>
            </a:r>
            <a:r>
              <a:rPr kumimoji="1" lang="zh-CN" altLang="en-US" dirty="0" smtClean="0"/>
              <a:t>物理学</a:t>
            </a:r>
            <a:endParaRPr kumimoji="1" lang="zh-CN" altLang="en-US" dirty="0"/>
          </a:p>
        </p:txBody>
      </p:sp>
      <p:sp>
        <p:nvSpPr>
          <p:cNvPr id="45" name="内容占位符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无惯性，瞬间改变速度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完美刚体碰撞反弹</a:t>
            </a:r>
            <a:endParaRPr kumimoji="1" lang="en-US" altLang="zh-CN" dirty="0" smtClean="0"/>
          </a:p>
          <a:p>
            <a:r>
              <a:rPr kumimoji="1" lang="zh-CN" altLang="en-US" dirty="0" smtClean="0"/>
              <a:t>速度传递，矢量叠加</a:t>
            </a:r>
            <a:endParaRPr kumimoji="1" lang="en-US" altLang="zh-CN" dirty="0" smtClean="0"/>
          </a:p>
          <a:p>
            <a:r>
              <a:rPr kumimoji="1" lang="zh-CN" altLang="en-US" dirty="0" smtClean="0"/>
              <a:t>时间以最小单位</a:t>
            </a:r>
            <a:r>
              <a:rPr kumimoji="1" lang="en-US" altLang="zh-CN" dirty="0" smtClean="0"/>
              <a:t>tick</a:t>
            </a:r>
            <a:r>
              <a:rPr kumimoji="1" lang="zh-CN" altLang="en-US" dirty="0" smtClean="0"/>
              <a:t>推进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7072587" y="1424278"/>
            <a:ext cx="31211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椭圆 7"/>
          <p:cNvSpPr/>
          <p:nvPr/>
        </p:nvSpPr>
        <p:spPr bwMode="auto">
          <a:xfrm>
            <a:off x="8124280" y="1424278"/>
            <a:ext cx="721448" cy="7214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358CC1"/>
              </a:solidFill>
              <a:effectLst/>
              <a:latin typeface="微软雅黑" charset="-122"/>
              <a:ea typeface="微软雅黑" charset="-122"/>
            </a:endParaRPr>
          </a:p>
        </p:txBody>
      </p:sp>
      <p:cxnSp>
        <p:nvCxnSpPr>
          <p:cNvPr id="10" name="直线箭头连接符 9"/>
          <p:cNvCxnSpPr>
            <a:stCxn id="8" idx="3"/>
          </p:cNvCxnSpPr>
          <p:nvPr/>
        </p:nvCxnSpPr>
        <p:spPr bwMode="auto">
          <a:xfrm flipH="1">
            <a:off x="7467503" y="2040072"/>
            <a:ext cx="762431" cy="740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线箭头连接符 10"/>
          <p:cNvCxnSpPr>
            <a:endCxn id="8" idx="5"/>
          </p:cNvCxnSpPr>
          <p:nvPr/>
        </p:nvCxnSpPr>
        <p:spPr bwMode="auto">
          <a:xfrm flipH="1" flipV="1">
            <a:off x="8740074" y="2040072"/>
            <a:ext cx="762431" cy="740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6889360" y="4562506"/>
            <a:ext cx="211505" cy="1361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358CC1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7100865" y="4882389"/>
            <a:ext cx="721448" cy="7214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358CC1"/>
              </a:solidFill>
              <a:effectLst/>
              <a:latin typeface="微软雅黑" charset="-122"/>
              <a:ea typeface="微软雅黑" charset="-122"/>
            </a:endParaRPr>
          </a:p>
        </p:txBody>
      </p:sp>
      <p:cxnSp>
        <p:nvCxnSpPr>
          <p:cNvPr id="16" name="直线箭头连接符 15"/>
          <p:cNvCxnSpPr/>
          <p:nvPr/>
        </p:nvCxnSpPr>
        <p:spPr bwMode="auto">
          <a:xfrm>
            <a:off x="6522721" y="4389973"/>
            <a:ext cx="944782" cy="8893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线箭头连接符 18"/>
          <p:cNvCxnSpPr/>
          <p:nvPr/>
        </p:nvCxnSpPr>
        <p:spPr bwMode="auto">
          <a:xfrm>
            <a:off x="7467503" y="4389973"/>
            <a:ext cx="0" cy="8893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直线连接符 22"/>
          <p:cNvCxnSpPr/>
          <p:nvPr/>
        </p:nvCxnSpPr>
        <p:spPr bwMode="auto">
          <a:xfrm>
            <a:off x="6522721" y="4389973"/>
            <a:ext cx="9447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线连接符 23"/>
          <p:cNvCxnSpPr/>
          <p:nvPr/>
        </p:nvCxnSpPr>
        <p:spPr bwMode="auto">
          <a:xfrm flipH="1">
            <a:off x="6522720" y="4389973"/>
            <a:ext cx="1" cy="8893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直线箭头连接符 27"/>
          <p:cNvCxnSpPr/>
          <p:nvPr/>
        </p:nvCxnSpPr>
        <p:spPr bwMode="auto">
          <a:xfrm>
            <a:off x="6522720" y="5279338"/>
            <a:ext cx="94478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直线箭头连接符 30"/>
          <p:cNvCxnSpPr/>
          <p:nvPr/>
        </p:nvCxnSpPr>
        <p:spPr bwMode="auto">
          <a:xfrm>
            <a:off x="6986978" y="3673141"/>
            <a:ext cx="0" cy="8893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 bwMode="auto">
          <a:xfrm>
            <a:off x="9538119" y="4562505"/>
            <a:ext cx="211505" cy="1361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358CC1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9749624" y="4882388"/>
            <a:ext cx="721448" cy="7214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358CC1"/>
              </a:solidFill>
              <a:effectLst/>
              <a:latin typeface="微软雅黑" charset="-122"/>
              <a:ea typeface="微软雅黑" charset="-122"/>
            </a:endParaRPr>
          </a:p>
        </p:txBody>
      </p:sp>
      <p:cxnSp>
        <p:nvCxnSpPr>
          <p:cNvPr id="34" name="直线箭头连接符 33"/>
          <p:cNvCxnSpPr/>
          <p:nvPr/>
        </p:nvCxnSpPr>
        <p:spPr bwMode="auto">
          <a:xfrm flipH="1">
            <a:off x="10122176" y="3497104"/>
            <a:ext cx="933764" cy="17822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线箭头连接符 34"/>
          <p:cNvCxnSpPr/>
          <p:nvPr/>
        </p:nvCxnSpPr>
        <p:spPr bwMode="auto">
          <a:xfrm>
            <a:off x="10116262" y="4389972"/>
            <a:ext cx="0" cy="8893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线连接符 35"/>
          <p:cNvCxnSpPr/>
          <p:nvPr/>
        </p:nvCxnSpPr>
        <p:spPr bwMode="auto">
          <a:xfrm>
            <a:off x="10116262" y="3504110"/>
            <a:ext cx="9447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线连接符 36"/>
          <p:cNvCxnSpPr/>
          <p:nvPr/>
        </p:nvCxnSpPr>
        <p:spPr bwMode="auto">
          <a:xfrm>
            <a:off x="11058492" y="3507614"/>
            <a:ext cx="1" cy="17717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直线箭头连接符 37"/>
          <p:cNvCxnSpPr/>
          <p:nvPr/>
        </p:nvCxnSpPr>
        <p:spPr bwMode="auto">
          <a:xfrm>
            <a:off x="10116262" y="5279337"/>
            <a:ext cx="94478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线箭头连接符 39"/>
          <p:cNvCxnSpPr/>
          <p:nvPr/>
        </p:nvCxnSpPr>
        <p:spPr bwMode="auto">
          <a:xfrm>
            <a:off x="10110348" y="3500607"/>
            <a:ext cx="0" cy="8893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右箭头 43"/>
          <p:cNvSpPr/>
          <p:nvPr/>
        </p:nvSpPr>
        <p:spPr bwMode="auto">
          <a:xfrm>
            <a:off x="8415215" y="5019895"/>
            <a:ext cx="490330" cy="446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358CC1"/>
              </a:solidFill>
              <a:effectLst/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93114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乒乓对战：参数和约束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长度单位：</a:t>
            </a:r>
            <a:r>
              <a:rPr kumimoji="1" lang="en-US" altLang="zh-CN" dirty="0" smtClean="0"/>
              <a:t>pace</a:t>
            </a:r>
            <a:r>
              <a:rPr kumimoji="1" lang="zh-CN" altLang="en-US" dirty="0" smtClean="0"/>
              <a:t>；时间单位：</a:t>
            </a:r>
            <a:r>
              <a:rPr kumimoji="1" lang="en-US" altLang="zh-CN" dirty="0" smtClean="0"/>
              <a:t>tick</a:t>
            </a:r>
          </a:p>
          <a:p>
            <a:r>
              <a:rPr kumimoji="1" lang="zh-CN" altLang="en-US" dirty="0" smtClean="0"/>
              <a:t>球场的宽</a:t>
            </a:r>
            <a:r>
              <a:rPr kumimoji="1" lang="en-US" altLang="zh-CN" dirty="0" smtClean="0"/>
              <a:t>width=1,800,000</a:t>
            </a:r>
            <a:r>
              <a:rPr kumimoji="1" lang="zh-CN" altLang="en-US" dirty="0" smtClean="0"/>
              <a:t>／高</a:t>
            </a:r>
            <a:r>
              <a:rPr kumimoji="1" lang="en-US" altLang="zh-CN" dirty="0" smtClean="0"/>
              <a:t>height=1,000,000</a:t>
            </a:r>
          </a:p>
          <a:p>
            <a:r>
              <a:rPr kumimoji="1" lang="zh-CN" altLang="en-US" dirty="0" smtClean="0"/>
              <a:t>球的初速度（垂直分量</a:t>
            </a:r>
            <a:r>
              <a:rPr kumimoji="1" lang="en-US" altLang="zh-CN" dirty="0" err="1" smtClean="0"/>
              <a:t>Vh</a:t>
            </a:r>
            <a:r>
              <a:rPr kumimoji="1" lang="en-US" altLang="zh-CN" dirty="0" smtClean="0"/>
              <a:t>=1,000p/t</a:t>
            </a:r>
            <a:r>
              <a:rPr kumimoji="1" lang="zh-CN" altLang="en-US" dirty="0" smtClean="0"/>
              <a:t>，水平分量</a:t>
            </a:r>
            <a:r>
              <a:rPr kumimoji="1" lang="en-US" altLang="zh-CN" dirty="0" err="1" smtClean="0"/>
              <a:t>Vw</a:t>
            </a:r>
            <a:r>
              <a:rPr kumimoji="1" lang="en-US" altLang="zh-CN" dirty="0" smtClean="0"/>
              <a:t>=1,000p/t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由于球的水平分量速度只有方向改变，而无大小改变，所以</a:t>
            </a:r>
            <a:r>
              <a:rPr kumimoji="1" lang="zh-CN" altLang="en-US" dirty="0" smtClean="0">
                <a:solidFill>
                  <a:srgbClr val="FF0000"/>
                </a:solidFill>
              </a:rPr>
              <a:t>每趟时间</a:t>
            </a:r>
            <a:r>
              <a:rPr kumimoji="1" lang="zh-CN" altLang="en-US" dirty="0" smtClean="0"/>
              <a:t>相同</a:t>
            </a:r>
            <a:endParaRPr kumimoji="1" lang="en-US" altLang="zh-CN" dirty="0" smtClean="0"/>
          </a:p>
          <a:p>
            <a:r>
              <a:rPr kumimoji="1" lang="zh-CN" altLang="en-US" dirty="0" smtClean="0"/>
              <a:t>球拍具有体力值</a:t>
            </a:r>
            <a:r>
              <a:rPr kumimoji="1" lang="en-US" altLang="zh-CN" dirty="0" smtClean="0"/>
              <a:t>Life</a:t>
            </a:r>
            <a:r>
              <a:rPr kumimoji="1" lang="zh-CN" altLang="en-US" dirty="0" smtClean="0"/>
              <a:t>，根据（移动距离／系数）扣减体力值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为球做垂直方向加速（速度／</a:t>
            </a:r>
            <a:r>
              <a:rPr kumimoji="1" lang="zh-CN" altLang="en-US" dirty="0" smtClean="0"/>
              <a:t>系数的平方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也扣减体</a:t>
            </a:r>
            <a:r>
              <a:rPr kumimoji="1" lang="zh-CN" altLang="en-US" dirty="0" smtClean="0"/>
              <a:t>力值（</a:t>
            </a:r>
            <a:r>
              <a:rPr kumimoji="1" lang="zh-CN" altLang="en-US" dirty="0" smtClean="0">
                <a:solidFill>
                  <a:srgbClr val="FF0000"/>
                </a:solidFill>
              </a:rPr>
              <a:t>系数可能调整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体力值减为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则判负。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球拍击球必须在墙壁反弹</a:t>
            </a:r>
            <a:r>
              <a:rPr kumimoji="1" lang="en-US" altLang="zh-CN" dirty="0" smtClean="0"/>
              <a:t>1-2</a:t>
            </a:r>
            <a:r>
              <a:rPr kumimoji="1" lang="zh-CN" altLang="en-US" dirty="0" smtClean="0"/>
              <a:t>次，少于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次或者多于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次均判负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620097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回合制时间线</a:t>
            </a:r>
            <a:endParaRPr kumimoji="1" lang="zh-CN" altLang="en-US" dirty="0"/>
          </a:p>
        </p:txBody>
      </p:sp>
      <p:cxnSp>
        <p:nvCxnSpPr>
          <p:cNvPr id="6" name="直线箭头连接符 5"/>
          <p:cNvCxnSpPr/>
          <p:nvPr/>
        </p:nvCxnSpPr>
        <p:spPr bwMode="auto">
          <a:xfrm>
            <a:off x="811585" y="3345645"/>
            <a:ext cx="108229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三角形 6"/>
          <p:cNvSpPr/>
          <p:nvPr/>
        </p:nvSpPr>
        <p:spPr bwMode="auto">
          <a:xfrm>
            <a:off x="665748" y="3345645"/>
            <a:ext cx="291674" cy="25144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358CC1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8" name="三角形 7"/>
          <p:cNvSpPr/>
          <p:nvPr/>
        </p:nvSpPr>
        <p:spPr bwMode="auto">
          <a:xfrm>
            <a:off x="3235037" y="3349655"/>
            <a:ext cx="291674" cy="25144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358CC1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10" name="三角形 9"/>
          <p:cNvSpPr/>
          <p:nvPr/>
        </p:nvSpPr>
        <p:spPr bwMode="auto">
          <a:xfrm>
            <a:off x="5804326" y="3349655"/>
            <a:ext cx="291674" cy="25144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358CC1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12" name="三角形 11"/>
          <p:cNvSpPr/>
          <p:nvPr/>
        </p:nvSpPr>
        <p:spPr bwMode="auto">
          <a:xfrm>
            <a:off x="8373615" y="3345645"/>
            <a:ext cx="291674" cy="25144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358CC1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682" y="2879971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t0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7329" y="2887990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t1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718524" y="2887990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345521" y="2904591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t3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54984" y="1657308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26318" y="44228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 bwMode="auto">
          <a:xfrm>
            <a:off x="806483" y="4430665"/>
            <a:ext cx="2562726" cy="46166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E</a:t>
            </a:r>
            <a:r>
              <a:rPr lang="zh-CN" altLang="en-US" dirty="0" smtClean="0">
                <a:solidFill>
                  <a:schemeClr val="bg1"/>
                </a:solidFill>
              </a:rPr>
              <a:t>迎球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369209" y="1628287"/>
            <a:ext cx="2562726" cy="461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charset="-122"/>
                <a:ea typeface="微软雅黑" charset="-122"/>
              </a:rPr>
              <a:t>W</a:t>
            </a:r>
            <a:r>
              <a:rPr lang="zh-CN" altLang="en-US" dirty="0" smtClean="0">
                <a:solidFill>
                  <a:schemeClr val="bg1"/>
                </a:solidFill>
              </a:rPr>
              <a:t>迎球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charset="-122"/>
              <a:ea typeface="微软雅黑" charset="-122"/>
            </a:endParaRPr>
          </a:p>
        </p:txBody>
      </p:sp>
      <p:cxnSp>
        <p:nvCxnSpPr>
          <p:cNvPr id="24" name="直线连接符 23"/>
          <p:cNvCxnSpPr>
            <a:stCxn id="22" idx="1"/>
          </p:cNvCxnSpPr>
          <p:nvPr/>
        </p:nvCxnSpPr>
        <p:spPr bwMode="auto">
          <a:xfrm>
            <a:off x="3369209" y="1859120"/>
            <a:ext cx="11665" cy="3687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线连接符 24"/>
          <p:cNvCxnSpPr>
            <a:stCxn id="22" idx="3"/>
          </p:cNvCxnSpPr>
          <p:nvPr/>
        </p:nvCxnSpPr>
        <p:spPr bwMode="auto">
          <a:xfrm>
            <a:off x="5931935" y="1859120"/>
            <a:ext cx="18228" cy="26047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线连接符 25"/>
          <p:cNvCxnSpPr>
            <a:stCxn id="41" idx="3"/>
          </p:cNvCxnSpPr>
          <p:nvPr/>
        </p:nvCxnSpPr>
        <p:spPr bwMode="auto">
          <a:xfrm>
            <a:off x="8501224" y="1854908"/>
            <a:ext cx="20780" cy="26089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线连接符 26"/>
          <p:cNvCxnSpPr/>
          <p:nvPr/>
        </p:nvCxnSpPr>
        <p:spPr bwMode="auto">
          <a:xfrm>
            <a:off x="811585" y="1859120"/>
            <a:ext cx="0" cy="26047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左箭头 22"/>
          <p:cNvSpPr/>
          <p:nvPr/>
        </p:nvSpPr>
        <p:spPr bwMode="auto">
          <a:xfrm>
            <a:off x="3387436" y="3582068"/>
            <a:ext cx="1365038" cy="724579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</a:rPr>
              <a:t>球离开</a:t>
            </a:r>
            <a:r>
              <a:rPr lang="en-US" altLang="zh-CN" sz="2000" dirty="0" smtClean="0">
                <a:solidFill>
                  <a:schemeClr val="bg1"/>
                </a:solidFill>
              </a:rPr>
              <a:t>E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78323" y="4422843"/>
            <a:ext cx="2562726" cy="4616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charset="-122"/>
                <a:ea typeface="微软雅黑" charset="-122"/>
              </a:rPr>
              <a:t>E</a:t>
            </a:r>
            <a:r>
              <a:rPr lang="zh-CN" altLang="en-US" dirty="0" smtClean="0">
                <a:solidFill>
                  <a:schemeClr val="bg1"/>
                </a:solidFill>
              </a:rPr>
              <a:t>跑位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2" name="上箭头 1"/>
          <p:cNvSpPr/>
          <p:nvPr/>
        </p:nvSpPr>
        <p:spPr bwMode="auto">
          <a:xfrm>
            <a:off x="240998" y="4900588"/>
            <a:ext cx="1130969" cy="1463276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调用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charset="-122"/>
                <a:ea typeface="微软雅黑" charset="-122"/>
              </a:rPr>
              <a:t>E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947612" y="4426125"/>
            <a:ext cx="2562726" cy="46166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E</a:t>
            </a:r>
            <a:r>
              <a:rPr lang="zh-CN" altLang="en-US" dirty="0" smtClean="0">
                <a:solidFill>
                  <a:schemeClr val="bg1"/>
                </a:solidFill>
              </a:rPr>
              <a:t>迎球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charset="-122"/>
              <a:ea typeface="微软雅黑" charset="-122"/>
            </a:endParaRPr>
          </a:p>
        </p:txBody>
      </p:sp>
      <p:cxnSp>
        <p:nvCxnSpPr>
          <p:cNvPr id="33" name="直线连接符 32"/>
          <p:cNvCxnSpPr/>
          <p:nvPr/>
        </p:nvCxnSpPr>
        <p:spPr bwMode="auto">
          <a:xfrm>
            <a:off x="8522003" y="3596558"/>
            <a:ext cx="0" cy="1945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左箭头 33"/>
          <p:cNvSpPr/>
          <p:nvPr/>
        </p:nvSpPr>
        <p:spPr bwMode="auto">
          <a:xfrm>
            <a:off x="8528565" y="3577528"/>
            <a:ext cx="1365038" cy="724579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</a:rPr>
              <a:t>球离开</a:t>
            </a:r>
            <a:r>
              <a:rPr lang="en-US" altLang="zh-CN" sz="2000" dirty="0" smtClean="0">
                <a:solidFill>
                  <a:schemeClr val="bg1"/>
                </a:solidFill>
              </a:rPr>
              <a:t>E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519452" y="4418303"/>
            <a:ext cx="2562726" cy="4616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charset="-122"/>
                <a:ea typeface="微软雅黑" charset="-122"/>
              </a:rPr>
              <a:t>E</a:t>
            </a:r>
            <a:r>
              <a:rPr lang="zh-CN" altLang="en-US" dirty="0" smtClean="0">
                <a:solidFill>
                  <a:schemeClr val="bg1"/>
                </a:solidFill>
              </a:rPr>
              <a:t>跑位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2870445" y="363245"/>
            <a:ext cx="1010653" cy="127534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charset="-122"/>
                <a:ea typeface="微软雅黑" charset="-122"/>
              </a:rPr>
              <a:t>调用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charset="-122"/>
                <a:ea typeface="微软雅黑" charset="-122"/>
              </a:rPr>
              <a:t>W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938498" y="1624075"/>
            <a:ext cx="2562726" cy="46166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charset="-122"/>
                <a:ea typeface="微软雅黑" charset="-122"/>
              </a:rPr>
              <a:t>W</a:t>
            </a:r>
            <a:r>
              <a:rPr lang="zh-CN" altLang="en-US" dirty="0" smtClean="0">
                <a:solidFill>
                  <a:schemeClr val="bg1"/>
                </a:solidFill>
              </a:rPr>
              <a:t>跑位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99920" y="1620066"/>
            <a:ext cx="2562726" cy="46166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charset="-122"/>
                <a:ea typeface="微软雅黑" charset="-122"/>
              </a:rPr>
              <a:t>W</a:t>
            </a:r>
            <a:r>
              <a:rPr lang="zh-CN" altLang="en-US" dirty="0" smtClean="0">
                <a:solidFill>
                  <a:schemeClr val="bg1"/>
                </a:solidFill>
              </a:rPr>
              <a:t>跑位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45" name="左箭头 44"/>
          <p:cNvSpPr/>
          <p:nvPr/>
        </p:nvSpPr>
        <p:spPr bwMode="auto">
          <a:xfrm>
            <a:off x="5959135" y="2289670"/>
            <a:ext cx="1420072" cy="724579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</a:rPr>
              <a:t>球离开</a:t>
            </a:r>
            <a:r>
              <a:rPr lang="en-US" altLang="zh-CN" sz="2000" dirty="0" smtClean="0">
                <a:solidFill>
                  <a:schemeClr val="bg1"/>
                </a:solidFill>
              </a:rPr>
              <a:t>W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8501224" y="1624075"/>
            <a:ext cx="2562726" cy="461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charset="-122"/>
                <a:ea typeface="微软雅黑" charset="-122"/>
              </a:rPr>
              <a:t>W</a:t>
            </a:r>
            <a:r>
              <a:rPr lang="zh-CN" altLang="en-US" dirty="0" smtClean="0">
                <a:solidFill>
                  <a:schemeClr val="bg1"/>
                </a:solidFill>
              </a:rPr>
              <a:t>迎球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charset="-122"/>
              <a:ea typeface="微软雅黑" charset="-122"/>
            </a:endParaRPr>
          </a:p>
        </p:txBody>
      </p:sp>
      <p:cxnSp>
        <p:nvCxnSpPr>
          <p:cNvPr id="48" name="直线连接符 47"/>
          <p:cNvCxnSpPr/>
          <p:nvPr/>
        </p:nvCxnSpPr>
        <p:spPr bwMode="auto">
          <a:xfrm>
            <a:off x="11060121" y="1888140"/>
            <a:ext cx="20780" cy="26089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左箭头 48"/>
          <p:cNvSpPr/>
          <p:nvPr/>
        </p:nvSpPr>
        <p:spPr bwMode="auto">
          <a:xfrm>
            <a:off x="806483" y="2287189"/>
            <a:ext cx="1420072" cy="724579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</a:rPr>
              <a:t>球离开</a:t>
            </a:r>
            <a:r>
              <a:rPr lang="en-US" altLang="zh-CN" sz="2000" dirty="0" smtClean="0">
                <a:solidFill>
                  <a:schemeClr val="bg1"/>
                </a:solidFill>
              </a:rPr>
              <a:t>W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0" name="下箭头 49"/>
          <p:cNvSpPr/>
          <p:nvPr/>
        </p:nvSpPr>
        <p:spPr bwMode="auto">
          <a:xfrm>
            <a:off x="8004373" y="344929"/>
            <a:ext cx="1010653" cy="127534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charset="-122"/>
                <a:ea typeface="微软雅黑" charset="-122"/>
              </a:rPr>
              <a:t>调用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charset="-122"/>
                <a:ea typeface="微软雅黑" charset="-122"/>
              </a:rPr>
              <a:t>W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20" name="上箭头 19"/>
          <p:cNvSpPr/>
          <p:nvPr/>
        </p:nvSpPr>
        <p:spPr bwMode="auto">
          <a:xfrm>
            <a:off x="2937853" y="4909264"/>
            <a:ext cx="880940" cy="120277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-122"/>
                <a:ea typeface="微软雅黑" charset="-122"/>
              </a:rPr>
              <a:t>E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-122"/>
                <a:ea typeface="微软雅黑" charset="-122"/>
              </a:rPr>
              <a:t>击球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46" name="上箭头 45"/>
          <p:cNvSpPr/>
          <p:nvPr/>
        </p:nvSpPr>
        <p:spPr bwMode="auto">
          <a:xfrm>
            <a:off x="5384679" y="4900588"/>
            <a:ext cx="1130969" cy="1463276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调用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charset="-122"/>
                <a:ea typeface="微软雅黑" charset="-122"/>
              </a:rPr>
              <a:t>E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51" name="上箭头 50"/>
          <p:cNvSpPr/>
          <p:nvPr/>
        </p:nvSpPr>
        <p:spPr bwMode="auto">
          <a:xfrm>
            <a:off x="8069229" y="4894434"/>
            <a:ext cx="880940" cy="120277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-122"/>
                <a:ea typeface="微软雅黑" charset="-122"/>
              </a:rPr>
              <a:t>E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-122"/>
                <a:ea typeface="微软雅黑" charset="-122"/>
              </a:rPr>
              <a:t>击球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charset="-122"/>
              <a:ea typeface="微软雅黑" charset="-122"/>
            </a:endParaRPr>
          </a:p>
        </p:txBody>
      </p:sp>
      <p:sp>
        <p:nvSpPr>
          <p:cNvPr id="28" name="下箭头 27"/>
          <p:cNvSpPr/>
          <p:nvPr/>
        </p:nvSpPr>
        <p:spPr bwMode="auto">
          <a:xfrm>
            <a:off x="5594684" y="555099"/>
            <a:ext cx="721895" cy="1064967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W</a:t>
            </a:r>
            <a:r>
              <a:rPr lang="zh-CN" altLang="en-US" sz="2000" dirty="0" smtClean="0">
                <a:solidFill>
                  <a:schemeClr val="tx1"/>
                </a:solidFill>
              </a:rPr>
              <a:t>击球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787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回合制时间线</a:t>
            </a:r>
            <a:endParaRPr kumimoji="1" lang="zh-CN" altLang="en-US" dirty="0"/>
          </a:p>
        </p:txBody>
      </p:sp>
      <p:sp>
        <p:nvSpPr>
          <p:cNvPr id="28" name="内容占位符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调用函数：</a:t>
            </a:r>
            <a:r>
              <a:rPr kumimoji="1" lang="en-US" altLang="zh-CN" dirty="0" smtClean="0"/>
              <a:t>player(</a:t>
            </a:r>
            <a:r>
              <a:rPr kumimoji="1" lang="en-US" altLang="zh-CN" dirty="0" err="1" smtClean="0"/>
              <a:t>tb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s)</a:t>
            </a:r>
          </a:p>
          <a:p>
            <a:r>
              <a:rPr kumimoji="1" lang="zh-CN" altLang="en-US" dirty="0" smtClean="0"/>
              <a:t>其中</a:t>
            </a:r>
            <a:r>
              <a:rPr kumimoji="1" lang="en-US" altLang="zh-CN" dirty="0" err="1" smtClean="0"/>
              <a:t>tb</a:t>
            </a:r>
            <a:r>
              <a:rPr kumimoji="1" lang="zh-CN" altLang="en-US" dirty="0" smtClean="0"/>
              <a:t>是桌面态势，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TableData</a:t>
            </a:r>
            <a:r>
              <a:rPr kumimoji="1" lang="zh-CN" altLang="en-US" dirty="0" smtClean="0"/>
              <a:t>，包括（下例</a:t>
            </a:r>
            <a:r>
              <a:rPr kumimoji="1" lang="en-US" altLang="zh-CN" dirty="0" smtClean="0"/>
              <a:t>t1</a:t>
            </a:r>
            <a:r>
              <a:rPr kumimoji="1" lang="zh-CN" altLang="en-US" dirty="0" smtClean="0"/>
              <a:t>时刻调用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）：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迎球方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球拍在</a:t>
            </a:r>
            <a:r>
              <a:rPr kumimoji="1" lang="en-US" altLang="zh-CN" dirty="0" smtClean="0">
                <a:solidFill>
                  <a:srgbClr val="FF0000"/>
                </a:solidFill>
              </a:rPr>
              <a:t>t0</a:t>
            </a:r>
            <a:r>
              <a:rPr kumimoji="1" lang="zh-CN" altLang="en-US" dirty="0" smtClean="0"/>
              <a:t>时刻的位置和体力值；跑位方球拍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>
                <a:solidFill>
                  <a:srgbClr val="FF0000"/>
                </a:solidFill>
              </a:rPr>
              <a:t>t0</a:t>
            </a:r>
            <a:r>
              <a:rPr kumimoji="1" lang="zh-CN" altLang="en-US" dirty="0" smtClean="0"/>
              <a:t>时刻的位置、跑位方向和体力值；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球在</a:t>
            </a:r>
            <a:r>
              <a:rPr kumimoji="1" lang="en-US" altLang="zh-CN" dirty="0" smtClean="0">
                <a:solidFill>
                  <a:srgbClr val="FF0000"/>
                </a:solidFill>
              </a:rPr>
              <a:t>t1</a:t>
            </a:r>
            <a:r>
              <a:rPr kumimoji="1" lang="zh-CN" altLang="en-US" dirty="0" smtClean="0"/>
              <a:t>时刻的位置和速度；调用时球刚从</a:t>
            </a:r>
            <a:r>
              <a:rPr kumimoji="1" lang="en-US" altLang="zh-CN" dirty="0" smtClean="0">
                <a:solidFill>
                  <a:srgbClr val="FF0000"/>
                </a:solidFill>
              </a:rPr>
              <a:t>t0</a:t>
            </a:r>
            <a:r>
              <a:rPr kumimoji="1" lang="zh-CN" altLang="en-US" dirty="0" smtClean="0"/>
              <a:t>出发，球位置就是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>
                <a:solidFill>
                  <a:srgbClr val="FF0000"/>
                </a:solidFill>
              </a:rPr>
              <a:t>t0</a:t>
            </a:r>
            <a:r>
              <a:rPr kumimoji="1" lang="zh-CN" altLang="en-US" dirty="0" smtClean="0"/>
              <a:t>时刻的位置。</a:t>
            </a:r>
            <a:endParaRPr kumimoji="1" lang="en-US" altLang="zh-CN" dirty="0" smtClean="0"/>
          </a:p>
          <a:p>
            <a:pPr lvl="1"/>
            <a:r>
              <a:rPr kumimoji="1" lang="zh-CN" altLang="en-US" u="sng" dirty="0" smtClean="0"/>
              <a:t>不完全信息：不知道跑位方球拍</a:t>
            </a:r>
            <a:r>
              <a:rPr kumimoji="1" lang="en-US" altLang="zh-CN" u="sng" dirty="0" smtClean="0"/>
              <a:t>W</a:t>
            </a:r>
            <a:r>
              <a:rPr kumimoji="1" lang="zh-CN" altLang="en-US" u="sng" dirty="0" smtClean="0"/>
              <a:t>在</a:t>
            </a:r>
            <a:r>
              <a:rPr kumimoji="1" lang="en-US" altLang="zh-CN" u="sng" dirty="0" smtClean="0"/>
              <a:t>t0~t1</a:t>
            </a:r>
            <a:r>
              <a:rPr kumimoji="1" lang="zh-CN" altLang="en-US" u="sng" dirty="0" smtClean="0"/>
              <a:t>期间的跑位策略（仅有方向没有距离）。</a:t>
            </a:r>
            <a:endParaRPr kumimoji="1" lang="en-US" altLang="zh-CN" u="sng" dirty="0" smtClean="0"/>
          </a:p>
          <a:p>
            <a:r>
              <a:rPr kumimoji="1" lang="en-US" altLang="zh-CN" dirty="0" smtClean="0"/>
              <a:t>ds</a:t>
            </a:r>
            <a:r>
              <a:rPr kumimoji="1" lang="zh-CN" altLang="en-US" dirty="0" smtClean="0"/>
              <a:t>是历史数据存储，</a:t>
            </a:r>
            <a:r>
              <a:rPr kumimoji="1" lang="en-US" altLang="zh-CN" dirty="0" smtClean="0"/>
              <a:t>class </a:t>
            </a:r>
            <a:r>
              <a:rPr kumimoji="1" lang="en-US" altLang="zh-CN" dirty="0" err="1" smtClean="0"/>
              <a:t>dict</a:t>
            </a:r>
            <a:r>
              <a:rPr kumimoji="1" lang="zh-CN" altLang="en-US" dirty="0" smtClean="0"/>
              <a:t>，由用户自行保存历史数据。</a:t>
            </a:r>
            <a:endParaRPr kumimoji="1" lang="en-US" altLang="zh-CN" dirty="0" smtClean="0"/>
          </a:p>
          <a:p>
            <a:r>
              <a:rPr kumimoji="1" lang="zh-CN" altLang="en-US" dirty="0"/>
              <a:t>要求</a:t>
            </a:r>
            <a:r>
              <a:rPr kumimoji="1" lang="en-US" altLang="zh-CN" dirty="0"/>
              <a:t>player(</a:t>
            </a:r>
            <a:r>
              <a:rPr kumimoji="1" lang="en-US" altLang="zh-CN" dirty="0" err="1"/>
              <a:t>tb</a:t>
            </a:r>
            <a:r>
              <a:rPr kumimoji="1" lang="en-US" altLang="zh-CN" dirty="0"/>
              <a:t>, ds)</a:t>
            </a:r>
            <a:r>
              <a:rPr kumimoji="1" lang="zh-CN" altLang="en-US" dirty="0"/>
              <a:t>函数最后</a:t>
            </a:r>
            <a:r>
              <a:rPr kumimoji="1" lang="zh-CN" altLang="en-US" dirty="0" smtClean="0"/>
              <a:t>返回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RacketAction</a:t>
            </a:r>
            <a:r>
              <a:rPr kumimoji="1" lang="zh-CN" altLang="en-US" dirty="0" smtClean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迎球动作</a:t>
            </a:r>
            <a:r>
              <a:rPr kumimoji="1" lang="zh-CN" altLang="en-US" dirty="0"/>
              <a:t>：</a:t>
            </a:r>
            <a:r>
              <a:rPr kumimoji="1" lang="en-US" altLang="zh-CN" dirty="0" smtClean="0"/>
              <a:t>t0~t1</a:t>
            </a:r>
            <a:r>
              <a:rPr kumimoji="1" lang="zh-CN" altLang="en-US" dirty="0" smtClean="0"/>
              <a:t>期间迎球球拍</a:t>
            </a:r>
            <a:r>
              <a:rPr kumimoji="1" lang="zh-CN" altLang="en-US" dirty="0"/>
              <a:t>的运动</a:t>
            </a:r>
            <a:r>
              <a:rPr kumimoji="1" lang="zh-CN" altLang="en-US" dirty="0" smtClean="0"/>
              <a:t>方式（移动方向和距离）；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触球加速：</a:t>
            </a:r>
            <a:r>
              <a:rPr kumimoji="1" lang="en-US" altLang="zh-CN" dirty="0" smtClean="0"/>
              <a:t>t1</a:t>
            </a:r>
            <a:r>
              <a:rPr kumimoji="1" lang="zh-CN" altLang="en-US" dirty="0" smtClean="0"/>
              <a:t>时刻触球时对球的加速（垂直加速方向和速度）；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跑位动作：</a:t>
            </a:r>
            <a:r>
              <a:rPr kumimoji="1" lang="en-US" altLang="zh-CN" dirty="0" smtClean="0"/>
              <a:t>t1~t2</a:t>
            </a:r>
            <a:r>
              <a:rPr kumimoji="1" lang="zh-CN" altLang="en-US" dirty="0" smtClean="0"/>
              <a:t>期间球拍跑位的运动方式（移动方向和距离）；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68851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zh-CN" sz="2400" b="0" i="0" u="none" strike="noStrike" cap="none" normalizeH="0" baseline="0">
            <a:ln>
              <a:noFill/>
            </a:ln>
            <a:solidFill>
              <a:srgbClr val="358CC1"/>
            </a:solidFill>
            <a:effectLst/>
            <a:latin typeface="微软雅黑" charset="-122"/>
            <a:ea typeface="微软雅黑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zh-CN" sz="2400" b="0" i="0" u="none" strike="noStrike" cap="none" normalizeH="0" baseline="0">
            <a:ln>
              <a:noFill/>
            </a:ln>
            <a:solidFill>
              <a:srgbClr val="358CC1"/>
            </a:solidFill>
            <a:effectLst/>
            <a:latin typeface="微软雅黑" charset="-122"/>
            <a:ea typeface="微软雅黑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02KWBG">
  <a:themeElements>
    <a:clrScheme name="A000120140530A02KWBG 1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FFFFFF"/>
      </a:accent3>
      <a:accent4>
        <a:srgbClr val="3B3D3F"/>
      </a:accent4>
      <a:accent5>
        <a:srgbClr val="AEC5DD"/>
      </a:accent5>
      <a:accent6>
        <a:srgbClr val="288D90"/>
      </a:accent6>
      <a:hlink>
        <a:srgbClr val="00B0F0"/>
      </a:hlink>
      <a:folHlink>
        <a:srgbClr val="AFB2B4"/>
      </a:folHlink>
    </a:clrScheme>
    <a:fontScheme name="A000120140530A02KWBG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zh-CN" sz="2400" b="0" i="0" u="none" strike="noStrike" cap="none" normalizeH="0" baseline="0">
            <a:ln>
              <a:noFill/>
            </a:ln>
            <a:solidFill>
              <a:srgbClr val="358CC1"/>
            </a:solidFill>
            <a:effectLst/>
            <a:latin typeface="微软雅黑" charset="-122"/>
            <a:ea typeface="微软雅黑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zh-CN" sz="2400" b="0" i="0" u="none" strike="noStrike" cap="none" normalizeH="0" baseline="0">
            <a:ln>
              <a:noFill/>
            </a:ln>
            <a:solidFill>
              <a:srgbClr val="358CC1"/>
            </a:solidFill>
            <a:effectLst/>
            <a:latin typeface="微软雅黑" charset="-122"/>
            <a:ea typeface="微软雅黑" charset="-122"/>
          </a:defRPr>
        </a:defPPr>
      </a:lstStyle>
    </a:lnDef>
  </a:objectDefaults>
  <a:extraClrSchemeLst>
    <a:extraClrScheme>
      <a:clrScheme name="A000120140530A02KWBG 1">
        <a:dk1>
          <a:srgbClr val="47494B"/>
        </a:dk1>
        <a:lt1>
          <a:srgbClr val="FFFFFF"/>
        </a:lt1>
        <a:dk2>
          <a:srgbClr val="454749"/>
        </a:dk2>
        <a:lt2>
          <a:srgbClr val="FFFFFF"/>
        </a:lt2>
        <a:accent1>
          <a:srgbClr val="358CC1"/>
        </a:accent1>
        <a:accent2>
          <a:srgbClr val="2D9C9F"/>
        </a:accent2>
        <a:accent3>
          <a:srgbClr val="FFFFFF"/>
        </a:accent3>
        <a:accent4>
          <a:srgbClr val="3B3D3F"/>
        </a:accent4>
        <a:accent5>
          <a:srgbClr val="AEC5DD"/>
        </a:accent5>
        <a:accent6>
          <a:srgbClr val="288D90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5819</TotalTime>
  <Pages>0</Pages>
  <Words>1327</Words>
  <Characters>0</Characters>
  <Application>Microsoft Macintosh PowerPoint</Application>
  <DocSecurity>0</DocSecurity>
  <PresentationFormat>宽屏</PresentationFormat>
  <Lines>0</Lines>
  <Paragraphs>158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Calibri</vt:lpstr>
      <vt:lpstr>Consolas</vt:lpstr>
      <vt:lpstr>DengXian</vt:lpstr>
      <vt:lpstr>MS Mincho</vt:lpstr>
      <vt:lpstr>仿宋</vt:lpstr>
      <vt:lpstr>黑体</vt:lpstr>
      <vt:lpstr>楷体</vt:lpstr>
      <vt:lpstr>宋体</vt:lpstr>
      <vt:lpstr>微软雅黑</vt:lpstr>
      <vt:lpstr>Arial</vt:lpstr>
      <vt:lpstr>默认设计模板</vt:lpstr>
      <vt:lpstr>A000120140530A02KWBG</vt:lpstr>
      <vt:lpstr>数据结构与算法（Python）-期末大作业</vt:lpstr>
      <vt:lpstr>期末大作业：漂移乒乓</vt:lpstr>
      <vt:lpstr>漂移乒乓pingpong</vt:lpstr>
      <vt:lpstr>乒乓对战：场地</vt:lpstr>
      <vt:lpstr>球桌坐标系</vt:lpstr>
      <vt:lpstr>漂移乒乓：物理学</vt:lpstr>
      <vt:lpstr>乒乓对战：参数和约束</vt:lpstr>
      <vt:lpstr>回合制时间线</vt:lpstr>
      <vt:lpstr>回合制时间线</vt:lpstr>
      <vt:lpstr>任务描述</vt:lpstr>
      <vt:lpstr>组队</vt:lpstr>
      <vt:lpstr>作业评分标准</vt:lpstr>
      <vt:lpstr>SESSDSA漂移乒乓算法竞赛规则</vt:lpstr>
      <vt:lpstr>SESSDSA漂移乒乓算法竞赛规则</vt:lpstr>
      <vt:lpstr>实习作业时间进度</vt:lpstr>
      <vt:lpstr>小组算法开发指南</vt:lpstr>
      <vt:lpstr>诚征志愿者编写GUI</vt:lpstr>
    </vt:vector>
  </TitlesOfParts>
  <Manager/>
  <Company/>
  <LinksUpToDate>false</LinksUpToDate>
  <CharactersWithSpaces>0</CharactersWithSpaces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数据结构与算法（Python）-00/引子</dc:title>
  <dc:subject/>
  <dc:creator>陈斌</dc:creator>
  <cp:keywords/>
  <dc:description/>
  <cp:lastModifiedBy>Bin Chen</cp:lastModifiedBy>
  <cp:revision>241</cp:revision>
  <cp:lastPrinted>2017-03-27T04:09:57Z</cp:lastPrinted>
  <dcterms:created xsi:type="dcterms:W3CDTF">2015-02-15T09:40:50Z</dcterms:created>
  <dcterms:modified xsi:type="dcterms:W3CDTF">2017-05-15T06:57:55Z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2052-9.1.0.5113</vt:lpwstr>
  </property>
</Properties>
</file>