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D99A7-6A25-24A8-5E44-E3F67463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8B8DA-3B0F-A45E-B00C-EDD86425B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E1501-5139-BA7C-E0B1-70BE8871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4E06D-8421-CC5E-13E1-9E46CD30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31916-4CBA-22B0-B5C1-F0BC5495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5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9E579-7B5A-BF1C-3AAA-16EC9D18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95A16-17BC-A6B2-382B-A5EAE32FE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C1DB3-2FD0-8C97-05D4-BCFC8A59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4165B-B015-696C-496E-83E5C801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2AE3D-98A3-D9BF-D05F-565DF1B4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6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F163C-4F64-97BA-E9E5-E980CD30D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DD93D-F5BF-D634-32CB-FF1B10D3F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C4050-2FF6-3911-4A9D-89CA56E0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AFCC7-5DFD-8DEC-A007-8432419E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F1B0E-0BC3-F248-564C-4141089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423AB-8631-84CE-39F5-84C9F16F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1B87F-8999-E62A-01B6-8E1E5AEB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B83C-75B5-AA36-A968-F8E6F8A3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23C9C-6D1F-580A-0800-F2C9034A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C4EBC-E371-63EA-891C-EFDA3D5D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8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DF1B-F4C4-8FE4-986D-A3FBE82F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5F05F-4B8B-251A-51C9-1C4072B0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4EA9F-CA9F-3124-31F7-18388DF4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FFBEC-0DA3-8910-CEF7-50E4DA83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F8F52-64C5-AAA6-FC69-CD9B7EB8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ACB8-EB0F-CB14-FE62-65DC728C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1E0F4-682C-7187-1528-7B558D50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98983-DE80-FA0D-D9BA-83023FBE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1312B-D6C3-4869-00BC-8501F49C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508CC-B95D-8856-D45A-90DAC425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83A74-BCDC-E2D0-EF0D-AD86268A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642C-92E6-4A10-0135-8E5A3397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AAE07-2D43-518B-BDFC-D55BC32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29F51-E2AF-65CC-598F-54B1B425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0F91D4-E8DA-A9BF-2BB8-DC2F75235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D1ED27-80C3-B3CD-AB8D-1F7860A5A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04F61C-E4E7-D1A4-97E3-C907E4C9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B750A6-EEB1-0A16-1F93-0917F78D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08778A-AF6E-C27D-3E6B-A2AB832D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73ED-4C60-75FB-F3F3-B5B433E7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457F2-624F-BF8E-3EAA-96F0749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6DD64-10AE-84D8-0337-E300CD81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975F9-A14D-99A1-117C-2BB3967C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4DDF1-6F92-CE44-DFC3-FFC19629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B23ADA-A427-4B0E-6E62-7BC7725F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597D0-0161-F72A-D6A9-8100C646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0BB2-3C9B-F06D-B428-D8EBC9A3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DE28A-2A41-5C27-54B7-0C253003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27750-26CC-4FD2-C12D-A1421144A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4EF4B-2F60-B477-6CBF-CA25783F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63AFE-AC07-D20E-3756-1A4F0EFE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E8E8D-6BCA-F0EC-0644-AC45C0C7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78F7A-74CE-CD00-8092-9E55B8CB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C56141-34DE-2D61-8403-155BFBC96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C6E23-8D61-4B0A-A74A-F856E21A7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0B301-2680-6ED7-896A-5698ECD1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60B1C-A95B-8C84-6F4F-D710FF35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7DA2C-17EB-5B47-5DAD-AE933939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2F5FC-F8F4-AF94-0B77-6EEF278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0E243-1C41-036C-FABA-00FA579B7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2FB16-0408-31DD-09B6-48B343EB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CEA3-FFE8-4F2C-AEB8-039B7686E243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123FC-0F86-60BD-93E8-FF61B42A4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EA046-8331-7B09-7B09-BC201706D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3031-3C3A-491F-96A7-0E3AAD60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9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C1F56-A83F-0E7A-8D31-AE479593C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机器学习的一点点点基础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39F5B-E660-71DB-4434-5B2DC97A2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臧家明</a:t>
            </a:r>
          </a:p>
        </p:txBody>
      </p:sp>
    </p:spTree>
    <p:extLst>
      <p:ext uri="{BB962C8B-B14F-4D97-AF65-F5344CB8AC3E}">
        <p14:creationId xmlns:p14="http://schemas.microsoft.com/office/powerpoint/2010/main" val="338392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算法：找到最好的函数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02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求解最优模型的优化算法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38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模型评估与选择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7243"/>
            <a:ext cx="5387502" cy="437744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偏差</a:t>
            </a:r>
            <a:r>
              <a:rPr lang="en-US" altLang="zh-CN" dirty="0">
                <a:solidFill>
                  <a:srgbClr val="2F3238"/>
                </a:solidFill>
                <a:latin typeface="Helvetica" panose="020B0604020202020204" pitchFamily="34" charset="0"/>
              </a:rPr>
              <a:t>bias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不同模型对于同一测试集样本预测结果的均值和真实值之间的差距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方差</a:t>
            </a:r>
            <a:r>
              <a:rPr lang="en-US" altLang="zh-CN" dirty="0">
                <a:solidFill>
                  <a:srgbClr val="2F3238"/>
                </a:solidFill>
                <a:latin typeface="Helvetica" panose="020B0604020202020204" pitchFamily="34" charset="0"/>
              </a:rPr>
              <a:t>variance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对于同一样本，模型预测结果的离散程度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F3238"/>
                </a:solidFill>
                <a:effectLst/>
                <a:latin typeface="Helvetica" panose="020B0604020202020204" pitchFamily="34" charset="0"/>
              </a:rPr>
              <a:t>复杂度越高，</a:t>
            </a:r>
            <a:r>
              <a:rPr lang="en-US" altLang="zh-CN" b="0" i="0" dirty="0">
                <a:solidFill>
                  <a:srgbClr val="2F3238"/>
                </a:solidFill>
                <a:effectLst/>
                <a:latin typeface="Helvetica" panose="020B0604020202020204" pitchFamily="34" charset="0"/>
              </a:rPr>
              <a:t>variance</a:t>
            </a:r>
            <a:r>
              <a:rPr lang="zh-CN" altLang="en-US" b="0" i="0" dirty="0">
                <a:solidFill>
                  <a:srgbClr val="2F3238"/>
                </a:solidFill>
                <a:effectLst/>
                <a:latin typeface="Helvetica" panose="020B0604020202020204" pitchFamily="34" charset="0"/>
              </a:rPr>
              <a:t>越大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F3238"/>
                </a:solidFill>
                <a:effectLst/>
                <a:latin typeface="Helvetica" panose="020B0604020202020204" pitchFamily="34" charset="0"/>
              </a:rPr>
              <a:t>复杂度越高，平均</a:t>
            </a:r>
            <a:r>
              <a:rPr lang="en-US" altLang="zh-CN" b="0" i="0" dirty="0">
                <a:solidFill>
                  <a:srgbClr val="2F3238"/>
                </a:solidFill>
                <a:effectLst/>
                <a:latin typeface="Helvetica" panose="020B0604020202020204" pitchFamily="34" charset="0"/>
              </a:rPr>
              <a:t>bias</a:t>
            </a:r>
            <a:r>
              <a:rPr lang="zh-CN" altLang="en-US" b="0" i="0" dirty="0">
                <a:solidFill>
                  <a:srgbClr val="2F3238"/>
                </a:solidFill>
                <a:effectLst/>
                <a:latin typeface="Helvetica" panose="020B0604020202020204" pitchFamily="34" charset="0"/>
              </a:rPr>
              <a:t>越小</a:t>
            </a:r>
            <a:endParaRPr lang="en-US" altLang="zh-CN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3261E6-8D15-4EBC-DFF4-72226588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15" y="260723"/>
            <a:ext cx="3770279" cy="37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C2476D-FF71-26DF-45A9-F6C11CEE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14" y="4247341"/>
            <a:ext cx="3770280" cy="22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模型选择与评估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32" y="4471548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训练误差和测试误差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假设空间有不同复杂度的模型时要进行选择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一味追求对训练数据的预测能力会导致过拟合，模型往往比真实的复杂度高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2B38EB-9F3B-F83A-895D-2E992FF7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32" y="1440395"/>
            <a:ext cx="4551995" cy="27366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1677BB-1259-D55D-3656-765BF5F7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41" y="587801"/>
            <a:ext cx="4464892" cy="35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9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模型选择方法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02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正则化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交叉验证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11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交叉验证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696855" cy="305766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数据充足时可将已知数据分成训练集、验证集、测试集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训练集用来训练确定模型参数，验证集用来选择模型确定比较好的超参数，测试集用来最终进行模型的评估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一般数据不充足使用交叉验证，将数据集分成训练集和测试集（验证集）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58B4D6-7238-4596-EE44-D18D2B574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25838"/>
              </p:ext>
            </p:extLst>
          </p:nvPr>
        </p:nvGraphicFramePr>
        <p:xfrm>
          <a:off x="838200" y="4987116"/>
          <a:ext cx="9894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0">
                  <a:extLst>
                    <a:ext uri="{9D8B030D-6E8A-4147-A177-3AD203B41FA5}">
                      <a16:colId xmlns:a16="http://schemas.microsoft.com/office/drawing/2014/main" val="3101229923"/>
                    </a:ext>
                  </a:extLst>
                </a:gridCol>
                <a:gridCol w="2758756">
                  <a:extLst>
                    <a:ext uri="{9D8B030D-6E8A-4147-A177-3AD203B41FA5}">
                      <a16:colId xmlns:a16="http://schemas.microsoft.com/office/drawing/2014/main" val="1287642289"/>
                    </a:ext>
                  </a:extLst>
                </a:gridCol>
                <a:gridCol w="2762656">
                  <a:extLst>
                    <a:ext uri="{9D8B030D-6E8A-4147-A177-3AD203B41FA5}">
                      <a16:colId xmlns:a16="http://schemas.microsoft.com/office/drawing/2014/main" val="28986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 Set</a:t>
                      </a:r>
                      <a:endParaRPr lang="zh-CN" altLang="en-US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Validation Set</a:t>
                      </a:r>
                      <a:endParaRPr lang="zh-CN" altLang="en-US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Set</a:t>
                      </a:r>
                      <a:endParaRPr lang="zh-CN" altLang="en-US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7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8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交叉验证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简单交叉验证（留出法）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折交叉验证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留一交叉验证：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折交叉验证的</a:t>
            </a:r>
            <a:r>
              <a:rPr lang="en-US" altLang="zh-CN" dirty="0">
                <a:latin typeface="+mn-ea"/>
              </a:rPr>
              <a:t>k=N</a:t>
            </a:r>
            <a:r>
              <a:rPr lang="zh-CN" altLang="en-US" dirty="0">
                <a:latin typeface="+mn-ea"/>
              </a:rPr>
              <a:t>，在数据缺乏的情况下使用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181B5FF-9708-D693-177B-83276CB2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01402"/>
              </p:ext>
            </p:extLst>
          </p:nvPr>
        </p:nvGraphicFramePr>
        <p:xfrm>
          <a:off x="838200" y="4987116"/>
          <a:ext cx="98941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0">
                  <a:extLst>
                    <a:ext uri="{9D8B030D-6E8A-4147-A177-3AD203B41FA5}">
                      <a16:colId xmlns:a16="http://schemas.microsoft.com/office/drawing/2014/main" val="3101229923"/>
                    </a:ext>
                  </a:extLst>
                </a:gridCol>
                <a:gridCol w="2758756">
                  <a:extLst>
                    <a:ext uri="{9D8B030D-6E8A-4147-A177-3AD203B41FA5}">
                      <a16:colId xmlns:a16="http://schemas.microsoft.com/office/drawing/2014/main" val="1287642289"/>
                    </a:ext>
                  </a:extLst>
                </a:gridCol>
                <a:gridCol w="2762656">
                  <a:extLst>
                    <a:ext uri="{9D8B030D-6E8A-4147-A177-3AD203B41FA5}">
                      <a16:colId xmlns:a16="http://schemas.microsoft.com/office/drawing/2014/main" val="28986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 Set</a:t>
                      </a:r>
                      <a:endParaRPr lang="zh-CN" altLang="en-US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Validation Set</a:t>
                      </a:r>
                      <a:endParaRPr lang="zh-CN" altLang="en-US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Set</a:t>
                      </a:r>
                      <a:endParaRPr lang="zh-CN" altLang="en-US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72485"/>
                  </a:ext>
                </a:extLst>
              </a:tr>
              <a:tr h="23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K-1</a:t>
                      </a:r>
                      <a:r>
                        <a:rPr lang="zh-CN" altLang="en-US" dirty="0"/>
                        <a:t>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不参与训练与模型选择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29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监督学习的应用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820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分类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输出是离散取值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学习一个分类器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回归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预测输入变量与输出变量之间的关系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回归模型是输入到输出的函数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60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02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线性模型是线性函数，通过一组属性的线性组合进行预测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6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16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模型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使用均方误差来度量线性回归的性能，需要让均方误差最小化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7187AD-17DA-7CE7-71BA-E791DFB3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20" y="2001671"/>
            <a:ext cx="5524979" cy="13640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9CF4C9-E85C-F03D-5190-06554348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38" y="4260211"/>
            <a:ext cx="3703641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0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5114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基础优化算法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梯度下降：不断沿着损失函数梯度反方向更新参数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小批量随机梯度下降：采样一部分样本近似损失，批量不能太大也不能太小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329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56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可以理解为通过已知数据找一个函数，对未知新数据进行预测和分析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深度学习可以看做机器学习的子集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799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990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解决二分类问题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要把线性模型连续的输出转化为</a:t>
            </a:r>
            <a:r>
              <a:rPr lang="en-US" altLang="zh-CN" dirty="0">
                <a:latin typeface="+mn-ea"/>
              </a:rPr>
              <a:t>0/1</a:t>
            </a:r>
            <a:r>
              <a:rPr lang="zh-CN" altLang="en-US" dirty="0">
                <a:latin typeface="+mn-ea"/>
              </a:rPr>
              <a:t>的离散值，可以使用单位阶跃函数，但是它不连续，因此找到了单调可微的对数几率函数（</a:t>
            </a:r>
            <a:r>
              <a:rPr lang="en-US" altLang="zh-CN" dirty="0">
                <a:latin typeface="+mn-ea"/>
              </a:rPr>
              <a:t>Logistic</a:t>
            </a:r>
            <a:r>
              <a:rPr lang="zh-CN" altLang="en-US" dirty="0">
                <a:latin typeface="+mn-ea"/>
              </a:rPr>
              <a:t>函数）来近似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F1B201-4250-FD43-09F8-E0A75FEC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29" y="3913131"/>
            <a:ext cx="5464013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0211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使用极大似然估计来估计模型参数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交叉熵损失，衡量真实概率和预测概率之间的差异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6C01C-17A7-62AC-8937-CF3B831F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0" y="4261502"/>
            <a:ext cx="6997160" cy="8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softmax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16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解决多分类问题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softmax</a:t>
            </a:r>
            <a:r>
              <a:rPr lang="zh-CN" altLang="en-US" dirty="0">
                <a:latin typeface="+mn-ea"/>
              </a:rPr>
              <a:t>运算输出每个类别的置信度，把置信度最大的类作为预测输出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D36B57-4DD0-D868-9CE0-6462BEF0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5" y="3889025"/>
            <a:ext cx="5425910" cy="1615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5683DF-FC5F-BD1A-28F6-D93A0A46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5611"/>
            <a:ext cx="5563082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7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softmax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0211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交叉熵损失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AEB5D-DFFD-4BFB-7565-E486DFA0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26" y="3829094"/>
            <a:ext cx="301778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4001342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神经元模型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实际常用</a:t>
            </a:r>
            <a:r>
              <a:rPr lang="en-US" altLang="zh-CN" dirty="0">
                <a:latin typeface="+mn-ea"/>
              </a:rPr>
              <a:t>sigmoid</a:t>
            </a:r>
            <a:r>
              <a:rPr lang="zh-CN" altLang="en-US" dirty="0">
                <a:latin typeface="+mn-ea"/>
              </a:rPr>
              <a:t>函数作为激活函数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多个神经元连在一起就是神经网络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21822B-3CDA-AA20-EE05-BDFA146F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176" y="728716"/>
            <a:ext cx="522777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1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4001342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两层神经元组成，一层接受输入传递给输出层，输出层是</a:t>
            </a:r>
            <a:r>
              <a:rPr lang="en-US" altLang="zh-CN" dirty="0">
                <a:latin typeface="+mn-ea"/>
              </a:rPr>
              <a:t>MP</a:t>
            </a:r>
            <a:r>
              <a:rPr lang="zh-CN" altLang="en-US" dirty="0">
                <a:latin typeface="+mn-ea"/>
              </a:rPr>
              <a:t>神经元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只能解决与、或、非等线性可分问题，不能解决异或这种非线性可分问题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A9F52-6D73-8D38-B7F1-782CE8C3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34" y="183614"/>
            <a:ext cx="5334462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多层感知机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916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在</a:t>
            </a:r>
            <a:r>
              <a:rPr lang="en-US" altLang="zh-CN" dirty="0" err="1">
                <a:latin typeface="+mn-ea"/>
              </a:rPr>
              <a:t>softmax</a:t>
            </a:r>
            <a:r>
              <a:rPr lang="zh-CN" altLang="en-US" dirty="0">
                <a:latin typeface="+mn-ea"/>
              </a:rPr>
              <a:t>基础上中间加一层隐藏层转换为非线性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33A55-D957-9D83-CFFC-2BA69619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195"/>
            <a:ext cx="3688400" cy="34597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737CCD-0104-A6CD-8EEA-E204138A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27" y="2151577"/>
            <a:ext cx="470194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8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9169"/>
            <a:ext cx="9696855" cy="3057661"/>
          </a:xfrm>
        </p:spPr>
        <p:txBody>
          <a:bodyPr>
            <a:normAutofit/>
          </a:bodyPr>
          <a:lstStyle/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81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机器学习的基本分类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56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监督学习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无监督学习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强化学习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半监督学习、主动学习等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21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机器学习按模型分类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56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概率模型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非概率模型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线性模型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非线性模型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6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机器学习的流程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565"/>
            <a:ext cx="8840821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模型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策略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算法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687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模型：找什么样的函数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02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模型的假设空间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可以定义为函数或条件概率的集合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CCAEC-3550-E70C-5A82-61922136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29" y="1690688"/>
            <a:ext cx="3801803" cy="378740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79720C9-FCFD-1B5E-38EF-4B68C7FED236}"/>
              </a:ext>
            </a:extLst>
          </p:cNvPr>
          <p:cNvSpPr/>
          <p:nvPr/>
        </p:nvSpPr>
        <p:spPr>
          <a:xfrm>
            <a:off x="8784077" y="2164405"/>
            <a:ext cx="1167319" cy="11673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策略：定义函数的好坏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02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损失函数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经验风险最小化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结构风险最小化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4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经验风险最小化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325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经验风险最小化认为经验风险最小就是最优的模型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样本容量大时候学习效果较好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样本容量小的时候容易过拟合：模型复杂度可能高于实际</a:t>
            </a:r>
            <a:endParaRPr lang="en-US" altLang="zh-CN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2A623B-5B5B-5ED3-26B4-EDCBC057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639"/>
            <a:ext cx="6812870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89A4-1282-0822-A0B0-95C78DD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结构风险最小化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1F05-589B-7BF5-127B-62A904D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3259"/>
            <a:ext cx="9696855" cy="305766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为了防止过拟合提出结构风险最小化的策略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加入了一个正则化项或罚项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认为结构风险最小就是最优的模型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7C90D-B4CF-CD29-A7D5-91A588C6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991"/>
            <a:ext cx="3908898" cy="263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40383A-FD6F-D800-098C-7D8C3EF7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39" y="2103436"/>
            <a:ext cx="6546446" cy="12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1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663</Words>
  <Application>Microsoft Office PowerPoint</Application>
  <PresentationFormat>宽屏</PresentationFormat>
  <Paragraphs>110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等线</vt:lpstr>
      <vt:lpstr>等线 Light</vt:lpstr>
      <vt:lpstr>楷体</vt:lpstr>
      <vt:lpstr>宋体</vt:lpstr>
      <vt:lpstr>微软雅黑 Light</vt:lpstr>
      <vt:lpstr>Arial</vt:lpstr>
      <vt:lpstr>Helvetica</vt:lpstr>
      <vt:lpstr>Office 主题​​</vt:lpstr>
      <vt:lpstr>机器学习的一点点点基础</vt:lpstr>
      <vt:lpstr>机器学习</vt:lpstr>
      <vt:lpstr>机器学习的基本分类</vt:lpstr>
      <vt:lpstr>机器学习按模型分类</vt:lpstr>
      <vt:lpstr>机器学习的流程/三要素</vt:lpstr>
      <vt:lpstr>模型：找什么样的函数</vt:lpstr>
      <vt:lpstr>策略：定义函数的好坏</vt:lpstr>
      <vt:lpstr>经验风险最小化</vt:lpstr>
      <vt:lpstr>结构风险最小化</vt:lpstr>
      <vt:lpstr>算法：找到最好的函数</vt:lpstr>
      <vt:lpstr>模型评估与选择</vt:lpstr>
      <vt:lpstr>模型选择与评估</vt:lpstr>
      <vt:lpstr>模型选择方法</vt:lpstr>
      <vt:lpstr>交叉验证</vt:lpstr>
      <vt:lpstr>交叉验证</vt:lpstr>
      <vt:lpstr>监督学习的应用</vt:lpstr>
      <vt:lpstr>线性模型</vt:lpstr>
      <vt:lpstr>线性回归</vt:lpstr>
      <vt:lpstr>线性回归</vt:lpstr>
      <vt:lpstr>逻辑回归</vt:lpstr>
      <vt:lpstr>逻辑回归</vt:lpstr>
      <vt:lpstr>softmax回归</vt:lpstr>
      <vt:lpstr>softmax回归</vt:lpstr>
      <vt:lpstr>神经网络</vt:lpstr>
      <vt:lpstr>感知机</vt:lpstr>
      <vt:lpstr>多层感知机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机器学习的一点点点基础</dc:title>
  <dc:creator>Zang Jiaming</dc:creator>
  <cp:lastModifiedBy>Zang Jiaming</cp:lastModifiedBy>
  <cp:revision>7</cp:revision>
  <dcterms:created xsi:type="dcterms:W3CDTF">2022-07-21T00:42:16Z</dcterms:created>
  <dcterms:modified xsi:type="dcterms:W3CDTF">2022-07-22T02:16:01Z</dcterms:modified>
</cp:coreProperties>
</file>