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8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7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5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62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23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51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89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11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AC78-0F38-4198-996F-39F62F4C1914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A603-2557-43C3-8A2D-FE0E61A74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54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Hazard Detection Unit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3" t="18297" r="12716" b="8859"/>
          <a:stretch/>
        </p:blipFill>
        <p:spPr>
          <a:xfrm>
            <a:off x="5070764" y="2050471"/>
            <a:ext cx="6933667" cy="4045529"/>
          </a:xfrm>
        </p:spPr>
      </p:pic>
      <p:sp>
        <p:nvSpPr>
          <p:cNvPr id="7" name="文字方塊 6"/>
          <p:cNvSpPr txBox="1"/>
          <p:nvPr/>
        </p:nvSpPr>
        <p:spPr>
          <a:xfrm>
            <a:off x="858982" y="3001818"/>
            <a:ext cx="5237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Load-use hazard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 err="1" smtClean="0"/>
              <a:t>Jalr</a:t>
            </a:r>
            <a:r>
              <a:rPr lang="en-US" altLang="zh-TW" sz="3600" dirty="0" smtClean="0"/>
              <a:t> hazard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Branch hazard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Flush IF/ID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002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Prediction 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4666"/>
          </a:xfrm>
        </p:spPr>
        <p:txBody>
          <a:bodyPr/>
          <a:lstStyle/>
          <a:p>
            <a:r>
              <a:rPr lang="en-US" altLang="zh-TW" dirty="0" smtClean="0"/>
              <a:t>Most branch patterns are interleaving patterns in </a:t>
            </a:r>
            <a:r>
              <a:rPr lang="en-US" altLang="zh-TW" dirty="0" err="1" smtClean="0"/>
              <a:t>hasHazard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Poor accuracy of 1-bit or 2-bit. 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77111"/>
              </p:ext>
            </p:extLst>
          </p:nvPr>
        </p:nvGraphicFramePr>
        <p:xfrm>
          <a:off x="1755197" y="3230980"/>
          <a:ext cx="8183132" cy="270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600">
                  <a:extLst>
                    <a:ext uri="{9D8B030D-6E8A-4147-A177-3AD203B41FA5}">
                      <a16:colId xmlns:a16="http://schemas.microsoft.com/office/drawing/2014/main" val="4004211576"/>
                    </a:ext>
                  </a:extLst>
                </a:gridCol>
                <a:gridCol w="1636883">
                  <a:extLst>
                    <a:ext uri="{9D8B030D-6E8A-4147-A177-3AD203B41FA5}">
                      <a16:colId xmlns:a16="http://schemas.microsoft.com/office/drawing/2014/main" val="2758836270"/>
                    </a:ext>
                  </a:extLst>
                </a:gridCol>
                <a:gridCol w="1636883">
                  <a:extLst>
                    <a:ext uri="{9D8B030D-6E8A-4147-A177-3AD203B41FA5}">
                      <a16:colId xmlns:a16="http://schemas.microsoft.com/office/drawing/2014/main" val="1668934602"/>
                    </a:ext>
                  </a:extLst>
                </a:gridCol>
                <a:gridCol w="1636883">
                  <a:extLst>
                    <a:ext uri="{9D8B030D-6E8A-4147-A177-3AD203B41FA5}">
                      <a16:colId xmlns:a16="http://schemas.microsoft.com/office/drawing/2014/main" val="3440220389"/>
                    </a:ext>
                  </a:extLst>
                </a:gridCol>
                <a:gridCol w="1636883">
                  <a:extLst>
                    <a:ext uri="{9D8B030D-6E8A-4147-A177-3AD203B41FA5}">
                      <a16:colId xmlns:a16="http://schemas.microsoft.com/office/drawing/2014/main" val="260342764"/>
                    </a:ext>
                  </a:extLst>
                </a:gridCol>
              </a:tblGrid>
              <a:tr h="902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Always-not-taken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Always-taken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1-bit predictor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2-bit predictor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406296"/>
                  </a:ext>
                </a:extLst>
              </a:tr>
              <a:tr h="18053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The accuracy rate (using hasHazard pattern)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41.4%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60%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41%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94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idea of BPU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" t="16395" r="5528" b="13967"/>
          <a:stretch/>
        </p:blipFill>
        <p:spPr>
          <a:xfrm>
            <a:off x="1551708" y="1958109"/>
            <a:ext cx="8894619" cy="3970612"/>
          </a:xfrm>
        </p:spPr>
      </p:pic>
    </p:spTree>
    <p:extLst>
      <p:ext uri="{BB962C8B-B14F-4D97-AF65-F5344CB8AC3E}">
        <p14:creationId xmlns:p14="http://schemas.microsoft.com/office/powerpoint/2010/main" val="3899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idea of BPU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" t="6017" r="15494" b="5044"/>
          <a:stretch/>
        </p:blipFill>
        <p:spPr>
          <a:xfrm>
            <a:off x="2189018" y="1792288"/>
            <a:ext cx="7564582" cy="4674866"/>
          </a:xfrm>
        </p:spPr>
      </p:pic>
      <p:sp>
        <p:nvSpPr>
          <p:cNvPr id="5" name="橢圓 4"/>
          <p:cNvSpPr/>
          <p:nvPr/>
        </p:nvSpPr>
        <p:spPr>
          <a:xfrm>
            <a:off x="6502400" y="1575866"/>
            <a:ext cx="3094182" cy="510770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53600" y="3888509"/>
            <a:ext cx="209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 interleaving patterns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肘形接點 7"/>
          <p:cNvCxnSpPr/>
          <p:nvPr/>
        </p:nvCxnSpPr>
        <p:spPr>
          <a:xfrm rot="10800000">
            <a:off x="3500583" y="3676073"/>
            <a:ext cx="3223491" cy="2401454"/>
          </a:xfrm>
          <a:prstGeom prst="bentConnector3">
            <a:avLst>
              <a:gd name="adj1" fmla="val 100143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65018" y="3676073"/>
            <a:ext cx="225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For always-taken patterns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 after interleaving patterns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1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Analysis-</a:t>
            </a:r>
            <a:r>
              <a:rPr lang="en-US" altLang="zh-TW" dirty="0" err="1" smtClean="0"/>
              <a:t>hasHazard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326064"/>
              </p:ext>
            </p:extLst>
          </p:nvPr>
        </p:nvGraphicFramePr>
        <p:xfrm>
          <a:off x="1764432" y="1690684"/>
          <a:ext cx="8266258" cy="2299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935">
                  <a:extLst>
                    <a:ext uri="{9D8B030D-6E8A-4147-A177-3AD203B41FA5}">
                      <a16:colId xmlns:a16="http://schemas.microsoft.com/office/drawing/2014/main" val="3286124006"/>
                    </a:ext>
                  </a:extLst>
                </a:gridCol>
                <a:gridCol w="1032935">
                  <a:extLst>
                    <a:ext uri="{9D8B030D-6E8A-4147-A177-3AD203B41FA5}">
                      <a16:colId xmlns:a16="http://schemas.microsoft.com/office/drawing/2014/main" val="991949211"/>
                    </a:ext>
                  </a:extLst>
                </a:gridCol>
                <a:gridCol w="1033861">
                  <a:extLst>
                    <a:ext uri="{9D8B030D-6E8A-4147-A177-3AD203B41FA5}">
                      <a16:colId xmlns:a16="http://schemas.microsoft.com/office/drawing/2014/main" val="1573038808"/>
                    </a:ext>
                  </a:extLst>
                </a:gridCol>
                <a:gridCol w="1032935">
                  <a:extLst>
                    <a:ext uri="{9D8B030D-6E8A-4147-A177-3AD203B41FA5}">
                      <a16:colId xmlns:a16="http://schemas.microsoft.com/office/drawing/2014/main" val="2139177892"/>
                    </a:ext>
                  </a:extLst>
                </a:gridCol>
                <a:gridCol w="1032935">
                  <a:extLst>
                    <a:ext uri="{9D8B030D-6E8A-4147-A177-3AD203B41FA5}">
                      <a16:colId xmlns:a16="http://schemas.microsoft.com/office/drawing/2014/main" val="1772063664"/>
                    </a:ext>
                  </a:extLst>
                </a:gridCol>
                <a:gridCol w="1033861">
                  <a:extLst>
                    <a:ext uri="{9D8B030D-6E8A-4147-A177-3AD203B41FA5}">
                      <a16:colId xmlns:a16="http://schemas.microsoft.com/office/drawing/2014/main" val="1146098397"/>
                    </a:ext>
                  </a:extLst>
                </a:gridCol>
                <a:gridCol w="1032935">
                  <a:extLst>
                    <a:ext uri="{9D8B030D-6E8A-4147-A177-3AD203B41FA5}">
                      <a16:colId xmlns:a16="http://schemas.microsoft.com/office/drawing/2014/main" val="1709136509"/>
                    </a:ext>
                  </a:extLst>
                </a:gridCol>
                <a:gridCol w="1033861">
                  <a:extLst>
                    <a:ext uri="{9D8B030D-6E8A-4147-A177-3AD203B41FA5}">
                      <a16:colId xmlns:a16="http://schemas.microsoft.com/office/drawing/2014/main" val="27740442"/>
                    </a:ext>
                  </a:extLst>
                </a:gridCol>
              </a:tblGrid>
              <a:tr h="11497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Without BPU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Always-not-taken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Always-taken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1-bit predictor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2-bit predictor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Reverse 1-bit predictor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2-bit predictor v2.0 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4373252"/>
                  </a:ext>
                </a:extLst>
              </a:tr>
              <a:tr h="11497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The total execution time(ns)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20595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20595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20485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21505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20645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19565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19475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91204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05860"/>
              </p:ext>
            </p:extLst>
          </p:nvPr>
        </p:nvGraphicFramePr>
        <p:xfrm>
          <a:off x="1764432" y="4165600"/>
          <a:ext cx="8266257" cy="2281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101">
                  <a:extLst>
                    <a:ext uri="{9D8B030D-6E8A-4147-A177-3AD203B41FA5}">
                      <a16:colId xmlns:a16="http://schemas.microsoft.com/office/drawing/2014/main" val="2635380351"/>
                    </a:ext>
                  </a:extLst>
                </a:gridCol>
                <a:gridCol w="1181026">
                  <a:extLst>
                    <a:ext uri="{9D8B030D-6E8A-4147-A177-3AD203B41FA5}">
                      <a16:colId xmlns:a16="http://schemas.microsoft.com/office/drawing/2014/main" val="3205976561"/>
                    </a:ext>
                  </a:extLst>
                </a:gridCol>
                <a:gridCol w="1181026">
                  <a:extLst>
                    <a:ext uri="{9D8B030D-6E8A-4147-A177-3AD203B41FA5}">
                      <a16:colId xmlns:a16="http://schemas.microsoft.com/office/drawing/2014/main" val="3734564400"/>
                    </a:ext>
                  </a:extLst>
                </a:gridCol>
                <a:gridCol w="1181026">
                  <a:extLst>
                    <a:ext uri="{9D8B030D-6E8A-4147-A177-3AD203B41FA5}">
                      <a16:colId xmlns:a16="http://schemas.microsoft.com/office/drawing/2014/main" val="845224637"/>
                    </a:ext>
                  </a:extLst>
                </a:gridCol>
                <a:gridCol w="1181026">
                  <a:extLst>
                    <a:ext uri="{9D8B030D-6E8A-4147-A177-3AD203B41FA5}">
                      <a16:colId xmlns:a16="http://schemas.microsoft.com/office/drawing/2014/main" val="1593120114"/>
                    </a:ext>
                  </a:extLst>
                </a:gridCol>
                <a:gridCol w="1181026">
                  <a:extLst>
                    <a:ext uri="{9D8B030D-6E8A-4147-A177-3AD203B41FA5}">
                      <a16:colId xmlns:a16="http://schemas.microsoft.com/office/drawing/2014/main" val="930584361"/>
                    </a:ext>
                  </a:extLst>
                </a:gridCol>
                <a:gridCol w="1181026">
                  <a:extLst>
                    <a:ext uri="{9D8B030D-6E8A-4147-A177-3AD203B41FA5}">
                      <a16:colId xmlns:a16="http://schemas.microsoft.com/office/drawing/2014/main" val="2979736625"/>
                    </a:ext>
                  </a:extLst>
                </a:gridCol>
              </a:tblGrid>
              <a:tr h="855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Always-not-taken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Always-taken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1-bit predictor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2-bit predictor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Reverse 1-bit predictor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2-bit predictor v2.0 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261774"/>
                  </a:ext>
                </a:extLst>
              </a:tr>
              <a:tr h="14258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The accuracy rate (using hasHazard pattern)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41.4%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60%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41%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83%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87%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25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4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Analysis-</a:t>
            </a:r>
            <a:r>
              <a:rPr lang="en-US" altLang="zh-TW" dirty="0" err="1" smtClean="0"/>
              <a:t>BrPred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the number of a (never) ↑, the number of c (always) ↓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2-bit v2.0 has bad performance because there are more never-branch patterns.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en-US" altLang="zh-TW" dirty="0" smtClean="0"/>
              <a:t>When the number of b (interleave) ↑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1-bit predictor and 2-bit predictor will perform </a:t>
            </a:r>
            <a:r>
              <a:rPr lang="en-US" altLang="zh-TW" dirty="0" smtClean="0"/>
              <a:t>poorly.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Reverse </a:t>
            </a:r>
            <a:r>
              <a:rPr lang="en-US" altLang="zh-TW" dirty="0"/>
              <a:t>1-bit and 2-bit v2.0 can maintain comparatively good performance.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09625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Analysis-</a:t>
            </a:r>
            <a:r>
              <a:rPr lang="en-US" altLang="zh-TW" dirty="0" err="1" smtClean="0"/>
              <a:t>BrPred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132655"/>
              </p:ext>
            </p:extLst>
          </p:nvPr>
        </p:nvGraphicFramePr>
        <p:xfrm>
          <a:off x="1524286" y="1380014"/>
          <a:ext cx="7804440" cy="536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920">
                  <a:extLst>
                    <a:ext uri="{9D8B030D-6E8A-4147-A177-3AD203B41FA5}">
                      <a16:colId xmlns:a16="http://schemas.microsoft.com/office/drawing/2014/main" val="699882719"/>
                    </a:ext>
                  </a:extLst>
                </a:gridCol>
                <a:gridCol w="1114920">
                  <a:extLst>
                    <a:ext uri="{9D8B030D-6E8A-4147-A177-3AD203B41FA5}">
                      <a16:colId xmlns:a16="http://schemas.microsoft.com/office/drawing/2014/main" val="3250869171"/>
                    </a:ext>
                  </a:extLst>
                </a:gridCol>
                <a:gridCol w="1114920">
                  <a:extLst>
                    <a:ext uri="{9D8B030D-6E8A-4147-A177-3AD203B41FA5}">
                      <a16:colId xmlns:a16="http://schemas.microsoft.com/office/drawing/2014/main" val="4066554680"/>
                    </a:ext>
                  </a:extLst>
                </a:gridCol>
                <a:gridCol w="1114920">
                  <a:extLst>
                    <a:ext uri="{9D8B030D-6E8A-4147-A177-3AD203B41FA5}">
                      <a16:colId xmlns:a16="http://schemas.microsoft.com/office/drawing/2014/main" val="826850295"/>
                    </a:ext>
                  </a:extLst>
                </a:gridCol>
                <a:gridCol w="1114920">
                  <a:extLst>
                    <a:ext uri="{9D8B030D-6E8A-4147-A177-3AD203B41FA5}">
                      <a16:colId xmlns:a16="http://schemas.microsoft.com/office/drawing/2014/main" val="1952950132"/>
                    </a:ext>
                  </a:extLst>
                </a:gridCol>
                <a:gridCol w="1114920">
                  <a:extLst>
                    <a:ext uri="{9D8B030D-6E8A-4147-A177-3AD203B41FA5}">
                      <a16:colId xmlns:a16="http://schemas.microsoft.com/office/drawing/2014/main" val="514328439"/>
                    </a:ext>
                  </a:extLst>
                </a:gridCol>
                <a:gridCol w="1114920">
                  <a:extLst>
                    <a:ext uri="{9D8B030D-6E8A-4147-A177-3AD203B41FA5}">
                      <a16:colId xmlns:a16="http://schemas.microsoft.com/office/drawing/2014/main" val="2158173941"/>
                    </a:ext>
                  </a:extLst>
                </a:gridCol>
              </a:tblGrid>
              <a:tr h="21436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The execution time(ns)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89700"/>
                  </a:ext>
                </a:extLst>
              </a:tr>
              <a:tr h="64308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Always-not-taken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Always-taken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1-bit predictor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2-bit predictor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Reverse 1-bit predictor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2-bit predictor v2.0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197225"/>
                  </a:ext>
                </a:extLst>
              </a:tr>
              <a:tr h="6430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= 5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 = 20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 = 35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3735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3445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3605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3635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3765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3445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415594"/>
                  </a:ext>
                </a:extLst>
              </a:tr>
              <a:tr h="6430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= 10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 = 20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 = 30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3785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3595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3705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3735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3865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3605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430053"/>
                  </a:ext>
                </a:extLst>
              </a:tr>
              <a:tr h="6430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= 25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 = 20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 = 15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3935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4045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4005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4035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4165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4045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1212103"/>
                  </a:ext>
                </a:extLst>
              </a:tr>
              <a:tr h="6430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= 13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 = 8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 = 39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3455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3205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3195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3565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3205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073756"/>
                  </a:ext>
                </a:extLst>
              </a:tr>
              <a:tr h="6430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= 5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 = 40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 = 15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4335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4245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4605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4635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4365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4245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432260"/>
                  </a:ext>
                </a:extLst>
              </a:tr>
              <a:tr h="6430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 = 2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 = 52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 = 6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4635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5145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4645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4665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4645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86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8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296</Words>
  <Application>Microsoft Office PowerPoint</Application>
  <PresentationFormat>寬螢幕</PresentationFormat>
  <Paragraphs>124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Hazard Detection Unit</vt:lpstr>
      <vt:lpstr>Branch Prediction Unit</vt:lpstr>
      <vt:lpstr>Another idea of BPU</vt:lpstr>
      <vt:lpstr>Another idea of BPU</vt:lpstr>
      <vt:lpstr>Analysis-hasHazard</vt:lpstr>
      <vt:lpstr>Analysis-BrPred</vt:lpstr>
      <vt:lpstr>Analysis-BrPred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 Detection Unit</dc:title>
  <dc:creator>光照 周</dc:creator>
  <cp:lastModifiedBy>光照 周</cp:lastModifiedBy>
  <cp:revision>8</cp:revision>
  <dcterms:created xsi:type="dcterms:W3CDTF">2020-06-27T11:27:12Z</dcterms:created>
  <dcterms:modified xsi:type="dcterms:W3CDTF">2020-06-27T12:43:07Z</dcterms:modified>
</cp:coreProperties>
</file>