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515" r:id="rId3"/>
    <p:sldId id="527" r:id="rId4"/>
    <p:sldId id="539" r:id="rId5"/>
    <p:sldId id="516" r:id="rId6"/>
    <p:sldId id="531" r:id="rId7"/>
    <p:sldId id="528" r:id="rId8"/>
    <p:sldId id="532" r:id="rId9"/>
    <p:sldId id="533" r:id="rId10"/>
    <p:sldId id="534" r:id="rId11"/>
    <p:sldId id="535" r:id="rId12"/>
    <p:sldId id="529" r:id="rId13"/>
    <p:sldId id="536" r:id="rId14"/>
    <p:sldId id="538" r:id="rId15"/>
    <p:sldId id="53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FFFEA6"/>
    <a:srgbClr val="00FDFF"/>
    <a:srgbClr val="FFFFFF"/>
    <a:srgbClr val="00FABE"/>
    <a:srgbClr val="FFFF66"/>
    <a:srgbClr val="BFBFBF"/>
    <a:srgbClr val="B23E9C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1" autoAdjust="0"/>
    <p:restoredTop sz="93025"/>
  </p:normalViewPr>
  <p:slideViewPr>
    <p:cSldViewPr snapToGrid="0" snapToObjects="1">
      <p:cViewPr varScale="1">
        <p:scale>
          <a:sx n="120" d="100"/>
          <a:sy n="120" d="100"/>
        </p:scale>
        <p:origin x="288" y="184"/>
      </p:cViewPr>
      <p:guideLst>
        <p:guide orient="horz" pos="2160"/>
        <p:guide pos="2880"/>
        <p:guide pos="29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505C3-BA45-9648-9596-BD2988DE4FE5}" type="datetimeFigureOut">
              <a:rPr kumimoji="1" lang="zh-TW" altLang="en-US" smtClean="0"/>
              <a:t>2020/6/10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02E5-F068-9B4D-9FB7-D7D3CD1DAC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470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8D3AE6B-3A28-BE41-A0B7-3D2D48F8E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29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4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168" y="2682881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92000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zh-TW" dirty="0"/>
              <a:t>2020/06/11</a:t>
            </a:r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129952"/>
            <a:ext cx="2057400" cy="365125"/>
          </a:xfrm>
        </p:spPr>
        <p:txBody>
          <a:bodyPr vert="horz" lIns="91440" tIns="45720" rIns="91440" bIns="45720" rtlCol="0" anchor="ctr"/>
          <a:lstStyle>
            <a:lvl1pPr>
              <a:defRPr kumimoji="1" lang="zh-TW" altLang="en-US" sz="1600" b="1" smtClean="0">
                <a:solidFill>
                  <a:schemeClr val="accent6"/>
                </a:solidFill>
              </a:defRPr>
            </a:lvl1pPr>
          </a:lstStyle>
          <a:p>
            <a:fld id="{3C93034A-8E09-1743-B8C5-E408B71E333F}" type="slidenum">
              <a:rPr lang="uk-UA" smtClean="0"/>
              <a:pPr/>
              <a:t>‹#›</a:t>
            </a:fld>
            <a:endParaRPr lang="uk-UA"/>
          </a:p>
        </p:txBody>
      </p:sp>
      <p:cxnSp>
        <p:nvCxnSpPr>
          <p:cNvPr id="7" name="直線接點 6"/>
          <p:cNvCxnSpPr>
            <a:stCxn id="8" idx="3"/>
          </p:cNvCxnSpPr>
          <p:nvPr userDrawn="1"/>
        </p:nvCxnSpPr>
        <p:spPr>
          <a:xfrm>
            <a:off x="2247255" y="312516"/>
            <a:ext cx="6268095" cy="946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 userDrawn="1"/>
        </p:nvSpPr>
        <p:spPr>
          <a:xfrm>
            <a:off x="566987" y="158627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DSD Final RISC V</a:t>
            </a:r>
            <a:endParaRPr kumimoji="1" lang="zh-TW" altLang="en-US" sz="1400" b="1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4834C74-3F68-454B-8E4F-8A62182C6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1369"/>
            <a:ext cx="7886700" cy="957041"/>
          </a:xfrm>
        </p:spPr>
        <p:txBody>
          <a:bodyPr>
            <a:normAutofit/>
          </a:bodyPr>
          <a:lstStyle>
            <a:lvl1pPr>
              <a:defRPr sz="4800" b="1" i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Calibri Light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9045"/>
            <a:ext cx="7886700" cy="4718553"/>
          </a:xfrm>
        </p:spPr>
        <p:txBody>
          <a:bodyPr/>
          <a:lstStyle>
            <a:lvl1pPr>
              <a:defRPr b="0" i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b="0" i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defRPr b="0" i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b="0" i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defRPr b="0" i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56EA-C59A-8541-8026-AE7275631D10}" type="datetime1">
              <a:rPr kumimoji="1" lang="zh-TW" altLang="en-US" smtClean="0"/>
              <a:t>2020/6/10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5194" y="139419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accent6"/>
                </a:solidFill>
              </a:defRPr>
            </a:lvl1pPr>
          </a:lstStyle>
          <a:p>
            <a:fld id="{3C93034A-8E09-1743-B8C5-E408B71E333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8" name="直線接點 7"/>
          <p:cNvCxnSpPr>
            <a:stCxn id="9" idx="3"/>
          </p:cNvCxnSpPr>
          <p:nvPr userDrawn="1"/>
        </p:nvCxnSpPr>
        <p:spPr>
          <a:xfrm>
            <a:off x="2247255" y="312516"/>
            <a:ext cx="6268095" cy="946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566987" y="158627"/>
            <a:ext cx="1680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DSD Final RISC V</a:t>
            </a:r>
            <a:endParaRPr kumimoji="1" lang="zh-TW" altLang="en-US" sz="1400" b="1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4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D56C-6ADE-4543-8B1C-3E5AE6CD2161}" type="datetime1">
              <a:rPr kumimoji="1" lang="zh-TW" altLang="en-US" smtClean="0"/>
              <a:t>2020/6/10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034A-8E09-1743-B8C5-E408B71E333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24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3031" y="1062034"/>
            <a:ext cx="8053132" cy="1710503"/>
          </a:xfrm>
        </p:spPr>
        <p:txBody>
          <a:bodyPr anchor="t">
            <a:normAutofit/>
          </a:bodyPr>
          <a:lstStyle/>
          <a:p>
            <a:r>
              <a:rPr lang="pt-BR" altLang="zh-TW" dirty="0"/>
              <a:t>      </a:t>
            </a:r>
            <a:r>
              <a:rPr lang="pt-BR" altLang="zh-TW" b="1" dirty="0"/>
              <a:t>RISCV</a:t>
            </a:r>
            <a:r>
              <a:rPr lang="pt-BR" altLang="zh-TW" dirty="0"/>
              <a:t> </a:t>
            </a:r>
            <a:r>
              <a:rPr lang="en" altLang="zh-TW" b="1" dirty="0">
                <a:solidFill>
                  <a:schemeClr val="bg1"/>
                </a:solidFill>
                <a:effectLst>
                  <a:outerShdw blurRad="50800" dist="50800" dir="8100000" algn="ctr" rotWithShape="0">
                    <a:srgbClr val="000000"/>
                  </a:outerShdw>
                </a:effectLst>
              </a:rPr>
              <a:t>Checkpoint</a:t>
            </a:r>
            <a:endParaRPr kumimoji="1" lang="zh-TW" altLang="en-US" b="1" dirty="0">
              <a:solidFill>
                <a:schemeClr val="bg1"/>
              </a:solidFill>
              <a:effectLst>
                <a:outerShdw blurRad="50800" dist="50800" dir="81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>
            <a:off x="523031" y="5547520"/>
            <a:ext cx="818503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89" y="3390896"/>
            <a:ext cx="7621" cy="76207"/>
          </a:xfrm>
          <a:prstGeom prst="rect">
            <a:avLst/>
          </a:prstGeom>
        </p:spPr>
      </p:pic>
      <p:sp>
        <p:nvSpPr>
          <p:cNvPr id="13" name="副標題 2"/>
          <p:cNvSpPr txBox="1">
            <a:spLocks/>
          </p:cNvSpPr>
          <p:nvPr/>
        </p:nvSpPr>
        <p:spPr>
          <a:xfrm>
            <a:off x="4271908" y="5730490"/>
            <a:ext cx="3229011" cy="84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0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吳建翰、周光照、鄭謹譯</a:t>
            </a:r>
            <a:endParaRPr kumimoji="1" lang="zh-TW" altLang="en-US" sz="2000" b="1" dirty="0">
              <a:solidFill>
                <a:schemeClr val="bg1"/>
              </a:solidFill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F38CBD7-EAE9-5542-8A39-5CA417D1D3A0}"/>
              </a:ext>
            </a:extLst>
          </p:cNvPr>
          <p:cNvSpPr txBox="1">
            <a:spLocks/>
          </p:cNvSpPr>
          <p:nvPr/>
        </p:nvSpPr>
        <p:spPr>
          <a:xfrm>
            <a:off x="7449400" y="5709224"/>
            <a:ext cx="1384619" cy="42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2000" b="1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2020.06.11</a:t>
            </a:r>
            <a:endParaRPr kumimoji="1" lang="zh-TW" altLang="en-US" sz="2000" b="1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1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DB4BFE2-51D7-2248-A4C1-173E0E1FB2F1}"/>
              </a:ext>
            </a:extLst>
          </p:cNvPr>
          <p:cNvGrpSpPr/>
          <p:nvPr/>
        </p:nvGrpSpPr>
        <p:grpSpPr>
          <a:xfrm>
            <a:off x="807057" y="1841641"/>
            <a:ext cx="2563288" cy="1710503"/>
            <a:chOff x="731170" y="1940280"/>
            <a:chExt cx="6628981" cy="1077253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62131841-376B-ED45-A458-7A6D311FEFA9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0405904-1637-5447-B36A-C1062425C526}"/>
                </a:ext>
              </a:extLst>
            </p:cNvPr>
            <p:cNvSpPr txBox="1"/>
            <p:nvPr/>
          </p:nvSpPr>
          <p:spPr>
            <a:xfrm>
              <a:off x="1010161" y="2141772"/>
              <a:ext cx="6070996" cy="600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1 bit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predictor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38D6ECD-F49F-FF49-8BC7-8B4BED5533B9}"/>
              </a:ext>
            </a:extLst>
          </p:cNvPr>
          <p:cNvGrpSpPr/>
          <p:nvPr/>
        </p:nvGrpSpPr>
        <p:grpSpPr>
          <a:xfrm>
            <a:off x="5773655" y="1865100"/>
            <a:ext cx="2563288" cy="1710503"/>
            <a:chOff x="731170" y="1940280"/>
            <a:chExt cx="6628981" cy="1077253"/>
          </a:xfrm>
        </p:grpSpPr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9D104D39-3005-6F46-9390-2BBFDB1D94AE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61B44E3-B19C-3F46-AC5E-C0EAD38D3E7A}"/>
                </a:ext>
              </a:extLst>
            </p:cNvPr>
            <p:cNvSpPr txBox="1"/>
            <p:nvPr/>
          </p:nvSpPr>
          <p:spPr>
            <a:xfrm>
              <a:off x="1010161" y="2141772"/>
              <a:ext cx="6070996" cy="600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2 bits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predictor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F3C16C8-8D03-A748-AFCD-EA9A4501066C}"/>
              </a:ext>
            </a:extLst>
          </p:cNvPr>
          <p:cNvGrpSpPr/>
          <p:nvPr/>
        </p:nvGrpSpPr>
        <p:grpSpPr>
          <a:xfrm>
            <a:off x="807057" y="3552144"/>
            <a:ext cx="2563288" cy="1710503"/>
            <a:chOff x="731170" y="1940280"/>
            <a:chExt cx="6628981" cy="1077253"/>
          </a:xfrm>
        </p:grpSpPr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EDF14CBF-E2EB-9147-A5FA-E3D262E4DA9A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2A36C939-90C7-4043-8DF8-61768825C21A}"/>
                </a:ext>
              </a:extLst>
            </p:cNvPr>
            <p:cNvSpPr txBox="1"/>
            <p:nvPr/>
          </p:nvSpPr>
          <p:spPr>
            <a:xfrm>
              <a:off x="1010161" y="2042780"/>
              <a:ext cx="6070996" cy="872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Single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Error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81E3FA0-B930-2643-94C9-3C3A529D881E}"/>
              </a:ext>
            </a:extLst>
          </p:cNvPr>
          <p:cNvGrpSpPr/>
          <p:nvPr/>
        </p:nvGrpSpPr>
        <p:grpSpPr>
          <a:xfrm>
            <a:off x="5773655" y="3552144"/>
            <a:ext cx="2563288" cy="1710503"/>
            <a:chOff x="731170" y="1940280"/>
            <a:chExt cx="6628981" cy="1077253"/>
          </a:xfrm>
        </p:grpSpPr>
        <p:sp>
          <p:nvSpPr>
            <p:cNvPr id="61" name="圓角矩形 60">
              <a:extLst>
                <a:ext uri="{FF2B5EF4-FFF2-40B4-BE49-F238E27FC236}">
                  <a16:creationId xmlns:a16="http://schemas.microsoft.com/office/drawing/2014/main" id="{68B5F601-4F6D-B746-A873-CEEACF46D9C3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239C918-CA80-4E4C-B255-BD539A90853E}"/>
                </a:ext>
              </a:extLst>
            </p:cNvPr>
            <p:cNvSpPr txBox="1"/>
            <p:nvPr/>
          </p:nvSpPr>
          <p:spPr>
            <a:xfrm>
              <a:off x="1010161" y="2042780"/>
              <a:ext cx="6070996" cy="872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Double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Errors</a:t>
              </a: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DAAD216-B71D-AD4A-9886-3FF9F982F167}"/>
              </a:ext>
            </a:extLst>
          </p:cNvPr>
          <p:cNvGrpSpPr/>
          <p:nvPr/>
        </p:nvGrpSpPr>
        <p:grpSpPr>
          <a:xfrm>
            <a:off x="3318247" y="3193155"/>
            <a:ext cx="2563288" cy="820449"/>
            <a:chOff x="731170" y="1940280"/>
            <a:chExt cx="6628981" cy="1077253"/>
          </a:xfrm>
        </p:grpSpPr>
        <p:sp>
          <p:nvSpPr>
            <p:cNvPr id="67" name="圓角矩形 66">
              <a:extLst>
                <a:ext uri="{FF2B5EF4-FFF2-40B4-BE49-F238E27FC236}">
                  <a16:creationId xmlns:a16="http://schemas.microsoft.com/office/drawing/2014/main" id="{029A71E0-7C8F-9B44-B50E-873BA1992089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7A24253A-A49E-134F-B7C7-0C8A07E125F4}"/>
                </a:ext>
              </a:extLst>
            </p:cNvPr>
            <p:cNvSpPr txBox="1"/>
            <p:nvPr/>
          </p:nvSpPr>
          <p:spPr>
            <a:xfrm>
              <a:off x="1010161" y="2140508"/>
              <a:ext cx="6070996" cy="3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7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DC48099-CBE6-0942-B104-5FD9985A63F2}"/>
              </a:ext>
            </a:extLst>
          </p:cNvPr>
          <p:cNvGrpSpPr/>
          <p:nvPr/>
        </p:nvGrpSpPr>
        <p:grpSpPr>
          <a:xfrm>
            <a:off x="1188407" y="2824761"/>
            <a:ext cx="6568748" cy="731508"/>
            <a:chOff x="1188407" y="2824761"/>
            <a:chExt cx="6568748" cy="731508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38857A6-19B6-DC41-BF7B-3AD8C0910348}"/>
                </a:ext>
              </a:extLst>
            </p:cNvPr>
            <p:cNvGrpSpPr/>
            <p:nvPr/>
          </p:nvGrpSpPr>
          <p:grpSpPr>
            <a:xfrm>
              <a:off x="4774683" y="2824761"/>
              <a:ext cx="2982472" cy="731508"/>
              <a:chOff x="731170" y="1940280"/>
              <a:chExt cx="6628981" cy="1077253"/>
            </a:xfrm>
          </p:grpSpPr>
          <p:sp>
            <p:nvSpPr>
              <p:cNvPr id="42" name="圓角矩形 41">
                <a:extLst>
                  <a:ext uri="{FF2B5EF4-FFF2-40B4-BE49-F238E27FC236}">
                    <a16:creationId xmlns:a16="http://schemas.microsoft.com/office/drawing/2014/main" id="{22F7608F-A840-5F45-811E-CC1B75CE1ACA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E691E74-666C-2F4C-B9E1-9C69DDD5CDB6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Write Through</a:t>
                </a: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1AABFA31-9209-544A-B43D-292DF00E8A6C}"/>
                </a:ext>
              </a:extLst>
            </p:cNvPr>
            <p:cNvGrpSpPr/>
            <p:nvPr/>
          </p:nvGrpSpPr>
          <p:grpSpPr>
            <a:xfrm>
              <a:off x="1188407" y="2824761"/>
              <a:ext cx="2982472" cy="731508"/>
              <a:chOff x="731170" y="1940280"/>
              <a:chExt cx="6628981" cy="1077253"/>
            </a:xfrm>
          </p:grpSpPr>
          <p:sp>
            <p:nvSpPr>
              <p:cNvPr id="39" name="圓角矩形 38">
                <a:extLst>
                  <a:ext uri="{FF2B5EF4-FFF2-40B4-BE49-F238E27FC236}">
                    <a16:creationId xmlns:a16="http://schemas.microsoft.com/office/drawing/2014/main" id="{8A8FF286-7457-E340-A0B6-A4A7E0DC2F60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0A7C198-DD0A-DA41-83B3-9BABFA239975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Write Back</a:t>
                </a: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52E03AD-EA69-864E-B737-5716DDB11B30}"/>
              </a:ext>
            </a:extLst>
          </p:cNvPr>
          <p:cNvGrpSpPr/>
          <p:nvPr/>
        </p:nvGrpSpPr>
        <p:grpSpPr>
          <a:xfrm>
            <a:off x="1199084" y="1616462"/>
            <a:ext cx="6558071" cy="738834"/>
            <a:chOff x="1199084" y="1616462"/>
            <a:chExt cx="6558071" cy="73883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94D28FA5-C957-8F42-97FB-13771144D989}"/>
                </a:ext>
              </a:extLst>
            </p:cNvPr>
            <p:cNvGrpSpPr/>
            <p:nvPr/>
          </p:nvGrpSpPr>
          <p:grpSpPr>
            <a:xfrm>
              <a:off x="1199084" y="1616462"/>
              <a:ext cx="2982472" cy="731508"/>
              <a:chOff x="731170" y="1940280"/>
              <a:chExt cx="6628981" cy="1077253"/>
            </a:xfrm>
          </p:grpSpPr>
          <p:sp>
            <p:nvSpPr>
              <p:cNvPr id="45" name="圓角矩形 44">
                <a:extLst>
                  <a:ext uri="{FF2B5EF4-FFF2-40B4-BE49-F238E27FC236}">
                    <a16:creationId xmlns:a16="http://schemas.microsoft.com/office/drawing/2014/main" id="{109042E6-FB2E-614C-89C0-1AF4640A4DA3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DFF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68D2A09-D986-E54A-845F-90B5735003BC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L1 Cache</a:t>
                </a: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22139418-DBA1-0647-929C-95A31653D1A4}"/>
                </a:ext>
              </a:extLst>
            </p:cNvPr>
            <p:cNvGrpSpPr/>
            <p:nvPr/>
          </p:nvGrpSpPr>
          <p:grpSpPr>
            <a:xfrm>
              <a:off x="4774683" y="1623788"/>
              <a:ext cx="2982472" cy="731508"/>
              <a:chOff x="731170" y="1940280"/>
              <a:chExt cx="6628981" cy="1077253"/>
            </a:xfrm>
          </p:grpSpPr>
          <p:sp>
            <p:nvSpPr>
              <p:cNvPr id="61" name="圓角矩形 60">
                <a:extLst>
                  <a:ext uri="{FF2B5EF4-FFF2-40B4-BE49-F238E27FC236}">
                    <a16:creationId xmlns:a16="http://schemas.microsoft.com/office/drawing/2014/main" id="{ADB89201-8902-5B4E-AFC7-14D099DE79D0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DFF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BDA7D82-60D2-E84A-9CD3-05EA713BDB7E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L2 Cache</a:t>
                </a:r>
              </a:p>
            </p:txBody>
          </p:sp>
        </p:grp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AB6FC56-378E-B34C-9E22-8BA6CC6C5A88}"/>
              </a:ext>
            </a:extLst>
          </p:cNvPr>
          <p:cNvGrpSpPr/>
          <p:nvPr/>
        </p:nvGrpSpPr>
        <p:grpSpPr>
          <a:xfrm>
            <a:off x="3069556" y="3673584"/>
            <a:ext cx="2982472" cy="731508"/>
            <a:chOff x="731170" y="1940280"/>
            <a:chExt cx="6628981" cy="1077253"/>
          </a:xfrm>
        </p:grpSpPr>
        <p:sp>
          <p:nvSpPr>
            <p:cNvPr id="67" name="圓角矩形 66">
              <a:extLst>
                <a:ext uri="{FF2B5EF4-FFF2-40B4-BE49-F238E27FC236}">
                  <a16:creationId xmlns:a16="http://schemas.microsoft.com/office/drawing/2014/main" id="{79E9077F-04ED-4346-AC89-5FF03EF1EE7D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DC06E74A-9A52-6442-B954-5CEA3E1586D5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Through + Buffer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33E56520-A25C-DD46-9F1B-ACB961E3565E}"/>
              </a:ext>
            </a:extLst>
          </p:cNvPr>
          <p:cNvGrpSpPr/>
          <p:nvPr/>
        </p:nvGrpSpPr>
        <p:grpSpPr>
          <a:xfrm>
            <a:off x="836882" y="4741692"/>
            <a:ext cx="7323813" cy="738834"/>
            <a:chOff x="836882" y="4741692"/>
            <a:chExt cx="7323813" cy="738834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5D027CE0-3FB8-D14F-B658-FE063BFA51F3}"/>
                </a:ext>
              </a:extLst>
            </p:cNvPr>
            <p:cNvGrpSpPr/>
            <p:nvPr/>
          </p:nvGrpSpPr>
          <p:grpSpPr>
            <a:xfrm>
              <a:off x="836882" y="4741692"/>
              <a:ext cx="2982472" cy="731508"/>
              <a:chOff x="731170" y="1940280"/>
              <a:chExt cx="6628981" cy="1077253"/>
            </a:xfrm>
          </p:grpSpPr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A80D4255-4BBF-1546-A969-8BF6005DCFA4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FFFEA6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86153DE-0F00-8149-B1B2-C18E58733F06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Directly Map</a:t>
                </a: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4A4DD117-DE9C-0C46-A822-A71D88E003F6}"/>
                </a:ext>
              </a:extLst>
            </p:cNvPr>
            <p:cNvGrpSpPr/>
            <p:nvPr/>
          </p:nvGrpSpPr>
          <p:grpSpPr>
            <a:xfrm>
              <a:off x="3973911" y="4749018"/>
              <a:ext cx="1993654" cy="731508"/>
              <a:chOff x="731170" y="1940280"/>
              <a:chExt cx="6628981" cy="1077253"/>
            </a:xfrm>
          </p:grpSpPr>
          <p:sp>
            <p:nvSpPr>
              <p:cNvPr id="50" name="圓角矩形 49">
                <a:extLst>
                  <a:ext uri="{FF2B5EF4-FFF2-40B4-BE49-F238E27FC236}">
                    <a16:creationId xmlns:a16="http://schemas.microsoft.com/office/drawing/2014/main" id="{01B2EB06-3E9E-CD45-89E8-04C7E29BA03D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FFFEA6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F83D8D91-DA82-4540-97BC-22536C3F7393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2 ways</a:t>
                </a: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4B3AEC0F-E6AF-1742-A250-615B6ECC49F3}"/>
                </a:ext>
              </a:extLst>
            </p:cNvPr>
            <p:cNvGrpSpPr/>
            <p:nvPr/>
          </p:nvGrpSpPr>
          <p:grpSpPr>
            <a:xfrm>
              <a:off x="6167041" y="4749018"/>
              <a:ext cx="1993654" cy="731508"/>
              <a:chOff x="731170" y="1940280"/>
              <a:chExt cx="6628981" cy="1077253"/>
            </a:xfrm>
          </p:grpSpPr>
          <p:sp>
            <p:nvSpPr>
              <p:cNvPr id="70" name="圓角矩形 69">
                <a:extLst>
                  <a:ext uri="{FF2B5EF4-FFF2-40B4-BE49-F238E27FC236}">
                    <a16:creationId xmlns:a16="http://schemas.microsoft.com/office/drawing/2014/main" id="{DFDBF963-4011-DF47-A6D7-9BCC22446AA2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FFFEA6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DB771E71-3C94-2244-BB38-2BB21F45F244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4 ways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5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6568" y="4496353"/>
            <a:ext cx="8053132" cy="1710503"/>
          </a:xfrm>
        </p:spPr>
        <p:txBody>
          <a:bodyPr anchor="t">
            <a:normAutofit fontScale="90000"/>
          </a:bodyPr>
          <a:lstStyle/>
          <a:p>
            <a:r>
              <a:rPr lang="pt-BR" altLang="zh-TW" dirty="0"/>
              <a:t>     				  </a:t>
            </a:r>
            <a:r>
              <a:rPr lang="en-US" altLang="zh-TW" sz="6700" b="1" dirty="0"/>
              <a:t>Timeline</a:t>
            </a:r>
            <a:br>
              <a:rPr lang="en-US" altLang="zh-TW" sz="6700" b="1" dirty="0"/>
            </a:br>
            <a:r>
              <a:rPr lang="en-US" altLang="zh-TW" sz="6700" b="1" dirty="0"/>
              <a:t>			Assignment</a:t>
            </a:r>
            <a:endParaRPr kumimoji="1" lang="zh-TW" altLang="en-US" b="1" dirty="0">
              <a:solidFill>
                <a:schemeClr val="bg1"/>
              </a:solidFill>
              <a:effectLst>
                <a:outerShdw blurRad="50800" dist="50800" dir="81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t>12</a:t>
            </a:fld>
            <a:endParaRPr kumimoji="1" lang="zh-TW" altLang="en-US" dirty="0"/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89" y="3390896"/>
            <a:ext cx="7621" cy="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4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AABFA31-9209-544A-B43D-292DF00E8A6C}"/>
              </a:ext>
            </a:extLst>
          </p:cNvPr>
          <p:cNvGrpSpPr/>
          <p:nvPr/>
        </p:nvGrpSpPr>
        <p:grpSpPr>
          <a:xfrm>
            <a:off x="3891219" y="1894653"/>
            <a:ext cx="3455890" cy="1050925"/>
            <a:chOff x="731170" y="1940280"/>
            <a:chExt cx="6628981" cy="1547642"/>
          </a:xfrm>
        </p:grpSpPr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8A8FF286-7457-E340-A0B6-A4A7E0DC2F60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0A7C198-DD0A-DA41-83B3-9BABFA239975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14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Cache Comparison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22139418-DBA1-0647-929C-95A31653D1A4}"/>
              </a:ext>
            </a:extLst>
          </p:cNvPr>
          <p:cNvGrpSpPr/>
          <p:nvPr/>
        </p:nvGrpSpPr>
        <p:grpSpPr>
          <a:xfrm>
            <a:off x="936467" y="3035545"/>
            <a:ext cx="1862707" cy="731508"/>
            <a:chOff x="731170" y="1940280"/>
            <a:chExt cx="6628981" cy="1077253"/>
          </a:xfrm>
        </p:grpSpPr>
        <p:sp>
          <p:nvSpPr>
            <p:cNvPr id="61" name="圓角矩形 60">
              <a:extLst>
                <a:ext uri="{FF2B5EF4-FFF2-40B4-BE49-F238E27FC236}">
                  <a16:creationId xmlns:a16="http://schemas.microsoft.com/office/drawing/2014/main" id="{ADB89201-8902-5B4E-AFC7-14D099DE79D0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BDA7D82-60D2-E84A-9CD3-05EA713BDB7E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鄭謹譯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D03CAC1-F039-5640-9F89-781EB9449532}"/>
              </a:ext>
            </a:extLst>
          </p:cNvPr>
          <p:cNvGrpSpPr/>
          <p:nvPr/>
        </p:nvGrpSpPr>
        <p:grpSpPr>
          <a:xfrm>
            <a:off x="925935" y="1898066"/>
            <a:ext cx="1862707" cy="731508"/>
            <a:chOff x="731170" y="1940280"/>
            <a:chExt cx="6628981" cy="1077253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0FE36820-EEF2-D64D-BBA5-08DD0BBD69C5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DEE2494-589A-644D-839E-E73D37E3D19D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吳建翰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1A421F3-8543-6F45-80A5-C555F1443514}"/>
              </a:ext>
            </a:extLst>
          </p:cNvPr>
          <p:cNvGrpSpPr/>
          <p:nvPr/>
        </p:nvGrpSpPr>
        <p:grpSpPr>
          <a:xfrm>
            <a:off x="925935" y="4221186"/>
            <a:ext cx="1862707" cy="731508"/>
            <a:chOff x="731170" y="1940280"/>
            <a:chExt cx="6628981" cy="1077253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59F03A21-9A72-3847-8DB8-74E68CECD219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E9880FA-CB70-3E4C-AE18-F8F94C311AAB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周光照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28C8414-F2DA-8246-B5EB-E7D4BF9F4FF1}"/>
              </a:ext>
            </a:extLst>
          </p:cNvPr>
          <p:cNvGrpSpPr/>
          <p:nvPr/>
        </p:nvGrpSpPr>
        <p:grpSpPr>
          <a:xfrm>
            <a:off x="3902691" y="3035545"/>
            <a:ext cx="3455890" cy="731508"/>
            <a:chOff x="731170" y="1940280"/>
            <a:chExt cx="6628981" cy="1077253"/>
          </a:xfrm>
        </p:grpSpPr>
        <p:sp>
          <p:nvSpPr>
            <p:cNvPr id="53" name="圓角矩形 52">
              <a:extLst>
                <a:ext uri="{FF2B5EF4-FFF2-40B4-BE49-F238E27FC236}">
                  <a16:creationId xmlns:a16="http://schemas.microsoft.com/office/drawing/2014/main" id="{9FD2AC28-EA78-6146-80C8-FD9568B89F2E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D38154C-8E9C-E746-8578-BB0B39370200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Compression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720AEEF-35C3-8D43-803E-E449F607F3E1}"/>
              </a:ext>
            </a:extLst>
          </p:cNvPr>
          <p:cNvGrpSpPr/>
          <p:nvPr/>
        </p:nvGrpSpPr>
        <p:grpSpPr>
          <a:xfrm>
            <a:off x="3891219" y="4231840"/>
            <a:ext cx="3455890" cy="731508"/>
            <a:chOff x="731170" y="1940280"/>
            <a:chExt cx="6628981" cy="1077253"/>
          </a:xfrm>
        </p:grpSpPr>
        <p:sp>
          <p:nvSpPr>
            <p:cNvPr id="58" name="圓角矩形 57">
              <a:extLst>
                <a:ext uri="{FF2B5EF4-FFF2-40B4-BE49-F238E27FC236}">
                  <a16:creationId xmlns:a16="http://schemas.microsoft.com/office/drawing/2014/main" id="{A8FAD526-2DA3-814D-B4D1-AFF2E78828F8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3248693-388D-3B4C-92D1-B17B36BB31A3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Prediction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EEED9100-41EE-B940-93BB-07D5E1132E14}"/>
              </a:ext>
            </a:extLst>
          </p:cNvPr>
          <p:cNvGrpSpPr/>
          <p:nvPr/>
        </p:nvGrpSpPr>
        <p:grpSpPr>
          <a:xfrm>
            <a:off x="1857288" y="5377267"/>
            <a:ext cx="4989366" cy="861237"/>
            <a:chOff x="731170" y="2078045"/>
            <a:chExt cx="6628981" cy="542396"/>
          </a:xfrm>
        </p:grpSpPr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DBBE9088-B9D9-D547-BB88-882D6393980D}"/>
                </a:ext>
              </a:extLst>
            </p:cNvPr>
            <p:cNvSpPr/>
            <p:nvPr/>
          </p:nvSpPr>
          <p:spPr>
            <a:xfrm>
              <a:off x="731170" y="2078045"/>
              <a:ext cx="6628981" cy="542396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6FAFE5C-A9A1-5C43-98BE-39D27EEE3348}"/>
                </a:ext>
              </a:extLst>
            </p:cNvPr>
            <p:cNvSpPr txBox="1"/>
            <p:nvPr/>
          </p:nvSpPr>
          <p:spPr>
            <a:xfrm>
              <a:off x="1014177" y="2170356"/>
              <a:ext cx="6070996" cy="3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Baseline Enhancement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4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Currently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AABFA31-9209-544A-B43D-292DF00E8A6C}"/>
              </a:ext>
            </a:extLst>
          </p:cNvPr>
          <p:cNvGrpSpPr/>
          <p:nvPr/>
        </p:nvGrpSpPr>
        <p:grpSpPr>
          <a:xfrm>
            <a:off x="2922720" y="1896892"/>
            <a:ext cx="1862707" cy="731508"/>
            <a:chOff x="731170" y="1940280"/>
            <a:chExt cx="6628981" cy="1077253"/>
          </a:xfrm>
        </p:grpSpPr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8A8FF286-7457-E340-A0B6-A4A7E0DC2F60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0A7C198-DD0A-DA41-83B3-9BABFA239975}"/>
                </a:ext>
              </a:extLst>
            </p:cNvPr>
            <p:cNvSpPr txBox="1"/>
            <p:nvPr/>
          </p:nvSpPr>
          <p:spPr>
            <a:xfrm>
              <a:off x="986432" y="2082859"/>
              <a:ext cx="6070993" cy="770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L2 Cache 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22139418-DBA1-0647-929C-95A31653D1A4}"/>
              </a:ext>
            </a:extLst>
          </p:cNvPr>
          <p:cNvGrpSpPr/>
          <p:nvPr/>
        </p:nvGrpSpPr>
        <p:grpSpPr>
          <a:xfrm>
            <a:off x="936467" y="3035545"/>
            <a:ext cx="1862707" cy="731508"/>
            <a:chOff x="731170" y="1940280"/>
            <a:chExt cx="6628981" cy="1077253"/>
          </a:xfrm>
        </p:grpSpPr>
        <p:sp>
          <p:nvSpPr>
            <p:cNvPr id="61" name="圓角矩形 60">
              <a:extLst>
                <a:ext uri="{FF2B5EF4-FFF2-40B4-BE49-F238E27FC236}">
                  <a16:creationId xmlns:a16="http://schemas.microsoft.com/office/drawing/2014/main" id="{ADB89201-8902-5B4E-AFC7-14D099DE79D0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0BDA7D82-60D2-E84A-9CD3-05EA713BDB7E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鄭謹譯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D03CAC1-F039-5640-9F89-781EB9449532}"/>
              </a:ext>
            </a:extLst>
          </p:cNvPr>
          <p:cNvGrpSpPr/>
          <p:nvPr/>
        </p:nvGrpSpPr>
        <p:grpSpPr>
          <a:xfrm>
            <a:off x="925935" y="1898066"/>
            <a:ext cx="1862707" cy="731508"/>
            <a:chOff x="731170" y="1940280"/>
            <a:chExt cx="6628981" cy="1077253"/>
          </a:xfrm>
        </p:grpSpPr>
        <p:sp>
          <p:nvSpPr>
            <p:cNvPr id="36" name="圓角矩形 35">
              <a:extLst>
                <a:ext uri="{FF2B5EF4-FFF2-40B4-BE49-F238E27FC236}">
                  <a16:creationId xmlns:a16="http://schemas.microsoft.com/office/drawing/2014/main" id="{0FE36820-EEF2-D64D-BBA5-08DD0BBD69C5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CDEE2494-589A-644D-839E-E73D37E3D19D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吳建翰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1A421F3-8543-6F45-80A5-C555F1443514}"/>
              </a:ext>
            </a:extLst>
          </p:cNvPr>
          <p:cNvGrpSpPr/>
          <p:nvPr/>
        </p:nvGrpSpPr>
        <p:grpSpPr>
          <a:xfrm>
            <a:off x="925935" y="4221186"/>
            <a:ext cx="1862707" cy="731508"/>
            <a:chOff x="731170" y="1940280"/>
            <a:chExt cx="6628981" cy="1077253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59F03A21-9A72-3847-8DB8-74E68CECD219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DFF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E9880FA-CB70-3E4C-AE18-F8F94C311AAB}"/>
                </a:ext>
              </a:extLst>
            </p:cNvPr>
            <p:cNvSpPr txBox="1"/>
            <p:nvPr/>
          </p:nvSpPr>
          <p:spPr>
            <a:xfrm>
              <a:off x="1062112" y="2098517"/>
              <a:ext cx="6070995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周光照</a:t>
              </a:r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28C8414-F2DA-8246-B5EB-E7D4BF9F4FF1}"/>
              </a:ext>
            </a:extLst>
          </p:cNvPr>
          <p:cNvGrpSpPr/>
          <p:nvPr/>
        </p:nvGrpSpPr>
        <p:grpSpPr>
          <a:xfrm>
            <a:off x="2894770" y="3042563"/>
            <a:ext cx="4266729" cy="1050925"/>
            <a:chOff x="731170" y="1940280"/>
            <a:chExt cx="6628981" cy="1547642"/>
          </a:xfrm>
        </p:grpSpPr>
        <p:sp>
          <p:nvSpPr>
            <p:cNvPr id="53" name="圓角矩形 52">
              <a:extLst>
                <a:ext uri="{FF2B5EF4-FFF2-40B4-BE49-F238E27FC236}">
                  <a16:creationId xmlns:a16="http://schemas.microsoft.com/office/drawing/2014/main" id="{9FD2AC28-EA78-6146-80C8-FD9568B89F2E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D38154C-8E9C-E746-8578-BB0B39370200}"/>
                </a:ext>
              </a:extLst>
            </p:cNvPr>
            <p:cNvSpPr txBox="1"/>
            <p:nvPr/>
          </p:nvSpPr>
          <p:spPr>
            <a:xfrm>
              <a:off x="986431" y="2082859"/>
              <a:ext cx="6070993" cy="1405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Pipeline RISCV &amp; debug</a:t>
              </a: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720AEEF-35C3-8D43-803E-E449F607F3E1}"/>
              </a:ext>
            </a:extLst>
          </p:cNvPr>
          <p:cNvGrpSpPr/>
          <p:nvPr/>
        </p:nvGrpSpPr>
        <p:grpSpPr>
          <a:xfrm>
            <a:off x="2926039" y="4238005"/>
            <a:ext cx="2371358" cy="731508"/>
            <a:chOff x="731170" y="1940280"/>
            <a:chExt cx="6628981" cy="1077253"/>
          </a:xfrm>
        </p:grpSpPr>
        <p:sp>
          <p:nvSpPr>
            <p:cNvPr id="58" name="圓角矩形 57">
              <a:extLst>
                <a:ext uri="{FF2B5EF4-FFF2-40B4-BE49-F238E27FC236}">
                  <a16:creationId xmlns:a16="http://schemas.microsoft.com/office/drawing/2014/main" id="{A8FAD526-2DA3-814D-B4D1-AFF2E78828F8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3248693-388D-3B4C-92D1-B17B36BB31A3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Hazard Unit</a:t>
              </a: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EEED9100-41EE-B940-93BB-07D5E1132E14}"/>
              </a:ext>
            </a:extLst>
          </p:cNvPr>
          <p:cNvGrpSpPr/>
          <p:nvPr/>
        </p:nvGrpSpPr>
        <p:grpSpPr>
          <a:xfrm>
            <a:off x="1857288" y="5377267"/>
            <a:ext cx="4989366" cy="861237"/>
            <a:chOff x="731170" y="2078045"/>
            <a:chExt cx="6628981" cy="542396"/>
          </a:xfrm>
        </p:grpSpPr>
        <p:sp>
          <p:nvSpPr>
            <p:cNvPr id="72" name="圓角矩形 71">
              <a:extLst>
                <a:ext uri="{FF2B5EF4-FFF2-40B4-BE49-F238E27FC236}">
                  <a16:creationId xmlns:a16="http://schemas.microsoft.com/office/drawing/2014/main" id="{DBBE9088-B9D9-D547-BB88-882D6393980D}"/>
                </a:ext>
              </a:extLst>
            </p:cNvPr>
            <p:cNvSpPr/>
            <p:nvPr/>
          </p:nvSpPr>
          <p:spPr>
            <a:xfrm>
              <a:off x="731170" y="2078045"/>
              <a:ext cx="6628981" cy="542396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6FAFE5C-A9A1-5C43-98BE-39D27EEE3348}"/>
                </a:ext>
              </a:extLst>
            </p:cNvPr>
            <p:cNvSpPr txBox="1"/>
            <p:nvPr/>
          </p:nvSpPr>
          <p:spPr>
            <a:xfrm>
              <a:off x="1014177" y="2170356"/>
              <a:ext cx="6070996" cy="3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Baseline Enhancement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6591FD3-E2B9-4F48-A7F3-2B0CDBB7EC46}"/>
              </a:ext>
            </a:extLst>
          </p:cNvPr>
          <p:cNvGrpSpPr/>
          <p:nvPr/>
        </p:nvGrpSpPr>
        <p:grpSpPr>
          <a:xfrm>
            <a:off x="5554214" y="1903301"/>
            <a:ext cx="2841960" cy="731508"/>
            <a:chOff x="731170" y="1940280"/>
            <a:chExt cx="6628981" cy="1077253"/>
          </a:xfrm>
        </p:grpSpPr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3F254F39-0DC6-B54E-A91A-F3B39ED640F1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E700455-4CC8-0C4E-AF77-02631751D761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Pipeline debug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C3D7B6B-5ACC-4C47-BA63-6BC833897B1A}"/>
              </a:ext>
            </a:extLst>
          </p:cNvPr>
          <p:cNvGrpSpPr/>
          <p:nvPr/>
        </p:nvGrpSpPr>
        <p:grpSpPr>
          <a:xfrm>
            <a:off x="5554214" y="4258471"/>
            <a:ext cx="2841960" cy="731508"/>
            <a:chOff x="731170" y="1940280"/>
            <a:chExt cx="6628981" cy="1077253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120E55A1-61CD-0B45-A271-23F03A1D484B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C28F450-924E-4A4D-90F8-C58020C5F452}"/>
                </a:ext>
              </a:extLst>
            </p:cNvPr>
            <p:cNvSpPr txBox="1"/>
            <p:nvPr/>
          </p:nvSpPr>
          <p:spPr>
            <a:xfrm>
              <a:off x="986432" y="2082859"/>
              <a:ext cx="6070994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Pipeline debug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39F754F-1C4B-514D-8CCE-C027227CF8B3}"/>
              </a:ext>
            </a:extLst>
          </p:cNvPr>
          <p:cNvGrpSpPr/>
          <p:nvPr/>
        </p:nvGrpSpPr>
        <p:grpSpPr>
          <a:xfrm>
            <a:off x="7352887" y="3063246"/>
            <a:ext cx="1043287" cy="731508"/>
            <a:chOff x="731170" y="1940280"/>
            <a:chExt cx="6628981" cy="1077253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865A1937-FE32-7749-92DA-4EC4E9833A52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39EC039-A6F6-BB40-B107-7102F99C480D}"/>
                </a:ext>
              </a:extLst>
            </p:cNvPr>
            <p:cNvSpPr txBox="1"/>
            <p:nvPr/>
          </p:nvSpPr>
          <p:spPr>
            <a:xfrm>
              <a:off x="986431" y="2082859"/>
              <a:ext cx="6070991" cy="77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9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3031" y="1062034"/>
            <a:ext cx="8053132" cy="1710503"/>
          </a:xfrm>
        </p:spPr>
        <p:txBody>
          <a:bodyPr anchor="t">
            <a:normAutofit/>
          </a:bodyPr>
          <a:lstStyle/>
          <a:p>
            <a:r>
              <a:rPr lang="pt-BR" altLang="zh-TW" dirty="0"/>
              <a:t>      </a:t>
            </a:r>
            <a:r>
              <a:rPr kumimoji="1" lang="en-US" altLang="zh-TW" b="1" dirty="0">
                <a:effectLst>
                  <a:outerShdw blurRad="50800" dist="50800" dir="5400000" algn="ctr" rotWithShape="0">
                    <a:srgbClr val="000000">
                      <a:alpha val="92000"/>
                    </a:srgbClr>
                  </a:outerShdw>
                </a:effectLst>
              </a:rPr>
              <a:t>Thank You!</a:t>
            </a:r>
            <a:endParaRPr kumimoji="1" lang="zh-TW" altLang="en-US" b="1" dirty="0">
              <a:solidFill>
                <a:schemeClr val="bg1"/>
              </a:solidFill>
              <a:effectLst>
                <a:outerShdw blurRad="50800" dist="50800" dir="81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t>15</a:t>
            </a:fld>
            <a:endParaRPr kumimoji="1" lang="zh-TW" altLang="en-US" dirty="0"/>
          </a:p>
        </p:txBody>
      </p:sp>
      <p:cxnSp>
        <p:nvCxnSpPr>
          <p:cNvPr id="8" name="直線接點 7"/>
          <p:cNvCxnSpPr>
            <a:cxnSpLocks/>
          </p:cNvCxnSpPr>
          <p:nvPr/>
        </p:nvCxnSpPr>
        <p:spPr>
          <a:xfrm>
            <a:off x="523031" y="5547520"/>
            <a:ext cx="8185034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89" y="3390896"/>
            <a:ext cx="7621" cy="76207"/>
          </a:xfrm>
          <a:prstGeom prst="rect">
            <a:avLst/>
          </a:prstGeom>
        </p:spPr>
      </p:pic>
      <p:sp>
        <p:nvSpPr>
          <p:cNvPr id="13" name="副標題 2"/>
          <p:cNvSpPr txBox="1">
            <a:spLocks/>
          </p:cNvSpPr>
          <p:nvPr/>
        </p:nvSpPr>
        <p:spPr>
          <a:xfrm>
            <a:off x="4271908" y="5730490"/>
            <a:ext cx="3229011" cy="84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sz="2000" b="1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吳建翰、周光照、鄭謹譯</a:t>
            </a:r>
            <a:endParaRPr kumimoji="1" lang="zh-TW" altLang="en-US" sz="2000" b="1" dirty="0">
              <a:solidFill>
                <a:schemeClr val="bg1"/>
              </a:solidFill>
              <a:latin typeface="+mj-lt"/>
              <a:ea typeface="Calibri Light" charset="0"/>
              <a:cs typeface="Calibri Light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F38CBD7-EAE9-5542-8A39-5CA417D1D3A0}"/>
              </a:ext>
            </a:extLst>
          </p:cNvPr>
          <p:cNvSpPr txBox="1">
            <a:spLocks/>
          </p:cNvSpPr>
          <p:nvPr/>
        </p:nvSpPr>
        <p:spPr>
          <a:xfrm>
            <a:off x="7449400" y="5709224"/>
            <a:ext cx="1384619" cy="42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TW" sz="2000" b="1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2020.06.11</a:t>
            </a:r>
            <a:endParaRPr kumimoji="1" lang="zh-TW" altLang="en-US" sz="2000" b="1" dirty="0">
              <a:solidFill>
                <a:schemeClr val="bg1"/>
              </a:solidFill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1C89B0-A966-5B4E-B508-533892EA90D1}"/>
              </a:ext>
            </a:extLst>
          </p:cNvPr>
          <p:cNvGrpSpPr/>
          <p:nvPr/>
        </p:nvGrpSpPr>
        <p:grpSpPr>
          <a:xfrm>
            <a:off x="1543988" y="1700439"/>
            <a:ext cx="5686039" cy="1077253"/>
            <a:chOff x="1289155" y="1940280"/>
            <a:chExt cx="5686039" cy="1077253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B8492543-480F-154B-96AA-829F32E28303}"/>
                </a:ext>
              </a:extLst>
            </p:cNvPr>
            <p:cNvSpPr/>
            <p:nvPr/>
          </p:nvSpPr>
          <p:spPr>
            <a:xfrm>
              <a:off x="1289155" y="1940280"/>
              <a:ext cx="5571397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15DBF89F-7B9D-6A40-9D8A-DEA4C11B0105}"/>
                </a:ext>
              </a:extLst>
            </p:cNvPr>
            <p:cNvGrpSpPr/>
            <p:nvPr/>
          </p:nvGrpSpPr>
          <p:grpSpPr>
            <a:xfrm>
              <a:off x="1626825" y="2152806"/>
              <a:ext cx="5348369" cy="648000"/>
              <a:chOff x="2034903" y="1702752"/>
              <a:chExt cx="5348369" cy="648000"/>
            </a:xfrm>
          </p:grpSpPr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7CC685B5-623E-2D47-AB8F-EA0BFA6346A0}"/>
                  </a:ext>
                </a:extLst>
              </p:cNvPr>
              <p:cNvCxnSpPr/>
              <p:nvPr/>
            </p:nvCxnSpPr>
            <p:spPr>
              <a:xfrm>
                <a:off x="2500140" y="1702752"/>
                <a:ext cx="0" cy="6480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188E3D1-F422-5F4A-ADAA-9DD80D6AE9BE}"/>
                  </a:ext>
                </a:extLst>
              </p:cNvPr>
              <p:cNvSpPr txBox="1"/>
              <p:nvPr/>
            </p:nvSpPr>
            <p:spPr>
              <a:xfrm>
                <a:off x="2034903" y="17959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</a:rPr>
                  <a:t>1</a:t>
                </a:r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E101691-E13E-6541-92F0-EADC19BCCF5D}"/>
                  </a:ext>
                </a:extLst>
              </p:cNvPr>
              <p:cNvSpPr txBox="1"/>
              <p:nvPr/>
            </p:nvSpPr>
            <p:spPr>
              <a:xfrm>
                <a:off x="2538243" y="1794361"/>
                <a:ext cx="4845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dirty="0">
                    <a:solidFill>
                      <a:srgbClr val="C00000"/>
                    </a:solidFill>
                  </a:rPr>
                  <a:t>Baseline : Current Design</a:t>
                </a:r>
              </a:p>
            </p:txBody>
          </p:sp>
        </p:grp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6A9EA84-C360-E34F-82F9-ECA7E49CA48C}"/>
              </a:ext>
            </a:extLst>
          </p:cNvPr>
          <p:cNvGrpSpPr/>
          <p:nvPr/>
        </p:nvGrpSpPr>
        <p:grpSpPr>
          <a:xfrm>
            <a:off x="1561478" y="3030619"/>
            <a:ext cx="5686039" cy="1077253"/>
            <a:chOff x="1289155" y="1940280"/>
            <a:chExt cx="5686039" cy="1077253"/>
          </a:xfrm>
        </p:grpSpPr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CD83BA99-C2C5-0D43-8906-B557766745B6}"/>
                </a:ext>
              </a:extLst>
            </p:cNvPr>
            <p:cNvSpPr/>
            <p:nvPr/>
          </p:nvSpPr>
          <p:spPr>
            <a:xfrm>
              <a:off x="1289155" y="1940280"/>
              <a:ext cx="5571397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4577A54-D129-314A-9E8E-D9E8DBAAEF63}"/>
                </a:ext>
              </a:extLst>
            </p:cNvPr>
            <p:cNvGrpSpPr/>
            <p:nvPr/>
          </p:nvGrpSpPr>
          <p:grpSpPr>
            <a:xfrm>
              <a:off x="1626825" y="2152806"/>
              <a:ext cx="5348369" cy="648000"/>
              <a:chOff x="2034903" y="1702752"/>
              <a:chExt cx="5348369" cy="648000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857FC8FD-44CC-074C-ABD1-5A6FFDB56808}"/>
                  </a:ext>
                </a:extLst>
              </p:cNvPr>
              <p:cNvCxnSpPr/>
              <p:nvPr/>
            </p:nvCxnSpPr>
            <p:spPr>
              <a:xfrm>
                <a:off x="2500140" y="1702752"/>
                <a:ext cx="0" cy="6480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0777A6B-E8B9-D942-9C59-8B977849CFA0}"/>
                  </a:ext>
                </a:extLst>
              </p:cNvPr>
              <p:cNvSpPr txBox="1"/>
              <p:nvPr/>
            </p:nvSpPr>
            <p:spPr>
              <a:xfrm>
                <a:off x="2034903" y="17959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</a:rPr>
                  <a:t>2</a:t>
                </a:r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5C9A4FA-2296-0842-9D4F-F312E90F827C}"/>
                  </a:ext>
                </a:extLst>
              </p:cNvPr>
              <p:cNvSpPr txBox="1"/>
              <p:nvPr/>
            </p:nvSpPr>
            <p:spPr>
              <a:xfrm>
                <a:off x="2538243" y="1794361"/>
                <a:ext cx="4845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dirty="0">
                    <a:solidFill>
                      <a:srgbClr val="C00000"/>
                    </a:solidFill>
                  </a:rPr>
                  <a:t>Extension : Our Ideas</a:t>
                </a:r>
              </a:p>
            </p:txBody>
          </p:sp>
        </p:grp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AFE0794-9A7D-284B-9C7E-66A4BF2166D7}"/>
              </a:ext>
            </a:extLst>
          </p:cNvPr>
          <p:cNvGrpSpPr/>
          <p:nvPr/>
        </p:nvGrpSpPr>
        <p:grpSpPr>
          <a:xfrm>
            <a:off x="1565021" y="4384498"/>
            <a:ext cx="5686039" cy="1077253"/>
            <a:chOff x="1289155" y="1940280"/>
            <a:chExt cx="5686039" cy="1077253"/>
          </a:xfrm>
        </p:grpSpPr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2B9E1E56-2B27-4E4B-956D-2406BD18C925}"/>
                </a:ext>
              </a:extLst>
            </p:cNvPr>
            <p:cNvSpPr/>
            <p:nvPr/>
          </p:nvSpPr>
          <p:spPr>
            <a:xfrm>
              <a:off x="1289155" y="1940280"/>
              <a:ext cx="5571397" cy="1077253"/>
            </a:xfrm>
            <a:prstGeom prst="roundRect">
              <a:avLst>
                <a:gd name="adj" fmla="val 41433"/>
              </a:avLst>
            </a:prstGeom>
            <a:solidFill>
              <a:srgbClr val="FFFEA6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96CF44D-C66C-454A-910F-8D2ED3713E25}"/>
                </a:ext>
              </a:extLst>
            </p:cNvPr>
            <p:cNvGrpSpPr/>
            <p:nvPr/>
          </p:nvGrpSpPr>
          <p:grpSpPr>
            <a:xfrm>
              <a:off x="1626825" y="2152806"/>
              <a:ext cx="5348369" cy="648000"/>
              <a:chOff x="2034903" y="1702752"/>
              <a:chExt cx="5348369" cy="648000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2DF5598F-0ED8-AB4B-B03E-2E60836BE57A}"/>
                  </a:ext>
                </a:extLst>
              </p:cNvPr>
              <p:cNvCxnSpPr/>
              <p:nvPr/>
            </p:nvCxnSpPr>
            <p:spPr>
              <a:xfrm>
                <a:off x="2500140" y="1702752"/>
                <a:ext cx="0" cy="64800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8155D46-0767-0644-BBEB-AAF7C76B159F}"/>
                  </a:ext>
                </a:extLst>
              </p:cNvPr>
              <p:cNvSpPr txBox="1"/>
              <p:nvPr/>
            </p:nvSpPr>
            <p:spPr>
              <a:xfrm>
                <a:off x="2034903" y="179592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</a:rPr>
                  <a:t>3</a:t>
                </a:r>
                <a:endParaRPr kumimoji="1"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892DACC-C8EF-104C-9368-2A3F7BF91252}"/>
                  </a:ext>
                </a:extLst>
              </p:cNvPr>
              <p:cNvSpPr txBox="1"/>
              <p:nvPr/>
            </p:nvSpPr>
            <p:spPr>
              <a:xfrm>
                <a:off x="2538243" y="1794361"/>
                <a:ext cx="4845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400" dirty="0">
                    <a:solidFill>
                      <a:srgbClr val="C00000"/>
                    </a:solidFill>
                  </a:rPr>
                  <a:t>Timeline and Assignment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16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244" y="5123688"/>
            <a:ext cx="8053132" cy="1710503"/>
          </a:xfrm>
        </p:spPr>
        <p:txBody>
          <a:bodyPr anchor="t">
            <a:normAutofit/>
          </a:bodyPr>
          <a:lstStyle/>
          <a:p>
            <a:r>
              <a:rPr lang="pt-BR" altLang="zh-TW" dirty="0"/>
              <a:t>      				</a:t>
            </a:r>
            <a:r>
              <a:rPr lang="en-US" altLang="zh-TW" b="1" dirty="0"/>
              <a:t>Baseline</a:t>
            </a:r>
            <a:endParaRPr kumimoji="1" lang="zh-TW" altLang="en-US" b="1" dirty="0">
              <a:solidFill>
                <a:schemeClr val="bg1"/>
              </a:solidFill>
              <a:effectLst>
                <a:outerShdw blurRad="50800" dist="50800" dir="81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89" y="3390896"/>
            <a:ext cx="7621" cy="76207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40422439-1D68-3142-A3E4-73DB790945DB}"/>
              </a:ext>
            </a:extLst>
          </p:cNvPr>
          <p:cNvGrpSpPr/>
          <p:nvPr/>
        </p:nvGrpSpPr>
        <p:grpSpPr>
          <a:xfrm>
            <a:off x="1543988" y="1067189"/>
            <a:ext cx="2347527" cy="1710503"/>
            <a:chOff x="1289152" y="1940280"/>
            <a:chExt cx="6070997" cy="1077253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B88484AF-5450-5E4C-9EE6-2C581D89DE54}"/>
                </a:ext>
              </a:extLst>
            </p:cNvPr>
            <p:cNvSpPr/>
            <p:nvPr/>
          </p:nvSpPr>
          <p:spPr>
            <a:xfrm>
              <a:off x="1289152" y="1940280"/>
              <a:ext cx="6070997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011BE38-790E-5740-A306-F9229F9B31C4}"/>
                </a:ext>
              </a:extLst>
            </p:cNvPr>
            <p:cNvSpPr txBox="1"/>
            <p:nvPr/>
          </p:nvSpPr>
          <p:spPr>
            <a:xfrm>
              <a:off x="1984628" y="2147068"/>
              <a:ext cx="4845029" cy="6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Pipeline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Structure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E64C334-EC93-2E46-B369-D2035CF74237}"/>
              </a:ext>
            </a:extLst>
          </p:cNvPr>
          <p:cNvGrpSpPr/>
          <p:nvPr/>
        </p:nvGrpSpPr>
        <p:grpSpPr>
          <a:xfrm>
            <a:off x="1543988" y="3030145"/>
            <a:ext cx="2347527" cy="1710503"/>
            <a:chOff x="1289152" y="1940280"/>
            <a:chExt cx="6070997" cy="1077253"/>
          </a:xfrm>
          <a:solidFill>
            <a:srgbClr val="FF7E79"/>
          </a:solidFill>
        </p:grpSpPr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620DA5F7-63D3-6746-936A-26E176C2EBA3}"/>
                </a:ext>
              </a:extLst>
            </p:cNvPr>
            <p:cNvSpPr/>
            <p:nvPr/>
          </p:nvSpPr>
          <p:spPr>
            <a:xfrm>
              <a:off x="1289152" y="1940280"/>
              <a:ext cx="6070997" cy="1077253"/>
            </a:xfrm>
            <a:prstGeom prst="roundRect">
              <a:avLst>
                <a:gd name="adj" fmla="val 41433"/>
              </a:avLst>
            </a:prstGeom>
            <a:grpFill/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1CD9AE6-B6A6-374D-9B28-27EEF93368E8}"/>
                </a:ext>
              </a:extLst>
            </p:cNvPr>
            <p:cNvSpPr txBox="1"/>
            <p:nvPr/>
          </p:nvSpPr>
          <p:spPr>
            <a:xfrm>
              <a:off x="1957145" y="2148537"/>
              <a:ext cx="4845029" cy="6784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Hazard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Unit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BEFE0AF-2D02-C14C-9C56-88B65F2973A3}"/>
              </a:ext>
            </a:extLst>
          </p:cNvPr>
          <p:cNvGrpSpPr/>
          <p:nvPr/>
        </p:nvGrpSpPr>
        <p:grpSpPr>
          <a:xfrm>
            <a:off x="5231216" y="1032694"/>
            <a:ext cx="2347528" cy="1710503"/>
            <a:chOff x="1289152" y="1940280"/>
            <a:chExt cx="6071001" cy="1077253"/>
          </a:xfrm>
        </p:grpSpPr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CA73CE41-5D75-EB4D-9A7C-F1BCEC56CD79}"/>
                </a:ext>
              </a:extLst>
            </p:cNvPr>
            <p:cNvSpPr/>
            <p:nvPr/>
          </p:nvSpPr>
          <p:spPr>
            <a:xfrm>
              <a:off x="1289152" y="1940280"/>
              <a:ext cx="6070997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F0CA64A-2DC9-194C-96FC-1983A627592D}"/>
                </a:ext>
              </a:extLst>
            </p:cNvPr>
            <p:cNvSpPr txBox="1"/>
            <p:nvPr/>
          </p:nvSpPr>
          <p:spPr>
            <a:xfrm>
              <a:off x="1344164" y="2138907"/>
              <a:ext cx="6015989" cy="6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Forwarding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Unit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878BE80-54AE-334C-BB14-A11696706D0E}"/>
              </a:ext>
            </a:extLst>
          </p:cNvPr>
          <p:cNvGrpSpPr/>
          <p:nvPr/>
        </p:nvGrpSpPr>
        <p:grpSpPr>
          <a:xfrm>
            <a:off x="5231215" y="3044182"/>
            <a:ext cx="2347527" cy="1710503"/>
            <a:chOff x="1289152" y="1940280"/>
            <a:chExt cx="6070997" cy="1077253"/>
          </a:xfrm>
        </p:grpSpPr>
        <p:sp>
          <p:nvSpPr>
            <p:cNvPr id="31" name="圓角矩形 30">
              <a:extLst>
                <a:ext uri="{FF2B5EF4-FFF2-40B4-BE49-F238E27FC236}">
                  <a16:creationId xmlns:a16="http://schemas.microsoft.com/office/drawing/2014/main" id="{11233786-2D5D-E44B-A53C-2FF6AD315E9C}"/>
                </a:ext>
              </a:extLst>
            </p:cNvPr>
            <p:cNvSpPr/>
            <p:nvPr/>
          </p:nvSpPr>
          <p:spPr>
            <a:xfrm>
              <a:off x="1289152" y="1940280"/>
              <a:ext cx="6070997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552100F-60E7-8D45-9E91-1F26A8842C75}"/>
                </a:ext>
              </a:extLst>
            </p:cNvPr>
            <p:cNvSpPr txBox="1"/>
            <p:nvPr/>
          </p:nvSpPr>
          <p:spPr>
            <a:xfrm>
              <a:off x="1902133" y="2116103"/>
              <a:ext cx="4845030" cy="6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L1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Cache</a:t>
              </a:r>
              <a:endParaRPr kumimoji="1" lang="en-US" altLang="zh-TW" sz="24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9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No Hazard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B0F9915-D692-7E40-8023-DA5E0772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37050"/>
            <a:ext cx="8064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faced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28099"/>
            <a:ext cx="8292066" cy="1079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</a:rPr>
              <a:t>Only Pass </a:t>
            </a:r>
            <a:r>
              <a:rPr lang="en-US" sz="3600" b="1" dirty="0" err="1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</a:rPr>
              <a:t>Imm</a:t>
            </a: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</a:rPr>
              <a:t> or RS2 to Next Stage ?</a:t>
            </a:r>
          </a:p>
          <a:p>
            <a:pPr marL="0" indent="0">
              <a:buNone/>
            </a:pP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</a:rPr>
              <a:t>Saving 32 bits of register???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B6A41A-4592-3D48-B34F-0B8616ED8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26" t="35701" r="32304" b="28002"/>
          <a:stretch/>
        </p:blipFill>
        <p:spPr>
          <a:xfrm>
            <a:off x="628650" y="1589045"/>
            <a:ext cx="4986669" cy="344015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EA96E4CA-DE83-4049-B090-32AF66C135B7}"/>
              </a:ext>
            </a:extLst>
          </p:cNvPr>
          <p:cNvGrpSpPr/>
          <p:nvPr/>
        </p:nvGrpSpPr>
        <p:grpSpPr>
          <a:xfrm>
            <a:off x="5888797" y="1589045"/>
            <a:ext cx="3123078" cy="2723838"/>
            <a:chOff x="5053359" y="1582348"/>
            <a:chExt cx="3123078" cy="27238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6D264B0-893A-C743-8C42-06217770E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467" t="15923"/>
            <a:stretch/>
          </p:blipFill>
          <p:spPr>
            <a:xfrm>
              <a:off x="5053359" y="1582348"/>
              <a:ext cx="3123078" cy="27238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F0ACA3A-7389-6042-9053-9850E8FCE0C1}"/>
                </a:ext>
              </a:extLst>
            </p:cNvPr>
            <p:cNvSpPr/>
            <p:nvPr/>
          </p:nvSpPr>
          <p:spPr>
            <a:xfrm>
              <a:off x="6686903" y="2303329"/>
              <a:ext cx="576581" cy="96276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057819-4406-3D4C-A415-474216D852E9}"/>
              </a:ext>
            </a:extLst>
          </p:cNvPr>
          <p:cNvGrpSpPr/>
          <p:nvPr/>
        </p:nvGrpSpPr>
        <p:grpSpPr>
          <a:xfrm>
            <a:off x="3211033" y="3429000"/>
            <a:ext cx="1360967" cy="717698"/>
            <a:chOff x="3211033" y="3429000"/>
            <a:chExt cx="1360967" cy="717698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8B363B3-D3EE-8441-8737-F431B5E76E86}"/>
                </a:ext>
              </a:extLst>
            </p:cNvPr>
            <p:cNvCxnSpPr>
              <a:cxnSpLocks/>
            </p:cNvCxnSpPr>
            <p:nvPr/>
          </p:nvCxnSpPr>
          <p:spPr>
            <a:xfrm>
              <a:off x="3211033" y="4146698"/>
              <a:ext cx="1360967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9B327D5-7CB5-B947-B94B-CDD65E9A7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8391" y="3429000"/>
              <a:ext cx="0" cy="71769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8C24B5E4-CE64-C943-801E-3A5EDE5DD336}"/>
              </a:ext>
            </a:extLst>
          </p:cNvPr>
          <p:cNvSpPr/>
          <p:nvPr/>
        </p:nvSpPr>
        <p:spPr>
          <a:xfrm>
            <a:off x="4339763" y="2985030"/>
            <a:ext cx="576581" cy="9627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8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faced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$signed(x) &gt;&gt;&gt; $signed(y)</a:t>
            </a:r>
          </a:p>
          <a:p>
            <a:pPr marL="0" indent="0">
              <a:buNone/>
            </a:pPr>
            <a:r>
              <a:rPr lang="en-US" sz="3600" b="1" dirty="0" err="1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Shamt</a:t>
            </a: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 unsigned extension !</a:t>
            </a:r>
          </a:p>
          <a:p>
            <a:pPr marL="0" indent="0">
              <a:buNone/>
            </a:pP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SLT signed</a:t>
            </a:r>
          </a:p>
          <a:p>
            <a:pPr marL="0" indent="0">
              <a:buNone/>
            </a:pPr>
            <a:r>
              <a:rPr lang="en-US" sz="36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  <a:latin typeface="+mn-lt"/>
                <a:ea typeface="Microsoft JhengHei" panose="020B0604030504040204" pitchFamily="34" charset="-120"/>
              </a:rPr>
              <a:t>J type Design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81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9371" y="5123680"/>
            <a:ext cx="8053132" cy="1710503"/>
          </a:xfrm>
        </p:spPr>
        <p:txBody>
          <a:bodyPr anchor="t">
            <a:normAutofit fontScale="90000"/>
          </a:bodyPr>
          <a:lstStyle/>
          <a:p>
            <a:r>
              <a:rPr lang="pt-BR" altLang="zh-TW" dirty="0"/>
              <a:t>     				</a:t>
            </a:r>
            <a:r>
              <a:rPr lang="en-US" altLang="zh-TW" sz="6700" b="1" dirty="0"/>
              <a:t>Extension</a:t>
            </a:r>
            <a:endParaRPr kumimoji="1" lang="zh-TW" altLang="en-US" b="1" dirty="0">
              <a:solidFill>
                <a:schemeClr val="bg1"/>
              </a:solidFill>
              <a:effectLst>
                <a:outerShdw blurRad="50800" dist="50800" dir="8100000" algn="ctr" rotWithShape="0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t>7</a:t>
            </a:fld>
            <a:endParaRPr kumimoji="1" lang="zh-TW" altLang="en-US" dirty="0"/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89" y="3390896"/>
            <a:ext cx="7621" cy="76207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606F0DB-C55A-594D-AE36-87C84DD6E0AC}"/>
              </a:ext>
            </a:extLst>
          </p:cNvPr>
          <p:cNvGrpSpPr/>
          <p:nvPr/>
        </p:nvGrpSpPr>
        <p:grpSpPr>
          <a:xfrm>
            <a:off x="1328228" y="1067189"/>
            <a:ext cx="2563288" cy="1710503"/>
            <a:chOff x="731170" y="1940280"/>
            <a:chExt cx="6628981" cy="1077253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3DAC4DD1-9210-F542-97AB-E0DBD78814B7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0D11159-1ACD-BA4F-B299-BF18E5FF4E7C}"/>
                </a:ext>
              </a:extLst>
            </p:cNvPr>
            <p:cNvSpPr txBox="1"/>
            <p:nvPr/>
          </p:nvSpPr>
          <p:spPr>
            <a:xfrm>
              <a:off x="1014177" y="2170356"/>
              <a:ext cx="6070996" cy="600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Baseline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Enhancement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3C51981-81AC-5947-A2F5-8ABBEC9A840C}"/>
              </a:ext>
            </a:extLst>
          </p:cNvPr>
          <p:cNvGrpSpPr/>
          <p:nvPr/>
        </p:nvGrpSpPr>
        <p:grpSpPr>
          <a:xfrm>
            <a:off x="1427029" y="3030145"/>
            <a:ext cx="2453854" cy="1710503"/>
            <a:chOff x="1014180" y="1940280"/>
            <a:chExt cx="6345972" cy="1077253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65F36B46-5E82-D04D-98A5-CFCE78982D22}"/>
                </a:ext>
              </a:extLst>
            </p:cNvPr>
            <p:cNvSpPr/>
            <p:nvPr/>
          </p:nvSpPr>
          <p:spPr>
            <a:xfrm>
              <a:off x="1014180" y="1940280"/>
              <a:ext cx="6345972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663D2F0-FBAB-D94B-8F64-71E92A144D8A}"/>
                </a:ext>
              </a:extLst>
            </p:cNvPr>
            <p:cNvSpPr txBox="1"/>
            <p:nvPr/>
          </p:nvSpPr>
          <p:spPr>
            <a:xfrm>
              <a:off x="1764650" y="2314148"/>
              <a:ext cx="4845029" cy="3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Prediction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1492C15-E2CD-4C43-804F-40C3916D99F4}"/>
              </a:ext>
            </a:extLst>
          </p:cNvPr>
          <p:cNvGrpSpPr/>
          <p:nvPr/>
        </p:nvGrpSpPr>
        <p:grpSpPr>
          <a:xfrm>
            <a:off x="5047456" y="1032694"/>
            <a:ext cx="2531288" cy="1710503"/>
            <a:chOff x="813926" y="1940280"/>
            <a:chExt cx="6546226" cy="1077253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88888952-EA6E-B940-B7DB-8EA8963283CD}"/>
                </a:ext>
              </a:extLst>
            </p:cNvPr>
            <p:cNvSpPr/>
            <p:nvPr/>
          </p:nvSpPr>
          <p:spPr>
            <a:xfrm>
              <a:off x="813926" y="1940280"/>
              <a:ext cx="6546226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9EFD050-68BA-9549-B187-026EB9FF74AF}"/>
                </a:ext>
              </a:extLst>
            </p:cNvPr>
            <p:cNvSpPr txBox="1"/>
            <p:nvPr/>
          </p:nvSpPr>
          <p:spPr>
            <a:xfrm>
              <a:off x="1458153" y="2314148"/>
              <a:ext cx="5567991" cy="329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Compression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0E91169-F9D7-664F-BB32-679F6E19B5F5}"/>
              </a:ext>
            </a:extLst>
          </p:cNvPr>
          <p:cNvGrpSpPr/>
          <p:nvPr/>
        </p:nvGrpSpPr>
        <p:grpSpPr>
          <a:xfrm>
            <a:off x="5047455" y="3044182"/>
            <a:ext cx="2531288" cy="1710503"/>
            <a:chOff x="813926" y="1940280"/>
            <a:chExt cx="6546226" cy="1077253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64CEAA9A-706E-3A44-9D1C-DAF75C488A0A}"/>
                </a:ext>
              </a:extLst>
            </p:cNvPr>
            <p:cNvSpPr/>
            <p:nvPr/>
          </p:nvSpPr>
          <p:spPr>
            <a:xfrm>
              <a:off x="813926" y="1940280"/>
              <a:ext cx="6546226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4B3BA03-C0FF-B040-B182-6659D18089EC}"/>
                </a:ext>
              </a:extLst>
            </p:cNvPr>
            <p:cNvSpPr txBox="1"/>
            <p:nvPr/>
          </p:nvSpPr>
          <p:spPr>
            <a:xfrm>
              <a:off x="1819639" y="2311264"/>
              <a:ext cx="4845029" cy="36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  <a:effectLst>
                    <a:outerShdw blurRad="50800" dist="50800" dir="3360000" algn="ctr" rotWithShape="0">
                      <a:srgbClr val="000000">
                        <a:alpha val="0"/>
                      </a:srgbClr>
                    </a:outerShdw>
                  </a:effectLst>
                </a:rPr>
                <a:t>L2 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EBF16-05AC-8D46-BE54-A8853F99B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8411"/>
            <a:ext cx="8292066" cy="484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783D3F-80DF-8E48-ABAB-EE1D1C3FF645}"/>
              </a:ext>
            </a:extLst>
          </p:cNvPr>
          <p:cNvGrpSpPr/>
          <p:nvPr/>
        </p:nvGrpSpPr>
        <p:grpSpPr>
          <a:xfrm>
            <a:off x="1229300" y="1537022"/>
            <a:ext cx="2563288" cy="1710503"/>
            <a:chOff x="731170" y="1940280"/>
            <a:chExt cx="6628981" cy="1077253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84FC6AE5-CE7C-6A4D-8309-A1A17DBE838E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67BF5A4-3E38-924A-873D-18B6E89F9A51}"/>
                </a:ext>
              </a:extLst>
            </p:cNvPr>
            <p:cNvSpPr txBox="1"/>
            <p:nvPr/>
          </p:nvSpPr>
          <p:spPr>
            <a:xfrm>
              <a:off x="1014177" y="2150267"/>
              <a:ext cx="6070996" cy="6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Redraw 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KMAP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DB4BFE2-51D7-2248-A4C1-173E0E1FB2F1}"/>
              </a:ext>
            </a:extLst>
          </p:cNvPr>
          <p:cNvGrpSpPr/>
          <p:nvPr/>
        </p:nvGrpSpPr>
        <p:grpSpPr>
          <a:xfrm>
            <a:off x="5128948" y="1557025"/>
            <a:ext cx="2563288" cy="1710503"/>
            <a:chOff x="731170" y="1940280"/>
            <a:chExt cx="6628981" cy="1077253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62131841-376B-ED45-A458-7A6D311FEFA9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00FABE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0405904-1637-5447-B36A-C1062425C526}"/>
                </a:ext>
              </a:extLst>
            </p:cNvPr>
            <p:cNvSpPr txBox="1"/>
            <p:nvPr/>
          </p:nvSpPr>
          <p:spPr>
            <a:xfrm>
              <a:off x="1041676" y="2123481"/>
              <a:ext cx="6070996" cy="67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Shorten </a:t>
              </a:r>
            </a:p>
            <a:p>
              <a:pPr algn="ctr"/>
              <a:r>
                <a:rPr kumimoji="1" lang="en-US" altLang="zh-TW" sz="32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Critical Path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A8D64F3-04B4-D14D-A883-3A3DB0009CD1}"/>
              </a:ext>
            </a:extLst>
          </p:cNvPr>
          <p:cNvGrpSpPr/>
          <p:nvPr/>
        </p:nvGrpSpPr>
        <p:grpSpPr>
          <a:xfrm>
            <a:off x="2784663" y="2843510"/>
            <a:ext cx="2980828" cy="2947190"/>
            <a:chOff x="2784663" y="2843510"/>
            <a:chExt cx="2980828" cy="294719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216A3AE0-0FBF-B040-8436-F47FD2C3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4663" y="3632851"/>
              <a:ext cx="2948172" cy="2157849"/>
            </a:xfrm>
            <a:prstGeom prst="rect">
              <a:avLst/>
            </a:prstGeom>
          </p:spPr>
        </p:pic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85873D05-2B4F-BE49-9E1E-498BE9D7F292}"/>
                </a:ext>
              </a:extLst>
            </p:cNvPr>
            <p:cNvSpPr/>
            <p:nvPr/>
          </p:nvSpPr>
          <p:spPr>
            <a:xfrm rot="19363901">
              <a:off x="3174219" y="2893002"/>
              <a:ext cx="468899" cy="776177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4AAE97E5-00A0-464D-81B7-BF05E849C60E}"/>
                </a:ext>
              </a:extLst>
            </p:cNvPr>
            <p:cNvSpPr/>
            <p:nvPr/>
          </p:nvSpPr>
          <p:spPr>
            <a:xfrm rot="2686066">
              <a:off x="5296592" y="2843510"/>
              <a:ext cx="468899" cy="776177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rgbClr val="FFFF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68D4E7-FA2B-7C44-9827-4EBB3DDA7C8D}"/>
              </a:ext>
            </a:extLst>
          </p:cNvPr>
          <p:cNvGrpSpPr/>
          <p:nvPr/>
        </p:nvGrpSpPr>
        <p:grpSpPr>
          <a:xfrm>
            <a:off x="475721" y="2036040"/>
            <a:ext cx="2563288" cy="2125067"/>
            <a:chOff x="475721" y="2036040"/>
            <a:chExt cx="2563288" cy="212506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DB4BFE2-51D7-2248-A4C1-173E0E1FB2F1}"/>
                </a:ext>
              </a:extLst>
            </p:cNvPr>
            <p:cNvGrpSpPr/>
            <p:nvPr/>
          </p:nvGrpSpPr>
          <p:grpSpPr>
            <a:xfrm>
              <a:off x="475721" y="2450604"/>
              <a:ext cx="2563288" cy="1710503"/>
              <a:chOff x="731170" y="1940280"/>
              <a:chExt cx="6628981" cy="1077253"/>
            </a:xfrm>
          </p:grpSpPr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62131841-376B-ED45-A458-7A6D311FEFA9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FF7E79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0405904-1637-5447-B36A-C1062425C526}"/>
                  </a:ext>
                </a:extLst>
              </p:cNvPr>
              <p:cNvSpPr txBox="1"/>
              <p:nvPr/>
            </p:nvSpPr>
            <p:spPr>
              <a:xfrm>
                <a:off x="1010161" y="2189241"/>
                <a:ext cx="6070996" cy="600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Left/Right </a:t>
                </a:r>
              </a:p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Selector</a:t>
                </a:r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C41E708-C6B1-7643-B815-C016F79AFAD2}"/>
                </a:ext>
              </a:extLst>
            </p:cNvPr>
            <p:cNvSpPr txBox="1"/>
            <p:nvPr/>
          </p:nvSpPr>
          <p:spPr>
            <a:xfrm>
              <a:off x="719707" y="2036040"/>
              <a:ext cx="21478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Initial : Right</a:t>
              </a:r>
            </a:p>
            <a:p>
              <a:pPr algn="ctr"/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6D819-A0FC-0143-B196-A8AEAA38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C240B-55F2-0B40-8AA5-18C05D5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034A-8E09-1743-B8C5-E408B71E333F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7429029-283F-1B40-B817-275AC8F38785}"/>
              </a:ext>
            </a:extLst>
          </p:cNvPr>
          <p:cNvGrpSpPr/>
          <p:nvPr/>
        </p:nvGrpSpPr>
        <p:grpSpPr>
          <a:xfrm>
            <a:off x="6530852" y="5297652"/>
            <a:ext cx="1914743" cy="1225979"/>
            <a:chOff x="731170" y="1940280"/>
            <a:chExt cx="6628981" cy="1077253"/>
          </a:xfrm>
        </p:grpSpPr>
        <p:sp>
          <p:nvSpPr>
            <p:cNvPr id="53" name="圓角矩形 52">
              <a:extLst>
                <a:ext uri="{FF2B5EF4-FFF2-40B4-BE49-F238E27FC236}">
                  <a16:creationId xmlns:a16="http://schemas.microsoft.com/office/drawing/2014/main" id="{3636B53F-BD70-D347-B323-70BF24E9BE88}"/>
                </a:ext>
              </a:extLst>
            </p:cNvPr>
            <p:cNvSpPr/>
            <p:nvPr/>
          </p:nvSpPr>
          <p:spPr>
            <a:xfrm>
              <a:off x="731170" y="1940280"/>
              <a:ext cx="6628981" cy="1077253"/>
            </a:xfrm>
            <a:prstGeom prst="roundRect">
              <a:avLst>
                <a:gd name="adj" fmla="val 41433"/>
              </a:avLst>
            </a:prstGeom>
            <a:solidFill>
              <a:srgbClr val="FF7E79"/>
            </a:solidFill>
            <a:ln>
              <a:solidFill>
                <a:srgbClr val="00FABE"/>
              </a:solidFill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/>
              <a:endParaRPr kumimoji="1" lang="zh-TW" alt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6CB7EA37-D36D-8F47-9172-2B2DA02779A2}"/>
                </a:ext>
              </a:extLst>
            </p:cNvPr>
            <p:cNvSpPr txBox="1"/>
            <p:nvPr/>
          </p:nvSpPr>
          <p:spPr>
            <a:xfrm>
              <a:off x="1010161" y="2096752"/>
              <a:ext cx="6070995" cy="872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Save to </a:t>
              </a:r>
            </a:p>
            <a:p>
              <a:pPr algn="ctr"/>
              <a:r>
                <a:rPr kumimoji="1" lang="en-US" altLang="zh-TW" sz="28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Buffer</a:t>
              </a:r>
            </a:p>
            <a:p>
              <a:pPr algn="ctr"/>
              <a:endParaRPr kumimoji="1" lang="en-US" altLang="zh-TW" sz="2800" b="1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3563E34-D3A5-3A43-B28F-1CA7127940E9}"/>
              </a:ext>
            </a:extLst>
          </p:cNvPr>
          <p:cNvGrpSpPr/>
          <p:nvPr/>
        </p:nvGrpSpPr>
        <p:grpSpPr>
          <a:xfrm>
            <a:off x="2653155" y="3502792"/>
            <a:ext cx="2335469" cy="1710503"/>
            <a:chOff x="2653155" y="3502792"/>
            <a:chExt cx="2335469" cy="1710503"/>
          </a:xfrm>
        </p:grpSpPr>
        <p:sp>
          <p:nvSpPr>
            <p:cNvPr id="21" name="向下箭號 20">
              <a:extLst>
                <a:ext uri="{FF2B5EF4-FFF2-40B4-BE49-F238E27FC236}">
                  <a16:creationId xmlns:a16="http://schemas.microsoft.com/office/drawing/2014/main" id="{4B2486FE-6C17-4E41-A7E0-DC13CEB1A573}"/>
                </a:ext>
              </a:extLst>
            </p:cNvPr>
            <p:cNvSpPr/>
            <p:nvPr/>
          </p:nvSpPr>
          <p:spPr>
            <a:xfrm rot="18395009">
              <a:off x="2847642" y="3625707"/>
              <a:ext cx="468899" cy="776177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rgbClr val="FFFF00"/>
                  </a:solidFill>
                </a:ln>
              </a:endParaRP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499C0C8-1D44-FE40-8906-8F73E9EBFBFA}"/>
                </a:ext>
              </a:extLst>
            </p:cNvPr>
            <p:cNvGrpSpPr/>
            <p:nvPr/>
          </p:nvGrpSpPr>
          <p:grpSpPr>
            <a:xfrm>
              <a:off x="3339143" y="3502792"/>
              <a:ext cx="1649481" cy="1710503"/>
              <a:chOff x="731170" y="1940280"/>
              <a:chExt cx="6628981" cy="1077253"/>
            </a:xfrm>
          </p:grpSpPr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B4109040-E2EB-674A-95A6-E4AD13A502D3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F37CFBE8-8D68-1E4B-8C9E-D62B2A513192}"/>
                  </a:ext>
                </a:extLst>
              </p:cNvPr>
              <p:cNvSpPr txBox="1"/>
              <p:nvPr/>
            </p:nvSpPr>
            <p:spPr>
              <a:xfrm>
                <a:off x="1010161" y="2314148"/>
                <a:ext cx="6070996" cy="32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32 / 16</a:t>
                </a:r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604D95D5-2880-E546-9CBD-E6CA752C6696}"/>
                </a:ext>
              </a:extLst>
            </p:cNvPr>
            <p:cNvSpPr txBox="1"/>
            <p:nvPr/>
          </p:nvSpPr>
          <p:spPr>
            <a:xfrm>
              <a:off x="2653155" y="4244616"/>
              <a:ext cx="7554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0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50C9D502-D562-A541-B319-7BFB14335F82}"/>
              </a:ext>
            </a:extLst>
          </p:cNvPr>
          <p:cNvGrpSpPr/>
          <p:nvPr/>
        </p:nvGrpSpPr>
        <p:grpSpPr>
          <a:xfrm>
            <a:off x="2702474" y="1629662"/>
            <a:ext cx="2270995" cy="1710503"/>
            <a:chOff x="2702474" y="1629662"/>
            <a:chExt cx="2270995" cy="1710503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12FAC09D-78D7-F842-A605-C2367A5203A7}"/>
                </a:ext>
              </a:extLst>
            </p:cNvPr>
            <p:cNvGrpSpPr/>
            <p:nvPr/>
          </p:nvGrpSpPr>
          <p:grpSpPr>
            <a:xfrm>
              <a:off x="3323988" y="1629662"/>
              <a:ext cx="1649481" cy="1710503"/>
              <a:chOff x="731170" y="1940280"/>
              <a:chExt cx="6628981" cy="1077253"/>
            </a:xfrm>
          </p:grpSpPr>
          <p:sp>
            <p:nvSpPr>
              <p:cNvPr id="19" name="圓角矩形 18">
                <a:extLst>
                  <a:ext uri="{FF2B5EF4-FFF2-40B4-BE49-F238E27FC236}">
                    <a16:creationId xmlns:a16="http://schemas.microsoft.com/office/drawing/2014/main" id="{C1B59408-9553-A74D-8FF6-B7FF61CAEA01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1A61A8B-7FB3-0345-94F6-2971B56DEC67}"/>
                  </a:ext>
                </a:extLst>
              </p:cNvPr>
              <p:cNvSpPr txBox="1"/>
              <p:nvPr/>
            </p:nvSpPr>
            <p:spPr>
              <a:xfrm>
                <a:off x="1010161" y="2314148"/>
                <a:ext cx="6070996" cy="32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32 / 16</a:t>
                </a:r>
              </a:p>
            </p:txBody>
          </p:sp>
        </p:grpSp>
        <p:sp>
          <p:nvSpPr>
            <p:cNvPr id="17" name="向下箭號 16">
              <a:extLst>
                <a:ext uri="{FF2B5EF4-FFF2-40B4-BE49-F238E27FC236}">
                  <a16:creationId xmlns:a16="http://schemas.microsoft.com/office/drawing/2014/main" id="{85873D05-2B4F-BE49-9E1E-498BE9D7F292}"/>
                </a:ext>
              </a:extLst>
            </p:cNvPr>
            <p:cNvSpPr/>
            <p:nvPr/>
          </p:nvSpPr>
          <p:spPr>
            <a:xfrm rot="13703312">
              <a:off x="2856113" y="2326062"/>
              <a:ext cx="468899" cy="776177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31268EDD-4A61-E14B-90B4-A65EA2D223E3}"/>
                </a:ext>
              </a:extLst>
            </p:cNvPr>
            <p:cNvSpPr txBox="1"/>
            <p:nvPr/>
          </p:nvSpPr>
          <p:spPr>
            <a:xfrm>
              <a:off x="2773406" y="1645693"/>
              <a:ext cx="7554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0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916DDCCA-AB12-9246-8F03-DBF1C1189358}"/>
              </a:ext>
            </a:extLst>
          </p:cNvPr>
          <p:cNvGrpSpPr/>
          <p:nvPr/>
        </p:nvGrpSpPr>
        <p:grpSpPr>
          <a:xfrm>
            <a:off x="5121595" y="2442147"/>
            <a:ext cx="3868542" cy="769441"/>
            <a:chOff x="5121595" y="2442147"/>
            <a:chExt cx="3868542" cy="769441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5D027CE0-3FB8-D14F-B658-FE063BFA51F3}"/>
                </a:ext>
              </a:extLst>
            </p:cNvPr>
            <p:cNvGrpSpPr/>
            <p:nvPr/>
          </p:nvGrpSpPr>
          <p:grpSpPr>
            <a:xfrm>
              <a:off x="6007665" y="2454077"/>
              <a:ext cx="2982472" cy="731508"/>
              <a:chOff x="731170" y="1940280"/>
              <a:chExt cx="6628981" cy="1077253"/>
            </a:xfrm>
          </p:grpSpPr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A80D4255-4BBF-1546-A969-8BF6005DCFA4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86153DE-0F00-8149-B1B2-C18E58733F06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32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Selector Remain</a:t>
                </a:r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CF1978E8-8799-FC4C-9893-D9F4950E99BF}"/>
                </a:ext>
              </a:extLst>
            </p:cNvPr>
            <p:cNvSpPr txBox="1"/>
            <p:nvPr/>
          </p:nvSpPr>
          <p:spPr>
            <a:xfrm>
              <a:off x="5121595" y="2442147"/>
              <a:ext cx="7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4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32</a:t>
              </a: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8F754911-3229-9B48-8782-EFDF76D3F80E}"/>
              </a:ext>
            </a:extLst>
          </p:cNvPr>
          <p:cNvGrpSpPr/>
          <p:nvPr/>
        </p:nvGrpSpPr>
        <p:grpSpPr>
          <a:xfrm>
            <a:off x="5120214" y="1525261"/>
            <a:ext cx="3887389" cy="769441"/>
            <a:chOff x="5120214" y="1525261"/>
            <a:chExt cx="3887389" cy="769441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38857A6-19B6-DC41-BF7B-3AD8C0910348}"/>
                </a:ext>
              </a:extLst>
            </p:cNvPr>
            <p:cNvGrpSpPr/>
            <p:nvPr/>
          </p:nvGrpSpPr>
          <p:grpSpPr>
            <a:xfrm>
              <a:off x="6025131" y="1532844"/>
              <a:ext cx="2982472" cy="731508"/>
              <a:chOff x="731170" y="1940280"/>
              <a:chExt cx="6628981" cy="1077253"/>
            </a:xfrm>
          </p:grpSpPr>
          <p:sp>
            <p:nvSpPr>
              <p:cNvPr id="42" name="圓角矩形 41">
                <a:extLst>
                  <a:ext uri="{FF2B5EF4-FFF2-40B4-BE49-F238E27FC236}">
                    <a16:creationId xmlns:a16="http://schemas.microsoft.com/office/drawing/2014/main" id="{22F7608F-A840-5F45-811E-CC1B75CE1ACA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E691E74-666C-2F4C-B9E1-9C69DDD5CDB6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Selector Swap</a:t>
                </a: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3FAE8C1-437D-3142-8B13-769D7DE0BA7E}"/>
                </a:ext>
              </a:extLst>
            </p:cNvPr>
            <p:cNvSpPr txBox="1"/>
            <p:nvPr/>
          </p:nvSpPr>
          <p:spPr>
            <a:xfrm>
              <a:off x="5120214" y="1525261"/>
              <a:ext cx="7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4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16</a:t>
              </a: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46C9D5B-1321-CA43-BE61-02C111C60BD7}"/>
              </a:ext>
            </a:extLst>
          </p:cNvPr>
          <p:cNvGrpSpPr/>
          <p:nvPr/>
        </p:nvGrpSpPr>
        <p:grpSpPr>
          <a:xfrm>
            <a:off x="5125681" y="4534535"/>
            <a:ext cx="3864456" cy="769441"/>
            <a:chOff x="5125681" y="4534535"/>
            <a:chExt cx="3864456" cy="769441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2324B925-D73C-364D-83B3-9625FF47FBA6}"/>
                </a:ext>
              </a:extLst>
            </p:cNvPr>
            <p:cNvGrpSpPr/>
            <p:nvPr/>
          </p:nvGrpSpPr>
          <p:grpSpPr>
            <a:xfrm>
              <a:off x="6007665" y="4538882"/>
              <a:ext cx="2982472" cy="731508"/>
              <a:chOff x="731170" y="1940280"/>
              <a:chExt cx="6628981" cy="1077253"/>
            </a:xfrm>
          </p:grpSpPr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078F0486-69EA-E847-878E-8CA9AFD2FBF6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1BBF67AC-DE7B-8443-A042-02C9A14D1CA7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329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Selector Remain</a:t>
                </a:r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1A085CE-8C69-3548-B0BB-44E329798ADF}"/>
                </a:ext>
              </a:extLst>
            </p:cNvPr>
            <p:cNvSpPr txBox="1"/>
            <p:nvPr/>
          </p:nvSpPr>
          <p:spPr>
            <a:xfrm>
              <a:off x="5125681" y="4534535"/>
              <a:ext cx="7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4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32</a:t>
              </a: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A481A23B-F8FF-F14D-B421-98BB1D644CB0}"/>
              </a:ext>
            </a:extLst>
          </p:cNvPr>
          <p:cNvGrpSpPr/>
          <p:nvPr/>
        </p:nvGrpSpPr>
        <p:grpSpPr>
          <a:xfrm>
            <a:off x="5124300" y="3617649"/>
            <a:ext cx="3883303" cy="769441"/>
            <a:chOff x="5124300" y="3617649"/>
            <a:chExt cx="3883303" cy="769441"/>
          </a:xfrm>
        </p:grpSpPr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4A4DD117-DE9C-0C46-A822-A71D88E003F6}"/>
                </a:ext>
              </a:extLst>
            </p:cNvPr>
            <p:cNvGrpSpPr/>
            <p:nvPr/>
          </p:nvGrpSpPr>
          <p:grpSpPr>
            <a:xfrm>
              <a:off x="6025131" y="3617649"/>
              <a:ext cx="2982472" cy="731508"/>
              <a:chOff x="731170" y="1940280"/>
              <a:chExt cx="6628981" cy="1077253"/>
            </a:xfrm>
          </p:grpSpPr>
          <p:sp>
            <p:nvSpPr>
              <p:cNvPr id="50" name="圓角矩形 49">
                <a:extLst>
                  <a:ext uri="{FF2B5EF4-FFF2-40B4-BE49-F238E27FC236}">
                    <a16:creationId xmlns:a16="http://schemas.microsoft.com/office/drawing/2014/main" id="{01B2EB06-3E9E-CD45-89E8-04C7E29BA03D}"/>
                  </a:ext>
                </a:extLst>
              </p:cNvPr>
              <p:cNvSpPr/>
              <p:nvPr/>
            </p:nvSpPr>
            <p:spPr>
              <a:xfrm>
                <a:off x="731170" y="1940280"/>
                <a:ext cx="6628981" cy="1077253"/>
              </a:xfrm>
              <a:prstGeom prst="roundRect">
                <a:avLst>
                  <a:gd name="adj" fmla="val 41433"/>
                </a:avLst>
              </a:prstGeom>
              <a:solidFill>
                <a:srgbClr val="00FABE"/>
              </a:solidFill>
              <a:ln>
                <a:solidFill>
                  <a:srgbClr val="00FABE"/>
                </a:solidFill>
              </a:ln>
              <a:effectLst>
                <a:softEdge rad="1143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extrusionH="57150">
                  <a:bevelT w="38100" h="38100"/>
                </a:sp3d>
              </a:bodyPr>
              <a:lstStyle/>
              <a:p>
                <a:pPr algn="ctr"/>
                <a:endParaRPr kumimoji="1" lang="zh-TW" altLang="en-US"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F83D8D91-DA82-4540-97BC-22536C3F7393}"/>
                  </a:ext>
                </a:extLst>
              </p:cNvPr>
              <p:cNvSpPr txBox="1"/>
              <p:nvPr/>
            </p:nvSpPr>
            <p:spPr>
              <a:xfrm>
                <a:off x="986432" y="2082859"/>
                <a:ext cx="6070994" cy="77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800" b="1" dirty="0">
                    <a:ln>
                      <a:solidFill>
                        <a:schemeClr val="tx2"/>
                      </a:solidFill>
                    </a:ln>
                    <a:solidFill>
                      <a:schemeClr val="bg1"/>
                    </a:solidFill>
                  </a:rPr>
                  <a:t>Selector Swap</a:t>
                </a: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71636D2-4D82-C646-B7C0-EAE9DFBC3140}"/>
                </a:ext>
              </a:extLst>
            </p:cNvPr>
            <p:cNvSpPr txBox="1"/>
            <p:nvPr/>
          </p:nvSpPr>
          <p:spPr>
            <a:xfrm>
              <a:off x="5124300" y="3617649"/>
              <a:ext cx="7554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4400" b="1" dirty="0">
                  <a:ln>
                    <a:solidFill>
                      <a:schemeClr val="tx2"/>
                    </a:solidFill>
                  </a:ln>
                  <a:solidFill>
                    <a:schemeClr val="bg1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5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2F2F2"/>
      </a:accent6>
      <a:hlink>
        <a:srgbClr val="0000FF"/>
      </a:hlink>
      <a:folHlink>
        <a:srgbClr val="800080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15076</TotalTime>
  <Words>261</Words>
  <Application>Microsoft Macintosh PowerPoint</Application>
  <PresentationFormat>如螢幕大小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Office 佈景主題</vt:lpstr>
      <vt:lpstr>      RISCV Checkpoint</vt:lpstr>
      <vt:lpstr>Outline</vt:lpstr>
      <vt:lpstr>          Baseline</vt:lpstr>
      <vt:lpstr>Baseline No Hazard</vt:lpstr>
      <vt:lpstr>Some faced Question</vt:lpstr>
      <vt:lpstr>Some faced Question</vt:lpstr>
      <vt:lpstr>         Extension</vt:lpstr>
      <vt:lpstr>Baseline Enhancement</vt:lpstr>
      <vt:lpstr>Compression</vt:lpstr>
      <vt:lpstr>Prediction</vt:lpstr>
      <vt:lpstr>Cache </vt:lpstr>
      <vt:lpstr>           Timeline    Assignment</vt:lpstr>
      <vt:lpstr>Future Work </vt:lpstr>
      <vt:lpstr>Currently done</vt:lpstr>
      <vt:lpstr>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謹譯 鄭</cp:lastModifiedBy>
  <cp:revision>476</cp:revision>
  <dcterms:created xsi:type="dcterms:W3CDTF">2016-02-17T11:03:04Z</dcterms:created>
  <dcterms:modified xsi:type="dcterms:W3CDTF">2020-06-10T17:37:36Z</dcterms:modified>
</cp:coreProperties>
</file>