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heme/theme4.xml" ContentType="application/vnd.openxmlformats-officedocument.them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notesMasterIdLst>
    <p:notesMasterId r:id="rId16"/>
  </p:notesMasterIdLst>
  <p:sldIdLst>
    <p:sldId id="266" r:id="rId4"/>
    <p:sldId id="543" r:id="rId5"/>
    <p:sldId id="592" r:id="rId6"/>
    <p:sldId id="571" r:id="rId7"/>
    <p:sldId id="595" r:id="rId8"/>
    <p:sldId id="596" r:id="rId9"/>
    <p:sldId id="597" r:id="rId10"/>
    <p:sldId id="601" r:id="rId11"/>
    <p:sldId id="598" r:id="rId12"/>
    <p:sldId id="600" r:id="rId13"/>
    <p:sldId id="602" r:id="rId14"/>
    <p:sldId id="59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62C0"/>
    <a:srgbClr val="633FFD"/>
    <a:srgbClr val="7B0CBA"/>
    <a:srgbClr val="D21D0A"/>
    <a:srgbClr val="FA607D"/>
    <a:srgbClr val="F6FD39"/>
    <a:srgbClr val="FB6441"/>
    <a:srgbClr val="F658B1"/>
    <a:srgbClr val="FA5A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 autoAdjust="0"/>
    <p:restoredTop sz="79009" autoAdjust="0"/>
  </p:normalViewPr>
  <p:slideViewPr>
    <p:cSldViewPr snapToGrid="0">
      <p:cViewPr varScale="1">
        <p:scale>
          <a:sx n="53" d="100"/>
          <a:sy n="53" d="100"/>
        </p:scale>
        <p:origin x="1296" y="40"/>
      </p:cViewPr>
      <p:guideLst>
        <p:guide orient="horz" pos="218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展示我们的功能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3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展示我们的功能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7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展示我们的功能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展示我们的功能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展示我们的功能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22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展示我们的功能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30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展示我们的功能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1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9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8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9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 rot="5400000">
            <a:off x="2881369" y="-2774361"/>
            <a:ext cx="6459180" cy="12162083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直角三角形 2"/>
          <p:cNvSpPr/>
          <p:nvPr userDrawn="1"/>
        </p:nvSpPr>
        <p:spPr>
          <a:xfrm rot="5400000">
            <a:off x="1797280" y="-1797277"/>
            <a:ext cx="4646616" cy="8241175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直角三角形 3"/>
          <p:cNvSpPr/>
          <p:nvPr userDrawn="1"/>
        </p:nvSpPr>
        <p:spPr>
          <a:xfrm rot="5400000">
            <a:off x="949125" y="-949124"/>
            <a:ext cx="2453833" cy="4352085"/>
          </a:xfrm>
          <a:prstGeom prst="rtTriangle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934447" y="36653"/>
            <a:ext cx="3461057" cy="42440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934447" y="4462912"/>
            <a:ext cx="3461057" cy="23303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576615" y="36652"/>
            <a:ext cx="3461057" cy="23303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576615" y="2549233"/>
            <a:ext cx="3461057" cy="42440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8E1-7056-49B7-BA89-9F71210914C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074F-622B-4993-8A36-1C6F2E16C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8E1-7056-49B7-BA89-9F71210914C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074F-622B-4993-8A36-1C6F2E16C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8E1-7056-49B7-BA89-9F71210914C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074F-622B-4993-8A36-1C6F2E16C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2088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7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496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116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5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011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64746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46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62613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7247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 rot="5400000">
            <a:off x="2881369" y="-2774361"/>
            <a:ext cx="6459180" cy="12162083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直角三角形 2"/>
          <p:cNvSpPr/>
          <p:nvPr userDrawn="1"/>
        </p:nvSpPr>
        <p:spPr>
          <a:xfrm rot="5400000">
            <a:off x="1797280" y="-1797277"/>
            <a:ext cx="4646616" cy="8241175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直角三角形 3"/>
          <p:cNvSpPr/>
          <p:nvPr userDrawn="1"/>
        </p:nvSpPr>
        <p:spPr>
          <a:xfrm rot="5400000">
            <a:off x="949125" y="-949124"/>
            <a:ext cx="2453833" cy="4352085"/>
          </a:xfrm>
          <a:prstGeom prst="rtTriangle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934447" y="36653"/>
            <a:ext cx="3461057" cy="42440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934447" y="4462912"/>
            <a:ext cx="3461057" cy="23303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576615" y="36652"/>
            <a:ext cx="3461057" cy="23303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576615" y="2549233"/>
            <a:ext cx="3461057" cy="42440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7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ags" Target="../tags/tag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B8E1-7056-49B7-BA89-9F71210914C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F074F-622B-4993-8A36-1C6F2E16C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4"/>
    </p:custDataLst>
    <p:extLst>
      <p:ext uri="{BB962C8B-B14F-4D97-AF65-F5344CB8AC3E}">
        <p14:creationId xmlns:p14="http://schemas.microsoft.com/office/powerpoint/2010/main" val="422474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0" Type="http://schemas.openxmlformats.org/officeDocument/2006/relationships/image" Target="../media/image1.pn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10" Type="http://schemas.openxmlformats.org/officeDocument/2006/relationships/tags" Target="../tags/tag114.xml"/><Relationship Id="rId19" Type="http://schemas.openxmlformats.org/officeDocument/2006/relationships/slideLayout" Target="../slideLayouts/slideLayout19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2"/>
            </p:custDataLst>
          </p:nvPr>
        </p:nvSpPr>
        <p:spPr>
          <a:xfrm>
            <a:off x="4876800" y="0"/>
            <a:ext cx="2438400" cy="6858000"/>
          </a:xfrm>
          <a:prstGeom prst="rect">
            <a:avLst/>
          </a:prstGeom>
          <a:solidFill>
            <a:srgbClr val="FF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PA_矩形 2"/>
          <p:cNvSpPr/>
          <p:nvPr>
            <p:custDataLst>
              <p:tags r:id="rId3"/>
            </p:custDataLst>
          </p:nvPr>
        </p:nvSpPr>
        <p:spPr>
          <a:xfrm>
            <a:off x="2438400" y="0"/>
            <a:ext cx="2438400" cy="6858000"/>
          </a:xfrm>
          <a:prstGeom prst="rect">
            <a:avLst/>
          </a:prstGeom>
          <a:solidFill>
            <a:srgbClr val="FF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PA_矩形 3"/>
          <p:cNvSpPr/>
          <p:nvPr>
            <p:custDataLst>
              <p:tags r:id="rId4"/>
            </p:custDataLst>
          </p:nvPr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rgbClr val="FF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PA_矩形 4"/>
          <p:cNvSpPr/>
          <p:nvPr>
            <p:custDataLst>
              <p:tags r:id="rId5"/>
            </p:custDataLst>
          </p:nvPr>
        </p:nvSpPr>
        <p:spPr>
          <a:xfrm>
            <a:off x="9753600" y="0"/>
            <a:ext cx="2438400" cy="6858000"/>
          </a:xfrm>
          <a:prstGeom prst="rect">
            <a:avLst/>
          </a:prstGeom>
          <a:solidFill>
            <a:srgbClr val="FF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PA_矩形 5"/>
          <p:cNvSpPr/>
          <p:nvPr>
            <p:custDataLst>
              <p:tags r:id="rId6"/>
            </p:custDataLst>
          </p:nvPr>
        </p:nvSpPr>
        <p:spPr>
          <a:xfrm>
            <a:off x="7315200" y="0"/>
            <a:ext cx="2438400" cy="6858000"/>
          </a:xfrm>
          <a:prstGeom prst="rect">
            <a:avLst/>
          </a:prstGeom>
          <a:solidFill>
            <a:srgbClr val="FF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PA_矩形 6"/>
          <p:cNvSpPr/>
          <p:nvPr>
            <p:custDataLst>
              <p:tags r:id="rId7"/>
            </p:custDataLst>
          </p:nvPr>
        </p:nvSpPr>
        <p:spPr>
          <a:xfrm>
            <a:off x="4876800" y="0"/>
            <a:ext cx="2438400" cy="6858000"/>
          </a:xfrm>
          <a:prstGeom prst="rect">
            <a:avLst/>
          </a:prstGeom>
          <a:solidFill>
            <a:srgbClr val="00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PA_矩形 7"/>
          <p:cNvSpPr/>
          <p:nvPr>
            <p:custDataLst>
              <p:tags r:id="rId8"/>
            </p:custDataLst>
          </p:nvPr>
        </p:nvSpPr>
        <p:spPr>
          <a:xfrm>
            <a:off x="2438400" y="0"/>
            <a:ext cx="2438400" cy="6858000"/>
          </a:xfrm>
          <a:prstGeom prst="rect">
            <a:avLst/>
          </a:prstGeom>
          <a:solidFill>
            <a:srgbClr val="00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PA_矩形 8"/>
          <p:cNvSpPr/>
          <p:nvPr>
            <p:custDataLst>
              <p:tags r:id="rId9"/>
            </p:custDataLst>
          </p:nvPr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rgbClr val="00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PA_矩形 9"/>
          <p:cNvSpPr/>
          <p:nvPr>
            <p:custDataLst>
              <p:tags r:id="rId10"/>
            </p:custDataLst>
          </p:nvPr>
        </p:nvSpPr>
        <p:spPr>
          <a:xfrm>
            <a:off x="9753600" y="0"/>
            <a:ext cx="2438400" cy="6858000"/>
          </a:xfrm>
          <a:prstGeom prst="rect">
            <a:avLst/>
          </a:prstGeom>
          <a:solidFill>
            <a:srgbClr val="00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PA_矩形 10"/>
          <p:cNvSpPr/>
          <p:nvPr>
            <p:custDataLst>
              <p:tags r:id="rId11"/>
            </p:custDataLst>
          </p:nvPr>
        </p:nvSpPr>
        <p:spPr>
          <a:xfrm>
            <a:off x="7315200" y="0"/>
            <a:ext cx="2438400" cy="6858000"/>
          </a:xfrm>
          <a:prstGeom prst="rect">
            <a:avLst/>
          </a:prstGeom>
          <a:solidFill>
            <a:srgbClr val="00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PA_椭圆 11"/>
          <p:cNvSpPr/>
          <p:nvPr>
            <p:custDataLst>
              <p:tags r:id="rId12"/>
            </p:custDataLst>
          </p:nvPr>
        </p:nvSpPr>
        <p:spPr>
          <a:xfrm>
            <a:off x="4132409" y="1465409"/>
            <a:ext cx="3927182" cy="3927182"/>
          </a:xfrm>
          <a:prstGeom prst="ellipse">
            <a:avLst/>
          </a:prstGeom>
          <a:solidFill>
            <a:srgbClr val="FF2C6B">
              <a:alpha val="23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PA_椭圆 12"/>
          <p:cNvSpPr/>
          <p:nvPr>
            <p:custDataLst>
              <p:tags r:id="rId13"/>
            </p:custDataLst>
          </p:nvPr>
        </p:nvSpPr>
        <p:spPr>
          <a:xfrm>
            <a:off x="5364480" y="2697480"/>
            <a:ext cx="1463040" cy="1463040"/>
          </a:xfrm>
          <a:prstGeom prst="ellipse">
            <a:avLst/>
          </a:prstGeom>
          <a:solidFill>
            <a:srgbClr val="000000"/>
          </a:solidFill>
          <a:ln w="19050">
            <a:noFill/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PA_圆: 空心 38"/>
          <p:cNvSpPr/>
          <p:nvPr>
            <p:custDataLst>
              <p:tags r:id="rId14"/>
            </p:custDataLst>
          </p:nvPr>
        </p:nvSpPr>
        <p:spPr>
          <a:xfrm rot="7423635">
            <a:off x="3352802" y="685802"/>
            <a:ext cx="5486398" cy="5486398"/>
          </a:xfrm>
          <a:prstGeom prst="donut">
            <a:avLst>
              <a:gd name="adj" fmla="val 768"/>
            </a:avLst>
          </a:prstGeom>
          <a:gradFill>
            <a:gsLst>
              <a:gs pos="3000">
                <a:srgbClr val="FA5E1A">
                  <a:alpha val="0"/>
                </a:srgbClr>
              </a:gs>
              <a:gs pos="97000">
                <a:srgbClr val="FA5E1A">
                  <a:alpha val="0"/>
                </a:srgbClr>
              </a:gs>
              <a:gs pos="100000">
                <a:srgbClr val="FA5E1A"/>
              </a:gs>
              <a:gs pos="0">
                <a:srgbClr val="FA5E1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D6D6D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PA_圆: 空心 21"/>
          <p:cNvSpPr/>
          <p:nvPr>
            <p:custDataLst>
              <p:tags r:id="rId15"/>
            </p:custDataLst>
          </p:nvPr>
        </p:nvSpPr>
        <p:spPr>
          <a:xfrm rot="2738022">
            <a:off x="4806778" y="2139778"/>
            <a:ext cx="2578446" cy="2578446"/>
          </a:xfrm>
          <a:prstGeom prst="donut">
            <a:avLst>
              <a:gd name="adj" fmla="val 768"/>
            </a:avLst>
          </a:prstGeom>
          <a:gradFill>
            <a:gsLst>
              <a:gs pos="3000">
                <a:srgbClr val="FA5E1A">
                  <a:alpha val="0"/>
                </a:srgbClr>
              </a:gs>
              <a:gs pos="97000">
                <a:srgbClr val="FA5E1A">
                  <a:alpha val="0"/>
                </a:srgbClr>
              </a:gs>
              <a:gs pos="100000">
                <a:srgbClr val="FA5E1A"/>
              </a:gs>
              <a:gs pos="0">
                <a:srgbClr val="FA5E1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D6D6D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" name="图片 21"/>
          <p:cNvPicPr/>
          <p:nvPr>
            <p:custDataLst>
              <p:tags r:id="rId16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74" t="-19047" r="-27191" b="-19047"/>
          <a:stretch>
            <a:fillRect/>
          </a:stretch>
        </p:blipFill>
        <p:spPr>
          <a:xfrm>
            <a:off x="5364480" y="2697480"/>
            <a:ext cx="1525994" cy="1463040"/>
          </a:xfrm>
          <a:prstGeom prst="ellipse">
            <a:avLst/>
          </a:prstGeom>
        </p:spPr>
      </p:pic>
      <p:cxnSp>
        <p:nvCxnSpPr>
          <p:cNvPr id="17" name="PA_直接连接符 13"/>
          <p:cNvCxnSpPr/>
          <p:nvPr>
            <p:custDataLst>
              <p:tags r:id="rId17"/>
            </p:custDataLst>
          </p:nvPr>
        </p:nvCxnSpPr>
        <p:spPr>
          <a:xfrm>
            <a:off x="4874309" y="3802760"/>
            <a:ext cx="2443382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_文本框 15"/>
          <p:cNvSpPr txBox="1"/>
          <p:nvPr>
            <p:custDataLst>
              <p:tags r:id="rId18"/>
            </p:custDataLst>
          </p:nvPr>
        </p:nvSpPr>
        <p:spPr>
          <a:xfrm>
            <a:off x="4697597" y="3961996"/>
            <a:ext cx="2796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哔哩哔哩</a:t>
            </a:r>
            <a:r>
              <a:rPr kumimoji="0" lang="en-US" altLang="zh-CN" sz="2000" b="1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_</a:t>
            </a:r>
            <a:r>
              <a:rPr kumimoji="0" lang="zh-CN" altLang="en-US" sz="2000" b="1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咻管家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mph" presetSubtype="0" decel="10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76" dur="75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84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7" presetClass="emph" presetSubtype="0" fill="remove" grpId="1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7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8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9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1.875E-6 -0.06667 " pathEditMode="relative" rAng="0" ptsTypes="AA">
                                      <p:cBhvr>
                                        <p:cTn id="10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8" grpId="0"/>
      <p:bldP spid="1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9599" y="351567"/>
            <a:ext cx="107910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Process Experience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13D457-3E3C-425C-8D12-BD9C22043548}"/>
              </a:ext>
            </a:extLst>
          </p:cNvPr>
          <p:cNvSpPr txBox="1"/>
          <p:nvPr/>
        </p:nvSpPr>
        <p:spPr>
          <a:xfrm>
            <a:off x="2689675" y="2873310"/>
            <a:ext cx="6812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How to work as a team.</a:t>
            </a:r>
          </a:p>
        </p:txBody>
      </p:sp>
    </p:spTree>
    <p:extLst>
      <p:ext uri="{BB962C8B-B14F-4D97-AF65-F5344CB8AC3E}">
        <p14:creationId xmlns:p14="http://schemas.microsoft.com/office/powerpoint/2010/main" val="1337297173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9599" y="351567"/>
            <a:ext cx="107910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5172375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0" r="525" b="28721"/>
          <a:stretch>
            <a:fillRect/>
          </a:stretch>
        </p:blipFill>
        <p:spPr>
          <a:xfrm>
            <a:off x="2458309" y="4284959"/>
            <a:ext cx="6574978" cy="201807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1804" y="1605967"/>
            <a:ext cx="8426723" cy="923330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1000" normalizeH="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哔哩哔哩</a:t>
            </a:r>
            <a:r>
              <a:rPr kumimoji="0" lang="en-US" altLang="zh-CN" sz="5400" b="1" i="0" u="none" strike="noStrike" kern="1200" cap="none" spc="1000" normalizeH="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_</a:t>
            </a:r>
            <a:r>
              <a:rPr kumimoji="0" lang="zh-CN" altLang="en-US" sz="5400" b="1" i="0" u="none" strike="noStrike" kern="1200" cap="none" spc="1000" normalizeH="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咻管家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5539" y="1115734"/>
            <a:ext cx="788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all" spc="0" normalizeH="0" baseline="0" noProof="0" dirty="0" err="1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9B7E26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Bilibili_xiu</a:t>
            </a:r>
            <a:r>
              <a:rPr kumimoji="0" lang="en-US" altLang="zh-CN" sz="2400" b="1" i="0" u="none" strike="noStrike" kern="0" cap="all" spc="0" normalizeH="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9B7E26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 assistant</a:t>
            </a:r>
            <a:endParaRPr kumimoji="0" lang="zh-CN" altLang="en-US" sz="2400" b="1" i="0" u="none" strike="noStrike" kern="0" cap="all" spc="0" normalizeH="0" baseline="0" noProof="0" dirty="0">
              <a:ln>
                <a:noFill/>
              </a:ln>
              <a:gradFill>
                <a:gsLst>
                  <a:gs pos="0">
                    <a:srgbClr val="FECF40"/>
                  </a:gs>
                  <a:gs pos="100000">
                    <a:srgbClr val="9B7E26">
                      <a:alpha val="80000"/>
                      <a:lumMod val="92000"/>
                      <a:lumOff val="8000"/>
                    </a:srgbClr>
                  </a:gs>
                </a:gsLst>
                <a:lin scaled="0"/>
              </a:gra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884094" y="2646922"/>
            <a:ext cx="7722141" cy="1186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18313" y="3536900"/>
            <a:ext cx="6253699" cy="521970"/>
          </a:xfrm>
          <a:prstGeom prst="rect">
            <a:avLst/>
          </a:prstGeom>
          <a:noFill/>
          <a:ln>
            <a:noFill/>
          </a:ln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咻一下，随时随地得到最新推送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51694" y="3025220"/>
            <a:ext cx="9043256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20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XIU, get the latest updates anytime</a:t>
            </a:r>
            <a:r>
              <a:rPr kumimoji="1" lang="zh-CN" altLang="en-US" sz="2000" b="1" i="0" u="none" strike="noStrike" kern="20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，</a:t>
            </a:r>
            <a:r>
              <a:rPr kumimoji="1" lang="en-US" altLang="zh-CN" sz="2000" b="1" i="0" u="none" strike="noStrike" kern="20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anywhere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884093" y="4284670"/>
            <a:ext cx="7722141" cy="1186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0" y="76921"/>
            <a:ext cx="103949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+mn-cs"/>
              </a:rPr>
              <a:t>MIEC_EE308 Software Engineering _ Course Project _ Develop applets based on open source software</a:t>
            </a:r>
            <a:endParaRPr kumimoji="0" lang="en-US" altLang="zh-CN" sz="1300" b="0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26" y="100137"/>
            <a:ext cx="1210896" cy="12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4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0" r="525" b="28721"/>
          <a:stretch>
            <a:fillRect/>
          </a:stretch>
        </p:blipFill>
        <p:spPr>
          <a:xfrm>
            <a:off x="2458309" y="4284959"/>
            <a:ext cx="6574978" cy="201807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1804" y="1605967"/>
            <a:ext cx="8426723" cy="923330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5400" b="1" spc="100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哔哩哔哩</a:t>
            </a:r>
            <a:r>
              <a:rPr lang="en-US" altLang="zh-CN" sz="5400" b="1" spc="100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_</a:t>
            </a:r>
            <a:r>
              <a:rPr lang="zh-CN" altLang="en-US" sz="5400" b="1" spc="100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咻管家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5539" y="1115734"/>
            <a:ext cx="788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kern="0" cap="all" dirty="0" err="1">
                <a:gradFill>
                  <a:gsLst>
                    <a:gs pos="0">
                      <a:srgbClr val="FECF40"/>
                    </a:gs>
                    <a:gs pos="100000">
                      <a:srgbClr val="9B7E26"/>
                    </a:gs>
                  </a:gsLst>
                  <a:lin scaled="0"/>
                </a:gra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Bilibili_xiu</a:t>
            </a:r>
            <a:r>
              <a:rPr lang="en-US" altLang="zh-CN" sz="2400" b="1" kern="0" cap="all" dirty="0">
                <a:gradFill>
                  <a:gsLst>
                    <a:gs pos="0">
                      <a:srgbClr val="FECF40"/>
                    </a:gs>
                    <a:gs pos="100000">
                      <a:srgbClr val="9B7E26"/>
                    </a:gs>
                  </a:gsLst>
                  <a:lin scaled="0"/>
                </a:gra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 assistant</a:t>
            </a:r>
            <a:endParaRPr lang="zh-CN" altLang="en-US" sz="2400" b="1" kern="0" cap="all" dirty="0">
              <a:gradFill>
                <a:gsLst>
                  <a:gs pos="0">
                    <a:srgbClr val="FECF40"/>
                  </a:gs>
                  <a:gs pos="100000">
                    <a:srgbClr val="9B7E26">
                      <a:alpha val="80000"/>
                      <a:lumMod val="92000"/>
                      <a:lumOff val="8000"/>
                    </a:srgbClr>
                  </a:gs>
                </a:gsLst>
                <a:lin scaled="0"/>
              </a:gra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884094" y="2646922"/>
            <a:ext cx="7722141" cy="1186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18313" y="3536900"/>
            <a:ext cx="6253699" cy="521970"/>
          </a:xfrm>
          <a:prstGeom prst="rect">
            <a:avLst/>
          </a:prstGeom>
          <a:noFill/>
          <a:ln>
            <a:noFill/>
          </a:ln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spc="30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咻一下，随时随地得到最新推送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51694" y="3025220"/>
            <a:ext cx="9043256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kern="200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XIU, </a:t>
            </a:r>
            <a:r>
              <a:rPr kumimoji="1" lang="en-US" altLang="zh-CN" sz="2000" b="1" kern="20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g</a:t>
            </a:r>
            <a:r>
              <a:rPr kumimoji="1" lang="en-US" altLang="zh-CN" sz="2000" b="1" i="0" kern="200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et the latest updates anytime</a:t>
            </a:r>
            <a:r>
              <a:rPr kumimoji="1" lang="zh-CN" altLang="en-US" sz="2000" b="1" i="0" kern="200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，</a:t>
            </a:r>
            <a:r>
              <a:rPr kumimoji="1" lang="en-US" altLang="zh-CN" sz="2000" b="1" i="0" kern="200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anywhere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884093" y="4284670"/>
            <a:ext cx="7722141" cy="1186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0" y="76921"/>
            <a:ext cx="103949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00" i="0" cap="all" dirty="0">
                <a:solidFill>
                  <a:schemeClr val="bg1"/>
                </a:solidFill>
                <a:effectLst/>
                <a:latin typeface="思源黑体 CN Regular" panose="020B0500000000000000" charset="-122"/>
                <a:ea typeface="思源黑体 CN Regular" panose="020B0500000000000000" charset="-122"/>
              </a:rPr>
              <a:t>MIEC_EE308 Software Engineering _ Course Project _ Develop applets based on open source software</a:t>
            </a:r>
            <a:endParaRPr lang="en-US" altLang="zh-CN" sz="1300" i="0" cap="all" dirty="0">
              <a:solidFill>
                <a:srgbClr val="0070C0"/>
              </a:solidFill>
              <a:effectLst/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26" y="100137"/>
            <a:ext cx="1210896" cy="1246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83763" y="3208499"/>
            <a:ext cx="116755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6600" b="1" dirty="0">
                <a:solidFill>
                  <a:srgbClr val="FFFFFF"/>
                </a:solidFill>
                <a:latin typeface="微软雅黑"/>
              </a:rPr>
              <a:t>Alpha Sprint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56B5A1-C636-443D-B539-AAD3283EB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19" y="500770"/>
            <a:ext cx="2520762" cy="25947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BC591E4-1981-4D9C-AF42-C8226E17216A}"/>
              </a:ext>
            </a:extLst>
          </p:cNvPr>
          <p:cNvSpPr txBox="1"/>
          <p:nvPr/>
        </p:nvSpPr>
        <p:spPr>
          <a:xfrm>
            <a:off x="258213" y="5231769"/>
            <a:ext cx="116755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Langcent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互联网股份有限公司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-apple-system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-apple-system"/>
                <a:ea typeface="微软雅黑"/>
              </a:rPr>
              <a:t>23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/11/2021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0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9598" y="2477622"/>
            <a:ext cx="1112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Team Leader: Lang Jian           831902224    PM &amp; Front-end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599" y="351567"/>
            <a:ext cx="1060938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Project Membership Division</a:t>
            </a:r>
          </a:p>
          <a:p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</a:rPr>
              <a:t>Alpha Sprint</a:t>
            </a:r>
          </a:p>
          <a:p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599" y="3110737"/>
            <a:ext cx="10070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chemeClr val="bg1"/>
                </a:solidFill>
                <a:effectLst/>
                <a:latin typeface="+mn-ea"/>
              </a:rPr>
              <a:t>Tech Leader:  </a:t>
            </a:r>
            <a:r>
              <a:rPr lang="en-US" altLang="zh-CN" sz="2400" b="1" i="0" dirty="0" err="1">
                <a:solidFill>
                  <a:schemeClr val="bg1"/>
                </a:solidFill>
                <a:effectLst/>
                <a:latin typeface="+mn-ea"/>
              </a:rPr>
              <a:t>Xie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+mn-ea"/>
              </a:rPr>
              <a:t> Wei              831902110     Back-end    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9598" y="3739662"/>
            <a:ext cx="10339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chemeClr val="bg1"/>
                </a:solidFill>
                <a:effectLst/>
                <a:latin typeface="+mn-ea"/>
              </a:rPr>
              <a:t>Developer:     He </a:t>
            </a:r>
            <a:r>
              <a:rPr lang="en-US" altLang="zh-CN" sz="2400" b="1" i="0" dirty="0" err="1">
                <a:solidFill>
                  <a:schemeClr val="bg1"/>
                </a:solidFill>
                <a:effectLst/>
                <a:latin typeface="+mn-ea"/>
              </a:rPr>
              <a:t>Yuxiang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+mn-ea"/>
              </a:rPr>
              <a:t>        831902223    Back-end 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9598" y="4368587"/>
            <a:ext cx="11383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chemeClr val="bg1"/>
                </a:solidFill>
                <a:effectLst/>
                <a:latin typeface="+mn-ea"/>
              </a:rPr>
              <a:t>Developer:     Wu Diancong    831902124   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Back-end &amp;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</a:rPr>
              <a:t>R</a:t>
            </a:r>
            <a:r>
              <a:rPr lang="en-US" altLang="zh-CN" sz="2400" b="1" i="0" dirty="0" err="1">
                <a:solidFill>
                  <a:schemeClr val="bg1"/>
                </a:solidFill>
                <a:effectLst/>
                <a:latin typeface="+mn-ea"/>
              </a:rPr>
              <a:t>eport_writing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9599" y="4997512"/>
            <a:ext cx="10339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chemeClr val="bg1"/>
                </a:solidFill>
                <a:effectLst/>
                <a:latin typeface="+mn-ea"/>
              </a:rPr>
              <a:t>Tester:            Wang </a:t>
            </a:r>
            <a:r>
              <a:rPr lang="en-US" altLang="zh-CN" sz="2400" b="1" i="0" dirty="0" err="1">
                <a:solidFill>
                  <a:schemeClr val="bg1"/>
                </a:solidFill>
                <a:effectLst/>
                <a:latin typeface="+mn-ea"/>
              </a:rPr>
              <a:t>Zekai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+mn-ea"/>
              </a:rPr>
              <a:t>        831902101   Tester &amp;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Front-end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15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15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5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75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D21D0A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7B0CBA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775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633FFD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875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B644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6FD39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275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2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6FD39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BF62C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2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2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5" grpId="0"/>
      <p:bldP spid="15" grpId="1"/>
      <p:bldP spid="19" grpId="0"/>
      <p:bldP spid="19" grpId="1"/>
      <p:bldP spid="20" grpId="0"/>
      <p:bldP spid="20" grpId="1"/>
      <p:bldP spid="22" grpId="0"/>
      <p:bldP spid="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9599" y="351567"/>
            <a:ext cx="106093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Expected Plan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B69F68-BBE6-4238-B785-F0597490A473}"/>
              </a:ext>
            </a:extLst>
          </p:cNvPr>
          <p:cNvSpPr txBox="1"/>
          <p:nvPr/>
        </p:nvSpPr>
        <p:spPr>
          <a:xfrm>
            <a:off x="791307" y="2905780"/>
            <a:ext cx="1060938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</a:rPr>
              <a:t>Finish login and register function!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8584783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9599" y="351567"/>
            <a:ext cx="10609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Burn Out Diagram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D54EC2-3F59-4C90-9E6B-511AB17CB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31" y="1564106"/>
            <a:ext cx="6349138" cy="476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40794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9599" y="351567"/>
            <a:ext cx="10609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Problems And Solution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8FC5BE-328D-4E16-ACE4-1EF07947E7FB}"/>
              </a:ext>
            </a:extLst>
          </p:cNvPr>
          <p:cNvSpPr txBox="1"/>
          <p:nvPr/>
        </p:nvSpPr>
        <p:spPr>
          <a:xfrm>
            <a:off x="791307" y="2905780"/>
            <a:ext cx="106093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Countless problems but now solved!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4391140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9599" y="351567"/>
            <a:ext cx="10609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Techniques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8FC5BE-328D-4E16-ACE4-1EF07947E7FB}"/>
              </a:ext>
            </a:extLst>
          </p:cNvPr>
          <p:cNvSpPr txBox="1"/>
          <p:nvPr/>
        </p:nvSpPr>
        <p:spPr>
          <a:xfrm>
            <a:off x="791306" y="1547343"/>
            <a:ext cx="1114401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Front-end: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Uni-app framework(vue+wx-api+H5+Css3)</a:t>
            </a:r>
          </a:p>
          <a:p>
            <a:endParaRPr lang="en-US" altLang="zh-CN" sz="44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Back-end: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Flask framework Ali Cloud Server</a:t>
            </a:r>
          </a:p>
          <a:p>
            <a:r>
              <a:rPr lang="en-US" altLang="zh-CN" sz="4400" b="1" dirty="0" err="1">
                <a:solidFill>
                  <a:schemeClr val="bg1"/>
                </a:solidFill>
                <a:latin typeface="+mj-ea"/>
              </a:rPr>
              <a:t>Mysql</a:t>
            </a:r>
            <a:endParaRPr lang="en-US" altLang="zh-CN" sz="4400" b="1" dirty="0">
              <a:solidFill>
                <a:schemeClr val="bg1"/>
              </a:solidFill>
              <a:latin typeface="+mj-ea"/>
            </a:endParaRPr>
          </a:p>
          <a:p>
            <a:endParaRPr lang="zh-CN" altLang="en-US" sz="12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5415601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9599" y="351567"/>
            <a:ext cx="10609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Testing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8FC5BE-328D-4E16-ACE4-1EF07947E7FB}"/>
              </a:ext>
            </a:extLst>
          </p:cNvPr>
          <p:cNvSpPr txBox="1"/>
          <p:nvPr/>
        </p:nvSpPr>
        <p:spPr>
          <a:xfrm>
            <a:off x="791306" y="1547343"/>
            <a:ext cx="1114401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Front-end:</a:t>
            </a:r>
          </a:p>
          <a:p>
            <a:r>
              <a:rPr lang="en-US" altLang="zh-CN" sz="4400" b="1" dirty="0" err="1">
                <a:solidFill>
                  <a:schemeClr val="bg1"/>
                </a:solidFill>
                <a:latin typeface="+mj-ea"/>
              </a:rPr>
              <a:t>Wechat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 Developer Tools, Google Browser </a:t>
            </a:r>
          </a:p>
          <a:p>
            <a:endParaRPr lang="en-US" altLang="zh-CN" sz="44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Back-end: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Postman, Edge Browser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9289523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" grpId="0"/>
      <p:bldP spid="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KCCOLORTYPE" val="Color_Theme"/>
  <p:tag name="BAKCCOLOR" val="1"/>
  <p:tag name="POCKET_APPLY_TIME" val="2021年10月23日"/>
  <p:tag name="POCKET_APPLY_TYPE" val="Slide"/>
  <p:tag name="TAG_SCENEANIMNAME" val="pocketshow1.pa"/>
  <p:tag name="COLORS" val="1,0|2,6566399|3,16777215|4,16768512|5,7023871|6,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21年10月23日"/>
  <p:tag name="POCKET_APPLY_TYPE" val="Slide"/>
  <p:tag name="APPLYORDER" val="矩形 1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21年10月23日"/>
  <p:tag name="POCKET_APPLY_TYPE" val="Slide"/>
  <p:tag name="APPLYORDER" val="矩形 2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21年10月23日"/>
  <p:tag name="POCKET_APPLY_TYPE" val="Slide"/>
  <p:tag name="APPLYORDER" val="矩形 3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21年10月23日"/>
  <p:tag name="POCKET_APPLY_TYPE" val="Slide"/>
  <p:tag name="APPLYORDER" val="矩形 4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21年10月23日"/>
  <p:tag name="POCKET_APPLY_TYPE" val="Slide"/>
  <p:tag name="APPLYORDER" val="矩形 5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21年10月23日"/>
  <p:tag name="POCKET_APPLY_TYPE" val="Slide"/>
  <p:tag name="APPLYORDER" val="矩形 6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21年10月23日"/>
  <p:tag name="POCKET_APPLY_TYPE" val="Slide"/>
  <p:tag name="APPLYORDER" val="矩形 7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21年10月23日"/>
  <p:tag name="POCKET_APPLY_TYPE" val="Slide"/>
  <p:tag name="APPLYORDER" val="矩形 8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21年10月23日"/>
  <p:tag name="POCKET_APPLY_TYPE" val="Slide"/>
  <p:tag name="APPLYORDER" val="矩形 9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21年10月23日"/>
  <p:tag name="POCKET_APPLY_TYPE" val="Slide"/>
  <p:tag name="APPLYORDER" val="矩形 10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5"/>
  <p:tag name="SCENECOLOR-TEXT" val="Color_Theme"/>
  <p:tag name="SCENECOLOR-TEXT-VALUE" val="3"/>
  <p:tag name="POCKET_APPLY_TIME" val="2021年10月23日"/>
  <p:tag name="POCKET_APPLY_TYPE" val="Slide"/>
  <p:tag name="APPLYORDER" val="椭圆 11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6"/>
  <p:tag name="SCENECOLOR-TEXT" val="Color_Theme"/>
  <p:tag name="SCENECOLOR-TEXT-VALUE" val="3"/>
  <p:tag name="POCKET_APPLY_TIME" val="2021年10月23日"/>
  <p:tag name="POCKET_APPLY_TYPE" val="Slide"/>
  <p:tag name="APPLYORDER" val="椭圆 12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TEXT" val="Color_Theme"/>
  <p:tag name="SCENECOLOR-TEXT-VALUE" val="4"/>
  <p:tag name="POCKET_APPLY_TIME" val="2021年10月23日"/>
  <p:tag name="POCKET_APPLY_TYPE" val="Slide"/>
  <p:tag name="APPLYORDER" val="圆: 空心 38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TEXT" val="Color_Theme"/>
  <p:tag name="SCENECOLOR-TEXT-VALUE" val="4"/>
  <p:tag name="POCKET_APPLY_TIME" val="2021年10月23日"/>
  <p:tag name="POCKET_APPLY_TYPE" val="Slide"/>
  <p:tag name="APPLYORDER" val="圆: 空心 21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PicShape"/>
  <p:tag name="SCENESHAPENAME" val="主题图形"/>
  <p:tag name="POCKET_APPLY_TIME" val="2021年10月23日"/>
  <p:tag name="POCKET_APPLY_TYPE" val="Slide"/>
  <p:tag name="APPLYORDER" val="图片 15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LINE" val="Color_Theme"/>
  <p:tag name="SCENECOLOR-LINE-VALUE" val="3"/>
  <p:tag name="POCKET_APPLY_TIME" val="2021年10月23日"/>
  <p:tag name="POCKET_APPLY_TYPE" val="Slide"/>
  <p:tag name="APPLYORDER" val="直接连接符 13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Text"/>
  <p:tag name="SCENESHAPESUBTYPE" val="SceneTitleText"/>
  <p:tag name="SCENESHAPENAME" val="主题描述"/>
  <p:tag name="SCENECOLOR-TEXT" val="Color_Theme"/>
  <p:tag name="SCENECOLOR-TEXT-VALUE" val="3"/>
  <p:tag name="POCKET_APPLY_TIME" val="2021年10月23日"/>
  <p:tag name="POCKET_APPLY_TYPE" val="Slide"/>
  <p:tag name="APPLYORDER" val="文本框 15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36912883062290981.pa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251</Words>
  <Application>Microsoft Office PowerPoint</Application>
  <PresentationFormat>宽屏</PresentationFormat>
  <Paragraphs>57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-apple-system</vt:lpstr>
      <vt:lpstr>Arial Unicode MS</vt:lpstr>
      <vt:lpstr>等线</vt:lpstr>
      <vt:lpstr>等线 Light</vt:lpstr>
      <vt:lpstr>思源黑体 CN Bold</vt:lpstr>
      <vt:lpstr>思源黑体 CN Medium</vt:lpstr>
      <vt:lpstr>思源黑体 CN Regular</vt:lpstr>
      <vt:lpstr>微软雅黑</vt:lpstr>
      <vt:lpstr>Arial</vt:lpstr>
      <vt:lpstr>Calibri</vt:lpstr>
      <vt:lpstr>Wingdings</vt:lpstr>
      <vt:lpstr>Office 主题​​</vt:lpstr>
      <vt:lpstr>636912883062290981.paslide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郭维强</dc:creator>
  <cp:lastModifiedBy>让 见</cp:lastModifiedBy>
  <cp:revision>345</cp:revision>
  <dcterms:created xsi:type="dcterms:W3CDTF">2019-06-19T02:08:00Z</dcterms:created>
  <dcterms:modified xsi:type="dcterms:W3CDTF">2021-11-23T06:11:13Z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0D50FC1ABDF2477382494FC4715E1F56</vt:lpwstr>
  </property>
</Properties>
</file>