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1.xml" ContentType="application/vnd.openxmlformats-officedocument.presentationml.tags+xml"/>
  <Override PartName="/ppt/notesSlides/notesSlide3.xml" ContentType="application/vnd.openxmlformats-officedocument.presentationml.notesSlide+xml"/>
  <Override PartName="/ppt/tags/tag72.xml" ContentType="application/vnd.openxmlformats-officedocument.presentationml.tags+xml"/>
  <Override PartName="/ppt/notesSlides/notesSlide4.xml" ContentType="application/vnd.openxmlformats-officedocument.presentationml.notesSlide+xml"/>
  <Override PartName="/ppt/tags/tag73.xml" ContentType="application/vnd.openxmlformats-officedocument.presentationml.tags+xml"/>
  <Override PartName="/ppt/notesSlides/notesSlide5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66" r:id="rId3"/>
    <p:sldId id="543" r:id="rId4"/>
    <p:sldId id="592" r:id="rId5"/>
    <p:sldId id="570" r:id="rId6"/>
    <p:sldId id="572" r:id="rId7"/>
    <p:sldId id="571" r:id="rId8"/>
    <p:sldId id="573" r:id="rId9"/>
    <p:sldId id="596" r:id="rId10"/>
    <p:sldId id="585" r:id="rId11"/>
    <p:sldId id="593" r:id="rId12"/>
    <p:sldId id="578" r:id="rId13"/>
    <p:sldId id="576" r:id="rId14"/>
    <p:sldId id="580" r:id="rId15"/>
    <p:sldId id="579" r:id="rId16"/>
    <p:sldId id="582" r:id="rId17"/>
    <p:sldId id="581" r:id="rId18"/>
    <p:sldId id="594" r:id="rId19"/>
    <p:sldId id="595" r:id="rId20"/>
    <p:sldId id="591" r:id="rId21"/>
    <p:sldId id="59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62C0"/>
    <a:srgbClr val="633FFD"/>
    <a:srgbClr val="7B0CBA"/>
    <a:srgbClr val="D21D0A"/>
    <a:srgbClr val="FA607D"/>
    <a:srgbClr val="F6FD39"/>
    <a:srgbClr val="FB6441"/>
    <a:srgbClr val="F658B1"/>
    <a:srgbClr val="FA5A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6" autoAdjust="0"/>
    <p:restoredTop sz="79009" autoAdjust="0"/>
  </p:normalViewPr>
  <p:slideViewPr>
    <p:cSldViewPr snapToGrid="0">
      <p:cViewPr varScale="1">
        <p:scale>
          <a:sx n="52" d="100"/>
          <a:sy n="52" d="100"/>
        </p:scale>
        <p:origin x="1348" y="9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173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 userDrawn="1"/>
        </p:nvSpPr>
        <p:spPr>
          <a:xfrm rot="5400000">
            <a:off x="2881369" y="-2774361"/>
            <a:ext cx="6459180" cy="12162083"/>
          </a:xfrm>
          <a:prstGeom prst="rtTriangle">
            <a:avLst/>
          </a:prstGeom>
          <a:solidFill>
            <a:srgbClr val="23232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直角三角形 2"/>
          <p:cNvSpPr/>
          <p:nvPr userDrawn="1"/>
        </p:nvSpPr>
        <p:spPr>
          <a:xfrm rot="5400000">
            <a:off x="1797280" y="-1797277"/>
            <a:ext cx="4646616" cy="8241175"/>
          </a:xfrm>
          <a:prstGeom prst="rtTriangle">
            <a:avLst/>
          </a:prstGeom>
          <a:solidFill>
            <a:srgbClr val="23232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直角三角形 3"/>
          <p:cNvSpPr/>
          <p:nvPr userDrawn="1"/>
        </p:nvSpPr>
        <p:spPr>
          <a:xfrm rot="5400000">
            <a:off x="949125" y="-949124"/>
            <a:ext cx="2453833" cy="4352085"/>
          </a:xfrm>
          <a:prstGeom prst="rtTriangle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934447" y="36653"/>
            <a:ext cx="3461057" cy="42440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934447" y="4462912"/>
            <a:ext cx="3461057" cy="233037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576615" y="36652"/>
            <a:ext cx="3461057" cy="233037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576615" y="2549233"/>
            <a:ext cx="3461057" cy="42440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8E1-7056-49B7-BA89-9F71210914C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074F-622B-4993-8A36-1C6F2E16C2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8E1-7056-49B7-BA89-9F71210914C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074F-622B-4993-8A36-1C6F2E16C2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2021/11/9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8E1-7056-49B7-BA89-9F71210914C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074F-622B-4993-8A36-1C6F2E16C2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2021/11/9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B8E1-7056-49B7-BA89-9F71210914CA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F074F-622B-4993-8A36-1C6F2E16C2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image" Target="../media/image1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10" Type="http://schemas.openxmlformats.org/officeDocument/2006/relationships/tags" Target="../tags/tag62.xml"/><Relationship Id="rId19" Type="http://schemas.openxmlformats.org/officeDocument/2006/relationships/slideLayout" Target="../slideLayouts/slideLayout19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2.jpe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2"/>
            </p:custDataLst>
          </p:nvPr>
        </p:nvSpPr>
        <p:spPr>
          <a:xfrm>
            <a:off x="4876800" y="0"/>
            <a:ext cx="2438400" cy="6858000"/>
          </a:xfrm>
          <a:prstGeom prst="rect">
            <a:avLst/>
          </a:prstGeom>
          <a:solidFill>
            <a:srgbClr val="FF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PA_矩形 2"/>
          <p:cNvSpPr/>
          <p:nvPr>
            <p:custDataLst>
              <p:tags r:id="rId3"/>
            </p:custDataLst>
          </p:nvPr>
        </p:nvSpPr>
        <p:spPr>
          <a:xfrm>
            <a:off x="2438400" y="0"/>
            <a:ext cx="2438400" cy="6858000"/>
          </a:xfrm>
          <a:prstGeom prst="rect">
            <a:avLst/>
          </a:prstGeom>
          <a:solidFill>
            <a:srgbClr val="FF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PA_矩形 3"/>
          <p:cNvSpPr/>
          <p:nvPr>
            <p:custDataLst>
              <p:tags r:id="rId4"/>
            </p:custDataLst>
          </p:nvPr>
        </p:nvSpPr>
        <p:spPr>
          <a:xfrm>
            <a:off x="0" y="0"/>
            <a:ext cx="2438400" cy="6858000"/>
          </a:xfrm>
          <a:prstGeom prst="rect">
            <a:avLst/>
          </a:prstGeom>
          <a:solidFill>
            <a:srgbClr val="FF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PA_矩形 4"/>
          <p:cNvSpPr/>
          <p:nvPr>
            <p:custDataLst>
              <p:tags r:id="rId5"/>
            </p:custDataLst>
          </p:nvPr>
        </p:nvSpPr>
        <p:spPr>
          <a:xfrm>
            <a:off x="9753600" y="0"/>
            <a:ext cx="2438400" cy="6858000"/>
          </a:xfrm>
          <a:prstGeom prst="rect">
            <a:avLst/>
          </a:prstGeom>
          <a:solidFill>
            <a:srgbClr val="FF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PA_矩形 5"/>
          <p:cNvSpPr/>
          <p:nvPr>
            <p:custDataLst>
              <p:tags r:id="rId6"/>
            </p:custDataLst>
          </p:nvPr>
        </p:nvSpPr>
        <p:spPr>
          <a:xfrm>
            <a:off x="7315200" y="0"/>
            <a:ext cx="2438400" cy="6858000"/>
          </a:xfrm>
          <a:prstGeom prst="rect">
            <a:avLst/>
          </a:prstGeom>
          <a:solidFill>
            <a:srgbClr val="FF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PA_矩形 6"/>
          <p:cNvSpPr/>
          <p:nvPr>
            <p:custDataLst>
              <p:tags r:id="rId7"/>
            </p:custDataLst>
          </p:nvPr>
        </p:nvSpPr>
        <p:spPr>
          <a:xfrm>
            <a:off x="4876800" y="0"/>
            <a:ext cx="2438400" cy="6858000"/>
          </a:xfrm>
          <a:prstGeom prst="rect">
            <a:avLst/>
          </a:prstGeom>
          <a:solidFill>
            <a:srgbClr val="00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PA_矩形 7"/>
          <p:cNvSpPr/>
          <p:nvPr>
            <p:custDataLst>
              <p:tags r:id="rId8"/>
            </p:custDataLst>
          </p:nvPr>
        </p:nvSpPr>
        <p:spPr>
          <a:xfrm>
            <a:off x="2438400" y="0"/>
            <a:ext cx="2438400" cy="6858000"/>
          </a:xfrm>
          <a:prstGeom prst="rect">
            <a:avLst/>
          </a:prstGeom>
          <a:solidFill>
            <a:srgbClr val="00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PA_矩形 8"/>
          <p:cNvSpPr/>
          <p:nvPr>
            <p:custDataLst>
              <p:tags r:id="rId9"/>
            </p:custDataLst>
          </p:nvPr>
        </p:nvSpPr>
        <p:spPr>
          <a:xfrm>
            <a:off x="0" y="0"/>
            <a:ext cx="2438400" cy="6858000"/>
          </a:xfrm>
          <a:prstGeom prst="rect">
            <a:avLst/>
          </a:prstGeom>
          <a:solidFill>
            <a:srgbClr val="00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PA_矩形 9"/>
          <p:cNvSpPr/>
          <p:nvPr>
            <p:custDataLst>
              <p:tags r:id="rId10"/>
            </p:custDataLst>
          </p:nvPr>
        </p:nvSpPr>
        <p:spPr>
          <a:xfrm>
            <a:off x="9753600" y="0"/>
            <a:ext cx="2438400" cy="6858000"/>
          </a:xfrm>
          <a:prstGeom prst="rect">
            <a:avLst/>
          </a:prstGeom>
          <a:solidFill>
            <a:srgbClr val="00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PA_矩形 10"/>
          <p:cNvSpPr/>
          <p:nvPr>
            <p:custDataLst>
              <p:tags r:id="rId11"/>
            </p:custDataLst>
          </p:nvPr>
        </p:nvSpPr>
        <p:spPr>
          <a:xfrm>
            <a:off x="7315200" y="0"/>
            <a:ext cx="2438400" cy="6858000"/>
          </a:xfrm>
          <a:prstGeom prst="rect">
            <a:avLst/>
          </a:prstGeom>
          <a:solidFill>
            <a:srgbClr val="00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PA_椭圆 11"/>
          <p:cNvSpPr/>
          <p:nvPr>
            <p:custDataLst>
              <p:tags r:id="rId12"/>
            </p:custDataLst>
          </p:nvPr>
        </p:nvSpPr>
        <p:spPr>
          <a:xfrm>
            <a:off x="4132409" y="1465409"/>
            <a:ext cx="3927182" cy="3927182"/>
          </a:xfrm>
          <a:prstGeom prst="ellipse">
            <a:avLst/>
          </a:prstGeom>
          <a:solidFill>
            <a:srgbClr val="FF2C6B">
              <a:alpha val="23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PA_椭圆 12"/>
          <p:cNvSpPr/>
          <p:nvPr>
            <p:custDataLst>
              <p:tags r:id="rId13"/>
            </p:custDataLst>
          </p:nvPr>
        </p:nvSpPr>
        <p:spPr>
          <a:xfrm>
            <a:off x="5364480" y="2697480"/>
            <a:ext cx="1463040" cy="1463040"/>
          </a:xfrm>
          <a:prstGeom prst="ellipse">
            <a:avLst/>
          </a:prstGeom>
          <a:solidFill>
            <a:srgbClr val="000000"/>
          </a:solidFill>
          <a:ln w="19050">
            <a:noFill/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PA_圆: 空心 38"/>
          <p:cNvSpPr/>
          <p:nvPr>
            <p:custDataLst>
              <p:tags r:id="rId14"/>
            </p:custDataLst>
          </p:nvPr>
        </p:nvSpPr>
        <p:spPr>
          <a:xfrm rot="7423635">
            <a:off x="3352802" y="685802"/>
            <a:ext cx="5486398" cy="5486398"/>
          </a:xfrm>
          <a:prstGeom prst="donut">
            <a:avLst>
              <a:gd name="adj" fmla="val 768"/>
            </a:avLst>
          </a:prstGeom>
          <a:gradFill>
            <a:gsLst>
              <a:gs pos="3000">
                <a:srgbClr val="FA5E1A">
                  <a:alpha val="0"/>
                </a:srgbClr>
              </a:gs>
              <a:gs pos="97000">
                <a:srgbClr val="FA5E1A">
                  <a:alpha val="0"/>
                </a:srgbClr>
              </a:gs>
              <a:gs pos="100000">
                <a:srgbClr val="FA5E1A"/>
              </a:gs>
              <a:gs pos="0">
                <a:srgbClr val="FA5E1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D6D6D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PA_圆: 空心 21"/>
          <p:cNvSpPr/>
          <p:nvPr>
            <p:custDataLst>
              <p:tags r:id="rId15"/>
            </p:custDataLst>
          </p:nvPr>
        </p:nvSpPr>
        <p:spPr>
          <a:xfrm rot="2738022">
            <a:off x="4806778" y="2139778"/>
            <a:ext cx="2578446" cy="2578446"/>
          </a:xfrm>
          <a:prstGeom prst="donut">
            <a:avLst>
              <a:gd name="adj" fmla="val 768"/>
            </a:avLst>
          </a:prstGeom>
          <a:gradFill>
            <a:gsLst>
              <a:gs pos="3000">
                <a:srgbClr val="FA5E1A">
                  <a:alpha val="0"/>
                </a:srgbClr>
              </a:gs>
              <a:gs pos="97000">
                <a:srgbClr val="FA5E1A">
                  <a:alpha val="0"/>
                </a:srgbClr>
              </a:gs>
              <a:gs pos="100000">
                <a:srgbClr val="FA5E1A"/>
              </a:gs>
              <a:gs pos="0">
                <a:srgbClr val="FA5E1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D6D6D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" name="图片 21"/>
          <p:cNvPicPr/>
          <p:nvPr>
            <p:custDataLst>
              <p:tags r:id="rId16"/>
            </p:custDataLst>
          </p:nvPr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74" t="-19047" r="-27191" b="-19047"/>
          <a:stretch>
            <a:fillRect/>
          </a:stretch>
        </p:blipFill>
        <p:spPr>
          <a:xfrm>
            <a:off x="5364480" y="2697480"/>
            <a:ext cx="1525994" cy="1463040"/>
          </a:xfrm>
          <a:prstGeom prst="ellipse">
            <a:avLst/>
          </a:prstGeom>
        </p:spPr>
      </p:pic>
      <p:cxnSp>
        <p:nvCxnSpPr>
          <p:cNvPr id="17" name="PA_直接连接符 13"/>
          <p:cNvCxnSpPr/>
          <p:nvPr>
            <p:custDataLst>
              <p:tags r:id="rId17"/>
            </p:custDataLst>
          </p:nvPr>
        </p:nvCxnSpPr>
        <p:spPr>
          <a:xfrm>
            <a:off x="4874309" y="3802760"/>
            <a:ext cx="2443382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_文本框 15"/>
          <p:cNvSpPr txBox="1"/>
          <p:nvPr>
            <p:custDataLst>
              <p:tags r:id="rId18"/>
            </p:custDataLst>
          </p:nvPr>
        </p:nvSpPr>
        <p:spPr>
          <a:xfrm>
            <a:off x="4697597" y="3961996"/>
            <a:ext cx="2796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哔哩哔哩</a:t>
            </a:r>
            <a:r>
              <a:rPr kumimoji="0" lang="en-US" altLang="zh-CN" sz="2000" b="1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_</a:t>
            </a:r>
            <a:r>
              <a:rPr kumimoji="0" lang="zh-CN" altLang="en-US" sz="2000" b="1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咻管家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mph" presetSubtype="0" decel="10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76" dur="75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84" dur="75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7" presetClass="emph" presetSubtype="0" fill="remove" grpId="1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7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98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9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1.875E-6 -0.06667 " pathEditMode="relative" rAng="0" ptsTypes="AA">
                                      <p:cBhvr>
                                        <p:cTn id="10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8" grpId="0"/>
      <p:bldP spid="1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94868448-25B7-487A-946D-6518D87CBC17}"/>
              </a:ext>
            </a:extLst>
          </p:cNvPr>
          <p:cNvSpPr txBox="1"/>
          <p:nvPr/>
        </p:nvSpPr>
        <p:spPr>
          <a:xfrm>
            <a:off x="268760" y="130432"/>
            <a:ext cx="60980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Results show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5033859-5111-49D1-BAAF-939F8DBB34C2}"/>
              </a:ext>
            </a:extLst>
          </p:cNvPr>
          <p:cNvCxnSpPr>
            <a:cxnSpLocks/>
          </p:cNvCxnSpPr>
          <p:nvPr/>
        </p:nvCxnSpPr>
        <p:spPr>
          <a:xfrm>
            <a:off x="352168" y="877330"/>
            <a:ext cx="4399005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F809EB-7A93-47FA-9653-E3D4C7320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8878"/>
            <a:ext cx="12192000" cy="3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44F80F-37D4-444D-AE03-B69C13E01444}"/>
              </a:ext>
            </a:extLst>
          </p:cNvPr>
          <p:cNvSpPr txBox="1"/>
          <p:nvPr/>
        </p:nvSpPr>
        <p:spPr>
          <a:xfrm>
            <a:off x="2150331" y="5126734"/>
            <a:ext cx="84329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effectLst/>
                <a:latin typeface="DengXian-Bold"/>
              </a:rPr>
              <a:t>Product information structure diagram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93371"/>
      </p:ext>
    </p:extLst>
  </p:cSld>
  <p:clrMapOvr>
    <a:masterClrMapping/>
  </p:clrMapOvr>
  <p:transition>
    <p:sndAc>
      <p:endSnd/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991600-3FB0-4FA1-B6B0-108E24A46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048" y="562918"/>
            <a:ext cx="4294168" cy="51459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84B431-6D90-45F2-9097-FB2D8ED05CA5}"/>
              </a:ext>
            </a:extLst>
          </p:cNvPr>
          <p:cNvSpPr txBox="1"/>
          <p:nvPr/>
        </p:nvSpPr>
        <p:spPr>
          <a:xfrm>
            <a:off x="268760" y="130432"/>
            <a:ext cx="60980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Results show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E47FC3-F056-45D2-8933-BF7B9C77B692}"/>
              </a:ext>
            </a:extLst>
          </p:cNvPr>
          <p:cNvCxnSpPr>
            <a:cxnSpLocks/>
          </p:cNvCxnSpPr>
          <p:nvPr/>
        </p:nvCxnSpPr>
        <p:spPr>
          <a:xfrm>
            <a:off x="352168" y="877330"/>
            <a:ext cx="4399005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FED7134D-68D1-4546-B79D-883F6CF94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624" y="1683266"/>
            <a:ext cx="4402330" cy="40255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89565A3-56FD-4F84-BA1A-D91B8C3D7B54}"/>
              </a:ext>
            </a:extLst>
          </p:cNvPr>
          <p:cNvSpPr txBox="1"/>
          <p:nvPr/>
        </p:nvSpPr>
        <p:spPr>
          <a:xfrm>
            <a:off x="1353464" y="5971916"/>
            <a:ext cx="10639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Complete documentation, including User Requirements Analysis, Exception Declaration, Common Operation, non-functional requirements, and more。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0" y="2721114"/>
            <a:ext cx="125050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+mj-ea"/>
                <a:ea typeface="+mj-ea"/>
              </a:rPr>
              <a:t>“</a:t>
            </a:r>
            <a:r>
              <a:rPr lang="en-US" altLang="zh-CN" sz="4000" b="1" dirty="0">
                <a:solidFill>
                  <a:schemeClr val="bg1"/>
                </a:solidFill>
                <a:latin typeface="+mj-ea"/>
                <a:ea typeface="+mj-ea"/>
              </a:rPr>
              <a:t>Full documentation, full instructions</a:t>
            </a:r>
            <a:r>
              <a:rPr lang="zh-CN" altLang="en-US" sz="4000" b="1" dirty="0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endParaRPr lang="en-US" altLang="zh-CN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AA4171-3130-497E-92AE-C03C2E5B3D4D}"/>
              </a:ext>
            </a:extLst>
          </p:cNvPr>
          <p:cNvSpPr txBox="1"/>
          <p:nvPr/>
        </p:nvSpPr>
        <p:spPr>
          <a:xfrm>
            <a:off x="4180703" y="3851462"/>
            <a:ext cx="7706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800" b="1" dirty="0">
                <a:solidFill>
                  <a:schemeClr val="bg1"/>
                </a:solidFill>
                <a:latin typeface="+mj-ea"/>
              </a:rPr>
              <a:t>-- every programmer can understand it and implement it</a:t>
            </a:r>
            <a:endParaRPr lang="zh-CN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endSnd/>
        </p:sndAc>
      </p:transition>
    </mc:Choice>
    <mc:Fallback xmlns="">
      <p:transition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文本框 2"/>
          <p:cNvSpPr txBox="1"/>
          <p:nvPr>
            <p:custDataLst>
              <p:tags r:id="rId1"/>
            </p:custDataLst>
          </p:nvPr>
        </p:nvSpPr>
        <p:spPr>
          <a:xfrm>
            <a:off x="-230909" y="2552417"/>
            <a:ext cx="126538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Display of Acceptance Criteria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AB60C9-5AF3-4257-8F08-B09C6CD36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44" y="729734"/>
            <a:ext cx="4916188" cy="53985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6D1DAB-D893-4963-A5BF-4A1268EB98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0711" y="729733"/>
            <a:ext cx="4863854" cy="53985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F6C0C0-6DF3-459D-A833-6D859502DB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8868" y="729732"/>
            <a:ext cx="4567928" cy="53926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3B9C29-F598-4CC4-9BAD-BA17B22914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1014" y="735575"/>
            <a:ext cx="4863854" cy="53868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510037A-F3AC-40A0-904D-86FE8103AD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5430" y="735573"/>
            <a:ext cx="4201186" cy="538066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5761864-C401-4972-9FC8-1E17CF7A9B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6167" y="723542"/>
            <a:ext cx="4094405" cy="535533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F149A85-F27C-4C82-BE1A-5C3EE9D17859}"/>
              </a:ext>
            </a:extLst>
          </p:cNvPr>
          <p:cNvSpPr/>
          <p:nvPr/>
        </p:nvSpPr>
        <p:spPr>
          <a:xfrm>
            <a:off x="61784" y="2056758"/>
            <a:ext cx="12068432" cy="2681416"/>
          </a:xfrm>
          <a:prstGeom prst="rect">
            <a:avLst/>
          </a:pr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文本框 2">
            <a:extLst>
              <a:ext uri="{FF2B5EF4-FFF2-40B4-BE49-F238E27FC236}">
                <a16:creationId xmlns:a16="http://schemas.microsoft.com/office/drawing/2014/main" id="{C3BA2CC6-0E81-4E03-9F47-8B5459B2CCE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54740" y="2308546"/>
            <a:ext cx="9899650" cy="217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+mj-ea"/>
                <a:ea typeface="+mj-ea"/>
              </a:rPr>
              <a:t>Complete design prototypes. What we do is what we get.</a:t>
            </a:r>
            <a:endParaRPr lang="zh-CN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6" presetClass="entr" presetSubtype="16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1"/>
      <p:bldP spid="26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文本框 2"/>
          <p:cNvSpPr txBox="1"/>
          <p:nvPr>
            <p:custDataLst>
              <p:tags r:id="rId1"/>
            </p:custDataLst>
          </p:nvPr>
        </p:nvSpPr>
        <p:spPr>
          <a:xfrm>
            <a:off x="2350477" y="4920735"/>
            <a:ext cx="7491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用我们的心，做同一件事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en-US" sz="2400" b="1" dirty="0">
              <a:solidFill>
                <a:schemeClr val="bg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PA-文本框 4"/>
          <p:cNvSpPr txBox="1"/>
          <p:nvPr>
            <p:custDataLst>
              <p:tags r:id="rId2"/>
            </p:custDataLst>
          </p:nvPr>
        </p:nvSpPr>
        <p:spPr>
          <a:xfrm>
            <a:off x="926123" y="2505670"/>
            <a:ext cx="103397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WE ARE A TEAM!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 from="-10800000" to="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椭圆 3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椭圆 3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椭圆 3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椭圆 39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椭圆 39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2" name="图片 471">
            <a:extLst>
              <a:ext uri="{FF2B5EF4-FFF2-40B4-BE49-F238E27FC236}">
                <a16:creationId xmlns:a16="http://schemas.microsoft.com/office/drawing/2014/main" id="{DF630887-4969-4D1C-80A8-E4917FDA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238" y="420703"/>
            <a:ext cx="3877773" cy="6016593"/>
          </a:xfrm>
          <a:prstGeom prst="rect">
            <a:avLst/>
          </a:prstGeom>
        </p:spPr>
      </p:pic>
      <p:sp>
        <p:nvSpPr>
          <p:cNvPr id="473" name="文本框 472">
            <a:extLst>
              <a:ext uri="{FF2B5EF4-FFF2-40B4-BE49-F238E27FC236}">
                <a16:creationId xmlns:a16="http://schemas.microsoft.com/office/drawing/2014/main" id="{D7925BC1-0127-4164-8DA3-047012E473BE}"/>
              </a:ext>
            </a:extLst>
          </p:cNvPr>
          <p:cNvSpPr txBox="1"/>
          <p:nvPr/>
        </p:nvSpPr>
        <p:spPr>
          <a:xfrm>
            <a:off x="268760" y="130432"/>
            <a:ext cx="60980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Team collaboration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74" name="直接连接符 473">
            <a:extLst>
              <a:ext uri="{FF2B5EF4-FFF2-40B4-BE49-F238E27FC236}">
                <a16:creationId xmlns:a16="http://schemas.microsoft.com/office/drawing/2014/main" id="{4A78D09B-A6DB-43DA-88B7-636F36F0E2DC}"/>
              </a:ext>
            </a:extLst>
          </p:cNvPr>
          <p:cNvCxnSpPr>
            <a:cxnSpLocks/>
          </p:cNvCxnSpPr>
          <p:nvPr/>
        </p:nvCxnSpPr>
        <p:spPr>
          <a:xfrm>
            <a:off x="352168" y="877330"/>
            <a:ext cx="4399005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文本框 475">
            <a:extLst>
              <a:ext uri="{FF2B5EF4-FFF2-40B4-BE49-F238E27FC236}">
                <a16:creationId xmlns:a16="http://schemas.microsoft.com/office/drawing/2014/main" id="{D7F18161-9E93-4318-B99C-E2AEA6D701DA}"/>
              </a:ext>
            </a:extLst>
          </p:cNvPr>
          <p:cNvSpPr txBox="1"/>
          <p:nvPr/>
        </p:nvSpPr>
        <p:spPr>
          <a:xfrm>
            <a:off x="558724" y="2767279"/>
            <a:ext cx="62278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We wrote it together </a:t>
            </a:r>
            <a:endParaRPr lang="en-US" altLang="zh-CN" sz="4000" b="1" dirty="0">
              <a:solidFill>
                <a:schemeClr val="bg1"/>
              </a:solidFill>
            </a:endParaRPr>
          </a:p>
          <a:p>
            <a:pPr algn="r"/>
            <a:r>
              <a:rPr lang="zh-CN" altLang="en-US" sz="4000" b="1" dirty="0">
                <a:solidFill>
                  <a:schemeClr val="bg1"/>
                </a:solidFill>
              </a:rPr>
              <a:t>- up to 30 times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9" name="椭圆 1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3" name="椭圆 17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8" name="椭圆 17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9" name="椭圆 17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3" name="椭圆 19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5" name="椭圆 19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6" name="椭圆 19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7" name="椭圆 19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8" name="椭圆 19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4" name="椭圆 20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7" name="椭圆 20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1" name="椭圆 2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2" name="椭圆 2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3" name="椭圆 2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4" name="椭圆 2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0" name="椭圆 2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3" name="椭圆 2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5" name="椭圆 2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7" name="椭圆 2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8" name="椭圆 2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9" name="椭圆 2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1" name="椭圆 2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2" name="椭圆 2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3" name="椭圆 2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4" name="椭圆 2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5" name="椭圆 2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6" name="椭圆 2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7" name="椭圆 2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8" name="椭圆 2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0" name="椭圆 2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3" name="椭圆 2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4" name="椭圆 2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5" name="椭圆 2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6" name="椭圆 2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7" name="椭圆 2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8" name="椭圆 2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9" name="椭圆 2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0" name="椭圆 2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1" name="椭圆 27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2" name="椭圆 27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3" name="椭圆 27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4" name="椭圆 27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5" name="椭圆 27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6" name="椭圆 27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7" name="椭圆 27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8" name="椭圆 27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1" name="椭圆 30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3" name="椭圆 30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5" name="椭圆 30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7" name="椭圆 30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3" name="椭圆 3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0" name="椭圆 3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1" name="椭圆 3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2" name="椭圆 3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3" name="椭圆 3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4" name="椭圆 3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5" name="椭圆 3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6" name="椭圆 3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7" name="椭圆 3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8" name="椭圆 3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9" name="椭圆 3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0" name="椭圆 3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1" name="椭圆 3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2" name="椭圆 3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3" name="椭圆 3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4" name="椭圆 3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5" name="椭圆 3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6" name="椭圆 3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7" name="椭圆 3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8" name="椭圆 3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9" name="椭圆 3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0" name="椭圆 3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1" name="椭圆 3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2" name="椭圆 3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3" name="椭圆 3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4" name="椭圆 3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5" name="椭圆 3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6" name="椭圆 3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7" name="椭圆 3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8" name="椭圆 3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9" name="椭圆 3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0" name="椭圆 3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1" name="椭圆 3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2" name="椭圆 3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3" name="椭圆 3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4" name="椭圆 3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5" name="椭圆 3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6" name="椭圆 3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7" name="椭圆 3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8" name="椭圆 3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9" name="椭圆 3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0" name="椭圆 3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1" name="椭圆 37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2" name="椭圆 37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3" name="椭圆 37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4" name="椭圆 37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5" name="椭圆 37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6" name="椭圆 37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7" name="椭圆 37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8" name="椭圆 37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9" name="椭圆 37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0" name="椭圆 37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1" name="椭圆 38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2" name="椭圆 38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3" name="椭圆 38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4" name="椭圆 38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5" name="椭圆 38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6" name="椭圆 38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7" name="椭圆 38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8" name="椭圆 38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9" name="椭圆 38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0" name="椭圆 38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1" name="椭圆 39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2" name="椭圆 39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3" name="椭圆 39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4" name="椭圆 39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5" name="椭圆 39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6" name="椭圆 39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7" name="椭圆 39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8" name="椭圆 39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9" name="椭圆 39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0" name="椭圆 39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1" name="椭圆 40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2" name="椭圆 40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3" name="椭圆 40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4" name="椭圆 40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5" name="椭圆 40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6" name="椭圆 40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7" name="椭圆 40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8" name="椭圆 40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9" name="椭圆 40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0" name="椭圆 40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1" name="椭圆 4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2" name="椭圆 4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3" name="椭圆 4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4" name="椭圆 4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5" name="椭圆 4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6" name="椭圆 4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7" name="椭圆 4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8" name="椭圆 4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9" name="椭圆 4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0" name="椭圆 4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1" name="椭圆 4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2" name="椭圆 4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3" name="椭圆 4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4" name="椭圆 4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5" name="椭圆 4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6" name="椭圆 4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7" name="椭圆 4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8" name="椭圆 4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9" name="椭圆 4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0" name="椭圆 4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1" name="椭圆 4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2" name="椭圆 4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3" name="椭圆 4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4" name="椭圆 4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5" name="椭圆 4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6" name="椭圆 4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7" name="椭圆 4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8" name="椭圆 4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9" name="椭圆 4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0" name="椭圆 4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1" name="椭圆 4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2" name="椭圆 4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3" name="椭圆 4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4" name="椭圆 4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5" name="椭圆 4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6" name="椭圆 4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7" name="椭圆 4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8" name="椭圆 4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9" name="椭圆 4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0" name="椭圆 4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1" name="椭圆 4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2" name="椭圆 4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3" name="椭圆 4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4" name="椭圆 4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5" name="椭圆 4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6" name="椭圆 4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7" name="椭圆 4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8" name="椭圆 4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9" name="椭圆 4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0" name="椭圆 4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1" name="椭圆 4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2" name="椭圆 4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3" name="椭圆 4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4" name="椭圆 4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5" name="椭圆 4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6" name="椭圆 4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7" name="椭圆 4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8" name="椭圆 4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9" name="椭圆 4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70" name="椭圆 4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D7925BC1-0127-4164-8DA3-047012E473BE}"/>
              </a:ext>
            </a:extLst>
          </p:cNvPr>
          <p:cNvSpPr txBox="1"/>
          <p:nvPr/>
        </p:nvSpPr>
        <p:spPr>
          <a:xfrm>
            <a:off x="268760" y="130432"/>
            <a:ext cx="60980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Team collaboration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74" name="直接连接符 473">
            <a:extLst>
              <a:ext uri="{FF2B5EF4-FFF2-40B4-BE49-F238E27FC236}">
                <a16:creationId xmlns:a16="http://schemas.microsoft.com/office/drawing/2014/main" id="{4A78D09B-A6DB-43DA-88B7-636F36F0E2DC}"/>
              </a:ext>
            </a:extLst>
          </p:cNvPr>
          <p:cNvCxnSpPr>
            <a:cxnSpLocks/>
          </p:cNvCxnSpPr>
          <p:nvPr/>
        </p:nvCxnSpPr>
        <p:spPr>
          <a:xfrm>
            <a:off x="352168" y="877330"/>
            <a:ext cx="4399005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文本框 475">
            <a:extLst>
              <a:ext uri="{FF2B5EF4-FFF2-40B4-BE49-F238E27FC236}">
                <a16:creationId xmlns:a16="http://schemas.microsoft.com/office/drawing/2014/main" id="{D7F18161-9E93-4318-B99C-E2AEA6D701DA}"/>
              </a:ext>
            </a:extLst>
          </p:cNvPr>
          <p:cNvSpPr txBox="1"/>
          <p:nvPr/>
        </p:nvSpPr>
        <p:spPr>
          <a:xfrm>
            <a:off x="1420302" y="5219087"/>
            <a:ext cx="93513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/>
                <a:ea typeface="微软雅黑"/>
              </a:rPr>
              <a:t>D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emand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specification version record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&amp; Prototype iterative record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71" name="图片 470">
            <a:extLst>
              <a:ext uri="{FF2B5EF4-FFF2-40B4-BE49-F238E27FC236}">
                <a16:creationId xmlns:a16="http://schemas.microsoft.com/office/drawing/2014/main" id="{C8CB7637-BFCF-4C01-83B2-EE794A994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818" y="1296621"/>
            <a:ext cx="5288692" cy="3387074"/>
          </a:xfrm>
          <a:prstGeom prst="rect">
            <a:avLst/>
          </a:prstGeom>
        </p:spPr>
      </p:pic>
      <p:pic>
        <p:nvPicPr>
          <p:cNvPr id="477" name="图片 476">
            <a:extLst>
              <a:ext uri="{FF2B5EF4-FFF2-40B4-BE49-F238E27FC236}">
                <a16:creationId xmlns:a16="http://schemas.microsoft.com/office/drawing/2014/main" id="{C1F32932-9C0A-44EE-B526-3B7C02E07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79" y="1805647"/>
            <a:ext cx="5288692" cy="28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40223"/>
      </p:ext>
    </p:extLst>
  </p:cSld>
  <p:clrMapOvr>
    <a:masterClrMapping/>
  </p:clrMapOvr>
  <p:transition>
    <p:sndAc>
      <p:endSnd/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9" name="椭圆 1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3" name="椭圆 17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8" name="椭圆 17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9" name="椭圆 17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3" name="椭圆 19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5" name="椭圆 19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6" name="椭圆 19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7" name="椭圆 19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8" name="椭圆 19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4" name="椭圆 20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7" name="椭圆 20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1" name="椭圆 2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2" name="椭圆 2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3" name="椭圆 2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4" name="椭圆 2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0" name="椭圆 2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3" name="椭圆 2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5" name="椭圆 2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7" name="椭圆 2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8" name="椭圆 2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9" name="椭圆 2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1" name="椭圆 2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2" name="椭圆 2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3" name="椭圆 2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4" name="椭圆 2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5" name="椭圆 2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6" name="椭圆 2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7" name="椭圆 2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8" name="椭圆 2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0" name="椭圆 2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3" name="椭圆 2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4" name="椭圆 2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5" name="椭圆 2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6" name="椭圆 2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7" name="椭圆 2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8" name="椭圆 2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9" name="椭圆 2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0" name="椭圆 2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1" name="椭圆 27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2" name="椭圆 27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3" name="椭圆 27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4" name="椭圆 27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5" name="椭圆 27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6" name="椭圆 27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7" name="椭圆 27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8" name="椭圆 27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1" name="椭圆 30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3" name="椭圆 30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5" name="椭圆 30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7" name="椭圆 30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3" name="椭圆 3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0" name="椭圆 3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1" name="椭圆 3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2" name="椭圆 3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3" name="椭圆 3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4" name="椭圆 3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5" name="椭圆 3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6" name="椭圆 3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7" name="椭圆 3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8" name="椭圆 3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9" name="椭圆 3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0" name="椭圆 3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1" name="椭圆 3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2" name="椭圆 3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3" name="椭圆 3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4" name="椭圆 3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5" name="椭圆 3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6" name="椭圆 3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7" name="椭圆 3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8" name="椭圆 3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9" name="椭圆 3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0" name="椭圆 3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1" name="椭圆 3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2" name="椭圆 3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3" name="椭圆 3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4" name="椭圆 3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5" name="椭圆 3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6" name="椭圆 3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7" name="椭圆 3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8" name="椭圆 3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9" name="椭圆 3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0" name="椭圆 3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1" name="椭圆 3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2" name="椭圆 3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3" name="椭圆 3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4" name="椭圆 3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5" name="椭圆 3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6" name="椭圆 3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7" name="椭圆 3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8" name="椭圆 3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9" name="椭圆 3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0" name="椭圆 3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1" name="椭圆 37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2" name="椭圆 37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3" name="椭圆 37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4" name="椭圆 37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5" name="椭圆 37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6" name="椭圆 37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7" name="椭圆 37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8" name="椭圆 37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9" name="椭圆 37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0" name="椭圆 37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1" name="椭圆 38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2" name="椭圆 38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3" name="椭圆 38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4" name="椭圆 38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5" name="椭圆 38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6" name="椭圆 38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7" name="椭圆 38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8" name="椭圆 38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9" name="椭圆 38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0" name="椭圆 38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1" name="椭圆 39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2" name="椭圆 39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3" name="椭圆 39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4" name="椭圆 39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5" name="椭圆 39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6" name="椭圆 39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7" name="椭圆 39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8" name="椭圆 39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9" name="椭圆 39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0" name="椭圆 39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1" name="椭圆 40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2" name="椭圆 40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3" name="椭圆 40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4" name="椭圆 40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5" name="椭圆 40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6" name="椭圆 40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7" name="椭圆 40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8" name="椭圆 40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9" name="椭圆 40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0" name="椭圆 40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1" name="椭圆 4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2" name="椭圆 4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3" name="椭圆 4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4" name="椭圆 4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5" name="椭圆 4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6" name="椭圆 4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7" name="椭圆 4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8" name="椭圆 4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9" name="椭圆 4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0" name="椭圆 4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1" name="椭圆 4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2" name="椭圆 4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3" name="椭圆 4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4" name="椭圆 4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5" name="椭圆 4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6" name="椭圆 4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7" name="椭圆 4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8" name="椭圆 4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9" name="椭圆 4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0" name="椭圆 4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1" name="椭圆 4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2" name="椭圆 4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3" name="椭圆 4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4" name="椭圆 4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5" name="椭圆 4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6" name="椭圆 4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7" name="椭圆 4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8" name="椭圆 4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9" name="椭圆 4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0" name="椭圆 4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1" name="椭圆 4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2" name="椭圆 4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3" name="椭圆 4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4" name="椭圆 4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5" name="椭圆 4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6" name="椭圆 4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7" name="椭圆 4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8" name="椭圆 4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9" name="椭圆 4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0" name="椭圆 4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1" name="椭圆 4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2" name="椭圆 4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3" name="椭圆 4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4" name="椭圆 4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5" name="椭圆 4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6" name="椭圆 4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7" name="椭圆 4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8" name="椭圆 4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9" name="椭圆 4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0" name="椭圆 4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1" name="椭圆 4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2" name="椭圆 4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3" name="椭圆 4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4" name="椭圆 4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5" name="椭圆 4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6" name="椭圆 4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7" name="椭圆 4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8" name="椭圆 4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9" name="椭圆 4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70" name="椭圆 4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D7925BC1-0127-4164-8DA3-047012E473BE}"/>
              </a:ext>
            </a:extLst>
          </p:cNvPr>
          <p:cNvSpPr txBox="1"/>
          <p:nvPr/>
        </p:nvSpPr>
        <p:spPr>
          <a:xfrm>
            <a:off x="268760" y="130432"/>
            <a:ext cx="60980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Team collaboration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74" name="直接连接符 473">
            <a:extLst>
              <a:ext uri="{FF2B5EF4-FFF2-40B4-BE49-F238E27FC236}">
                <a16:creationId xmlns:a16="http://schemas.microsoft.com/office/drawing/2014/main" id="{4A78D09B-A6DB-43DA-88B7-636F36F0E2DC}"/>
              </a:ext>
            </a:extLst>
          </p:cNvPr>
          <p:cNvCxnSpPr>
            <a:cxnSpLocks/>
          </p:cNvCxnSpPr>
          <p:nvPr/>
        </p:nvCxnSpPr>
        <p:spPr>
          <a:xfrm>
            <a:off x="352168" y="877330"/>
            <a:ext cx="4399005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495092DB-D075-48D5-9672-9C0074C1F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395" y="379970"/>
            <a:ext cx="6098058" cy="60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7" name="文本框 476">
            <a:extLst>
              <a:ext uri="{FF2B5EF4-FFF2-40B4-BE49-F238E27FC236}">
                <a16:creationId xmlns:a16="http://schemas.microsoft.com/office/drawing/2014/main" id="{03EF8599-8F2D-4A79-8461-F90E441A7196}"/>
              </a:ext>
            </a:extLst>
          </p:cNvPr>
          <p:cNvSpPr txBox="1"/>
          <p:nvPr/>
        </p:nvSpPr>
        <p:spPr>
          <a:xfrm>
            <a:off x="815547" y="2828835"/>
            <a:ext cx="47079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Here comes the family photo！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33185379"/>
      </p:ext>
    </p:extLst>
  </p:cSld>
  <p:clrMapOvr>
    <a:masterClrMapping/>
  </p:clrMapOvr>
  <p:transition>
    <p:sndAc>
      <p:endSnd/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412631" y="2721114"/>
            <a:ext cx="93667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ea"/>
                <a:ea typeface="+mj-ea"/>
              </a:rPr>
              <a:t>EXPECT THE STORY TO HAPPEN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7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A607D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0" r="525" b="28721"/>
          <a:stretch>
            <a:fillRect/>
          </a:stretch>
        </p:blipFill>
        <p:spPr>
          <a:xfrm>
            <a:off x="2458309" y="4284959"/>
            <a:ext cx="6574978" cy="201807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31804" y="1605967"/>
            <a:ext cx="8426723" cy="923330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5400" b="1" spc="100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哔哩哔哩</a:t>
            </a:r>
            <a:r>
              <a:rPr lang="en-US" altLang="zh-CN" sz="5400" b="1" spc="100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_</a:t>
            </a:r>
            <a:r>
              <a:rPr lang="zh-CN" altLang="en-US" sz="5400" b="1" spc="100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咻管家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5539" y="1115734"/>
            <a:ext cx="788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kern="0" cap="all" dirty="0" err="1">
                <a:gradFill>
                  <a:gsLst>
                    <a:gs pos="0">
                      <a:srgbClr val="FECF40"/>
                    </a:gs>
                    <a:gs pos="100000">
                      <a:srgbClr val="9B7E26"/>
                    </a:gs>
                  </a:gsLst>
                  <a:lin scaled="0"/>
                </a:gra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Bilibili_xiu</a:t>
            </a:r>
            <a:r>
              <a:rPr lang="en-US" altLang="zh-CN" sz="2400" b="1" kern="0" cap="all" dirty="0">
                <a:gradFill>
                  <a:gsLst>
                    <a:gs pos="0">
                      <a:srgbClr val="FECF40"/>
                    </a:gs>
                    <a:gs pos="100000">
                      <a:srgbClr val="9B7E26"/>
                    </a:gs>
                  </a:gsLst>
                  <a:lin scaled="0"/>
                </a:gra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 assistant</a:t>
            </a:r>
            <a:endParaRPr lang="zh-CN" altLang="en-US" sz="2400" b="1" kern="0" cap="all" dirty="0">
              <a:gradFill>
                <a:gsLst>
                  <a:gs pos="0">
                    <a:srgbClr val="FECF40"/>
                  </a:gs>
                  <a:gs pos="100000">
                    <a:srgbClr val="9B7E26">
                      <a:alpha val="80000"/>
                      <a:lumMod val="92000"/>
                      <a:lumOff val="8000"/>
                    </a:srgbClr>
                  </a:gs>
                </a:gsLst>
                <a:lin scaled="0"/>
              </a:gra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884094" y="2646922"/>
            <a:ext cx="7722141" cy="1186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618313" y="3536900"/>
            <a:ext cx="6253699" cy="521970"/>
          </a:xfrm>
          <a:prstGeom prst="rect">
            <a:avLst/>
          </a:prstGeom>
          <a:noFill/>
          <a:ln>
            <a:noFill/>
          </a:ln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spc="30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咻一下，随时随地得到最新推送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51694" y="3025220"/>
            <a:ext cx="9043256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kern="200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微软雅黑" panose="020B0503020204020204" pitchFamily="34" charset="-122"/>
              </a:rPr>
              <a:t>XIU, </a:t>
            </a:r>
            <a:r>
              <a:rPr kumimoji="1" lang="en-US" altLang="zh-CN" sz="2000" b="1" kern="20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思源黑体 CN Medium" panose="020B0600000000000000" charset="-122"/>
                <a:ea typeface="思源黑体 CN Medium" panose="020B0600000000000000" charset="-122"/>
                <a:cs typeface="微软雅黑" panose="020B0503020204020204" pitchFamily="34" charset="-122"/>
              </a:rPr>
              <a:t>g</a:t>
            </a:r>
            <a:r>
              <a:rPr kumimoji="1" lang="en-US" altLang="zh-CN" sz="2000" b="1" i="0" kern="200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微软雅黑" panose="020B0503020204020204" pitchFamily="34" charset="-122"/>
              </a:rPr>
              <a:t>et the latest updates anytime</a:t>
            </a:r>
            <a:r>
              <a:rPr kumimoji="1" lang="zh-CN" altLang="en-US" sz="2000" b="1" i="0" kern="200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微软雅黑" panose="020B0503020204020204" pitchFamily="34" charset="-122"/>
              </a:rPr>
              <a:t>，</a:t>
            </a:r>
            <a:r>
              <a:rPr kumimoji="1" lang="en-US" altLang="zh-CN" sz="2000" b="1" i="0" kern="200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微软雅黑" panose="020B0503020204020204" pitchFamily="34" charset="-122"/>
              </a:rPr>
              <a:t>anywhere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884093" y="4284670"/>
            <a:ext cx="7722141" cy="1186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0" y="76921"/>
            <a:ext cx="103949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00" i="0" cap="all" dirty="0">
                <a:solidFill>
                  <a:schemeClr val="bg1"/>
                </a:solidFill>
                <a:effectLst/>
                <a:latin typeface="思源黑体 CN Regular" panose="020B0500000000000000" charset="-122"/>
                <a:ea typeface="思源黑体 CN Regular" panose="020B0500000000000000" charset="-122"/>
              </a:rPr>
              <a:t>MIEC_EE308 Software Engineering _ Course Project _ Develop applets based on open source software</a:t>
            </a:r>
            <a:endParaRPr lang="en-US" altLang="zh-CN" sz="1300" i="0" cap="all" dirty="0">
              <a:solidFill>
                <a:srgbClr val="0070C0"/>
              </a:solidFill>
              <a:effectLst/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026" y="100137"/>
            <a:ext cx="1210896" cy="12464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0" r="525" b="28721"/>
          <a:stretch>
            <a:fillRect/>
          </a:stretch>
        </p:blipFill>
        <p:spPr>
          <a:xfrm>
            <a:off x="2458309" y="4284959"/>
            <a:ext cx="6574978" cy="201807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31804" y="1605967"/>
            <a:ext cx="8426723" cy="923330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1000" normalizeH="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哔哩哔哩</a:t>
            </a:r>
            <a:r>
              <a:rPr kumimoji="0" lang="en-US" altLang="zh-CN" sz="5400" b="1" i="0" u="none" strike="noStrike" kern="1200" cap="none" spc="1000" normalizeH="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_</a:t>
            </a:r>
            <a:r>
              <a:rPr kumimoji="0" lang="zh-CN" altLang="en-US" sz="5400" b="1" i="0" u="none" strike="noStrike" kern="1200" cap="none" spc="1000" normalizeH="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咻管家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5539" y="1115734"/>
            <a:ext cx="788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all" spc="0" normalizeH="0" baseline="0" noProof="0" dirty="0" err="1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9B7E26"/>
                    </a:gs>
                  </a:gsLst>
                  <a:lin scaled="0"/>
                </a:gra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Bilibili_xiu</a:t>
            </a:r>
            <a:r>
              <a:rPr kumimoji="0" lang="en-US" altLang="zh-CN" sz="2400" b="1" i="0" u="none" strike="noStrike" kern="0" cap="all" spc="0" normalizeH="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9B7E26"/>
                    </a:gs>
                  </a:gsLst>
                  <a:lin scaled="0"/>
                </a:gra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 assistant</a:t>
            </a:r>
            <a:endParaRPr kumimoji="0" lang="zh-CN" altLang="en-US" sz="2400" b="1" i="0" u="none" strike="noStrike" kern="0" cap="all" spc="0" normalizeH="0" baseline="0" noProof="0" dirty="0">
              <a:ln>
                <a:noFill/>
              </a:ln>
              <a:gradFill>
                <a:gsLst>
                  <a:gs pos="0">
                    <a:srgbClr val="FECF40"/>
                  </a:gs>
                  <a:gs pos="100000">
                    <a:srgbClr val="9B7E26">
                      <a:alpha val="80000"/>
                      <a:lumMod val="92000"/>
                      <a:lumOff val="8000"/>
                    </a:srgbClr>
                  </a:gs>
                </a:gsLst>
                <a:lin scaled="0"/>
              </a:gra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884094" y="2646922"/>
            <a:ext cx="7722141" cy="1186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618313" y="3536900"/>
            <a:ext cx="6253699" cy="521970"/>
          </a:xfrm>
          <a:prstGeom prst="rect">
            <a:avLst/>
          </a:prstGeom>
          <a:noFill/>
          <a:ln>
            <a:noFill/>
          </a:ln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咻一下，随时随地得到最新推送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51694" y="3025220"/>
            <a:ext cx="9043256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20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微软雅黑" panose="020B0503020204020204" pitchFamily="34" charset="-122"/>
              </a:rPr>
              <a:t>XIU, get the latest updates anytime</a:t>
            </a:r>
            <a:r>
              <a:rPr kumimoji="1" lang="zh-CN" altLang="en-US" sz="2000" b="1" i="0" u="none" strike="noStrike" kern="20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微软雅黑" panose="020B0503020204020204" pitchFamily="34" charset="-122"/>
              </a:rPr>
              <a:t>，</a:t>
            </a:r>
            <a:r>
              <a:rPr kumimoji="1" lang="en-US" altLang="zh-CN" sz="2000" b="1" i="0" u="none" strike="noStrike" kern="20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微软雅黑" panose="020B0503020204020204" pitchFamily="34" charset="-122"/>
              </a:rPr>
              <a:t>anywhere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884093" y="4284670"/>
            <a:ext cx="7722141" cy="1186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0" y="76921"/>
            <a:ext cx="103949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+mn-cs"/>
              </a:rPr>
              <a:t>MIEC_EE308 Software Engineering _ Course Project _ Develop applets based on open source software</a:t>
            </a:r>
            <a:endParaRPr kumimoji="0" lang="en-US" altLang="zh-CN" sz="1300" b="0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026" y="100137"/>
            <a:ext cx="1210896" cy="12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4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9463" y="3208499"/>
            <a:ext cx="116755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6600" b="1" dirty="0">
                <a:solidFill>
                  <a:srgbClr val="FFFFFF"/>
                </a:solidFill>
                <a:latin typeface="微软雅黑"/>
              </a:rPr>
              <a:t>Requirements Document </a:t>
            </a: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56B5A1-C636-443D-B539-AAD3283EB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19" y="500770"/>
            <a:ext cx="2520762" cy="259473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BC591E4-1981-4D9C-AF42-C8226E17216A}"/>
              </a:ext>
            </a:extLst>
          </p:cNvPr>
          <p:cNvSpPr txBox="1"/>
          <p:nvPr/>
        </p:nvSpPr>
        <p:spPr>
          <a:xfrm>
            <a:off x="258213" y="5231769"/>
            <a:ext cx="116755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3200" b="1" dirty="0" err="1">
                <a:solidFill>
                  <a:schemeClr val="bg1"/>
                </a:solidFill>
                <a:latin typeface="-apple-system"/>
              </a:rPr>
              <a:t>Langcent</a:t>
            </a:r>
            <a:r>
              <a:rPr lang="zh-CN" altLang="en-US" sz="3200" b="1" dirty="0">
                <a:solidFill>
                  <a:schemeClr val="bg1"/>
                </a:solidFill>
                <a:latin typeface="-apple-system"/>
              </a:rPr>
              <a:t>互联网股份有限公司</a:t>
            </a:r>
            <a:endParaRPr lang="en-US" altLang="zh-CN" sz="3200" b="1" dirty="0">
              <a:solidFill>
                <a:schemeClr val="bg1"/>
              </a:solidFill>
              <a:latin typeface="-apple-system"/>
            </a:endParaRPr>
          </a:p>
          <a:p>
            <a:pPr lvl="0" algn="ctr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-apple-system"/>
                <a:ea typeface="微软雅黑"/>
              </a:rPr>
              <a:t>09</a:t>
            </a:r>
            <a:r>
              <a:rPr lang="en-US" altLang="zh-CN" sz="3200" b="1" dirty="0">
                <a:solidFill>
                  <a:schemeClr val="bg1"/>
                </a:solidFill>
                <a:latin typeface="-apple-system"/>
                <a:ea typeface="微软雅黑"/>
              </a:rPr>
              <a:t>/11/2021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470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5CBF96A-69FA-43F9-B115-983BC9FCA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94" y="1416794"/>
            <a:ext cx="11449638" cy="44198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92E9336-69CA-4798-86B3-E1B47F8D5F46}"/>
              </a:ext>
            </a:extLst>
          </p:cNvPr>
          <p:cNvSpPr txBox="1"/>
          <p:nvPr/>
        </p:nvSpPr>
        <p:spPr>
          <a:xfrm>
            <a:off x="849526" y="593296"/>
            <a:ext cx="107864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The result of a week's work by all the team members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4699DF-0ED4-4AA0-BC2B-CFD85C51C01E}"/>
              </a:ext>
            </a:extLst>
          </p:cNvPr>
          <p:cNvSpPr txBox="1"/>
          <p:nvPr/>
        </p:nvSpPr>
        <p:spPr>
          <a:xfrm>
            <a:off x="3083484" y="6075344"/>
            <a:ext cx="6098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FFFFFF"/>
                </a:solidFill>
                <a:latin typeface="微软雅黑"/>
              </a:rPr>
              <a:t>A Product Requirements Document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23410" y="5528534"/>
            <a:ext cx="103632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A blog &amp; A prototype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9A6ADE-6C5B-43D5-94C8-E6F17E5FA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48" y="1003279"/>
            <a:ext cx="4883401" cy="41594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EF1E38-8E0F-4C2F-92A0-8D7ABF7E0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378" y="1003279"/>
            <a:ext cx="6090248" cy="4159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9599" y="2255201"/>
            <a:ext cx="11125201" cy="3674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Requirements documents that meet specification requirements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A blog that showcases our team's efforts and achievements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Simple, beautiful and realistic UI prototype design draft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Independent learning, information retrieval, learning and application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Team work together, make concerted efforts!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9599" y="351567"/>
            <a:ext cx="106093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+mj-ea"/>
                <a:ea typeface="+mj-ea"/>
              </a:rPr>
              <a:t>What we did</a:t>
            </a: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——Reasonable plan and clear division of labor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601" y="5051725"/>
            <a:ext cx="11220399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design is consistent with the requirements document!</a:t>
            </a: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 what we want to do, every pain point is what we want to solve. </a:t>
            </a: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are already doing it, we are making it happen!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8E9ED9-60FF-4E37-B9F9-4D98D75C8E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1" y="113507"/>
            <a:ext cx="1981200" cy="2039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FF5BF8-9E45-4C29-A74C-4BA825174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391" y="790612"/>
            <a:ext cx="5495218" cy="3939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文本框 2"/>
          <p:cNvSpPr txBox="1"/>
          <p:nvPr>
            <p:custDataLst>
              <p:tags r:id="rId1"/>
            </p:custDataLst>
          </p:nvPr>
        </p:nvSpPr>
        <p:spPr>
          <a:xfrm>
            <a:off x="-230909" y="2552417"/>
            <a:ext cx="126538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PRD</a:t>
            </a:r>
            <a:r>
              <a:rPr lang="en-US" altLang="zh-CN" sz="4800" b="1" dirty="0">
                <a:solidFill>
                  <a:srgbClr val="FFFFFF"/>
                </a:solidFill>
                <a:latin typeface="微软雅黑"/>
              </a:rPr>
              <a:t> Achievement Presentation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56003514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CE11727-60D5-4F6A-B9A7-135947C8D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1"/>
            <a:ext cx="12192000" cy="367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4868448-25B7-487A-946D-6518D87CBC17}"/>
              </a:ext>
            </a:extLst>
          </p:cNvPr>
          <p:cNvSpPr txBox="1"/>
          <p:nvPr/>
        </p:nvSpPr>
        <p:spPr>
          <a:xfrm>
            <a:off x="268760" y="130432"/>
            <a:ext cx="60980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Results show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5033859-5111-49D1-BAAF-939F8DBB34C2}"/>
              </a:ext>
            </a:extLst>
          </p:cNvPr>
          <p:cNvCxnSpPr>
            <a:cxnSpLocks/>
          </p:cNvCxnSpPr>
          <p:nvPr/>
        </p:nvCxnSpPr>
        <p:spPr>
          <a:xfrm>
            <a:off x="352168" y="877330"/>
            <a:ext cx="4399005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1975CF4-94C2-4DB8-805E-C0FA8B85036C}"/>
              </a:ext>
            </a:extLst>
          </p:cNvPr>
          <p:cNvSpPr txBox="1"/>
          <p:nvPr/>
        </p:nvSpPr>
        <p:spPr>
          <a:xfrm>
            <a:off x="2551670" y="5192253"/>
            <a:ext cx="90235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effectLst/>
                <a:latin typeface="DengXian-Bold"/>
              </a:rPr>
              <a:t>Product functional structure diagram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ndAc>
      <p:endSnd/>
    </p:sndAc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KCCOLORTYPE" val="Color_Theme"/>
  <p:tag name="BAKCCOLOR" val="1"/>
  <p:tag name="POCKET_APPLY_TIME" val="2021年10月23日"/>
  <p:tag name="POCKET_APPLY_TYPE" val="Slide"/>
  <p:tag name="TAG_SCENEANIMNAME" val="pocketshow1.pa"/>
  <p:tag name="COLORS" val="1,0|2,6566399|3,16777215|4,16768512|5,7023871|6,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2"/>
  <p:tag name="SCENECOLOR-TEXT" val="Color_Theme"/>
  <p:tag name="SCENECOLOR-TEXT-VALUE" val="3"/>
  <p:tag name="POCKET_APPLY_TIME" val="2021年10月23日"/>
  <p:tag name="POCKET_APPLY_TYPE" val="Slide"/>
  <p:tag name="APPLYORDER" val="矩形 1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2"/>
  <p:tag name="SCENECOLOR-TEXT" val="Color_Theme"/>
  <p:tag name="SCENECOLOR-TEXT-VALUE" val="3"/>
  <p:tag name="POCKET_APPLY_TIME" val="2021年10月23日"/>
  <p:tag name="POCKET_APPLY_TYPE" val="Slide"/>
  <p:tag name="APPLYORDER" val="矩形 2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2"/>
  <p:tag name="SCENECOLOR-TEXT" val="Color_Theme"/>
  <p:tag name="SCENECOLOR-TEXT-VALUE" val="3"/>
  <p:tag name="POCKET_APPLY_TIME" val="2021年10月23日"/>
  <p:tag name="POCKET_APPLY_TYPE" val="Slide"/>
  <p:tag name="APPLYORDER" val="矩形 3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2"/>
  <p:tag name="SCENECOLOR-TEXT" val="Color_Theme"/>
  <p:tag name="SCENECOLOR-TEXT-VALUE" val="3"/>
  <p:tag name="POCKET_APPLY_TIME" val="2021年10月23日"/>
  <p:tag name="POCKET_APPLY_TYPE" val="Slide"/>
  <p:tag name="APPLYORDER" val="矩形 4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2"/>
  <p:tag name="SCENECOLOR-TEXT" val="Color_Theme"/>
  <p:tag name="SCENECOLOR-TEXT-VALUE" val="3"/>
  <p:tag name="POCKET_APPLY_TIME" val="2021年10月23日"/>
  <p:tag name="POCKET_APPLY_TYPE" val="Slide"/>
  <p:tag name="APPLYORDER" val="矩形 5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4"/>
  <p:tag name="SCENECOLOR-TEXT" val="Color_Theme"/>
  <p:tag name="SCENECOLOR-TEXT-VALUE" val="3"/>
  <p:tag name="POCKET_APPLY_TIME" val="2021年10月23日"/>
  <p:tag name="POCKET_APPLY_TYPE" val="Slide"/>
  <p:tag name="APPLYORDER" val="矩形 6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4"/>
  <p:tag name="SCENECOLOR-TEXT" val="Color_Theme"/>
  <p:tag name="SCENECOLOR-TEXT-VALUE" val="3"/>
  <p:tag name="POCKET_APPLY_TIME" val="2021年10月23日"/>
  <p:tag name="POCKET_APPLY_TYPE" val="Slide"/>
  <p:tag name="APPLYORDER" val="矩形 7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4"/>
  <p:tag name="SCENECOLOR-TEXT" val="Color_Theme"/>
  <p:tag name="SCENECOLOR-TEXT-VALUE" val="3"/>
  <p:tag name="POCKET_APPLY_TIME" val="2021年10月23日"/>
  <p:tag name="POCKET_APPLY_TYPE" val="Slide"/>
  <p:tag name="APPLYORDER" val="矩形 8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4"/>
  <p:tag name="SCENECOLOR-TEXT" val="Color_Theme"/>
  <p:tag name="SCENECOLOR-TEXT-VALUE" val="3"/>
  <p:tag name="POCKET_APPLY_TIME" val="2021年10月23日"/>
  <p:tag name="POCKET_APPLY_TYPE" val="Slide"/>
  <p:tag name="APPLYORDER" val="矩形 9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4"/>
  <p:tag name="SCENECOLOR-TEXT" val="Color_Theme"/>
  <p:tag name="SCENECOLOR-TEXT-VALUE" val="3"/>
  <p:tag name="POCKET_APPLY_TIME" val="2021年10月23日"/>
  <p:tag name="POCKET_APPLY_TYPE" val="Slide"/>
  <p:tag name="APPLYORDER" val="矩形 10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5"/>
  <p:tag name="SCENECOLOR-TEXT" val="Color_Theme"/>
  <p:tag name="SCENECOLOR-TEXT-VALUE" val="3"/>
  <p:tag name="POCKET_APPLY_TIME" val="2021年10月23日"/>
  <p:tag name="POCKET_APPLY_TYPE" val="Slide"/>
  <p:tag name="APPLYORDER" val="椭圆 11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6"/>
  <p:tag name="SCENECOLOR-TEXT" val="Color_Theme"/>
  <p:tag name="SCENECOLOR-TEXT-VALUE" val="3"/>
  <p:tag name="POCKET_APPLY_TIME" val="2021年10月23日"/>
  <p:tag name="POCKET_APPLY_TYPE" val="Slide"/>
  <p:tag name="APPLYORDER" val="椭圆 12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TEXT" val="Color_Theme"/>
  <p:tag name="SCENECOLOR-TEXT-VALUE" val="4"/>
  <p:tag name="POCKET_APPLY_TIME" val="2021年10月23日"/>
  <p:tag name="POCKET_APPLY_TYPE" val="Slide"/>
  <p:tag name="APPLYORDER" val="圆: 空心 38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TEXT" val="Color_Theme"/>
  <p:tag name="SCENECOLOR-TEXT-VALUE" val="4"/>
  <p:tag name="POCKET_APPLY_TIME" val="2021年10月23日"/>
  <p:tag name="POCKET_APPLY_TYPE" val="Slide"/>
  <p:tag name="APPLYORDER" val="圆: 空心 21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PicShape"/>
  <p:tag name="SCENESHAPENAME" val="主题图形"/>
  <p:tag name="POCKET_APPLY_TIME" val="2021年10月23日"/>
  <p:tag name="POCKET_APPLY_TYPE" val="Slide"/>
  <p:tag name="APPLYORDER" val="图片 15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LINE" val="Color_Theme"/>
  <p:tag name="SCENECOLOR-LINE-VALUE" val="3"/>
  <p:tag name="POCKET_APPLY_TIME" val="2021年10月23日"/>
  <p:tag name="POCKET_APPLY_TYPE" val="Slide"/>
  <p:tag name="APPLYORDER" val="直接连接符 13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Text"/>
  <p:tag name="SCENESHAPESUBTYPE" val="SceneTitleText"/>
  <p:tag name="SCENESHAPENAME" val="主题描述"/>
  <p:tag name="SCENECOLOR-TEXT" val="Color_Theme"/>
  <p:tag name="SCENECOLOR-TEXT-VALUE" val="3"/>
  <p:tag name="POCKET_APPLY_TIME" val="2021年10月23日"/>
  <p:tag name="POCKET_APPLY_TYPE" val="Slide"/>
  <p:tag name="APPLYORDER" val="文本框 15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8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8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50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51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9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36912883062290981.pa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339</Words>
  <Application>Microsoft Office PowerPoint</Application>
  <PresentationFormat>宽屏</PresentationFormat>
  <Paragraphs>54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-apple-system</vt:lpstr>
      <vt:lpstr>Arial Unicode MS</vt:lpstr>
      <vt:lpstr>DengXian-Bold</vt:lpstr>
      <vt:lpstr>等线</vt:lpstr>
      <vt:lpstr>等线 Light</vt:lpstr>
      <vt:lpstr>楷体</vt:lpstr>
      <vt:lpstr>思源黑体 CN Bold</vt:lpstr>
      <vt:lpstr>思源黑体 CN Medium</vt:lpstr>
      <vt:lpstr>思源黑体 CN Regular</vt:lpstr>
      <vt:lpstr>微软雅黑</vt:lpstr>
      <vt:lpstr>Arial</vt:lpstr>
      <vt:lpstr>Calibri</vt:lpstr>
      <vt:lpstr>Wingdings</vt:lpstr>
      <vt:lpstr>Office 主题​​</vt:lpstr>
      <vt:lpstr>636912883062290981.paslide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郭维强</dc:creator>
  <cp:lastModifiedBy>吴 典聪</cp:lastModifiedBy>
  <cp:revision>343</cp:revision>
  <dcterms:created xsi:type="dcterms:W3CDTF">2019-06-19T02:08:00Z</dcterms:created>
  <dcterms:modified xsi:type="dcterms:W3CDTF">2021-11-09T03:20:02Z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0D50FC1ABDF2477382494FC4715E1F56</vt:lpwstr>
  </property>
</Properties>
</file>