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66" r:id="rId4"/>
    <p:sldId id="543" r:id="rId5"/>
    <p:sldId id="570" r:id="rId6"/>
    <p:sldId id="571" r:id="rId7"/>
    <p:sldId id="572" r:id="rId9"/>
    <p:sldId id="573" r:id="rId10"/>
    <p:sldId id="577" r:id="rId11"/>
    <p:sldId id="585" r:id="rId12"/>
    <p:sldId id="578" r:id="rId13"/>
    <p:sldId id="576" r:id="rId14"/>
    <p:sldId id="579" r:id="rId15"/>
    <p:sldId id="580" r:id="rId16"/>
    <p:sldId id="581" r:id="rId17"/>
    <p:sldId id="582" r:id="rId18"/>
    <p:sldId id="583" r:id="rId19"/>
    <p:sldId id="584" r:id="rId20"/>
    <p:sldId id="575" r:id="rId21"/>
    <p:sldId id="574" r:id="rId22"/>
    <p:sldId id="590" r:id="rId23"/>
    <p:sldId id="589" r:id="rId24"/>
    <p:sldId id="588" r:id="rId25"/>
    <p:sldId id="587" r:id="rId26"/>
    <p:sldId id="586" r:id="rId27"/>
    <p:sldId id="59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2C0"/>
    <a:srgbClr val="633FFD"/>
    <a:srgbClr val="7B0CBA"/>
    <a:srgbClr val="D21D0A"/>
    <a:srgbClr val="FA607D"/>
    <a:srgbClr val="F6FD39"/>
    <a:srgbClr val="FB6441"/>
    <a:srgbClr val="F658B1"/>
    <a:srgbClr val="FA5A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009" autoAdjust="0"/>
  </p:normalViewPr>
  <p:slideViewPr>
    <p:cSldViewPr snapToGrid="0">
      <p:cViewPr varScale="1">
        <p:scale>
          <a:sx n="65" d="100"/>
          <a:sy n="65" d="100"/>
        </p:scale>
        <p:origin x="1502" y="62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你是否会经常使用哔哩哔哩？你有没有非常喜欢的博主，每一个作品都不会放过的那种。你有没有非常关注的赛事直播，绝对不能错过的那种。你有没有极其热爱的番剧，每天都会追更的那种。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解决原生方案的痛点，通过我们的小程序，你可以精准的得到你想特别关心的</a:t>
            </a:r>
            <a:r>
              <a:rPr lang="en-US" altLang="zh-CN" dirty="0"/>
              <a:t>up</a:t>
            </a:r>
            <a:r>
              <a:rPr lang="zh-CN" altLang="en-US" dirty="0"/>
              <a:t>主的视频推送、直播信息、番剧更新，帮助你不错过每一次的更新。从此妈妈再也不用担心我错过好看的视频啦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Based on the open source API excuse library and code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rot="5400000">
            <a:off x="2881369" y="-2774361"/>
            <a:ext cx="6459180" cy="12162083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直角三角形 2"/>
          <p:cNvSpPr/>
          <p:nvPr userDrawn="1"/>
        </p:nvSpPr>
        <p:spPr>
          <a:xfrm rot="5400000">
            <a:off x="1797280" y="-1797277"/>
            <a:ext cx="4646616" cy="8241175"/>
          </a:xfrm>
          <a:prstGeom prst="rtTriangle">
            <a:avLst/>
          </a:prstGeom>
          <a:solidFill>
            <a:srgbClr val="23232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直角三角形 3"/>
          <p:cNvSpPr/>
          <p:nvPr userDrawn="1"/>
        </p:nvSpPr>
        <p:spPr>
          <a:xfrm rot="5400000">
            <a:off x="949125" y="-949124"/>
            <a:ext cx="2453833" cy="4352085"/>
          </a:xfrm>
          <a:prstGeom prst="rtTriangle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934447" y="3665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934447" y="446291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576615" y="36652"/>
            <a:ext cx="3461057" cy="23303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576615" y="2549233"/>
            <a:ext cx="3461057" cy="42440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8E1-7056-49B7-BA89-9F7121091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074F-622B-4993-8A36-1C6F2E16C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B8E1-7056-49B7-BA89-9F7121091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074F-622B-4993-8A36-1C6F2E16C2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0" Type="http://schemas.openxmlformats.org/officeDocument/2006/relationships/slideLayout" Target="../slideLayouts/slideLayout19.xml"/><Relationship Id="rId2" Type="http://schemas.openxmlformats.org/officeDocument/2006/relationships/tags" Target="../tags/tag54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image" Target="../media/image1.png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10.png"/><Relationship Id="rId7" Type="http://schemas.openxmlformats.org/officeDocument/2006/relationships/tags" Target="../tags/tag7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11" Type="http://schemas.openxmlformats.org/officeDocument/2006/relationships/tags" Target="../tags/tag73.xml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77.xml"/><Relationship Id="rId7" Type="http://schemas.openxmlformats.org/officeDocument/2006/relationships/image" Target="../media/image6.png"/><Relationship Id="rId6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tags" Target="../tags/tag75.xml"/><Relationship Id="rId3" Type="http://schemas.openxmlformats.org/officeDocument/2006/relationships/image" Target="../media/image13.png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9" Type="http://schemas.openxmlformats.org/officeDocument/2006/relationships/image" Target="../media/image12.png"/><Relationship Id="rId18" Type="http://schemas.openxmlformats.org/officeDocument/2006/relationships/tags" Target="../tags/tag82.xml"/><Relationship Id="rId17" Type="http://schemas.openxmlformats.org/officeDocument/2006/relationships/image" Target="../media/image11.png"/><Relationship Id="rId16" Type="http://schemas.openxmlformats.org/officeDocument/2006/relationships/tags" Target="../tags/tag81.xml"/><Relationship Id="rId15" Type="http://schemas.openxmlformats.org/officeDocument/2006/relationships/image" Target="../media/image10.png"/><Relationship Id="rId14" Type="http://schemas.openxmlformats.org/officeDocument/2006/relationships/tags" Target="../tags/tag80.xml"/><Relationship Id="rId13" Type="http://schemas.openxmlformats.org/officeDocument/2006/relationships/image" Target="../media/image9.png"/><Relationship Id="rId12" Type="http://schemas.openxmlformats.org/officeDocument/2006/relationships/tags" Target="../tags/tag79.xml"/><Relationship Id="rId11" Type="http://schemas.openxmlformats.org/officeDocument/2006/relationships/image" Target="../media/image8.png"/><Relationship Id="rId10" Type="http://schemas.openxmlformats.org/officeDocument/2006/relationships/tags" Target="../tags/tag7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_矩形 3"/>
          <p:cNvSpPr/>
          <p:nvPr>
            <p:custDataLst>
              <p:tags r:id="rId3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_矩形 4"/>
          <p:cNvSpPr/>
          <p:nvPr>
            <p:custDataLst>
              <p:tags r:id="rId4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PA_矩形 5"/>
          <p:cNvSpPr/>
          <p:nvPr>
            <p:custDataLst>
              <p:tags r:id="rId5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FF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PA_矩形 6"/>
          <p:cNvSpPr/>
          <p:nvPr>
            <p:custDataLst>
              <p:tags r:id="rId6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PA_矩形 7"/>
          <p:cNvSpPr/>
          <p:nvPr>
            <p:custDataLst>
              <p:tags r:id="rId7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8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PA_矩形 9"/>
          <p:cNvSpPr/>
          <p:nvPr>
            <p:custDataLst>
              <p:tags r:id="rId9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PA_矩形 10"/>
          <p:cNvSpPr/>
          <p:nvPr>
            <p:custDataLst>
              <p:tags r:id="rId10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00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PA_椭圆 11"/>
          <p:cNvSpPr/>
          <p:nvPr>
            <p:custDataLst>
              <p:tags r:id="rId11"/>
            </p:custDataLst>
          </p:nvPr>
        </p:nvSpPr>
        <p:spPr>
          <a:xfrm>
            <a:off x="4132409" y="1465409"/>
            <a:ext cx="3927182" cy="3927182"/>
          </a:xfrm>
          <a:prstGeom prst="ellipse">
            <a:avLst/>
          </a:prstGeom>
          <a:solidFill>
            <a:srgbClr val="FF2C6B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_椭圆 12"/>
          <p:cNvSpPr/>
          <p:nvPr>
            <p:custDataLst>
              <p:tags r:id="rId12"/>
            </p:custDataLst>
          </p:nvPr>
        </p:nvSpPr>
        <p:spPr>
          <a:xfrm>
            <a:off x="5364480" y="2697480"/>
            <a:ext cx="1463040" cy="1463040"/>
          </a:xfrm>
          <a:prstGeom prst="ellipse">
            <a:avLst/>
          </a:prstGeom>
          <a:solidFill>
            <a:srgbClr val="000000"/>
          </a:solidFill>
          <a:ln w="19050"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PA_圆: 空心 38"/>
          <p:cNvSpPr/>
          <p:nvPr>
            <p:custDataLst>
              <p:tags r:id="rId13"/>
            </p:custDataLst>
          </p:nvPr>
        </p:nvSpPr>
        <p:spPr>
          <a:xfrm rot="7423635">
            <a:off x="3352802" y="685802"/>
            <a:ext cx="5486398" cy="5486398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PA_圆: 空心 21"/>
          <p:cNvSpPr/>
          <p:nvPr>
            <p:custDataLst>
              <p:tags r:id="rId14"/>
            </p:custDataLst>
          </p:nvPr>
        </p:nvSpPr>
        <p:spPr>
          <a:xfrm rot="2738022">
            <a:off x="4806778" y="2139778"/>
            <a:ext cx="2578446" cy="2578446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D6D6D6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/>
          <p:nvPr>
            <p:custDataLst>
              <p:tags r:id="rId15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74" t="-19047" r="-27191" b="-19047"/>
          <a:stretch>
            <a:fillRect/>
          </a:stretch>
        </p:blipFill>
        <p:spPr>
          <a:xfrm>
            <a:off x="5364480" y="2697480"/>
            <a:ext cx="1525994" cy="1463040"/>
          </a:xfrm>
          <a:prstGeom prst="ellipse">
            <a:avLst/>
          </a:prstGeom>
        </p:spPr>
      </p:pic>
      <p:cxnSp>
        <p:nvCxnSpPr>
          <p:cNvPr id="17" name="PA_直接连接符 13"/>
          <p:cNvCxnSpPr/>
          <p:nvPr>
            <p:custDataLst>
              <p:tags r:id="rId17"/>
            </p:custDataLst>
          </p:nvPr>
        </p:nvCxnSpPr>
        <p:spPr>
          <a:xfrm>
            <a:off x="4874309" y="3802760"/>
            <a:ext cx="2443382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文本框 15"/>
          <p:cNvSpPr txBox="1"/>
          <p:nvPr>
            <p:custDataLst>
              <p:tags r:id="rId18"/>
            </p:custDataLst>
          </p:nvPr>
        </p:nvSpPr>
        <p:spPr>
          <a:xfrm>
            <a:off x="4697597" y="3961996"/>
            <a:ext cx="279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哔哩哔哩</a:t>
            </a:r>
            <a:r>
              <a:rPr kumimoji="0" lang="en-US" altLang="zh-CN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_</a:t>
            </a:r>
            <a:r>
              <a:rPr kumimoji="0" lang="zh-CN" altLang="en-US" sz="2000" b="1" i="0" u="none" strike="noStrike" kern="120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咻管家</a:t>
            </a:r>
            <a:endParaRPr kumimoji="0" lang="zh-CN" altLang="en-US" sz="2000" b="1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4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1.875E-6 -0.06667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70917" y="2967363"/>
            <a:ext cx="11450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“Special concern of concern”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114550"/>
            <a:ext cx="6477000" cy="474345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10800000">
            <a:off x="492370" y="6178062"/>
            <a:ext cx="2555633" cy="364392"/>
          </a:xfrm>
          <a:prstGeom prst="bentConnector3">
            <a:avLst>
              <a:gd name="adj1" fmla="val 28440"/>
            </a:avLst>
          </a:prstGeom>
          <a:ln w="25400" cap="rnd">
            <a:solidFill>
              <a:srgbClr val="00B0F0"/>
            </a:solidFill>
            <a:prstDash val="dash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9807" y="566246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Our </a:t>
            </a:r>
            <a:r>
              <a:rPr lang="en-US" altLang="zh-CN" sz="2000" b="1" dirty="0">
                <a:solidFill>
                  <a:schemeClr val="bg1"/>
                </a:solidFill>
              </a:rPr>
              <a:t>small</a:t>
            </a:r>
            <a:r>
              <a:rPr lang="zh-CN" altLang="en-US" sz="2000" b="1" dirty="0">
                <a:solidFill>
                  <a:schemeClr val="bg1"/>
                </a:solidFill>
              </a:rPr>
              <a:t> program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70831" y="4862242"/>
            <a:ext cx="2450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Small program associated with the public number for message push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连接符: 肘形 15"/>
          <p:cNvCxnSpPr/>
          <p:nvPr/>
        </p:nvCxnSpPr>
        <p:spPr>
          <a:xfrm rot="10800000" flipV="1">
            <a:off x="8258909" y="6178062"/>
            <a:ext cx="3713284" cy="364392"/>
          </a:xfrm>
          <a:prstGeom prst="bentConnector3">
            <a:avLst>
              <a:gd name="adj1" fmla="val 55683"/>
            </a:avLst>
          </a:prstGeom>
          <a:ln w="25400" cap="rnd">
            <a:solidFill>
              <a:srgbClr val="00B0F0"/>
            </a:solidFill>
            <a:prstDash val="dash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/>
          <p:nvPr/>
        </p:nvCxnSpPr>
        <p:spPr>
          <a:xfrm rot="10800000">
            <a:off x="492370" y="3341918"/>
            <a:ext cx="2555633" cy="364392"/>
          </a:xfrm>
          <a:prstGeom prst="bentConnector3">
            <a:avLst>
              <a:gd name="adj1" fmla="val 28440"/>
            </a:avLst>
          </a:prstGeom>
          <a:ln w="25400" cap="rnd">
            <a:solidFill>
              <a:srgbClr val="00B0F0"/>
            </a:solidFill>
            <a:prstDash val="dash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19807" y="2063591"/>
            <a:ext cx="2766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Reserve message content classification for possible functional iterations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350369" y="351692"/>
            <a:ext cx="0" cy="3587262"/>
          </a:xfrm>
          <a:prstGeom prst="straightConnector1">
            <a:avLst/>
          </a:prstGeom>
          <a:ln w="25400" cap="rnd">
            <a:solidFill>
              <a:srgbClr val="00B0F0"/>
            </a:solidFill>
            <a:prstDash val="dash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350369" y="525235"/>
            <a:ext cx="3176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"Special attention"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video update push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03838" y="488895"/>
            <a:ext cx="2907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Personalized 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push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3927231" y="525235"/>
            <a:ext cx="0" cy="2440704"/>
          </a:xfrm>
          <a:prstGeom prst="straightConnector1">
            <a:avLst/>
          </a:prstGeom>
          <a:ln w="25400" cap="rnd">
            <a:solidFill>
              <a:srgbClr val="00B0F0"/>
            </a:solidFill>
            <a:prstDash val="dash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3" grpId="0"/>
      <p:bldP spid="27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2"/>
            </p:custDataLst>
          </p:nvPr>
        </p:nvSpPr>
        <p:spPr>
          <a:xfrm>
            <a:off x="-230909" y="2552417"/>
            <a:ext cx="12653818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Address the pain point 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of native solutions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sin(rand(10))/1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2"/>
            </p:custDataLst>
          </p:nvPr>
        </p:nvSpPr>
        <p:spPr>
          <a:xfrm>
            <a:off x="1146175" y="2875280"/>
            <a:ext cx="989965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What </a:t>
            </a: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is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our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innovation</a:t>
            </a:r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-254000" y="-254000"/>
            <a:ext cx="190500" cy="1905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2"/>
            </p:custDataLst>
          </p:nvPr>
        </p:nvSpPr>
        <p:spPr>
          <a:xfrm>
            <a:off x="2350477" y="4920735"/>
            <a:ext cx="7491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想用户之所想、急用户之所急、解用户之所困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400" b="1" dirty="0">
              <a:solidFill>
                <a:schemeClr val="bg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PA-文本框 4"/>
          <p:cNvSpPr txBox="1"/>
          <p:nvPr>
            <p:custDataLst>
              <p:tags r:id="rId3"/>
            </p:custDataLst>
          </p:nvPr>
        </p:nvSpPr>
        <p:spPr>
          <a:xfrm>
            <a:off x="926123" y="2505670"/>
            <a:ext cx="10339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Accurate personalized push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Rot by="21600000" from="-10800000" to="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2554" y="2099381"/>
            <a:ext cx="7666892" cy="1861185"/>
          </a:xfrm>
          <a:prstGeom prst="rect">
            <a:avLst/>
          </a:prstGeom>
          <a:noFill/>
          <a:effectLst>
            <a:reflection blurRad="139700" stA="60000" endPos="88000" dist="1778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/>
                <a:latin typeface="+mj-ea"/>
                <a:ea typeface="+mj-ea"/>
                <a:sym typeface="+mn-ea"/>
              </a:rPr>
              <a:t>A </a:t>
            </a:r>
            <a:r>
              <a:rPr lang="en-US" altLang="zh-CN" sz="115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LITTLE</a:t>
            </a:r>
            <a:endParaRPr lang="zh-CN" altLang="en-US" sz="1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23875" y="2314575"/>
            <a:ext cx="11143615" cy="1198880"/>
          </a:xfrm>
          <a:prstGeom prst="rect">
            <a:avLst/>
          </a:prstGeom>
          <a:noFill/>
          <a:effectLst>
            <a:outerShdw sx="1000" sy="1000" algn="ctr" rotWithShape="0">
              <a:prstClr val="black"/>
            </a:outerShdw>
            <a:softEdge rad="165100"/>
          </a:effectLst>
          <a:scene3d>
            <a:camera prst="orthographicFront"/>
            <a:lightRig rig="threePt" dir="t"/>
          </a:scene3d>
          <a:sp3d extrusionH="127000">
            <a:bevelT w="114300" prst="artDeco"/>
            <a:bevelB prst="relaxedInset"/>
          </a:sp3d>
        </p:spPr>
        <p:txBody>
          <a:bodyPr wrap="square"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BUT VERY USEFUL</a:t>
            </a:r>
            <a:endParaRPr lang="en-US" altLang="zh-CN" sz="7200" b="1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-2262664" y="1937023"/>
            <a:ext cx="16715423" cy="68930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bldLvl="0" animBg="1"/>
      <p:bldP spid="3" grpId="4" animBg="1"/>
      <p:bldP spid="2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9154" y="2709390"/>
            <a:ext cx="8733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How do we do that?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5092" y="1919627"/>
            <a:ext cx="104218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O</a:t>
            </a:r>
            <a:r>
              <a:rPr lang="en-US" altLang="zh-CN" sz="4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pen source API library </a:t>
            </a:r>
            <a:endParaRPr lang="en-US" altLang="zh-CN" sz="48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en-US" altLang="zh-CN" sz="4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&amp;</a:t>
            </a:r>
            <a:endParaRPr lang="en-US" altLang="zh-CN" sz="48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O</a:t>
            </a:r>
            <a:r>
              <a:rPr lang="en-US" altLang="zh-CN" sz="4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pen source code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1" y="2825943"/>
            <a:ext cx="4389328" cy="40320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03" y="3530009"/>
            <a:ext cx="4240091" cy="4703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" r="11082"/>
          <a:stretch>
            <a:fillRect/>
          </a:stretch>
        </p:blipFill>
        <p:spPr>
          <a:xfrm>
            <a:off x="6742103" y="2825943"/>
            <a:ext cx="4109305" cy="70406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875692" y="2250831"/>
            <a:ext cx="0" cy="575112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58400" y="1596844"/>
            <a:ext cx="0" cy="1229099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  <a:round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5000" y="108959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Leverage existing API libraries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&amp;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 source code from open source platforms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15037" y="21280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Bilibili API library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68615" y="1567097"/>
            <a:ext cx="7113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Message push function core source code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525" b="28721"/>
          <a:stretch>
            <a:fillRect/>
          </a:stretch>
        </p:blipFill>
        <p:spPr>
          <a:xfrm>
            <a:off x="2458309" y="4284959"/>
            <a:ext cx="6574978" cy="20180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1804" y="1605967"/>
            <a:ext cx="8426723" cy="92333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哔哩哔哩</a:t>
            </a:r>
            <a:r>
              <a:rPr lang="en-US" altLang="zh-CN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_</a:t>
            </a:r>
            <a:r>
              <a:rPr lang="zh-CN" altLang="en-US" sz="5400" b="1" spc="100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咻管家</a:t>
            </a:r>
            <a:endParaRPr lang="zh-CN" altLang="en-US" sz="5400" b="1" spc="1000" noProof="0" dirty="0">
              <a:ln>
                <a:noFill/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539" y="1115734"/>
            <a:ext cx="788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kern="0" cap="all" dirty="0" err="1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Bilibili_xiu</a:t>
            </a:r>
            <a:r>
              <a:rPr lang="en-US" altLang="zh-CN" sz="2400" b="1" kern="0" cap="all" dirty="0">
                <a:gradFill>
                  <a:gsLst>
                    <a:gs pos="0">
                      <a:srgbClr val="FECF40"/>
                    </a:gs>
                    <a:gs pos="100000">
                      <a:srgbClr val="9B7E26"/>
                    </a:gs>
                  </a:gsLst>
                  <a:lin scaled="0"/>
                </a:gra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 assistant</a:t>
            </a:r>
            <a:endParaRPr lang="zh-CN" altLang="en-US" sz="2400" b="1" kern="0" cap="all" dirty="0">
              <a:gradFill>
                <a:gsLst>
                  <a:gs pos="0">
                    <a:srgbClr val="FECF40"/>
                  </a:gs>
                  <a:gs pos="100000">
                    <a:srgbClr val="9B7E26">
                      <a:alpha val="80000"/>
                      <a:lumMod val="92000"/>
                      <a:lumOff val="8000"/>
                    </a:srgbClr>
                  </a:gs>
                </a:gsLst>
                <a:lin scaled="0"/>
              </a:gra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84094" y="2646922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313" y="3536900"/>
            <a:ext cx="6253699" cy="52197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spc="3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咻一下，随时随地得到最新推送</a:t>
            </a:r>
            <a:endParaRPr kumimoji="0" lang="zh-CN" altLang="en-US" sz="2800" b="1" i="0" spc="300" baseline="0" noProof="0" dirty="0">
              <a:ln>
                <a:noFill/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1694" y="3025220"/>
            <a:ext cx="904325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XIU, </a:t>
            </a:r>
            <a:r>
              <a:rPr kumimoji="1" lang="en-US" altLang="zh-CN" sz="2000" b="1" kern="20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g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et the latest updates anytime</a:t>
            </a:r>
            <a:r>
              <a:rPr kumimoji="1" lang="zh-CN" altLang="en-US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，</a:t>
            </a:r>
            <a:r>
              <a:rPr kumimoji="1" lang="en-US" altLang="zh-CN" sz="2000" b="1" i="0" kern="2000" baseline="0" noProof="0" dirty="0">
                <a:ln>
                  <a:noFill/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微软雅黑" panose="020B0503020204020204" pitchFamily="34" charset="-122"/>
              </a:rPr>
              <a:t>anywhere</a:t>
            </a:r>
            <a:endParaRPr kumimoji="1" lang="en-US" altLang="zh-CN" sz="2000" b="1" i="0" kern="2000" baseline="0" noProof="0" dirty="0">
              <a:ln>
                <a:noFill/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84093" y="4284670"/>
            <a:ext cx="7722141" cy="11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76921"/>
            <a:ext cx="103949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i="0" cap="all" dirty="0">
                <a:solidFill>
                  <a:schemeClr val="bg1"/>
                </a:solidFill>
                <a:effectLst/>
                <a:latin typeface="思源黑体 CN Regular" panose="020B0500000000000000" charset="-122"/>
                <a:ea typeface="思源黑体 CN Regular" panose="020B0500000000000000" charset="-122"/>
              </a:rPr>
              <a:t>MIEC_EE308 Software Engineering _ Course Project _ Develop applets based on open source software</a:t>
            </a:r>
            <a:endParaRPr lang="en-US" altLang="zh-CN" sz="1300" i="0" cap="all" dirty="0">
              <a:solidFill>
                <a:srgbClr val="0070C0"/>
              </a:solidFill>
              <a:effectLst/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26" y="100137"/>
            <a:ext cx="1210896" cy="1246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48000" y="210556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FUTURE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64105" y="2020570"/>
            <a:ext cx="746442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Incremental Model</a:t>
            </a:r>
            <a:endParaRPr lang="en-US" altLang="zh-CN" sz="4800" b="1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" presetID="28" presetClass="emph" presetSubtype="0" fill="hold" grpId="2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30769" y="2212703"/>
            <a:ext cx="609600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More functions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       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More detail</a:t>
            </a:r>
            <a:r>
              <a:rPr lang="en-US" altLang="zh-CN" sz="4000" b="1" dirty="0">
                <a:solidFill>
                  <a:schemeClr val="bg1"/>
                </a:solidFill>
              </a:rPr>
              <a:t>s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B644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6FD39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815" y="2782669"/>
            <a:ext cx="11160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“What users want is where we </a:t>
            </a:r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re going”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5846" y="3877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—— Mission of </a:t>
            </a:r>
            <a:r>
              <a:rPr lang="zh-CN" altLang="en-US" b="1" dirty="0">
                <a:solidFill>
                  <a:schemeClr val="bg1"/>
                </a:solidFill>
              </a:rPr>
              <a:t>Our </a:t>
            </a:r>
            <a:r>
              <a:rPr lang="en-US" altLang="zh-CN" b="1" dirty="0">
                <a:solidFill>
                  <a:schemeClr val="bg1"/>
                </a:solidFill>
              </a:rPr>
              <a:t>T</a:t>
            </a:r>
            <a:r>
              <a:rPr lang="zh-CN" altLang="en-US" b="1" dirty="0">
                <a:solidFill>
                  <a:schemeClr val="bg1"/>
                </a:solidFill>
              </a:rPr>
              <a:t>eam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A5A57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658B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/>
      <p:bldP spid="3" grpId="2" bldLvl="0" build="allAtOnce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12631" y="2721114"/>
            <a:ext cx="9366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</a:rPr>
              <a:t>EXPECT THE STORY TO HAPPEN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A607D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60805" y="2829560"/>
            <a:ext cx="9470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+mj-ea"/>
                <a:ea typeface="+mj-ea"/>
              </a:rPr>
              <a:t>Our Team Member</a:t>
            </a:r>
            <a:r>
              <a:rPr lang="en-US" altLang="zh-CN" sz="7200" b="1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endParaRPr lang="en-US" altLang="zh-CN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4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9598" y="2477622"/>
            <a:ext cx="11125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Team Leader: Lang Jian           831902224    PM &amp; Front-end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599" y="351567"/>
            <a:ext cx="106093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 err="1">
                <a:solidFill>
                  <a:schemeClr val="bg1"/>
                </a:solidFill>
                <a:latin typeface="+mj-ea"/>
                <a:ea typeface="+mj-ea"/>
              </a:rPr>
              <a:t>Langcent</a:t>
            </a:r>
            <a:endParaRPr lang="en-US" altLang="zh-CN" sz="60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——Under the leadership of Mr. Lang, strive to become an NB team like Tencent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99" y="3110737"/>
            <a:ext cx="10070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Tech Leader: 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Xie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Wei              831902110     Back-end    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598" y="3739662"/>
            <a:ext cx="10339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Developer:     He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Yuxiang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       831902223    Back-end 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598" y="4368587"/>
            <a:ext cx="11383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Developer:     Wu Diancong    831902124   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Back-end &amp; </a:t>
            </a:r>
            <a:r>
              <a:rPr lang="en-US" altLang="zh-CN" sz="2400" b="1" dirty="0" err="1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eport_writing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599" y="4997512"/>
            <a:ext cx="10339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Tester:            Wang </a:t>
            </a:r>
            <a:r>
              <a:rPr lang="en-US" altLang="zh-CN" sz="2400" b="1" i="0" dirty="0" err="1">
                <a:solidFill>
                  <a:schemeClr val="bg1"/>
                </a:solidFill>
                <a:effectLst/>
                <a:latin typeface="+mn-ea"/>
              </a:rPr>
              <a:t>Zekai</a:t>
            </a:r>
            <a:r>
              <a:rPr lang="en-US" altLang="zh-CN" sz="2400" b="1" i="0" dirty="0">
                <a:solidFill>
                  <a:schemeClr val="bg1"/>
                </a:solidFill>
                <a:effectLst/>
                <a:latin typeface="+mn-ea"/>
              </a:rPr>
              <a:t>        831902101   Tester &amp;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Front-end</a:t>
            </a: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75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D21D0A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7B0CBA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775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633FFD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875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B644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6FD39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275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6FD3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BF62C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5" grpId="0"/>
      <p:bldP spid="15" grpId="1"/>
      <p:bldP spid="19" grpId="0"/>
      <p:bldP spid="19" grpId="1"/>
      <p:bldP spid="20" grpId="0"/>
      <p:bldP spid="20" grpId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3044825"/>
            <a:ext cx="103632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Why are we </a:t>
            </a:r>
            <a:r>
              <a:rPr lang="en-US" altLang="zh-CN" sz="4400" b="1" dirty="0">
                <a:solidFill>
                  <a:schemeClr val="bg1"/>
                </a:solidFill>
              </a:rPr>
              <a:t>mak</a:t>
            </a:r>
            <a:r>
              <a:rPr lang="zh-CN" altLang="en-US" sz="4400" b="1" dirty="0">
                <a:solidFill>
                  <a:schemeClr val="bg1"/>
                </a:solidFill>
              </a:rPr>
              <a:t>ing this little program?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2957" y="2098676"/>
            <a:ext cx="105860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you have a blogger you really like?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you have any live events that you really care about,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you can't miss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you have a passion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watching the newest vedios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every day?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6559" y="2559536"/>
            <a:ext cx="911179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sym typeface="+mn-ea"/>
              </a:rPr>
              <a:t>Do you use Bilibili a lot?</a:t>
            </a:r>
            <a:endParaRPr lang="zh-CN" altLang="en-US" sz="6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8" y="2288555"/>
            <a:ext cx="4840361" cy="2280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9547"/>
          <a:stretch>
            <a:fillRect/>
          </a:stretch>
        </p:blipFill>
        <p:spPr>
          <a:xfrm>
            <a:off x="1473406" y="1278023"/>
            <a:ext cx="4751903" cy="2279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049" y="352333"/>
            <a:ext cx="4609547" cy="2194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r="12057"/>
          <a:stretch>
            <a:fillRect/>
          </a:stretch>
        </p:blipFill>
        <p:spPr>
          <a:xfrm>
            <a:off x="6838082" y="1278023"/>
            <a:ext cx="4393336" cy="219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47" y="2235568"/>
            <a:ext cx="5822185" cy="2248095"/>
          </a:xfrm>
          <a:prstGeom prst="rect">
            <a:avLst/>
          </a:prstGeom>
        </p:spPr>
      </p:pic>
      <p:pic>
        <p:nvPicPr>
          <p:cNvPr id="7" name="PA-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56026" y="3858162"/>
            <a:ext cx="4775392" cy="2378415"/>
          </a:xfrm>
          <a:prstGeom prst="rect">
            <a:avLst/>
          </a:prstGeom>
        </p:spPr>
      </p:pic>
      <p:pic>
        <p:nvPicPr>
          <p:cNvPr id="8" name="PA-图片 1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r="25915"/>
          <a:stretch>
            <a:fillRect/>
          </a:stretch>
        </p:blipFill>
        <p:spPr>
          <a:xfrm>
            <a:off x="3389049" y="4166563"/>
            <a:ext cx="5066724" cy="2655263"/>
          </a:xfrm>
          <a:prstGeom prst="rect">
            <a:avLst/>
          </a:prstGeom>
        </p:spPr>
      </p:pic>
      <p:pic>
        <p:nvPicPr>
          <p:cNvPr id="9" name="PA-图片 4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r="21146"/>
          <a:stretch>
            <a:fillRect/>
          </a:stretch>
        </p:blipFill>
        <p:spPr>
          <a:xfrm>
            <a:off x="1396338" y="3737400"/>
            <a:ext cx="3679127" cy="2280891"/>
          </a:xfrm>
          <a:prstGeom prst="rect">
            <a:avLst/>
          </a:prstGeom>
        </p:spPr>
      </p:pic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04825" y="4740910"/>
            <a:ext cx="11526520" cy="150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bg1"/>
                </a:solidFill>
                <a:effectLst/>
                <a:latin typeface="+mn-ea"/>
              </a:rPr>
              <a:t>To too many bloggers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T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+mn-ea"/>
              </a:rPr>
              <a:t>oo much 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news</a:t>
            </a:r>
            <a:endParaRPr lang="en-US" altLang="zh-CN" sz="2800" b="1" i="0" dirty="0">
              <a:solidFill>
                <a:schemeClr val="bg1"/>
              </a:solidFill>
              <a:effectLst/>
              <a:latin typeface="+mn-ea"/>
            </a:endParaRPr>
          </a:p>
          <a:p>
            <a:r>
              <a:rPr lang="en-US" altLang="zh-CN" sz="3600" b="1" dirty="0">
                <a:solidFill>
                  <a:schemeClr val="bg1"/>
                </a:solidFill>
                <a:latin typeface="+mn-ea"/>
              </a:rPr>
              <a:t>Always cover the 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</a:rPr>
              <a:t>messages you want to see most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PA-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3919" y="2565930"/>
            <a:ext cx="1828958" cy="1346221"/>
          </a:xfrm>
          <a:prstGeom prst="rect">
            <a:avLst/>
          </a:prstGeom>
        </p:spPr>
      </p:pic>
      <p:pic>
        <p:nvPicPr>
          <p:cNvPr id="2" name="PA-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8268" y="2288555"/>
            <a:ext cx="4840361" cy="2280890"/>
          </a:xfrm>
          <a:prstGeom prst="rect">
            <a:avLst/>
          </a:prstGeom>
        </p:spPr>
      </p:pic>
      <p:pic>
        <p:nvPicPr>
          <p:cNvPr id="3" name="PA-图片 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r="19547"/>
          <a:stretch>
            <a:fillRect/>
          </a:stretch>
        </p:blipFill>
        <p:spPr>
          <a:xfrm>
            <a:off x="1473406" y="1278023"/>
            <a:ext cx="4751903" cy="2279950"/>
          </a:xfrm>
          <a:prstGeom prst="rect">
            <a:avLst/>
          </a:prstGeom>
        </p:spPr>
      </p:pic>
      <p:pic>
        <p:nvPicPr>
          <p:cNvPr id="4" name="PA-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89049" y="352333"/>
            <a:ext cx="4609547" cy="2194168"/>
          </a:xfrm>
          <a:prstGeom prst="rect">
            <a:avLst/>
          </a:prstGeom>
        </p:spPr>
      </p:pic>
      <p:pic>
        <p:nvPicPr>
          <p:cNvPr id="5" name="PA-图片 4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r="12057"/>
          <a:stretch>
            <a:fillRect/>
          </a:stretch>
        </p:blipFill>
        <p:spPr>
          <a:xfrm>
            <a:off x="6838082" y="1278023"/>
            <a:ext cx="4393336" cy="2194168"/>
          </a:xfrm>
          <a:prstGeom prst="rect">
            <a:avLst/>
          </a:prstGeom>
        </p:spPr>
      </p:pic>
      <p:pic>
        <p:nvPicPr>
          <p:cNvPr id="6" name="PA-图片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11547" y="2235568"/>
            <a:ext cx="5822185" cy="2248095"/>
          </a:xfrm>
          <a:prstGeom prst="rect">
            <a:avLst/>
          </a:prstGeom>
        </p:spPr>
      </p:pic>
      <p:pic>
        <p:nvPicPr>
          <p:cNvPr id="7" name="PA-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56026" y="3858162"/>
            <a:ext cx="4775392" cy="2378415"/>
          </a:xfrm>
          <a:prstGeom prst="rect">
            <a:avLst/>
          </a:prstGeom>
        </p:spPr>
      </p:pic>
      <p:pic>
        <p:nvPicPr>
          <p:cNvPr id="8" name="PA-图片 1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 r="25915"/>
          <a:stretch>
            <a:fillRect/>
          </a:stretch>
        </p:blipFill>
        <p:spPr>
          <a:xfrm>
            <a:off x="3389049" y="4166563"/>
            <a:ext cx="5066724" cy="2655263"/>
          </a:xfrm>
          <a:prstGeom prst="rect">
            <a:avLst/>
          </a:prstGeom>
        </p:spPr>
      </p:pic>
      <p:pic>
        <p:nvPicPr>
          <p:cNvPr id="9" name="PA-图片 4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19"/>
          <a:srcRect r="21146"/>
          <a:stretch>
            <a:fillRect/>
          </a:stretch>
        </p:blipFill>
        <p:spPr>
          <a:xfrm>
            <a:off x="1396338" y="3737400"/>
            <a:ext cx="3679127" cy="2280891"/>
          </a:xfrm>
          <a:prstGeom prst="rect">
            <a:avLst/>
          </a:prstGeom>
        </p:spPr>
      </p:pic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0.2112451 -0.1783164 E" pathEditMode="relative">
                                      <p:cBhvr>
                                        <p:cTn id="1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49712" y="60808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-0.009105046 -0.2681893 E" pathEditMode="relative">
                                      <p:cBhvr>
                                        <p:cTn id="1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1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36097" y="52234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-0.2487139 -0.2030355 E" pathEditMode="relative">
                                      <p:cBhvr>
                                        <p:cTn id="2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2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38300" y="58314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-0.2551868 0.04306454 E" pathEditMode="relative">
                                      <p:cBhvr>
                                        <p:cTn id="2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2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31414" y="61695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-0.2643822 0.1866208 E" pathEditMode="relative">
                                      <p:cBhvr>
                                        <p:cTn id="3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41630" y="63211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0.009644032 0.3216003 E" pathEditMode="relative">
                                      <p:cBhvr>
                                        <p:cTn id="3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39678" y="63211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57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0.1609289 0.1803666 E" pathEditMode="relative">
                                      <p:cBhvr>
                                        <p:cTn id="4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38489" y="60833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6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Motion origin="layout" path="M 0 0 L 0.2487659 0.03294723 E" pathEditMode="relative">
                                      <p:cBhvr>
                                        <p:cTn id="4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37786" y="608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2"/>
            </p:custDataLst>
          </p:nvPr>
        </p:nvSpPr>
        <p:spPr>
          <a:xfrm>
            <a:off x="640080" y="2967315"/>
            <a:ext cx="10911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What does our little program do?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3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4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5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6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4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7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21年10月23日"/>
  <p:tag name="POCKET_APPLY_TYPE" val="Slide"/>
  <p:tag name="APPLYORDER" val="矩形 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8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6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59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7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1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9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2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21年10月23日"/>
  <p:tag name="POCKET_APPLY_TYPE" val="Slide"/>
  <p:tag name="APPLYORDER" val="矩形 10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3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5"/>
  <p:tag name="SCENECOLOR-TEXT" val="Color_Theme"/>
  <p:tag name="SCENECOLOR-TEXT-VALUE" val="3"/>
  <p:tag name="POCKET_APPLY_TIME" val="2021年10月23日"/>
  <p:tag name="POCKET_APPLY_TYPE" val="Slide"/>
  <p:tag name="APPLYORDER" val="椭圆 1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4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6"/>
  <p:tag name="SCENECOLOR-TEXT" val="Color_Theme"/>
  <p:tag name="SCENECOLOR-TEXT-VALUE" val="3"/>
  <p:tag name="POCKET_APPLY_TIME" val="2021年10月23日"/>
  <p:tag name="POCKET_APPLY_TYPE" val="Slide"/>
  <p:tag name="APPLYORDER" val="椭圆 12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5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38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6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21年10月23日"/>
  <p:tag name="POCKET_APPLY_TYPE" val="Slide"/>
  <p:tag name="APPLYORDER" val="圆: 空心 21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7.xml><?xml version="1.0" encoding="utf-8"?>
<p:tagLst xmlns:p="http://schemas.openxmlformats.org/presentationml/2006/main">
  <p:tag name="PA" val="v5.2.4"/>
  <p:tag name="SCENESHAPETYPE" val="SceneShape"/>
  <p:tag name="SCENESHAPESUBTYPE" val="ScenePicShape"/>
  <p:tag name="SCENESHAPENAME" val="主题图形"/>
  <p:tag name="POCKET_APPLY_TIME" val="2021年10月23日"/>
  <p:tag name="POCKET_APPLY_TYPE" val="Slide"/>
  <p:tag name="APPLYORDER" val="图片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8.xml><?xml version="1.0" encoding="utf-8"?>
<p:tagLst xmlns:p="http://schemas.openxmlformats.org/presentationml/2006/main">
  <p:tag name="PA" val="v5.2.4"/>
  <p:tag name="SCENESHAPETYPE" val="SceneShape"/>
  <p:tag name="SCENESHAPESUBTYPE" val="SceneSimpleShape"/>
  <p:tag name="SCENECOLOR-LINE" val="Color_Theme"/>
  <p:tag name="SCENECOLOR-LINE-VALUE" val="3"/>
  <p:tag name="POCKET_APPLY_TIME" val="2021年10月23日"/>
  <p:tag name="POCKET_APPLY_TYPE" val="Slide"/>
  <p:tag name="APPLYORDER" val="直接连接符 13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69.xml><?xml version="1.0" encoding="utf-8"?>
<p:tagLst xmlns:p="http://schemas.openxmlformats.org/presentationml/2006/main">
  <p:tag name="PA" val="v5.2.4"/>
  <p:tag name="SCENESHAPETYPE" val="SceneText"/>
  <p:tag name="SCENESHAPESUBTYPE" val="SceneTitleText"/>
  <p:tag name="SCENESHAPENAME" val="主题描述"/>
  <p:tag name="SCENECOLOR-TEXT" val="Color_Theme"/>
  <p:tag name="SCENECOLOR-TEXT-VALUE" val="3"/>
  <p:tag name="POCKET_APPLY_TIME" val="2021年10月23日"/>
  <p:tag name="POCKET_APPLY_TYPE" val="Slide"/>
  <p:tag name="APPLYORDER" val="文本框 15"/>
  <p:tag name="RESOURCEID" val="637706230011776082"/>
  <p:tag name="SCENEID" val="637706230011776082"/>
  <p:tag name="ANIMSTRING" val="s_637706230011776082"/>
  <p:tag name="SCENELINKIDS" val="2|3|4|5|6|7|8|9|10|11|12|13|14|15|22|17|1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BAKCCOLORTYPE" val="Color_Theme"/>
  <p:tag name="BAKCCOLOR" val="1"/>
  <p:tag name="POCKET_APPLY_TIME" val="2021年10月23日"/>
  <p:tag name="POCKET_APPLY_TYPE" val="Slide"/>
  <p:tag name="TAG_SCENEANIMNAME" val="pocketshow1.pa"/>
  <p:tag name="COLORS" val="1,0|2,6566399|3,16777215|4,16768512|5,7023871|6,0"/>
</p:tagLst>
</file>

<file path=ppt/tags/tag71.xml><?xml version="1.0" encoding="utf-8"?>
<p:tagLst xmlns:p="http://schemas.openxmlformats.org/presentationml/2006/main">
  <p:tag name="PA" val="v5.2.11"/>
  <p:tag name="RESOURCELIBID_ANIM" val="286"/>
</p:tagLst>
</file>

<file path=ppt/tags/tag72.xml><?xml version="1.0" encoding="utf-8"?>
<p:tagLst xmlns:p="http://schemas.openxmlformats.org/presentationml/2006/main">
  <p:tag name="KSO_WM_UNIT_PLACING_PICTURE_USER_VIEWPORT" val="{&quot;height&quot;:3648,&quot;width&quot;:9396}"/>
  <p:tag name="PA" val="v5.2.11"/>
  <p:tag name="RESOURCELIBID_ANIM" val="286"/>
</p:tagLst>
</file>

<file path=ppt/tags/tag73.xml><?xml version="1.0" encoding="utf-8"?>
<p:tagLst xmlns:p="http://schemas.openxmlformats.org/presentationml/2006/main">
  <p:tag name="PA" val="v5.2.11"/>
  <p:tag name="RESOURCELIBID_ANIM" val="286"/>
</p:tagLst>
</file>

<file path=ppt/tags/tag74.xml><?xml version="1.0" encoding="utf-8"?>
<p:tagLst xmlns:p="http://schemas.openxmlformats.org/presentationml/2006/main">
  <p:tag name="PA" val="v5.2.11"/>
  <p:tag name="RESOURCELIBID_ANIM" val="288"/>
</p:tagLst>
</file>

<file path=ppt/tags/tag75.xml><?xml version="1.0" encoding="utf-8"?>
<p:tagLst xmlns:p="http://schemas.openxmlformats.org/presentationml/2006/main">
  <p:tag name="PA" val="v5.2.11"/>
  <p:tag name="RESOURCELIBID_ANIM" val="288"/>
</p:tagLst>
</file>

<file path=ppt/tags/tag76.xml><?xml version="1.0" encoding="utf-8"?>
<p:tagLst xmlns:p="http://schemas.openxmlformats.org/presentationml/2006/main">
  <p:tag name="PA" val="v5.2.11"/>
  <p:tag name="RESOURCELIBID_ANIM" val="288"/>
</p:tagLst>
</file>

<file path=ppt/tags/tag77.xml><?xml version="1.0" encoding="utf-8"?>
<p:tagLst xmlns:p="http://schemas.openxmlformats.org/presentationml/2006/main">
  <p:tag name="PA" val="v5.2.11"/>
  <p:tag name="RESOURCELIBID_ANIM" val="288"/>
</p:tagLst>
</file>

<file path=ppt/tags/tag78.xml><?xml version="1.0" encoding="utf-8"?>
<p:tagLst xmlns:p="http://schemas.openxmlformats.org/presentationml/2006/main">
  <p:tag name="PA" val="v5.2.11"/>
  <p:tag name="RESOURCELIBID_ANIM" val="288"/>
</p:tagLst>
</file>

<file path=ppt/tags/tag79.xml><?xml version="1.0" encoding="utf-8"?>
<p:tagLst xmlns:p="http://schemas.openxmlformats.org/presentationml/2006/main">
  <p:tag name="PA" val="v5.2.11"/>
  <p:tag name="RESOURCELIBID_ANIM" val="28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5.2.11"/>
  <p:tag name="RESOURCELIBID_ANIM" val="288"/>
</p:tagLst>
</file>

<file path=ppt/tags/tag81.xml><?xml version="1.0" encoding="utf-8"?>
<p:tagLst xmlns:p="http://schemas.openxmlformats.org/presentationml/2006/main">
  <p:tag name="KSO_WM_UNIT_PLACING_PICTURE_USER_VIEWPORT" val="{&quot;height&quot;:3648,&quot;width&quot;:9396}"/>
  <p:tag name="PA" val="v5.2.11"/>
  <p:tag name="RESOURCELIBID_ANIM" val="288"/>
</p:tagLst>
</file>

<file path=ppt/tags/tag82.xml><?xml version="1.0" encoding="utf-8"?>
<p:tagLst xmlns:p="http://schemas.openxmlformats.org/presentationml/2006/main">
  <p:tag name="PA" val="v5.2.11"/>
  <p:tag name="RESOURCELIBID_ANIM" val="288"/>
</p:tagLst>
</file>

<file path=ppt/tags/tag83.xml><?xml version="1.0" encoding="utf-8"?>
<p:tagLst xmlns:p="http://schemas.openxmlformats.org/presentationml/2006/main">
  <p:tag name="PA" val="v5.2.11"/>
  <p:tag name="RESOURCELIBID_ANIM" val="515"/>
</p:tagLst>
</file>

<file path=ppt/tags/tag84.xml><?xml version="1.0" encoding="utf-8"?>
<p:tagLst xmlns:p="http://schemas.openxmlformats.org/presentationml/2006/main">
  <p:tag name="PA" val="v5.2.11"/>
  <p:tag name="RESOURCELIBID_ANIM" val="484"/>
</p:tagLst>
</file>

<file path=ppt/tags/tag85.xml><?xml version="1.0" encoding="utf-8"?>
<p:tagLst xmlns:p="http://schemas.openxmlformats.org/presentationml/2006/main">
  <p:tag name="PA" val="v5.2.11"/>
  <p:tag name="RESOURCELIBID_ANIM" val="504"/>
</p:tagLst>
</file>

<file path=ppt/tags/tag86.xml><?xml version="1.0" encoding="utf-8"?>
<p:tagLst xmlns:p="http://schemas.openxmlformats.org/presentationml/2006/main">
  <p:tag name="PA" val="v5.2.11"/>
  <p:tag name="RESOURCELIBID_ANIM" val="515"/>
</p:tagLst>
</file>

<file path=ppt/tags/tag87.xml><?xml version="1.0" encoding="utf-8"?>
<p:tagLst xmlns:p="http://schemas.openxmlformats.org/presentationml/2006/main">
  <p:tag name="PA" val="v5.2.11"/>
  <p:tag name="RESOURCELIBID_ANIM" val="989"/>
</p:tagLst>
</file>

<file path=ppt/tags/tag88.xml><?xml version="1.0" encoding="utf-8"?>
<p:tagLst xmlns:p="http://schemas.openxmlformats.org/presentationml/2006/main">
  <p:tag name="KSO_WM_DECORATE_SHAPE_ID" val="234"/>
</p:tagLst>
</file>

<file path=ppt/tags/tag89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36912883062290981.pa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演示</Application>
  <PresentationFormat>宽屏</PresentationFormat>
  <Paragraphs>103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思源黑体 CN Bold</vt:lpstr>
      <vt:lpstr>黑体</vt:lpstr>
      <vt:lpstr>思源黑体 CN Medium</vt:lpstr>
      <vt:lpstr>思源黑体 CN Regular</vt:lpstr>
      <vt:lpstr>Arial Unicode MS</vt:lpstr>
      <vt:lpstr>等线 Light</vt:lpstr>
      <vt:lpstr>等线</vt:lpstr>
      <vt:lpstr>楷体</vt:lpstr>
      <vt:lpstr>Office 主题​​</vt:lpstr>
      <vt:lpstr>636912883062290981.paslide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郭维强</dc:creator>
  <cp:lastModifiedBy>贺羽翔</cp:lastModifiedBy>
  <cp:revision>339</cp:revision>
  <dcterms:created xsi:type="dcterms:W3CDTF">2019-06-19T02:08:00Z</dcterms:created>
  <dcterms:modified xsi:type="dcterms:W3CDTF">2021-10-25T05:23:10Z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0D50FC1ABDF2477382494FC4715E1F56</vt:lpwstr>
  </property>
</Properties>
</file>