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267" r:id="rId3"/>
    <p:sldId id="258" r:id="rId4"/>
    <p:sldId id="257" r:id="rId5"/>
    <p:sldId id="259" r:id="rId6"/>
    <p:sldId id="270" r:id="rId7"/>
    <p:sldId id="265" r:id="rId8"/>
    <p:sldId id="266" r:id="rId9"/>
    <p:sldId id="264" r:id="rId10"/>
    <p:sldId id="268" r:id="rId11"/>
    <p:sldId id="278" r:id="rId12"/>
    <p:sldId id="271" r:id="rId13"/>
    <p:sldId id="281" r:id="rId14"/>
    <p:sldId id="282" r:id="rId15"/>
    <p:sldId id="272" r:id="rId16"/>
    <p:sldId id="273" r:id="rId17"/>
    <p:sldId id="283" r:id="rId18"/>
    <p:sldId id="263" r:id="rId19"/>
    <p:sldId id="280" r:id="rId20"/>
    <p:sldId id="269" r:id="rId21"/>
    <p:sldId id="275" r:id="rId22"/>
    <p:sldId id="284" r:id="rId23"/>
    <p:sldId id="285" r:id="rId24"/>
    <p:sldId id="287" r:id="rId25"/>
    <p:sldId id="298" r:id="rId26"/>
    <p:sldId id="286" r:id="rId27"/>
    <p:sldId id="274" r:id="rId28"/>
    <p:sldId id="277" r:id="rId29"/>
    <p:sldId id="276" r:id="rId30"/>
    <p:sldId id="288" r:id="rId31"/>
    <p:sldId id="302" r:id="rId32"/>
    <p:sldId id="294" r:id="rId33"/>
    <p:sldId id="295" r:id="rId34"/>
    <p:sldId id="296" r:id="rId35"/>
    <p:sldId id="301" r:id="rId36"/>
    <p:sldId id="299" r:id="rId37"/>
    <p:sldId id="300" r:id="rId3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&amp; Outline" id="{EA2E8A11-571B-4ED3-8EDE-9013854AA5A0}">
          <p14:sldIdLst>
            <p14:sldId id="256"/>
            <p14:sldId id="267"/>
          </p14:sldIdLst>
        </p14:section>
        <p14:section name="What &amp; Why" id="{221F529F-F770-4E51-8313-690C94C6031B}">
          <p14:sldIdLst>
            <p14:sldId id="258"/>
            <p14:sldId id="257"/>
          </p14:sldIdLst>
        </p14:section>
        <p14:section name="Quick View" id="{892D22A1-6170-4C65-9FF7-DB52ADBFA9AC}">
          <p14:sldIdLst>
            <p14:sldId id="259"/>
            <p14:sldId id="270"/>
            <p14:sldId id="265"/>
            <p14:sldId id="266"/>
            <p14:sldId id="264"/>
          </p14:sldIdLst>
        </p14:section>
        <p14:section name="More Detail" id="{605C9B26-5F1C-4C19-ABC9-E743DEAD64BE}">
          <p14:sldIdLst>
            <p14:sldId id="268"/>
            <p14:sldId id="278"/>
            <p14:sldId id="271"/>
            <p14:sldId id="281"/>
            <p14:sldId id="282"/>
            <p14:sldId id="272"/>
            <p14:sldId id="273"/>
            <p14:sldId id="283"/>
          </p14:sldIdLst>
        </p14:section>
        <p14:section name="Do It Yourself" id="{D94146CF-D7F1-4B00-85B1-0FC2B49B4191}">
          <p14:sldIdLst>
            <p14:sldId id="263"/>
          </p14:sldIdLst>
        </p14:section>
        <p14:section name="Other" id="{FB1BF614-CBBE-4561-914A-D2666A9C45E9}">
          <p14:sldIdLst>
            <p14:sldId id="280"/>
            <p14:sldId id="269"/>
          </p14:sldIdLst>
        </p14:section>
        <p14:section name="Spring" id="{2DEF43BF-5542-414B-9337-8CB02428EF17}">
          <p14:sldIdLst>
            <p14:sldId id="275"/>
            <p14:sldId id="284"/>
          </p14:sldIdLst>
        </p14:section>
        <p14:section name="What &amp; Why &amp; How" id="{A3D5A18A-A219-41A4-B2F3-DF9965610144}">
          <p14:sldIdLst>
            <p14:sldId id="285"/>
            <p14:sldId id="287"/>
            <p14:sldId id="298"/>
            <p14:sldId id="286"/>
            <p14:sldId id="274"/>
            <p14:sldId id="277"/>
            <p14:sldId id="276"/>
          </p14:sldIdLst>
        </p14:section>
        <p14:section name="Show Sample Code" id="{6FFC1E37-9D69-4639-A1F2-4B9A9400D883}">
          <p14:sldIdLst>
            <p14:sldId id="288"/>
            <p14:sldId id="302"/>
          </p14:sldIdLst>
        </p14:section>
        <p14:section name="Usage Scenarios" id="{CCCFBC89-CFE6-4BB0-A0C7-B262A2F3E0CD}">
          <p14:sldIdLst>
            <p14:sldId id="294"/>
            <p14:sldId id="295"/>
            <p14:sldId id="296"/>
          </p14:sldIdLst>
        </p14:section>
        <p14:section name="Do It Yourself" id="{48534A60-55DB-44C8-9A41-70E11F9CD2EB}">
          <p14:sldIdLst>
            <p14:sldId id="301"/>
          </p14:sldIdLst>
        </p14:section>
        <p14:section name="Other" id="{56071DA7-EB40-492B-8E30-B76B4ECE6052}">
          <p14:sldIdLst>
            <p14:sldId id="299"/>
            <p14:sldId id="3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935" autoAdjust="0"/>
  </p:normalViewPr>
  <p:slideViewPr>
    <p:cSldViewPr snapToGrid="0">
      <p:cViewPr varScale="1">
        <p:scale>
          <a:sx n="60" d="100"/>
          <a:sy n="60" d="100"/>
        </p:scale>
        <p:origin x="11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544ED-9FEE-4F91-99DD-CE696EA0D60B}" type="datetimeFigureOut">
              <a:rPr lang="zh-TW" altLang="en-US" smtClean="0"/>
              <a:t>2015/12/17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686D48-FBFB-4592-BCB2-DBF532FA0F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338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86D48-FBFB-4592-BCB2-DBF532FA0F2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93333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Show Nexus &amp; Jenkins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86D48-FBFB-4592-BCB2-DBF532FA0F27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28610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Spring</a:t>
            </a:r>
            <a:r>
              <a:rPr lang="zh-TW" altLang="en-US" dirty="0" smtClean="0"/>
              <a:t>內容分兩大類，一類是概念實現</a:t>
            </a:r>
            <a:r>
              <a:rPr lang="en-US" altLang="zh-TW" dirty="0" smtClean="0"/>
              <a:t>(Core</a:t>
            </a:r>
            <a:r>
              <a:rPr lang="zh-TW" altLang="en-US" dirty="0" smtClean="0"/>
              <a:t>、</a:t>
            </a:r>
            <a:r>
              <a:rPr lang="en-US" altLang="zh-TW" dirty="0" smtClean="0"/>
              <a:t>AOP)</a:t>
            </a:r>
            <a:r>
              <a:rPr lang="zh-TW" altLang="en-US" dirty="0" smtClean="0"/>
              <a:t>，其他則許多是現行技術的封裝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86D48-FBFB-4592-BCB2-DBF532FA0F27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05071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aseline="0" dirty="0" smtClean="0"/>
              <a:t>show spring home http://spring.io/projects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86D48-FBFB-4592-BCB2-DBF532FA0F27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72688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86D48-FBFB-4592-BCB2-DBF532FA0F27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12713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aseline="0" dirty="0" smtClean="0"/>
              <a:t>http://www.oracle.com/technetwork/java/javaee/tech/index.html</a:t>
            </a:r>
          </a:p>
          <a:p>
            <a:r>
              <a:rPr lang="en-US" altLang="zh-TW" baseline="0" dirty="0" smtClean="0"/>
              <a:t>https://github.com/spring-projects/spring-framework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86D48-FBFB-4592-BCB2-DBF532FA0F27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4627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aseline="0" dirty="0" smtClean="0"/>
              <a:t>show </a:t>
            </a:r>
            <a:r>
              <a:rPr lang="en-US" altLang="zh-TW" baseline="0" dirty="0" err="1" smtClean="0"/>
              <a:t>config</a:t>
            </a:r>
            <a:r>
              <a:rPr lang="en-US" altLang="zh-TW" baseline="0" dirty="0" smtClean="0"/>
              <a:t> &amp; annotation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86D48-FBFB-4592-BCB2-DBF532FA0F27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00965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86D48-FBFB-4592-BCB2-DBF532FA0F27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2538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86D48-FBFB-4592-BCB2-DBF532FA0F27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6892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86D48-FBFB-4592-BCB2-DBF532FA0F27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7268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viprm</a:t>
            </a:r>
            <a:r>
              <a:rPr lang="en-US" altLang="zh-TW" dirty="0" smtClean="0"/>
              <a:t>-integration-tool system architecture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86D48-FBFB-4592-BCB2-DBF532FA0F27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9777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Show the pom.xml</a:t>
            </a:r>
            <a:r>
              <a:rPr lang="en-US" altLang="zh-TW" baseline="0" dirty="0" smtClean="0"/>
              <a:t> Dependency Hierarchy page</a:t>
            </a:r>
          </a:p>
          <a:p>
            <a:r>
              <a:rPr lang="en-US" altLang="zh-TW" baseline="0" dirty="0" smtClean="0"/>
              <a:t>Project create, lib dependencies, clean, compile, test, package, deploy, reporting, documentation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86D48-FBFB-4592-BCB2-DBF532FA0F2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97328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Show </a:t>
            </a:r>
            <a:r>
              <a:rPr lang="en-US" altLang="zh-TW" dirty="0" err="1" smtClean="0"/>
              <a:t>viprm</a:t>
            </a:r>
            <a:r>
              <a:rPr lang="en-US" altLang="zh-TW" dirty="0" smtClean="0"/>
              <a:t>-integration</a:t>
            </a:r>
            <a:r>
              <a:rPr lang="en-US" altLang="zh-TW" baseline="0" dirty="0" smtClean="0"/>
              <a:t>-tool</a:t>
            </a:r>
            <a:endParaRPr lang="en-US" altLang="zh-TW" dirty="0" smtClean="0"/>
          </a:p>
          <a:p>
            <a:r>
              <a:rPr lang="en-US" altLang="zh-TW" dirty="0" smtClean="0"/>
              <a:t>Show</a:t>
            </a:r>
            <a:r>
              <a:rPr lang="en-US" altLang="zh-TW" baseline="0" dirty="0" smtClean="0"/>
              <a:t> </a:t>
            </a:r>
            <a:r>
              <a:rPr lang="en-US" altLang="zh-TW" baseline="0" dirty="0" err="1" smtClean="0"/>
              <a:t>Sc</a:t>
            </a:r>
            <a:r>
              <a:rPr lang="en-US" altLang="zh-TW" baseline="0" dirty="0" smtClean="0"/>
              <a:t>-Scheduling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Show sample-code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86D48-FBFB-4592-BCB2-DBF532FA0F27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25624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Spring Boot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86D48-FBFB-4592-BCB2-DBF532FA0F27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394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cap="none" dirty="0" smtClean="0"/>
              <a:t>demo my pom</a:t>
            </a:r>
            <a:r>
              <a:rPr lang="en-US" altLang="zh-TW" cap="none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cap="none" dirty="0" smtClean="0"/>
              <a:t>xml</a:t>
            </a: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86D48-FBFB-4592-BCB2-DBF532FA0F27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2808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build.xml</a:t>
            </a:r>
          </a:p>
          <a:p>
            <a:r>
              <a:rPr lang="en-US" altLang="zh-TW" dirty="0" smtClean="0"/>
              <a:t>example in book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86D48-FBFB-4592-BCB2-DBF532FA0F27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8014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steep learning</a:t>
            </a:r>
            <a:r>
              <a:rPr lang="en-US" altLang="zh-TW" baseline="0" dirty="0" smtClean="0"/>
              <a:t> curve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86D48-FBFB-4592-BCB2-DBF532FA0F27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4274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Show .m2 idea and</a:t>
            </a:r>
            <a:r>
              <a:rPr lang="en-US" altLang="zh-TW" baseline="0" dirty="0" smtClean="0"/>
              <a:t> version control difference</a:t>
            </a:r>
            <a:endParaRPr lang="en-US" altLang="zh-TW" dirty="0" smtClean="0"/>
          </a:p>
          <a:p>
            <a:r>
              <a:rPr lang="en-US" altLang="zh-TW" dirty="0" smtClean="0"/>
              <a:t>If we have sufficient time</a:t>
            </a:r>
            <a:r>
              <a:rPr lang="en-US" altLang="zh-TW" baseline="0" dirty="0" smtClean="0"/>
              <a:t>, then demo it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86D48-FBFB-4592-BCB2-DBF532FA0F27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4333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Show Maven Site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86D48-FBFB-4592-BCB2-DBF532FA0F27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18664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Show Maven Site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86D48-FBFB-4592-BCB2-DBF532FA0F27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49070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Show Maven Site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86D48-FBFB-4592-BCB2-DBF532FA0F27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016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E618E-7D27-4C47-8BE8-ADD200F1605F}" type="datetimeFigureOut">
              <a:rPr lang="zh-TW" altLang="en-US" smtClean="0"/>
              <a:t>2015/12/17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5BC2D-ECE0-40D1-9D1F-7C9C7D05B6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4889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E618E-7D27-4C47-8BE8-ADD200F1605F}" type="datetimeFigureOut">
              <a:rPr lang="zh-TW" altLang="en-US" smtClean="0"/>
              <a:t>2015/12/17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5BC2D-ECE0-40D1-9D1F-7C9C7D05B6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7348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E618E-7D27-4C47-8BE8-ADD200F1605F}" type="datetimeFigureOut">
              <a:rPr lang="zh-TW" altLang="en-US" smtClean="0"/>
              <a:t>2015/12/17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5BC2D-ECE0-40D1-9D1F-7C9C7D05B6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5427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E618E-7D27-4C47-8BE8-ADD200F1605F}" type="datetimeFigureOut">
              <a:rPr lang="zh-TW" altLang="en-US" smtClean="0"/>
              <a:t>2015/12/17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5BC2D-ECE0-40D1-9D1F-7C9C7D05B64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20614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E618E-7D27-4C47-8BE8-ADD200F1605F}" type="datetimeFigureOut">
              <a:rPr lang="zh-TW" altLang="en-US" smtClean="0"/>
              <a:t>2015/12/17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5BC2D-ECE0-40D1-9D1F-7C9C7D05B6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5084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E618E-7D27-4C47-8BE8-ADD200F1605F}" type="datetimeFigureOut">
              <a:rPr lang="zh-TW" altLang="en-US" smtClean="0"/>
              <a:t>2015/12/17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5BC2D-ECE0-40D1-9D1F-7C9C7D05B6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7897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E618E-7D27-4C47-8BE8-ADD200F1605F}" type="datetimeFigureOut">
              <a:rPr lang="zh-TW" altLang="en-US" smtClean="0"/>
              <a:t>2015/12/17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5BC2D-ECE0-40D1-9D1F-7C9C7D05B6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6951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E618E-7D27-4C47-8BE8-ADD200F1605F}" type="datetimeFigureOut">
              <a:rPr lang="zh-TW" altLang="en-US" smtClean="0"/>
              <a:t>2015/12/17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5BC2D-ECE0-40D1-9D1F-7C9C7D05B6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0752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E618E-7D27-4C47-8BE8-ADD200F1605F}" type="datetimeFigureOut">
              <a:rPr lang="zh-TW" altLang="en-US" smtClean="0"/>
              <a:t>2015/12/17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5BC2D-ECE0-40D1-9D1F-7C9C7D05B6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5183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E618E-7D27-4C47-8BE8-ADD200F1605F}" type="datetimeFigureOut">
              <a:rPr lang="zh-TW" altLang="en-US" smtClean="0"/>
              <a:t>2015/12/17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5BC2D-ECE0-40D1-9D1F-7C9C7D05B6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043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E618E-7D27-4C47-8BE8-ADD200F1605F}" type="datetimeFigureOut">
              <a:rPr lang="zh-TW" altLang="en-US" smtClean="0"/>
              <a:t>2015/12/17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5BC2D-ECE0-40D1-9D1F-7C9C7D05B6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7318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E618E-7D27-4C47-8BE8-ADD200F1605F}" type="datetimeFigureOut">
              <a:rPr lang="zh-TW" altLang="en-US" smtClean="0"/>
              <a:t>2015/12/17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5BC2D-ECE0-40D1-9D1F-7C9C7D05B6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3609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E618E-7D27-4C47-8BE8-ADD200F1605F}" type="datetimeFigureOut">
              <a:rPr lang="zh-TW" altLang="en-US" smtClean="0"/>
              <a:t>2015/12/17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5BC2D-ECE0-40D1-9D1F-7C9C7D05B6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8626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E618E-7D27-4C47-8BE8-ADD200F1605F}" type="datetimeFigureOut">
              <a:rPr lang="zh-TW" altLang="en-US" smtClean="0"/>
              <a:t>2015/12/17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5BC2D-ECE0-40D1-9D1F-7C9C7D05B6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1765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E618E-7D27-4C47-8BE8-ADD200F1605F}" type="datetimeFigureOut">
              <a:rPr lang="zh-TW" altLang="en-US" smtClean="0"/>
              <a:t>2015/12/17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5BC2D-ECE0-40D1-9D1F-7C9C7D05B6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0670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E618E-7D27-4C47-8BE8-ADD200F1605F}" type="datetimeFigureOut">
              <a:rPr lang="zh-TW" altLang="en-US" smtClean="0"/>
              <a:t>2015/12/17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5BC2D-ECE0-40D1-9D1F-7C9C7D05B6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7151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E618E-7D27-4C47-8BE8-ADD200F1605F}" type="datetimeFigureOut">
              <a:rPr lang="zh-TW" altLang="en-US" smtClean="0"/>
              <a:t>2015/12/17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5BC2D-ECE0-40D1-9D1F-7C9C7D05B6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4766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79E618E-7D27-4C47-8BE8-ADD200F1605F}" type="datetimeFigureOut">
              <a:rPr lang="zh-TW" altLang="en-US" smtClean="0"/>
              <a:t>2015/12/17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C35BC2D-ECE0-40D1-9D1F-7C9C7D05B6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654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earch.maven.org/" TargetMode="Externa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52.192.44.215:8080/jenkins/job/v-ms/site/index.html" TargetMode="External"/><Relationship Id="rId2" Type="http://schemas.openxmlformats.org/officeDocument/2006/relationships/hyperlink" Target="https://maven.apache.org/guides/introduction/introduction-to-the-lifecycle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spring.io/spring/docs/4.1.8.release/spring-framework-reference/htmlsingle/#overview-modules" TargetMode="External"/><Relationship Id="rId2" Type="http://schemas.openxmlformats.org/officeDocument/2006/relationships/hyperlink" Target="http://docs.spring.io/spring/docs/4.1.8.RELEASE/spring-framework-reference/htmlsingle/#overview-modul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62" y="3357562"/>
            <a:ext cx="4429087" cy="12600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081" y="1383510"/>
            <a:ext cx="6270611" cy="10800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462431" y="5111192"/>
            <a:ext cx="4653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latin typeface="MV Boli" panose="02000500030200090000" pitchFamily="2" charset="0"/>
                <a:cs typeface="MV Boli" panose="02000500030200090000" pitchFamily="2" charset="0"/>
              </a:rPr>
              <a:t>Speaker : Jian-Min Huang</a:t>
            </a:r>
            <a:endParaRPr lang="zh-TW" altLang="en-US" sz="28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15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5812" y="105818"/>
            <a:ext cx="11881512" cy="1325563"/>
          </a:xfrm>
        </p:spPr>
        <p:txBody>
          <a:bodyPr/>
          <a:lstStyle/>
          <a:p>
            <a:pPr algn="ctr"/>
            <a:r>
              <a:rPr lang="en-US" altLang="zh-TW" cap="none" dirty="0" smtClean="0"/>
              <a:t>Maven Build – Coordinates</a:t>
            </a:r>
            <a:endParaRPr lang="zh-TW" altLang="en-US" cap="none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45" y="2645314"/>
            <a:ext cx="10310710" cy="2520000"/>
          </a:xfrm>
        </p:spPr>
      </p:pic>
    </p:spTree>
    <p:extLst>
      <p:ext uri="{BB962C8B-B14F-4D97-AF65-F5344CB8AC3E}">
        <p14:creationId xmlns:p14="http://schemas.microsoft.com/office/powerpoint/2010/main" val="89125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5812" y="105818"/>
            <a:ext cx="11881512" cy="1325563"/>
          </a:xfrm>
        </p:spPr>
        <p:txBody>
          <a:bodyPr/>
          <a:lstStyle/>
          <a:p>
            <a:pPr algn="ctr"/>
            <a:r>
              <a:rPr lang="en-US" altLang="zh-TW" cap="none" dirty="0" smtClean="0"/>
              <a:t>Maven Build – Dependency</a:t>
            </a:r>
            <a:endParaRPr lang="zh-TW" altLang="en-US" cap="none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155811" y="1431381"/>
            <a:ext cx="11881513" cy="528331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 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038" y="1745151"/>
            <a:ext cx="3960000" cy="129683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567" y="3549091"/>
            <a:ext cx="3960000" cy="156169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038" y="3549091"/>
            <a:ext cx="3960000" cy="1351617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325" y="1730056"/>
            <a:ext cx="3960000" cy="1327022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398473" y="5877560"/>
            <a:ext cx="3066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hlinkClick r:id="rId6"/>
              </a:rPr>
              <a:t>Maven Central Repository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0260302" y="5692894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/>
              <a:t>[3]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3432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5812" y="105818"/>
            <a:ext cx="11881512" cy="1325563"/>
          </a:xfrm>
        </p:spPr>
        <p:txBody>
          <a:bodyPr/>
          <a:lstStyle/>
          <a:p>
            <a:pPr algn="ctr"/>
            <a:r>
              <a:rPr lang="en-US" altLang="zh-TW" cap="none" dirty="0" smtClean="0"/>
              <a:t>Maven Build – Life Cycle(1/3)</a:t>
            </a:r>
            <a:endParaRPr lang="zh-TW" altLang="en-US" cap="none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17" y="2520206"/>
            <a:ext cx="11232429" cy="2520000"/>
          </a:xfrm>
        </p:spPr>
      </p:pic>
      <p:sp>
        <p:nvSpPr>
          <p:cNvPr id="5" name="矩形 4"/>
          <p:cNvSpPr/>
          <p:nvPr/>
        </p:nvSpPr>
        <p:spPr>
          <a:xfrm>
            <a:off x="10260302" y="5692894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/>
              <a:t>[3]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909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5812" y="105818"/>
            <a:ext cx="11881512" cy="1325563"/>
          </a:xfrm>
        </p:spPr>
        <p:txBody>
          <a:bodyPr/>
          <a:lstStyle/>
          <a:p>
            <a:pPr algn="ctr"/>
            <a:r>
              <a:rPr lang="en-US" altLang="zh-TW" cap="none" dirty="0" smtClean="0"/>
              <a:t>Maven Build – Life Cycle(2/3)</a:t>
            </a:r>
            <a:endParaRPr lang="zh-TW" altLang="en-US" cap="none" dirty="0"/>
          </a:p>
        </p:txBody>
      </p:sp>
      <p:pic>
        <p:nvPicPr>
          <p:cNvPr id="8" name="圖片 7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99" y="2031959"/>
            <a:ext cx="11697337" cy="4320000"/>
          </a:xfrm>
          <a:prstGeom prst="rect">
            <a:avLst/>
          </a:prstGeom>
        </p:spPr>
      </p:pic>
      <p:pic>
        <p:nvPicPr>
          <p:cNvPr id="7" name="內容版面配置區 6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97" y="1655762"/>
            <a:ext cx="9679075" cy="4860000"/>
          </a:xfrm>
        </p:spPr>
      </p:pic>
      <p:sp>
        <p:nvSpPr>
          <p:cNvPr id="9" name="矩形 8"/>
          <p:cNvSpPr/>
          <p:nvPr/>
        </p:nvSpPr>
        <p:spPr>
          <a:xfrm>
            <a:off x="11174702" y="6331096"/>
            <a:ext cx="53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/>
              <a:t>[4]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3390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5812" y="105818"/>
            <a:ext cx="11881512" cy="1325563"/>
          </a:xfrm>
        </p:spPr>
        <p:txBody>
          <a:bodyPr/>
          <a:lstStyle/>
          <a:p>
            <a:pPr algn="ctr"/>
            <a:r>
              <a:rPr lang="en-US" altLang="zh-TW" cap="none" dirty="0" smtClean="0"/>
              <a:t>Maven Build – Life Cycle(3/3)</a:t>
            </a:r>
            <a:endParaRPr lang="zh-TW" altLang="en-US" cap="none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932" y="2638134"/>
            <a:ext cx="10347271" cy="2520000"/>
          </a:xfrm>
        </p:spPr>
      </p:pic>
      <p:sp>
        <p:nvSpPr>
          <p:cNvPr id="6" name="矩形 5"/>
          <p:cNvSpPr/>
          <p:nvPr/>
        </p:nvSpPr>
        <p:spPr>
          <a:xfrm>
            <a:off x="10260302" y="5692894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/>
              <a:t>[5]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1952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5812" y="105818"/>
            <a:ext cx="11881512" cy="1325563"/>
          </a:xfrm>
        </p:spPr>
        <p:txBody>
          <a:bodyPr/>
          <a:lstStyle/>
          <a:p>
            <a:pPr algn="ctr"/>
            <a:r>
              <a:rPr lang="en-US" altLang="zh-TW" cap="none" dirty="0" smtClean="0"/>
              <a:t>Maven Build – Reporting</a:t>
            </a:r>
            <a:endParaRPr lang="zh-TW" altLang="en-US" cap="none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626" y="1627520"/>
            <a:ext cx="6515883" cy="466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71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5812" y="105818"/>
            <a:ext cx="11881512" cy="1325563"/>
          </a:xfrm>
        </p:spPr>
        <p:txBody>
          <a:bodyPr/>
          <a:lstStyle/>
          <a:p>
            <a:pPr algn="ctr"/>
            <a:r>
              <a:rPr lang="en-US" altLang="zh-TW" cap="none" dirty="0" smtClean="0"/>
              <a:t>Maven Build – Documentation</a:t>
            </a:r>
            <a:endParaRPr lang="zh-TW" altLang="en-US" cap="none" dirty="0"/>
          </a:p>
        </p:txBody>
      </p:sp>
      <p:pic>
        <p:nvPicPr>
          <p:cNvPr id="4" name="內容版面配置區 3"/>
          <p:cNvPicPr>
            <a:picLocks noGrp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719" y="1298691"/>
            <a:ext cx="8935697" cy="4716000"/>
          </a:xfrm>
        </p:spPr>
      </p:pic>
      <p:sp>
        <p:nvSpPr>
          <p:cNvPr id="5" name="文字方塊 4"/>
          <p:cNvSpPr txBox="1"/>
          <p:nvPr/>
        </p:nvSpPr>
        <p:spPr>
          <a:xfrm>
            <a:off x="10688891" y="5553026"/>
            <a:ext cx="689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/>
              <a:t>[6]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8648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5812" y="105818"/>
            <a:ext cx="11881512" cy="1325563"/>
          </a:xfrm>
        </p:spPr>
        <p:txBody>
          <a:bodyPr/>
          <a:lstStyle/>
          <a:p>
            <a:pPr algn="ctr"/>
            <a:r>
              <a:rPr lang="en-US" altLang="zh-TW" cap="none" dirty="0" smtClean="0"/>
              <a:t>Maven Build – </a:t>
            </a:r>
            <a:r>
              <a:rPr lang="en-US" altLang="zh-TW" cap="none" dirty="0" err="1" smtClean="0"/>
              <a:t>mvn</a:t>
            </a:r>
            <a:r>
              <a:rPr lang="en-US" altLang="zh-TW" cap="none" dirty="0" smtClean="0"/>
              <a:t> clean install site</a:t>
            </a:r>
            <a:endParaRPr lang="zh-TW" altLang="en-US" cap="none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37" y="66205"/>
            <a:ext cx="7705725" cy="677227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133" y="105818"/>
            <a:ext cx="5658640" cy="672558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267" y="482107"/>
            <a:ext cx="2353003" cy="597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333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5812" y="105818"/>
            <a:ext cx="11881512" cy="1325563"/>
          </a:xfrm>
        </p:spPr>
        <p:txBody>
          <a:bodyPr/>
          <a:lstStyle/>
          <a:p>
            <a:pPr algn="ctr"/>
            <a:r>
              <a:rPr lang="en-US" altLang="zh-TW" cap="none" dirty="0" smtClean="0"/>
              <a:t>Create Maven Project Demo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155811" y="1431381"/>
            <a:ext cx="11881513" cy="5283318"/>
          </a:xfrm>
        </p:spPr>
        <p:txBody>
          <a:bodyPr/>
          <a:lstStyle/>
          <a:p>
            <a:r>
              <a:rPr lang="en-US" altLang="zh-TW" dirty="0" smtClean="0"/>
              <a:t>11 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7308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5812" y="105818"/>
            <a:ext cx="11881512" cy="1325563"/>
          </a:xfrm>
        </p:spPr>
        <p:txBody>
          <a:bodyPr/>
          <a:lstStyle/>
          <a:p>
            <a:pPr algn="ctr"/>
            <a:r>
              <a:rPr lang="en-US" altLang="zh-TW" cap="none" dirty="0" smtClean="0"/>
              <a:t>Future Works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155811" y="1431381"/>
            <a:ext cx="11881513" cy="5283318"/>
          </a:xfrm>
        </p:spPr>
        <p:txBody>
          <a:bodyPr/>
          <a:lstStyle/>
          <a:p>
            <a:r>
              <a:rPr lang="en-US" altLang="zh-TW" cap="none" dirty="0" smtClean="0"/>
              <a:t>Maven Parent And Children Project</a:t>
            </a:r>
          </a:p>
          <a:p>
            <a:r>
              <a:rPr lang="en-US" altLang="zh-TW" cap="none" dirty="0" smtClean="0"/>
              <a:t>Maven Private Repository</a:t>
            </a:r>
            <a:r>
              <a:rPr lang="zh-TW" altLang="en-US" cap="none" dirty="0" smtClean="0"/>
              <a:t> </a:t>
            </a:r>
            <a:r>
              <a:rPr lang="en-US" altLang="zh-TW" cap="none" dirty="0" smtClean="0"/>
              <a:t>(Nexus)</a:t>
            </a:r>
          </a:p>
          <a:p>
            <a:r>
              <a:rPr lang="en-US" altLang="zh-TW" cap="none" dirty="0" smtClean="0"/>
              <a:t>Join Continuous Integration (Jenkins)</a:t>
            </a:r>
            <a:endParaRPr lang="en-US" altLang="zh-TW" dirty="0" smtClean="0"/>
          </a:p>
          <a:p>
            <a:r>
              <a:rPr lang="en-US" altLang="zh-TW" cap="none" dirty="0" smtClean="0"/>
              <a:t>Rich Maven Site &amp; Document</a:t>
            </a:r>
          </a:p>
          <a:p>
            <a:r>
              <a:rPr lang="en-US" altLang="zh-TW" cap="none" dirty="0" smtClean="0"/>
              <a:t>Personal Archetype</a:t>
            </a:r>
            <a:endParaRPr lang="en-US" altLang="zh-TW" dirty="0"/>
          </a:p>
          <a:p>
            <a:pPr marL="0" indent="0">
              <a:buNone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682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5812" y="105818"/>
            <a:ext cx="11881512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4400" dirty="0" smtClean="0">
                <a:latin typeface="MV Boli" panose="02000500030200090000" pitchFamily="2" charset="0"/>
                <a:cs typeface="MV Boli" panose="02000500030200090000" pitchFamily="2" charset="0"/>
              </a:rPr>
              <a:t>O</a:t>
            </a:r>
            <a:r>
              <a:rPr lang="en-US" altLang="zh-TW" sz="4400" cap="none" dirty="0" smtClean="0">
                <a:latin typeface="MV Boli" panose="02000500030200090000" pitchFamily="2" charset="0"/>
                <a:cs typeface="MV Boli" panose="02000500030200090000" pitchFamily="2" charset="0"/>
              </a:rPr>
              <a:t>utline</a:t>
            </a:r>
            <a:endParaRPr lang="zh-TW" altLang="en-US" sz="44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1056290" y="1431381"/>
            <a:ext cx="10981034" cy="5283318"/>
          </a:xfrm>
        </p:spPr>
        <p:txBody>
          <a:bodyPr>
            <a:normAutofit/>
          </a:bodyPr>
          <a:lstStyle/>
          <a:p>
            <a:r>
              <a:rPr lang="en-US" altLang="zh-TW" sz="3200" cap="none" dirty="0" smtClean="0">
                <a:latin typeface="MV Boli" panose="02000500030200090000" pitchFamily="2" charset="0"/>
                <a:cs typeface="MV Boli" panose="02000500030200090000" pitchFamily="2" charset="0"/>
              </a:rPr>
              <a:t>Maven</a:t>
            </a:r>
            <a:endParaRPr lang="en-US" altLang="zh-TW" sz="3200" dirty="0" smtClean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lvl="1"/>
            <a:r>
              <a:rPr lang="en-US" altLang="zh-TW" sz="2400" cap="none" dirty="0" smtClean="0">
                <a:latin typeface="MV Boli" panose="02000500030200090000" pitchFamily="2" charset="0"/>
                <a:cs typeface="MV Boli" panose="02000500030200090000" pitchFamily="2" charset="0"/>
              </a:rPr>
              <a:t>What &amp; Why</a:t>
            </a:r>
          </a:p>
          <a:p>
            <a:pPr lvl="1"/>
            <a:r>
              <a:rPr lang="en-US" altLang="zh-TW" sz="2400" cap="none" dirty="0" smtClean="0">
                <a:latin typeface="MV Boli" panose="02000500030200090000" pitchFamily="2" charset="0"/>
                <a:cs typeface="MV Boli" panose="02000500030200090000" pitchFamily="2" charset="0"/>
              </a:rPr>
              <a:t>Quick View</a:t>
            </a:r>
          </a:p>
          <a:p>
            <a:pPr lvl="1"/>
            <a:r>
              <a:rPr lang="en-US" altLang="zh-TW" sz="2400" cap="none" dirty="0" smtClean="0">
                <a:latin typeface="MV Boli" panose="02000500030200090000" pitchFamily="2" charset="0"/>
                <a:cs typeface="MV Boli" panose="02000500030200090000" pitchFamily="2" charset="0"/>
              </a:rPr>
              <a:t>More Detail</a:t>
            </a:r>
          </a:p>
          <a:p>
            <a:pPr lvl="1"/>
            <a:r>
              <a:rPr lang="en-US" altLang="zh-TW" sz="2400" cap="none" dirty="0" smtClean="0">
                <a:latin typeface="MV Boli" panose="02000500030200090000" pitchFamily="2" charset="0"/>
                <a:cs typeface="MV Boli" panose="02000500030200090000" pitchFamily="2" charset="0"/>
              </a:rPr>
              <a:t>Do It Yourself</a:t>
            </a:r>
          </a:p>
          <a:p>
            <a:pPr lvl="1"/>
            <a:r>
              <a:rPr lang="en-US" altLang="zh-TW" sz="2400" cap="none" dirty="0" smtClean="0">
                <a:latin typeface="MV Boli" panose="02000500030200090000" pitchFamily="2" charset="0"/>
                <a:cs typeface="MV Boli" panose="02000500030200090000" pitchFamily="2" charset="0"/>
              </a:rPr>
              <a:t>Other</a:t>
            </a:r>
            <a:endParaRPr lang="en-US" altLang="zh-TW" sz="2400" dirty="0" smtClean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457200" lvl="1" indent="0">
              <a:buNone/>
            </a:pPr>
            <a:endParaRPr lang="en-US" altLang="zh-TW" sz="1100" dirty="0" smtClean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US" altLang="zh-TW" sz="3200" cap="none" dirty="0" smtClean="0">
                <a:latin typeface="MV Boli" panose="02000500030200090000" pitchFamily="2" charset="0"/>
                <a:cs typeface="MV Boli" panose="02000500030200090000" pitchFamily="2" charset="0"/>
              </a:rPr>
              <a:t>Spring</a:t>
            </a:r>
            <a:endParaRPr lang="en-US" altLang="zh-TW" sz="3200" dirty="0" smtClean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lvl="1"/>
            <a:r>
              <a:rPr lang="en-US" altLang="zh-TW" sz="2400" dirty="0" smtClean="0">
                <a:latin typeface="MV Boli" panose="02000500030200090000" pitchFamily="2" charset="0"/>
                <a:cs typeface="MV Boli" panose="02000500030200090000" pitchFamily="2" charset="0"/>
              </a:rPr>
              <a:t>IOC(DI) &amp; AOP </a:t>
            </a:r>
            <a:r>
              <a:rPr lang="en-US" altLang="zh-TW" sz="2400" cap="none" dirty="0" smtClean="0">
                <a:latin typeface="MV Boli" panose="02000500030200090000" pitchFamily="2" charset="0"/>
                <a:cs typeface="MV Boli" panose="02000500030200090000" pitchFamily="2" charset="0"/>
              </a:rPr>
              <a:t>Concept</a:t>
            </a:r>
            <a:endParaRPr lang="en-US" altLang="zh-TW" sz="1600" dirty="0" smtClean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9737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5812" y="105818"/>
            <a:ext cx="11881512" cy="1325563"/>
          </a:xfrm>
        </p:spPr>
        <p:txBody>
          <a:bodyPr/>
          <a:lstStyle/>
          <a:p>
            <a:pPr algn="ctr"/>
            <a:r>
              <a:rPr lang="en-US" altLang="zh-TW" dirty="0" err="1" smtClean="0"/>
              <a:t>R</a:t>
            </a:r>
            <a:r>
              <a:rPr lang="en-US" altLang="zh-TW" cap="none" dirty="0" err="1" smtClean="0"/>
              <a:t>efencnce</a:t>
            </a:r>
            <a:endParaRPr lang="zh-TW" altLang="en-US" cap="none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155811" y="1431381"/>
            <a:ext cx="11881513" cy="528331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林信良 淺談</a:t>
            </a:r>
            <a:r>
              <a:rPr lang="en-US" altLang="zh-TW" cap="none" dirty="0" smtClean="0"/>
              <a:t>Groovy</a:t>
            </a:r>
            <a:r>
              <a:rPr lang="zh-TW" altLang="en-US" dirty="0" smtClean="0"/>
              <a:t>與</a:t>
            </a:r>
            <a:r>
              <a:rPr lang="en-US" altLang="zh-TW" cap="none" dirty="0" err="1" smtClean="0"/>
              <a:t>Gradle</a:t>
            </a:r>
            <a:r>
              <a:rPr lang="zh-TW" altLang="en-US" cap="none" dirty="0" smtClean="0"/>
              <a:t> </a:t>
            </a:r>
            <a:r>
              <a:rPr lang="en-US" altLang="zh-TW" cap="none" dirty="0" smtClean="0"/>
              <a:t>page 23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林信良 淺談</a:t>
            </a:r>
            <a:r>
              <a:rPr lang="en-US" altLang="zh-TW" cap="none" dirty="0"/>
              <a:t>Groovy</a:t>
            </a:r>
            <a:r>
              <a:rPr lang="zh-TW" altLang="en-US" dirty="0"/>
              <a:t>與</a:t>
            </a:r>
            <a:r>
              <a:rPr lang="en-US" altLang="zh-TW" cap="none" dirty="0" err="1"/>
              <a:t>Gradle</a:t>
            </a:r>
            <a:r>
              <a:rPr lang="zh-TW" altLang="en-US" cap="none" dirty="0"/>
              <a:t> </a:t>
            </a:r>
            <a:r>
              <a:rPr lang="en-US" altLang="zh-TW" cap="none" dirty="0"/>
              <a:t>page </a:t>
            </a:r>
            <a:r>
              <a:rPr lang="en-US" altLang="zh-TW" cap="none" dirty="0" smtClean="0"/>
              <a:t>24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cap="none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https://maven.apache.org/guides/introduction/introduction-to-the-lifecycle.html</a:t>
            </a:r>
            <a:endParaRPr lang="en-US" altLang="zh-TW" cap="none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cap="none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https://maven.apache.org/guides/introduction/introduction-to-the-lifecycle.html</a:t>
            </a:r>
            <a:endParaRPr lang="en-US" altLang="zh-TW" cap="none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cap="none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</a:t>
            </a:r>
            <a:r>
              <a:rPr lang="en-US" altLang="zh-TW" cap="none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maven.apache.org/guides/introduction/introduction-to-the-lifecycle.html</a:t>
            </a:r>
            <a:endParaRPr lang="en-US" altLang="zh-TW" cap="none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cap="none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</a:t>
            </a:r>
            <a:r>
              <a:rPr lang="en-US" altLang="zh-TW" cap="none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://52.192.44.215:8080/jenkins/job/v-ms/site/index.html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5151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6462431" y="5111192"/>
            <a:ext cx="4653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latin typeface="MV Boli" panose="02000500030200090000" pitchFamily="2" charset="0"/>
                <a:cs typeface="MV Boli" panose="02000500030200090000" pitchFamily="2" charset="0"/>
              </a:rPr>
              <a:t>Speaker : Jian-Min Huang</a:t>
            </a:r>
            <a:endParaRPr lang="zh-TW" altLang="en-US" sz="28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417" y="498308"/>
            <a:ext cx="7581900" cy="40005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843" y="5372802"/>
            <a:ext cx="169545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27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5812" y="105818"/>
            <a:ext cx="11881512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4400" dirty="0" smtClean="0">
                <a:latin typeface="MV Boli" panose="02000500030200090000" pitchFamily="2" charset="0"/>
                <a:cs typeface="MV Boli" panose="02000500030200090000" pitchFamily="2" charset="0"/>
              </a:rPr>
              <a:t>O</a:t>
            </a:r>
            <a:r>
              <a:rPr lang="en-US" altLang="zh-TW" sz="4400" cap="none" dirty="0" smtClean="0">
                <a:latin typeface="MV Boli" panose="02000500030200090000" pitchFamily="2" charset="0"/>
                <a:cs typeface="MV Boli" panose="02000500030200090000" pitchFamily="2" charset="0"/>
              </a:rPr>
              <a:t>utline</a:t>
            </a:r>
            <a:endParaRPr lang="zh-TW" altLang="en-US" sz="44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1056290" y="1431381"/>
            <a:ext cx="10981034" cy="5283318"/>
          </a:xfrm>
        </p:spPr>
        <p:txBody>
          <a:bodyPr>
            <a:normAutofit/>
          </a:bodyPr>
          <a:lstStyle/>
          <a:p>
            <a:r>
              <a:rPr lang="en-US" altLang="zh-TW" sz="3200" cap="none" dirty="0" smtClean="0">
                <a:latin typeface="MV Boli" panose="02000500030200090000" pitchFamily="2" charset="0"/>
                <a:cs typeface="MV Boli" panose="02000500030200090000" pitchFamily="2" charset="0"/>
              </a:rPr>
              <a:t>Spring Framework</a:t>
            </a:r>
            <a:endParaRPr lang="en-US" altLang="zh-TW" sz="3200" dirty="0" smtClean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lvl="1"/>
            <a:r>
              <a:rPr lang="en-US" altLang="zh-TW" sz="2400" cap="none" dirty="0" smtClean="0">
                <a:latin typeface="MV Boli" panose="02000500030200090000" pitchFamily="2" charset="0"/>
                <a:cs typeface="MV Boli" panose="02000500030200090000" pitchFamily="2" charset="0"/>
              </a:rPr>
              <a:t>What &amp; Why &amp; </a:t>
            </a:r>
            <a:r>
              <a:rPr lang="en-US" altLang="zh-TW" sz="2400" cap="none" dirty="0" smtClean="0">
                <a:latin typeface="MV Boli" panose="02000500030200090000" pitchFamily="2" charset="0"/>
                <a:cs typeface="MV Boli" panose="02000500030200090000" pitchFamily="2" charset="0"/>
              </a:rPr>
              <a:t>How</a:t>
            </a:r>
          </a:p>
          <a:p>
            <a:pPr lvl="1"/>
            <a:r>
              <a:rPr lang="en-US" altLang="zh-TW" sz="2400" cap="none" dirty="0" smtClean="0">
                <a:latin typeface="MV Boli" panose="02000500030200090000" pitchFamily="2" charset="0"/>
                <a:cs typeface="MV Boli" panose="02000500030200090000" pitchFamily="2" charset="0"/>
              </a:rPr>
              <a:t>Show Sample Code</a:t>
            </a:r>
            <a:endParaRPr lang="en-US" altLang="zh-TW" sz="2400" cap="none" dirty="0" smtClean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lvl="1"/>
            <a:r>
              <a:rPr lang="en-US" altLang="zh-TW" sz="2400" cap="none" dirty="0" smtClean="0">
                <a:latin typeface="MV Boli" panose="02000500030200090000" pitchFamily="2" charset="0"/>
                <a:cs typeface="MV Boli" panose="02000500030200090000" pitchFamily="2" charset="0"/>
              </a:rPr>
              <a:t>Usage </a:t>
            </a:r>
            <a:r>
              <a:rPr lang="en-US" altLang="zh-TW" sz="2400" cap="none" dirty="0" smtClean="0">
                <a:latin typeface="MV Boli" panose="02000500030200090000" pitchFamily="2" charset="0"/>
                <a:cs typeface="MV Boli" panose="02000500030200090000" pitchFamily="2" charset="0"/>
              </a:rPr>
              <a:t>Scenarios</a:t>
            </a:r>
            <a:endParaRPr lang="en-US" altLang="zh-TW" sz="2400" cap="none" dirty="0" smtClean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lvl="1"/>
            <a:r>
              <a:rPr lang="en-US" altLang="zh-TW" sz="2400" cap="none" dirty="0" smtClean="0">
                <a:latin typeface="MV Boli" panose="02000500030200090000" pitchFamily="2" charset="0"/>
                <a:cs typeface="MV Boli" panose="02000500030200090000" pitchFamily="2" charset="0"/>
              </a:rPr>
              <a:t>Do It Yourself</a:t>
            </a:r>
          </a:p>
          <a:p>
            <a:pPr lvl="1"/>
            <a:r>
              <a:rPr lang="en-US" altLang="zh-TW" sz="2400" cap="none" dirty="0" smtClean="0">
                <a:latin typeface="MV Boli" panose="02000500030200090000" pitchFamily="2" charset="0"/>
                <a:cs typeface="MV Boli" panose="02000500030200090000" pitchFamily="2" charset="0"/>
              </a:rPr>
              <a:t>Other</a:t>
            </a:r>
            <a:endParaRPr lang="en-US" altLang="zh-TW" sz="2400" dirty="0" smtClean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23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593" y="1431381"/>
            <a:ext cx="6996815" cy="5239720"/>
          </a:xfr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5812" y="105818"/>
            <a:ext cx="11881512" cy="1325563"/>
          </a:xfrm>
        </p:spPr>
        <p:txBody>
          <a:bodyPr/>
          <a:lstStyle/>
          <a:p>
            <a:pPr algn="ctr"/>
            <a:r>
              <a:rPr lang="en-US" altLang="zh-TW" dirty="0" smtClean="0"/>
              <a:t>W</a:t>
            </a:r>
            <a:r>
              <a:rPr lang="en-US" altLang="zh-TW" cap="none" dirty="0" smtClean="0"/>
              <a:t>hat</a:t>
            </a:r>
            <a:r>
              <a:rPr lang="en-US" altLang="zh-TW" dirty="0" smtClean="0"/>
              <a:t> </a:t>
            </a:r>
            <a:r>
              <a:rPr lang="en-US" altLang="zh-TW" cap="none" dirty="0" smtClean="0"/>
              <a:t>Spring Framework</a:t>
            </a:r>
            <a:endParaRPr lang="zh-TW" altLang="en-US" dirty="0"/>
          </a:p>
        </p:txBody>
      </p:sp>
      <p:sp>
        <p:nvSpPr>
          <p:cNvPr id="5" name="流程圖: 程序 4"/>
          <p:cNvSpPr/>
          <p:nvPr/>
        </p:nvSpPr>
        <p:spPr>
          <a:xfrm>
            <a:off x="3088640" y="4886960"/>
            <a:ext cx="6451600" cy="1229360"/>
          </a:xfrm>
          <a:prstGeom prst="flowChart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3078480" y="4084320"/>
            <a:ext cx="1645920" cy="8026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9693211" y="6209436"/>
            <a:ext cx="689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/>
              <a:t>[7]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769500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5812" y="105818"/>
            <a:ext cx="11881512" cy="1325563"/>
          </a:xfrm>
        </p:spPr>
        <p:txBody>
          <a:bodyPr/>
          <a:lstStyle/>
          <a:p>
            <a:r>
              <a:rPr lang="en-US" altLang="zh-TW" cap="none" dirty="0" smtClean="0"/>
              <a:t>Spring Framework Artifacts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379" y="1431381"/>
            <a:ext cx="7688030" cy="5283200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77" y="1431381"/>
            <a:ext cx="7858125" cy="435292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1566409" y="6252916"/>
            <a:ext cx="689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/>
              <a:t>[8]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35748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5812" y="105818"/>
            <a:ext cx="11881512" cy="1325563"/>
          </a:xfrm>
        </p:spPr>
        <p:txBody>
          <a:bodyPr/>
          <a:lstStyle/>
          <a:p>
            <a:r>
              <a:rPr lang="en-US" altLang="zh-TW" cap="none" dirty="0" smtClean="0"/>
              <a:t>ApplicationContext.xml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956" y="1682750"/>
            <a:ext cx="10353675" cy="4781550"/>
          </a:xfrm>
        </p:spPr>
      </p:pic>
      <p:sp>
        <p:nvSpPr>
          <p:cNvPr id="3" name="矩形 2"/>
          <p:cNvSpPr/>
          <p:nvPr/>
        </p:nvSpPr>
        <p:spPr>
          <a:xfrm>
            <a:off x="1615440" y="3149600"/>
            <a:ext cx="9580880" cy="883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161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5812" y="105818"/>
            <a:ext cx="11881512" cy="1325563"/>
          </a:xfrm>
        </p:spPr>
        <p:txBody>
          <a:bodyPr/>
          <a:lstStyle/>
          <a:p>
            <a:r>
              <a:rPr lang="en-US" altLang="zh-TW" dirty="0" smtClean="0"/>
              <a:t>W</a:t>
            </a:r>
            <a:r>
              <a:rPr lang="en-US" altLang="zh-TW" cap="none" dirty="0" smtClean="0"/>
              <a:t>hy</a:t>
            </a:r>
            <a:r>
              <a:rPr lang="en-US" altLang="zh-TW" dirty="0" smtClean="0"/>
              <a:t> </a:t>
            </a:r>
            <a:r>
              <a:rPr lang="en-US" altLang="zh-TW" cap="none" dirty="0"/>
              <a:t>Spring Framework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155811" y="1431381"/>
            <a:ext cx="11881513" cy="5283318"/>
          </a:xfrm>
        </p:spPr>
        <p:txBody>
          <a:bodyPr/>
          <a:lstStyle/>
          <a:p>
            <a:r>
              <a:rPr lang="en-US" altLang="zh-TW" sz="2800" cap="none" dirty="0" smtClean="0">
                <a:latin typeface="MV Boli" panose="02000500030200090000" pitchFamily="2" charset="0"/>
                <a:ea typeface="微軟正黑體" panose="020B0604030504040204" pitchFamily="34" charset="-120"/>
                <a:cs typeface="MV Boli" panose="02000500030200090000" pitchFamily="2" charset="0"/>
              </a:rPr>
              <a:t>Base on Spring core, Spring helps development teams build simple, portable, fast and flexible JVM-based systems and applications.</a:t>
            </a:r>
          </a:p>
          <a:p>
            <a:pPr marL="0" indent="0">
              <a:buNone/>
            </a:pPr>
            <a:endParaRPr lang="en-US" altLang="zh-TW" sz="1200" cap="none" dirty="0" smtClean="0">
              <a:latin typeface="MV Boli" panose="02000500030200090000" pitchFamily="2" charset="0"/>
              <a:ea typeface="微軟正黑體" panose="020B0604030504040204" pitchFamily="34" charset="-120"/>
              <a:cs typeface="MV Boli" panose="02000500030200090000" pitchFamily="2" charset="0"/>
            </a:endParaRPr>
          </a:p>
          <a:p>
            <a:r>
              <a:rPr lang="en-US" altLang="zh-TW" sz="2800" cap="none" dirty="0">
                <a:latin typeface="MV Boli" panose="02000500030200090000" pitchFamily="2" charset="0"/>
                <a:ea typeface="微軟正黑體" panose="020B0604030504040204" pitchFamily="34" charset="-120"/>
                <a:cs typeface="MV Boli" panose="02000500030200090000" pitchFamily="2" charset="0"/>
              </a:rPr>
              <a:t>C</a:t>
            </a:r>
            <a:r>
              <a:rPr lang="en-US" altLang="zh-TW" sz="2800" cap="none" dirty="0" smtClean="0">
                <a:latin typeface="MV Boli" panose="02000500030200090000" pitchFamily="2" charset="0"/>
                <a:ea typeface="微軟正黑體" panose="020B0604030504040204" pitchFamily="34" charset="-120"/>
                <a:cs typeface="MV Boli" panose="02000500030200090000" pitchFamily="2" charset="0"/>
              </a:rPr>
              <a:t>omprehensive </a:t>
            </a:r>
            <a:r>
              <a:rPr lang="en-US" altLang="zh-TW" sz="2800" cap="none" dirty="0">
                <a:latin typeface="MV Boli" panose="02000500030200090000" pitchFamily="2" charset="0"/>
                <a:ea typeface="微軟正黑體" panose="020B0604030504040204" pitchFamily="34" charset="-120"/>
                <a:cs typeface="MV Boli" panose="02000500030200090000" pitchFamily="2" charset="0"/>
              </a:rPr>
              <a:t>software </a:t>
            </a:r>
            <a:r>
              <a:rPr lang="en-US" altLang="zh-TW" sz="2800" cap="none" dirty="0" smtClean="0">
                <a:latin typeface="MV Boli" panose="02000500030200090000" pitchFamily="2" charset="0"/>
                <a:ea typeface="微軟正黑體" panose="020B0604030504040204" pitchFamily="34" charset="-120"/>
                <a:cs typeface="MV Boli" panose="02000500030200090000" pitchFamily="2" charset="0"/>
              </a:rPr>
              <a:t>framework</a:t>
            </a:r>
          </a:p>
          <a:p>
            <a:pPr marL="0" indent="0">
              <a:buNone/>
            </a:pPr>
            <a:endParaRPr lang="en-US" altLang="zh-TW" sz="1200" cap="none" dirty="0" smtClean="0">
              <a:latin typeface="MV Boli" panose="02000500030200090000" pitchFamily="2" charset="0"/>
              <a:ea typeface="微軟正黑體" panose="020B0604030504040204" pitchFamily="34" charset="-120"/>
              <a:cs typeface="MV Boli" panose="02000500030200090000" pitchFamily="2" charset="0"/>
            </a:endParaRPr>
          </a:p>
          <a:p>
            <a:r>
              <a:rPr lang="en-US" altLang="zh-TW" sz="2800" cap="none" dirty="0">
                <a:latin typeface="MV Boli" panose="02000500030200090000" pitchFamily="2" charset="0"/>
                <a:ea typeface="微軟正黑體" panose="020B0604030504040204" pitchFamily="34" charset="-120"/>
                <a:cs typeface="MV Boli" panose="02000500030200090000" pitchFamily="2" charset="0"/>
              </a:rPr>
              <a:t>H</a:t>
            </a:r>
            <a:r>
              <a:rPr lang="en-US" altLang="zh-TW" sz="2800" cap="none" dirty="0" smtClean="0">
                <a:latin typeface="MV Boli" panose="02000500030200090000" pitchFamily="2" charset="0"/>
                <a:ea typeface="微軟正黑體" panose="020B0604030504040204" pitchFamily="34" charset="-120"/>
                <a:cs typeface="MV Boli" panose="02000500030200090000" pitchFamily="2" charset="0"/>
              </a:rPr>
              <a:t>ighly support Java </a:t>
            </a:r>
            <a:r>
              <a:rPr lang="en-US" altLang="zh-TW" sz="2800" cap="none" dirty="0">
                <a:latin typeface="MV Boli" panose="02000500030200090000" pitchFamily="2" charset="0"/>
                <a:ea typeface="微軟正黑體" panose="020B0604030504040204" pitchFamily="34" charset="-120"/>
                <a:cs typeface="MV Boli" panose="02000500030200090000" pitchFamily="2" charset="0"/>
              </a:rPr>
              <a:t>r</a:t>
            </a:r>
            <a:r>
              <a:rPr lang="en-US" altLang="zh-TW" sz="2800" cap="none" dirty="0" smtClean="0">
                <a:latin typeface="MV Boli" panose="02000500030200090000" pitchFamily="2" charset="0"/>
                <a:ea typeface="微軟正黑體" panose="020B0604030504040204" pitchFamily="34" charset="-120"/>
                <a:cs typeface="MV Boli" panose="02000500030200090000" pitchFamily="2" charset="0"/>
              </a:rPr>
              <a:t>elated standard</a:t>
            </a:r>
            <a:endParaRPr lang="en-US" altLang="zh-TW" sz="2800" cap="none" dirty="0">
              <a:latin typeface="MV Boli" panose="02000500030200090000" pitchFamily="2" charset="0"/>
              <a:ea typeface="微軟正黑體" panose="020B0604030504040204" pitchFamily="34" charset="-120"/>
              <a:cs typeface="MV Boli" panose="02000500030200090000" pitchFamily="2" charset="0"/>
            </a:endParaRPr>
          </a:p>
          <a:p>
            <a:pPr marL="0" indent="0">
              <a:buNone/>
            </a:pPr>
            <a:endParaRPr lang="en-US" altLang="zh-TW" sz="1200" cap="none" dirty="0">
              <a:latin typeface="MV Boli" panose="02000500030200090000" pitchFamily="2" charset="0"/>
              <a:ea typeface="微軟正黑體" panose="020B0604030504040204" pitchFamily="34" charset="-120"/>
              <a:cs typeface="MV Boli" panose="02000500030200090000" pitchFamily="2" charset="0"/>
            </a:endParaRPr>
          </a:p>
          <a:p>
            <a:r>
              <a:rPr lang="en-US" altLang="zh-TW" sz="2800" cap="none" dirty="0">
                <a:latin typeface="MV Boli" panose="02000500030200090000" pitchFamily="2" charset="0"/>
                <a:ea typeface="微軟正黑體" panose="020B0604030504040204" pitchFamily="34" charset="-120"/>
                <a:cs typeface="MV Boli" panose="02000500030200090000" pitchFamily="2" charset="0"/>
              </a:rPr>
              <a:t>Popular in open source </a:t>
            </a:r>
            <a:r>
              <a:rPr lang="en-US" altLang="zh-TW" sz="2800" cap="none" dirty="0" smtClean="0">
                <a:latin typeface="MV Boli" panose="02000500030200090000" pitchFamily="2" charset="0"/>
                <a:ea typeface="微軟正黑體" panose="020B0604030504040204" pitchFamily="34" charset="-120"/>
                <a:cs typeface="MV Boli" panose="02000500030200090000" pitchFamily="2" charset="0"/>
              </a:rPr>
              <a:t>community, update quickly</a:t>
            </a:r>
          </a:p>
        </p:txBody>
      </p:sp>
    </p:spTree>
    <p:extLst>
      <p:ext uri="{BB962C8B-B14F-4D97-AF65-F5344CB8AC3E}">
        <p14:creationId xmlns:p14="http://schemas.microsoft.com/office/powerpoint/2010/main" val="393085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5812" y="105818"/>
            <a:ext cx="11881512" cy="1325563"/>
          </a:xfrm>
        </p:spPr>
        <p:txBody>
          <a:bodyPr/>
          <a:lstStyle/>
          <a:p>
            <a:pPr algn="ctr"/>
            <a:r>
              <a:rPr lang="en-US" altLang="zh-TW" cap="none" dirty="0" smtClean="0"/>
              <a:t>How Spring Framework - Loosely Couple</a:t>
            </a:r>
            <a:endParaRPr lang="zh-TW" altLang="en-US" cap="none" dirty="0"/>
          </a:p>
        </p:txBody>
      </p:sp>
      <p:grpSp>
        <p:nvGrpSpPr>
          <p:cNvPr id="73" name="群組 72"/>
          <p:cNvGrpSpPr/>
          <p:nvPr/>
        </p:nvGrpSpPr>
        <p:grpSpPr>
          <a:xfrm>
            <a:off x="416925" y="2502419"/>
            <a:ext cx="2591652" cy="2894072"/>
            <a:chOff x="493100" y="2432640"/>
            <a:chExt cx="1984914" cy="2288683"/>
          </a:xfrm>
        </p:grpSpPr>
        <p:sp>
          <p:nvSpPr>
            <p:cNvPr id="4" name="橢圓 3"/>
            <p:cNvSpPr/>
            <p:nvPr/>
          </p:nvSpPr>
          <p:spPr>
            <a:xfrm>
              <a:off x="493100" y="3008970"/>
              <a:ext cx="360000" cy="3600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圓角矩形 4"/>
            <p:cNvSpPr/>
            <p:nvPr/>
          </p:nvSpPr>
          <p:spPr>
            <a:xfrm>
              <a:off x="515280" y="3583226"/>
              <a:ext cx="360000" cy="360000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等腰三角形 5"/>
            <p:cNvSpPr/>
            <p:nvPr/>
          </p:nvSpPr>
          <p:spPr>
            <a:xfrm>
              <a:off x="1345174" y="3052219"/>
              <a:ext cx="360000" cy="360000"/>
            </a:xfrm>
            <a:prstGeom prst="triangl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菱形 6"/>
            <p:cNvSpPr/>
            <p:nvPr/>
          </p:nvSpPr>
          <p:spPr>
            <a:xfrm>
              <a:off x="1345174" y="4173643"/>
              <a:ext cx="360000" cy="360000"/>
            </a:xfrm>
            <a:prstGeom prst="diamon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十字形 7"/>
            <p:cNvSpPr/>
            <p:nvPr/>
          </p:nvSpPr>
          <p:spPr>
            <a:xfrm>
              <a:off x="1108120" y="2432640"/>
              <a:ext cx="360000" cy="360000"/>
            </a:xfrm>
            <a:prstGeom prst="plus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1973276" y="2872219"/>
              <a:ext cx="360000" cy="360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圓角矩形 9"/>
            <p:cNvSpPr/>
            <p:nvPr/>
          </p:nvSpPr>
          <p:spPr>
            <a:xfrm>
              <a:off x="673100" y="4303226"/>
              <a:ext cx="360000" cy="360000"/>
            </a:xfrm>
            <a:prstGeom prst="round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1973276" y="4361323"/>
              <a:ext cx="360000" cy="360000"/>
            </a:xfrm>
            <a:prstGeom prst="triangl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菱形 11"/>
            <p:cNvSpPr/>
            <p:nvPr/>
          </p:nvSpPr>
          <p:spPr>
            <a:xfrm>
              <a:off x="1165174" y="3671798"/>
              <a:ext cx="360000" cy="360000"/>
            </a:xfrm>
            <a:prstGeom prst="diamond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十字形 12"/>
            <p:cNvSpPr/>
            <p:nvPr/>
          </p:nvSpPr>
          <p:spPr>
            <a:xfrm>
              <a:off x="2118014" y="3575930"/>
              <a:ext cx="360000" cy="360000"/>
            </a:xfrm>
            <a:prstGeom prst="plus">
              <a:avLst/>
            </a:prstGeom>
            <a:solidFill>
              <a:srgbClr val="00B05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" name="直線接點 14"/>
            <p:cNvCxnSpPr>
              <a:stCxn id="8" idx="2"/>
              <a:endCxn id="6" idx="0"/>
            </p:cNvCxnSpPr>
            <p:nvPr/>
          </p:nvCxnSpPr>
          <p:spPr>
            <a:xfrm>
              <a:off x="1288120" y="2792640"/>
              <a:ext cx="237054" cy="2595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>
              <a:stCxn id="12" idx="3"/>
              <a:endCxn id="6" idx="3"/>
            </p:cNvCxnSpPr>
            <p:nvPr/>
          </p:nvCxnSpPr>
          <p:spPr>
            <a:xfrm flipV="1">
              <a:off x="1525174" y="3412219"/>
              <a:ext cx="0" cy="4395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>
              <a:stCxn id="5" idx="0"/>
              <a:endCxn id="4" idx="4"/>
            </p:cNvCxnSpPr>
            <p:nvPr/>
          </p:nvCxnSpPr>
          <p:spPr>
            <a:xfrm flipH="1" flipV="1">
              <a:off x="673100" y="3368970"/>
              <a:ext cx="22180" cy="2142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>
              <a:stCxn id="9" idx="4"/>
              <a:endCxn id="12" idx="3"/>
            </p:cNvCxnSpPr>
            <p:nvPr/>
          </p:nvCxnSpPr>
          <p:spPr>
            <a:xfrm flipH="1">
              <a:off x="1525174" y="3232219"/>
              <a:ext cx="628102" cy="6195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>
              <a:stCxn id="13" idx="2"/>
              <a:endCxn id="11" idx="5"/>
            </p:cNvCxnSpPr>
            <p:nvPr/>
          </p:nvCxnSpPr>
          <p:spPr>
            <a:xfrm flipH="1">
              <a:off x="2243276" y="3935930"/>
              <a:ext cx="54738" cy="6053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>
              <a:stCxn id="10" idx="3"/>
              <a:endCxn id="7" idx="1"/>
            </p:cNvCxnSpPr>
            <p:nvPr/>
          </p:nvCxnSpPr>
          <p:spPr>
            <a:xfrm flipV="1">
              <a:off x="1033100" y="4353643"/>
              <a:ext cx="312074" cy="1295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>
              <a:stCxn id="5" idx="2"/>
              <a:endCxn id="7" idx="1"/>
            </p:cNvCxnSpPr>
            <p:nvPr/>
          </p:nvCxnSpPr>
          <p:spPr>
            <a:xfrm>
              <a:off x="695280" y="3943226"/>
              <a:ext cx="649894" cy="4104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/>
            <p:cNvCxnSpPr>
              <a:stCxn id="11" idx="0"/>
              <a:endCxn id="7" idx="3"/>
            </p:cNvCxnSpPr>
            <p:nvPr/>
          </p:nvCxnSpPr>
          <p:spPr>
            <a:xfrm flipH="1" flipV="1">
              <a:off x="1705174" y="4353643"/>
              <a:ext cx="448102" cy="7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/>
            <p:cNvCxnSpPr>
              <a:stCxn id="7" idx="0"/>
              <a:endCxn id="13" idx="1"/>
            </p:cNvCxnSpPr>
            <p:nvPr/>
          </p:nvCxnSpPr>
          <p:spPr>
            <a:xfrm flipV="1">
              <a:off x="1525174" y="3755930"/>
              <a:ext cx="592840" cy="4177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群組 73"/>
          <p:cNvGrpSpPr/>
          <p:nvPr/>
        </p:nvGrpSpPr>
        <p:grpSpPr>
          <a:xfrm>
            <a:off x="3436540" y="2830751"/>
            <a:ext cx="2739850" cy="2597899"/>
            <a:chOff x="3292196" y="2792640"/>
            <a:chExt cx="1984914" cy="1928683"/>
          </a:xfrm>
        </p:grpSpPr>
        <p:sp>
          <p:nvSpPr>
            <p:cNvPr id="31" name="橢圓 30"/>
            <p:cNvSpPr/>
            <p:nvPr/>
          </p:nvSpPr>
          <p:spPr>
            <a:xfrm>
              <a:off x="3292196" y="2828970"/>
              <a:ext cx="360000" cy="3600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圓角矩形 31"/>
            <p:cNvSpPr/>
            <p:nvPr/>
          </p:nvSpPr>
          <p:spPr>
            <a:xfrm>
              <a:off x="3314376" y="3403226"/>
              <a:ext cx="360000" cy="360000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等腰三角形 32"/>
            <p:cNvSpPr/>
            <p:nvPr/>
          </p:nvSpPr>
          <p:spPr>
            <a:xfrm>
              <a:off x="4144270" y="2872219"/>
              <a:ext cx="360000" cy="360000"/>
            </a:xfrm>
            <a:prstGeom prst="triangl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橢圓 35"/>
            <p:cNvSpPr/>
            <p:nvPr/>
          </p:nvSpPr>
          <p:spPr>
            <a:xfrm>
              <a:off x="4917110" y="2792640"/>
              <a:ext cx="360000" cy="360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圓角矩形 36"/>
            <p:cNvSpPr/>
            <p:nvPr/>
          </p:nvSpPr>
          <p:spPr>
            <a:xfrm>
              <a:off x="3472196" y="4325069"/>
              <a:ext cx="360000" cy="360000"/>
            </a:xfrm>
            <a:prstGeom prst="round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等腰三角形 37"/>
            <p:cNvSpPr/>
            <p:nvPr/>
          </p:nvSpPr>
          <p:spPr>
            <a:xfrm>
              <a:off x="4504270" y="4361323"/>
              <a:ext cx="360000" cy="360000"/>
            </a:xfrm>
            <a:prstGeom prst="triangl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菱形 38"/>
            <p:cNvSpPr/>
            <p:nvPr/>
          </p:nvSpPr>
          <p:spPr>
            <a:xfrm>
              <a:off x="3964270" y="3491798"/>
              <a:ext cx="360000" cy="360000"/>
            </a:xfrm>
            <a:prstGeom prst="diamond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十字形 39"/>
            <p:cNvSpPr/>
            <p:nvPr/>
          </p:nvSpPr>
          <p:spPr>
            <a:xfrm>
              <a:off x="4917110" y="3395930"/>
              <a:ext cx="360000" cy="360000"/>
            </a:xfrm>
            <a:prstGeom prst="plus">
              <a:avLst/>
            </a:prstGeom>
            <a:solidFill>
              <a:srgbClr val="00B05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2" name="直線接點 41"/>
            <p:cNvCxnSpPr>
              <a:stCxn id="39" idx="3"/>
              <a:endCxn id="33" idx="3"/>
            </p:cNvCxnSpPr>
            <p:nvPr/>
          </p:nvCxnSpPr>
          <p:spPr>
            <a:xfrm flipV="1">
              <a:off x="4324270" y="3232219"/>
              <a:ext cx="0" cy="4395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/>
            <p:cNvCxnSpPr>
              <a:stCxn id="32" idx="0"/>
              <a:endCxn id="31" idx="4"/>
            </p:cNvCxnSpPr>
            <p:nvPr/>
          </p:nvCxnSpPr>
          <p:spPr>
            <a:xfrm flipH="1" flipV="1">
              <a:off x="3472196" y="3188970"/>
              <a:ext cx="22180" cy="2142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/>
            <p:cNvCxnSpPr>
              <a:stCxn id="36" idx="4"/>
              <a:endCxn id="39" idx="3"/>
            </p:cNvCxnSpPr>
            <p:nvPr/>
          </p:nvCxnSpPr>
          <p:spPr>
            <a:xfrm flipH="1">
              <a:off x="4324270" y="3152640"/>
              <a:ext cx="772840" cy="5191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/>
            <p:cNvCxnSpPr>
              <a:stCxn id="40" idx="0"/>
            </p:cNvCxnSpPr>
            <p:nvPr/>
          </p:nvCxnSpPr>
          <p:spPr>
            <a:xfrm flipV="1">
              <a:off x="5097110" y="3188970"/>
              <a:ext cx="0" cy="2069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/>
            <p:cNvCxnSpPr>
              <a:stCxn id="37" idx="0"/>
              <a:endCxn id="32" idx="2"/>
            </p:cNvCxnSpPr>
            <p:nvPr/>
          </p:nvCxnSpPr>
          <p:spPr>
            <a:xfrm flipH="1" flipV="1">
              <a:off x="3494376" y="3763226"/>
              <a:ext cx="157820" cy="5618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/>
            <p:cNvCxnSpPr>
              <a:stCxn id="37" idx="0"/>
              <a:endCxn id="39" idx="1"/>
            </p:cNvCxnSpPr>
            <p:nvPr/>
          </p:nvCxnSpPr>
          <p:spPr>
            <a:xfrm flipV="1">
              <a:off x="3652196" y="3671798"/>
              <a:ext cx="312074" cy="6532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/>
            <p:cNvCxnSpPr>
              <a:stCxn id="37" idx="0"/>
              <a:endCxn id="40" idx="2"/>
            </p:cNvCxnSpPr>
            <p:nvPr/>
          </p:nvCxnSpPr>
          <p:spPr>
            <a:xfrm flipV="1">
              <a:off x="3652196" y="3755930"/>
              <a:ext cx="1444914" cy="5691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接點 67"/>
            <p:cNvCxnSpPr>
              <a:stCxn id="38" idx="0"/>
              <a:endCxn id="39" idx="2"/>
            </p:cNvCxnSpPr>
            <p:nvPr/>
          </p:nvCxnSpPr>
          <p:spPr>
            <a:xfrm flipH="1" flipV="1">
              <a:off x="4144270" y="3851798"/>
              <a:ext cx="540000" cy="5095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接點 69"/>
            <p:cNvCxnSpPr>
              <a:stCxn id="38" idx="0"/>
              <a:endCxn id="40" idx="2"/>
            </p:cNvCxnSpPr>
            <p:nvPr/>
          </p:nvCxnSpPr>
          <p:spPr>
            <a:xfrm flipV="1">
              <a:off x="4684270" y="3755930"/>
              <a:ext cx="412840" cy="6053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接點 71"/>
            <p:cNvCxnSpPr>
              <a:stCxn id="32" idx="2"/>
              <a:endCxn id="38" idx="0"/>
            </p:cNvCxnSpPr>
            <p:nvPr/>
          </p:nvCxnSpPr>
          <p:spPr>
            <a:xfrm>
              <a:off x="3494376" y="3763226"/>
              <a:ext cx="1189894" cy="598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字方塊 13"/>
          <p:cNvSpPr txBox="1"/>
          <p:nvPr/>
        </p:nvSpPr>
        <p:spPr>
          <a:xfrm>
            <a:off x="3562830" y="1431381"/>
            <a:ext cx="5066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Icon</a:t>
            </a:r>
            <a:r>
              <a:rPr lang="zh-TW" altLang="en-US" dirty="0" smtClean="0"/>
              <a:t> </a:t>
            </a:r>
            <a:r>
              <a:rPr lang="en-US" altLang="zh-TW" dirty="0" smtClean="0"/>
              <a:t>Means</a:t>
            </a:r>
            <a:r>
              <a:rPr lang="zh-TW" altLang="en-US" dirty="0" smtClean="0"/>
              <a:t> </a:t>
            </a:r>
            <a:r>
              <a:rPr lang="en-US" altLang="zh-TW" dirty="0" smtClean="0"/>
              <a:t>Object, Line Means Relation</a:t>
            </a:r>
          </a:p>
          <a:p>
            <a:r>
              <a:rPr lang="en-US" altLang="zh-TW" dirty="0" smtClean="0"/>
              <a:t>Ignore</a:t>
            </a:r>
            <a:r>
              <a:rPr lang="zh-TW" altLang="en-US" dirty="0" smtClean="0"/>
              <a:t> </a:t>
            </a:r>
            <a:r>
              <a:rPr lang="en-US" altLang="zh-TW" dirty="0" smtClean="0"/>
              <a:t>Create</a:t>
            </a:r>
            <a:r>
              <a:rPr lang="zh-TW" altLang="en-US" dirty="0" smtClean="0"/>
              <a:t> </a:t>
            </a:r>
            <a:r>
              <a:rPr lang="en-US" altLang="zh-TW" dirty="0" smtClean="0"/>
              <a:t>Object</a:t>
            </a:r>
            <a:r>
              <a:rPr lang="zh-TW" altLang="en-US" dirty="0" smtClean="0"/>
              <a:t> </a:t>
            </a:r>
            <a:r>
              <a:rPr lang="en-US" altLang="zh-TW" dirty="0" smtClean="0"/>
              <a:t>And</a:t>
            </a:r>
            <a:r>
              <a:rPr lang="zh-TW" altLang="en-US" dirty="0" smtClean="0"/>
              <a:t> </a:t>
            </a:r>
            <a:r>
              <a:rPr lang="en-US" altLang="zh-TW" dirty="0" smtClean="0"/>
              <a:t>Garbage Collection</a:t>
            </a:r>
            <a:endParaRPr lang="zh-TW" altLang="en-US" dirty="0"/>
          </a:p>
        </p:txBody>
      </p:sp>
      <p:grpSp>
        <p:nvGrpSpPr>
          <p:cNvPr id="18" name="群組 17"/>
          <p:cNvGrpSpPr/>
          <p:nvPr/>
        </p:nvGrpSpPr>
        <p:grpSpPr>
          <a:xfrm>
            <a:off x="6731684" y="2617547"/>
            <a:ext cx="4885831" cy="2903609"/>
            <a:chOff x="6375750" y="2643751"/>
            <a:chExt cx="4885831" cy="2903609"/>
          </a:xfrm>
        </p:grpSpPr>
        <p:sp>
          <p:nvSpPr>
            <p:cNvPr id="76" name="橢圓 75"/>
            <p:cNvSpPr/>
            <p:nvPr/>
          </p:nvSpPr>
          <p:spPr>
            <a:xfrm>
              <a:off x="7756795" y="4317787"/>
              <a:ext cx="412625" cy="42200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圓角矩形 76"/>
            <p:cNvSpPr/>
            <p:nvPr/>
          </p:nvSpPr>
          <p:spPr>
            <a:xfrm>
              <a:off x="7756795" y="2686387"/>
              <a:ext cx="412625" cy="422004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等腰三角形 77"/>
            <p:cNvSpPr/>
            <p:nvPr/>
          </p:nvSpPr>
          <p:spPr>
            <a:xfrm>
              <a:off x="8909556" y="3510217"/>
              <a:ext cx="412625" cy="422004"/>
            </a:xfrm>
            <a:prstGeom prst="triangl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圓角矩形 79"/>
            <p:cNvSpPr/>
            <p:nvPr/>
          </p:nvSpPr>
          <p:spPr>
            <a:xfrm>
              <a:off x="8333175" y="2686387"/>
              <a:ext cx="412625" cy="42200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等腰三角形 80"/>
            <p:cNvSpPr/>
            <p:nvPr/>
          </p:nvSpPr>
          <p:spPr>
            <a:xfrm>
              <a:off x="7756795" y="3510217"/>
              <a:ext cx="412625" cy="422004"/>
            </a:xfrm>
            <a:prstGeom prst="triangl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菱形 81"/>
            <p:cNvSpPr/>
            <p:nvPr/>
          </p:nvSpPr>
          <p:spPr>
            <a:xfrm>
              <a:off x="7744086" y="5125356"/>
              <a:ext cx="412625" cy="422004"/>
            </a:xfrm>
            <a:prstGeom prst="diamond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十字形 82"/>
            <p:cNvSpPr/>
            <p:nvPr/>
          </p:nvSpPr>
          <p:spPr>
            <a:xfrm>
              <a:off x="10468735" y="3781553"/>
              <a:ext cx="412625" cy="422004"/>
            </a:xfrm>
            <a:prstGeom prst="plus">
              <a:avLst/>
            </a:prstGeom>
            <a:solidFill>
              <a:srgbClr val="C0000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圓角矩形 96"/>
            <p:cNvSpPr/>
            <p:nvPr/>
          </p:nvSpPr>
          <p:spPr>
            <a:xfrm>
              <a:off x="8922265" y="2686387"/>
              <a:ext cx="412625" cy="422004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菱形 98"/>
            <p:cNvSpPr/>
            <p:nvPr/>
          </p:nvSpPr>
          <p:spPr>
            <a:xfrm>
              <a:off x="8320467" y="5125356"/>
              <a:ext cx="412625" cy="422004"/>
            </a:xfrm>
            <a:prstGeom prst="diamond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" name="菱形 99"/>
            <p:cNvSpPr/>
            <p:nvPr/>
          </p:nvSpPr>
          <p:spPr>
            <a:xfrm>
              <a:off x="8909556" y="5125356"/>
              <a:ext cx="412625" cy="422004"/>
            </a:xfrm>
            <a:prstGeom prst="diamond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橢圓 101"/>
            <p:cNvSpPr/>
            <p:nvPr/>
          </p:nvSpPr>
          <p:spPr>
            <a:xfrm>
              <a:off x="8333175" y="4317787"/>
              <a:ext cx="412625" cy="42200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" name="橢圓 102"/>
            <p:cNvSpPr/>
            <p:nvPr/>
          </p:nvSpPr>
          <p:spPr>
            <a:xfrm>
              <a:off x="8922265" y="4317787"/>
              <a:ext cx="412625" cy="42200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" name="等腰三角形 103"/>
            <p:cNvSpPr/>
            <p:nvPr/>
          </p:nvSpPr>
          <p:spPr>
            <a:xfrm>
              <a:off x="8333175" y="3510217"/>
              <a:ext cx="412625" cy="422004"/>
            </a:xfrm>
            <a:prstGeom prst="triangl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5" name="十字形 104"/>
            <p:cNvSpPr/>
            <p:nvPr/>
          </p:nvSpPr>
          <p:spPr>
            <a:xfrm>
              <a:off x="10468735" y="4703352"/>
              <a:ext cx="412625" cy="422004"/>
            </a:xfrm>
            <a:prstGeom prst="plus">
              <a:avLst/>
            </a:prstGeom>
            <a:solidFill>
              <a:srgbClr val="FFFF0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2" name="直線接點 121"/>
            <p:cNvCxnSpPr>
              <a:stCxn id="81" idx="0"/>
              <a:endCxn id="77" idx="2"/>
            </p:cNvCxnSpPr>
            <p:nvPr/>
          </p:nvCxnSpPr>
          <p:spPr>
            <a:xfrm flipV="1">
              <a:off x="7963107" y="3108391"/>
              <a:ext cx="0" cy="4018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接點 124"/>
            <p:cNvCxnSpPr>
              <a:stCxn id="80" idx="2"/>
              <a:endCxn id="104" idx="0"/>
            </p:cNvCxnSpPr>
            <p:nvPr/>
          </p:nvCxnSpPr>
          <p:spPr>
            <a:xfrm>
              <a:off x="8539488" y="3108391"/>
              <a:ext cx="0" cy="4018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線接點 126"/>
            <p:cNvCxnSpPr>
              <a:stCxn id="97" idx="2"/>
              <a:endCxn id="78" idx="0"/>
            </p:cNvCxnSpPr>
            <p:nvPr/>
          </p:nvCxnSpPr>
          <p:spPr>
            <a:xfrm flipH="1">
              <a:off x="9115868" y="3108391"/>
              <a:ext cx="12709" cy="4018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線接點 128"/>
            <p:cNvCxnSpPr>
              <a:stCxn id="81" idx="3"/>
              <a:endCxn id="76" idx="0"/>
            </p:cNvCxnSpPr>
            <p:nvPr/>
          </p:nvCxnSpPr>
          <p:spPr>
            <a:xfrm>
              <a:off x="7963107" y="3932222"/>
              <a:ext cx="0" cy="3855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接點 132"/>
            <p:cNvCxnSpPr>
              <a:stCxn id="81" idx="3"/>
              <a:endCxn id="102" idx="1"/>
            </p:cNvCxnSpPr>
            <p:nvPr/>
          </p:nvCxnSpPr>
          <p:spPr>
            <a:xfrm>
              <a:off x="7963107" y="3932222"/>
              <a:ext cx="430496" cy="4473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接點 134"/>
            <p:cNvCxnSpPr>
              <a:stCxn id="104" idx="3"/>
              <a:endCxn id="102" idx="0"/>
            </p:cNvCxnSpPr>
            <p:nvPr/>
          </p:nvCxnSpPr>
          <p:spPr>
            <a:xfrm>
              <a:off x="8539488" y="3932222"/>
              <a:ext cx="0" cy="3855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接點 136"/>
            <p:cNvCxnSpPr>
              <a:stCxn id="78" idx="3"/>
              <a:endCxn id="102" idx="7"/>
            </p:cNvCxnSpPr>
            <p:nvPr/>
          </p:nvCxnSpPr>
          <p:spPr>
            <a:xfrm flipH="1">
              <a:off x="8685372" y="3932222"/>
              <a:ext cx="430496" cy="4473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線接點 144"/>
            <p:cNvCxnSpPr>
              <a:stCxn id="78" idx="3"/>
              <a:endCxn id="103" idx="0"/>
            </p:cNvCxnSpPr>
            <p:nvPr/>
          </p:nvCxnSpPr>
          <p:spPr>
            <a:xfrm>
              <a:off x="9115868" y="3932222"/>
              <a:ext cx="12709" cy="3855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線接點 146"/>
            <p:cNvCxnSpPr>
              <a:stCxn id="76" idx="4"/>
              <a:endCxn id="82" idx="0"/>
            </p:cNvCxnSpPr>
            <p:nvPr/>
          </p:nvCxnSpPr>
          <p:spPr>
            <a:xfrm flipH="1">
              <a:off x="7950398" y="4739791"/>
              <a:ext cx="12709" cy="3855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線接點 148"/>
            <p:cNvCxnSpPr>
              <a:stCxn id="102" idx="4"/>
              <a:endCxn id="99" idx="0"/>
            </p:cNvCxnSpPr>
            <p:nvPr/>
          </p:nvCxnSpPr>
          <p:spPr>
            <a:xfrm flipH="1">
              <a:off x="8526779" y="4739791"/>
              <a:ext cx="12709" cy="3855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接點 150"/>
            <p:cNvCxnSpPr>
              <a:stCxn id="102" idx="5"/>
              <a:endCxn id="100" idx="0"/>
            </p:cNvCxnSpPr>
            <p:nvPr/>
          </p:nvCxnSpPr>
          <p:spPr>
            <a:xfrm>
              <a:off x="8685372" y="4677989"/>
              <a:ext cx="430496" cy="4473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線接點 152"/>
            <p:cNvCxnSpPr>
              <a:stCxn id="103" idx="4"/>
              <a:endCxn id="100" idx="0"/>
            </p:cNvCxnSpPr>
            <p:nvPr/>
          </p:nvCxnSpPr>
          <p:spPr>
            <a:xfrm flipH="1">
              <a:off x="9115868" y="4739791"/>
              <a:ext cx="12709" cy="3855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線接點 154"/>
            <p:cNvCxnSpPr>
              <a:stCxn id="83" idx="1"/>
              <a:endCxn id="103" idx="6"/>
            </p:cNvCxnSpPr>
            <p:nvPr/>
          </p:nvCxnSpPr>
          <p:spPr>
            <a:xfrm flipH="1">
              <a:off x="9334890" y="3992555"/>
              <a:ext cx="1133846" cy="5362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線接點 156"/>
            <p:cNvCxnSpPr>
              <a:stCxn id="83" idx="1"/>
              <a:endCxn id="102" idx="6"/>
            </p:cNvCxnSpPr>
            <p:nvPr/>
          </p:nvCxnSpPr>
          <p:spPr>
            <a:xfrm flipH="1">
              <a:off x="8745800" y="3992555"/>
              <a:ext cx="1722935" cy="5362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接點 166"/>
            <p:cNvCxnSpPr>
              <a:stCxn id="83" idx="1"/>
              <a:endCxn id="78" idx="4"/>
            </p:cNvCxnSpPr>
            <p:nvPr/>
          </p:nvCxnSpPr>
          <p:spPr>
            <a:xfrm flipH="1" flipV="1">
              <a:off x="9322181" y="3932222"/>
              <a:ext cx="1146555" cy="603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接點 168"/>
            <p:cNvCxnSpPr>
              <a:stCxn id="83" idx="1"/>
              <a:endCxn id="81" idx="5"/>
            </p:cNvCxnSpPr>
            <p:nvPr/>
          </p:nvCxnSpPr>
          <p:spPr>
            <a:xfrm flipH="1" flipV="1">
              <a:off x="8066263" y="3721219"/>
              <a:ext cx="2402472" cy="2713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線接點 170"/>
            <p:cNvCxnSpPr>
              <a:stCxn id="83" idx="1"/>
              <a:endCxn id="82" idx="3"/>
            </p:cNvCxnSpPr>
            <p:nvPr/>
          </p:nvCxnSpPr>
          <p:spPr>
            <a:xfrm flipH="1">
              <a:off x="8156711" y="3992555"/>
              <a:ext cx="2312025" cy="13438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接點 172"/>
            <p:cNvCxnSpPr>
              <a:stCxn id="83" idx="1"/>
              <a:endCxn id="99" idx="3"/>
            </p:cNvCxnSpPr>
            <p:nvPr/>
          </p:nvCxnSpPr>
          <p:spPr>
            <a:xfrm flipH="1">
              <a:off x="8733091" y="3992555"/>
              <a:ext cx="1735644" cy="13438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接點 174"/>
            <p:cNvCxnSpPr>
              <a:stCxn id="105" idx="1"/>
              <a:endCxn id="103" idx="6"/>
            </p:cNvCxnSpPr>
            <p:nvPr/>
          </p:nvCxnSpPr>
          <p:spPr>
            <a:xfrm flipH="1" flipV="1">
              <a:off x="9334890" y="4528789"/>
              <a:ext cx="1133846" cy="3855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線接點 176"/>
            <p:cNvCxnSpPr>
              <a:stCxn id="76" idx="6"/>
              <a:endCxn id="105" idx="1"/>
            </p:cNvCxnSpPr>
            <p:nvPr/>
          </p:nvCxnSpPr>
          <p:spPr>
            <a:xfrm>
              <a:off x="8169420" y="4528789"/>
              <a:ext cx="2299316" cy="3855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/>
            <p:cNvSpPr txBox="1"/>
            <p:nvPr/>
          </p:nvSpPr>
          <p:spPr>
            <a:xfrm>
              <a:off x="6879771" y="2643751"/>
              <a:ext cx="741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View</a:t>
              </a:r>
              <a:endParaRPr lang="zh-TW" altLang="en-US" dirty="0"/>
            </a:p>
          </p:txBody>
        </p:sp>
        <p:sp>
          <p:nvSpPr>
            <p:cNvPr id="79" name="文字方塊 78"/>
            <p:cNvSpPr txBox="1"/>
            <p:nvPr/>
          </p:nvSpPr>
          <p:spPr>
            <a:xfrm>
              <a:off x="6375750" y="3527536"/>
              <a:ext cx="12367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Controller</a:t>
              </a:r>
              <a:endParaRPr lang="zh-TW" altLang="en-US" dirty="0"/>
            </a:p>
          </p:txBody>
        </p:sp>
        <p:sp>
          <p:nvSpPr>
            <p:cNvPr id="84" name="文字方塊 83"/>
            <p:cNvSpPr txBox="1"/>
            <p:nvPr/>
          </p:nvSpPr>
          <p:spPr>
            <a:xfrm>
              <a:off x="6724538" y="4304050"/>
              <a:ext cx="8359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Model</a:t>
              </a:r>
              <a:endParaRPr lang="zh-TW" altLang="en-US" dirty="0"/>
            </a:p>
          </p:txBody>
        </p:sp>
        <p:sp>
          <p:nvSpPr>
            <p:cNvPr id="85" name="文字方塊 84"/>
            <p:cNvSpPr txBox="1"/>
            <p:nvPr/>
          </p:nvSpPr>
          <p:spPr>
            <a:xfrm>
              <a:off x="10088512" y="3302890"/>
              <a:ext cx="11730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Common</a:t>
              </a:r>
              <a:endParaRPr lang="zh-TW" altLang="en-US" dirty="0"/>
            </a:p>
          </p:txBody>
        </p:sp>
      </p:grpSp>
      <p:sp>
        <p:nvSpPr>
          <p:cNvPr id="86" name="文字方塊 85"/>
          <p:cNvSpPr txBox="1"/>
          <p:nvPr/>
        </p:nvSpPr>
        <p:spPr>
          <a:xfrm>
            <a:off x="6560326" y="5095413"/>
            <a:ext cx="135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Repository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95677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5812" y="105818"/>
            <a:ext cx="11881512" cy="1325563"/>
          </a:xfrm>
        </p:spPr>
        <p:txBody>
          <a:bodyPr/>
          <a:lstStyle/>
          <a:p>
            <a:pPr algn="ctr"/>
            <a:r>
              <a:rPr lang="en-US" altLang="zh-TW" cap="none" dirty="0" smtClean="0">
                <a:solidFill>
                  <a:srgbClr val="FF0000"/>
                </a:solidFill>
              </a:rPr>
              <a:t>I</a:t>
            </a:r>
            <a:r>
              <a:rPr lang="en-US" altLang="zh-TW" cap="none" dirty="0" smtClean="0"/>
              <a:t>nversion </a:t>
            </a:r>
            <a:r>
              <a:rPr lang="en-US" altLang="zh-TW" cap="none" dirty="0" smtClean="0">
                <a:solidFill>
                  <a:srgbClr val="FF0000"/>
                </a:solidFill>
              </a:rPr>
              <a:t>O</a:t>
            </a:r>
            <a:r>
              <a:rPr lang="en-US" altLang="zh-TW" cap="none" dirty="0" smtClean="0"/>
              <a:t>f </a:t>
            </a:r>
            <a:r>
              <a:rPr lang="en-US" altLang="zh-TW" cap="none" dirty="0" smtClean="0">
                <a:solidFill>
                  <a:srgbClr val="FF0000"/>
                </a:solidFill>
              </a:rPr>
              <a:t>C</a:t>
            </a:r>
            <a:r>
              <a:rPr lang="en-US" altLang="zh-TW" cap="none" dirty="0" smtClean="0"/>
              <a:t>ontrol(</a:t>
            </a:r>
            <a:r>
              <a:rPr lang="en-US" altLang="zh-TW" cap="none" dirty="0" smtClean="0">
                <a:solidFill>
                  <a:srgbClr val="FF0000"/>
                </a:solidFill>
              </a:rPr>
              <a:t>D</a:t>
            </a:r>
            <a:r>
              <a:rPr lang="en-US" altLang="zh-TW" cap="none" dirty="0" smtClean="0"/>
              <a:t>ependency </a:t>
            </a:r>
            <a:r>
              <a:rPr lang="en-US" altLang="zh-TW" cap="none" dirty="0" smtClean="0">
                <a:solidFill>
                  <a:srgbClr val="FF0000"/>
                </a:solidFill>
              </a:rPr>
              <a:t>I</a:t>
            </a:r>
            <a:r>
              <a:rPr lang="en-US" altLang="zh-TW" cap="none" dirty="0" smtClean="0"/>
              <a:t>njection) Concept</a:t>
            </a:r>
            <a:endParaRPr lang="zh-TW" altLang="en-US" cap="none" dirty="0"/>
          </a:p>
        </p:txBody>
      </p:sp>
      <p:sp>
        <p:nvSpPr>
          <p:cNvPr id="5" name="流程圖: 磁碟 4"/>
          <p:cNvSpPr/>
          <p:nvPr/>
        </p:nvSpPr>
        <p:spPr>
          <a:xfrm>
            <a:off x="1269567" y="3239485"/>
            <a:ext cx="2643439" cy="1480668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5702292" y="4243758"/>
            <a:ext cx="535009" cy="579919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5702292" y="2001886"/>
            <a:ext cx="535009" cy="579919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等腰三角形 7"/>
          <p:cNvSpPr/>
          <p:nvPr/>
        </p:nvSpPr>
        <p:spPr>
          <a:xfrm>
            <a:off x="7196961" y="3133995"/>
            <a:ext cx="535009" cy="579919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6449627" y="2001886"/>
            <a:ext cx="535009" cy="57991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等腰三角形 9"/>
          <p:cNvSpPr/>
          <p:nvPr/>
        </p:nvSpPr>
        <p:spPr>
          <a:xfrm>
            <a:off x="5702292" y="3133995"/>
            <a:ext cx="535009" cy="579919"/>
          </a:xfrm>
          <a:prstGeom prst="triangl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菱形 10"/>
          <p:cNvSpPr/>
          <p:nvPr/>
        </p:nvSpPr>
        <p:spPr>
          <a:xfrm>
            <a:off x="5685814" y="5353521"/>
            <a:ext cx="535009" cy="579919"/>
          </a:xfrm>
          <a:prstGeom prst="diamond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十字形 11"/>
          <p:cNvSpPr/>
          <p:nvPr/>
        </p:nvSpPr>
        <p:spPr>
          <a:xfrm>
            <a:off x="9218591" y="3506865"/>
            <a:ext cx="535009" cy="579919"/>
          </a:xfrm>
          <a:prstGeom prst="plus">
            <a:avLst/>
          </a:prstGeom>
          <a:solidFill>
            <a:srgbClr val="C0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圓角矩形 12"/>
          <p:cNvSpPr/>
          <p:nvPr/>
        </p:nvSpPr>
        <p:spPr>
          <a:xfrm>
            <a:off x="7213439" y="2001886"/>
            <a:ext cx="535009" cy="57991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菱形 13"/>
          <p:cNvSpPr/>
          <p:nvPr/>
        </p:nvSpPr>
        <p:spPr>
          <a:xfrm>
            <a:off x="6433148" y="5353521"/>
            <a:ext cx="535009" cy="579919"/>
          </a:xfrm>
          <a:prstGeom prst="diamond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菱形 14"/>
          <p:cNvSpPr/>
          <p:nvPr/>
        </p:nvSpPr>
        <p:spPr>
          <a:xfrm>
            <a:off x="7196961" y="5353521"/>
            <a:ext cx="535009" cy="579919"/>
          </a:xfrm>
          <a:prstGeom prst="diamond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6449627" y="4243758"/>
            <a:ext cx="535009" cy="579919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7213439" y="4243758"/>
            <a:ext cx="535009" cy="579919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等腰三角形 17"/>
          <p:cNvSpPr/>
          <p:nvPr/>
        </p:nvSpPr>
        <p:spPr>
          <a:xfrm>
            <a:off x="6449627" y="3133995"/>
            <a:ext cx="535009" cy="579919"/>
          </a:xfrm>
          <a:prstGeom prst="triangl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十字形 18"/>
          <p:cNvSpPr/>
          <p:nvPr/>
        </p:nvSpPr>
        <p:spPr>
          <a:xfrm>
            <a:off x="9218591" y="4773603"/>
            <a:ext cx="535009" cy="579919"/>
          </a:xfrm>
          <a:prstGeom prst="plus">
            <a:avLst/>
          </a:prstGeom>
          <a:solidFill>
            <a:srgbClr val="FFFF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/>
          <p:cNvCxnSpPr>
            <a:stCxn id="10" idx="0"/>
            <a:endCxn id="7" idx="2"/>
          </p:cNvCxnSpPr>
          <p:nvPr/>
        </p:nvCxnSpPr>
        <p:spPr>
          <a:xfrm flipV="1">
            <a:off x="5969797" y="2581805"/>
            <a:ext cx="0" cy="552191"/>
          </a:xfrm>
          <a:prstGeom prst="line">
            <a:avLst/>
          </a:prstGeom>
          <a:ln w="31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9" idx="2"/>
            <a:endCxn id="18" idx="0"/>
          </p:cNvCxnSpPr>
          <p:nvPr/>
        </p:nvCxnSpPr>
        <p:spPr>
          <a:xfrm>
            <a:off x="6717131" y="2581805"/>
            <a:ext cx="0" cy="552191"/>
          </a:xfrm>
          <a:prstGeom prst="line">
            <a:avLst/>
          </a:prstGeom>
          <a:ln w="31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13" idx="2"/>
            <a:endCxn id="8" idx="0"/>
          </p:cNvCxnSpPr>
          <p:nvPr/>
        </p:nvCxnSpPr>
        <p:spPr>
          <a:xfrm flipH="1">
            <a:off x="7464465" y="2581805"/>
            <a:ext cx="16478" cy="552191"/>
          </a:xfrm>
          <a:prstGeom prst="line">
            <a:avLst/>
          </a:prstGeom>
          <a:ln w="31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10" idx="3"/>
            <a:endCxn id="6" idx="0"/>
          </p:cNvCxnSpPr>
          <p:nvPr/>
        </p:nvCxnSpPr>
        <p:spPr>
          <a:xfrm>
            <a:off x="5969797" y="3713914"/>
            <a:ext cx="0" cy="529844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0" idx="3"/>
            <a:endCxn id="16" idx="1"/>
          </p:cNvCxnSpPr>
          <p:nvPr/>
        </p:nvCxnSpPr>
        <p:spPr>
          <a:xfrm>
            <a:off x="5969797" y="3713914"/>
            <a:ext cx="558181" cy="614772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18" idx="3"/>
            <a:endCxn id="16" idx="0"/>
          </p:cNvCxnSpPr>
          <p:nvPr/>
        </p:nvCxnSpPr>
        <p:spPr>
          <a:xfrm>
            <a:off x="6717131" y="3713914"/>
            <a:ext cx="0" cy="529844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8" idx="3"/>
            <a:endCxn id="16" idx="7"/>
          </p:cNvCxnSpPr>
          <p:nvPr/>
        </p:nvCxnSpPr>
        <p:spPr>
          <a:xfrm flipH="1">
            <a:off x="6906285" y="3713914"/>
            <a:ext cx="558181" cy="614772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stCxn id="8" idx="3"/>
            <a:endCxn id="17" idx="0"/>
          </p:cNvCxnSpPr>
          <p:nvPr/>
        </p:nvCxnSpPr>
        <p:spPr>
          <a:xfrm>
            <a:off x="7464465" y="3713914"/>
            <a:ext cx="16478" cy="529844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stCxn id="6" idx="4"/>
            <a:endCxn id="11" idx="0"/>
          </p:cNvCxnSpPr>
          <p:nvPr/>
        </p:nvCxnSpPr>
        <p:spPr>
          <a:xfrm flipH="1">
            <a:off x="5953318" y="4823677"/>
            <a:ext cx="16478" cy="529844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>
            <a:stCxn id="16" idx="4"/>
            <a:endCxn id="14" idx="0"/>
          </p:cNvCxnSpPr>
          <p:nvPr/>
        </p:nvCxnSpPr>
        <p:spPr>
          <a:xfrm flipH="1">
            <a:off x="6700653" y="4823677"/>
            <a:ext cx="16478" cy="529844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16" idx="5"/>
            <a:endCxn id="15" idx="0"/>
          </p:cNvCxnSpPr>
          <p:nvPr/>
        </p:nvCxnSpPr>
        <p:spPr>
          <a:xfrm>
            <a:off x="6906285" y="4738749"/>
            <a:ext cx="558181" cy="614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>
            <a:stCxn id="17" idx="4"/>
            <a:endCxn id="15" idx="0"/>
          </p:cNvCxnSpPr>
          <p:nvPr/>
        </p:nvCxnSpPr>
        <p:spPr>
          <a:xfrm flipH="1">
            <a:off x="7464465" y="4823677"/>
            <a:ext cx="16478" cy="529844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12" idx="1"/>
            <a:endCxn id="17" idx="6"/>
          </p:cNvCxnSpPr>
          <p:nvPr/>
        </p:nvCxnSpPr>
        <p:spPr>
          <a:xfrm flipH="1">
            <a:off x="7748448" y="3796825"/>
            <a:ext cx="1470143" cy="736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12" idx="1"/>
            <a:endCxn id="16" idx="6"/>
          </p:cNvCxnSpPr>
          <p:nvPr/>
        </p:nvCxnSpPr>
        <p:spPr>
          <a:xfrm flipH="1">
            <a:off x="6984635" y="3796825"/>
            <a:ext cx="2233956" cy="736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stCxn id="12" idx="1"/>
            <a:endCxn id="8" idx="4"/>
          </p:cNvCxnSpPr>
          <p:nvPr/>
        </p:nvCxnSpPr>
        <p:spPr>
          <a:xfrm flipH="1" flipV="1">
            <a:off x="7731970" y="3713914"/>
            <a:ext cx="1486621" cy="82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>
            <a:stCxn id="12" idx="1"/>
            <a:endCxn id="10" idx="5"/>
          </p:cNvCxnSpPr>
          <p:nvPr/>
        </p:nvCxnSpPr>
        <p:spPr>
          <a:xfrm flipH="1" flipV="1">
            <a:off x="6103549" y="3423955"/>
            <a:ext cx="3115042" cy="372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>
            <a:stCxn id="12" idx="1"/>
            <a:endCxn id="11" idx="3"/>
          </p:cNvCxnSpPr>
          <p:nvPr/>
        </p:nvCxnSpPr>
        <p:spPr>
          <a:xfrm flipH="1">
            <a:off x="6220823" y="3796825"/>
            <a:ext cx="2997769" cy="1846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>
            <a:stCxn id="12" idx="1"/>
            <a:endCxn id="14" idx="3"/>
          </p:cNvCxnSpPr>
          <p:nvPr/>
        </p:nvCxnSpPr>
        <p:spPr>
          <a:xfrm flipH="1">
            <a:off x="6968157" y="3796825"/>
            <a:ext cx="2250434" cy="1846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>
            <a:stCxn id="19" idx="1"/>
            <a:endCxn id="17" idx="6"/>
          </p:cNvCxnSpPr>
          <p:nvPr/>
        </p:nvCxnSpPr>
        <p:spPr>
          <a:xfrm flipH="1" flipV="1">
            <a:off x="7748448" y="4533718"/>
            <a:ext cx="1470143" cy="529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>
            <a:stCxn id="6" idx="6"/>
            <a:endCxn id="19" idx="1"/>
          </p:cNvCxnSpPr>
          <p:nvPr/>
        </p:nvCxnSpPr>
        <p:spPr>
          <a:xfrm>
            <a:off x="6237301" y="4533718"/>
            <a:ext cx="2981290" cy="529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stCxn id="5" idx="4"/>
            <a:endCxn id="6" idx="2"/>
          </p:cNvCxnSpPr>
          <p:nvPr/>
        </p:nvCxnSpPr>
        <p:spPr>
          <a:xfrm>
            <a:off x="3913006" y="3979819"/>
            <a:ext cx="1789286" cy="553899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>
            <a:stCxn id="5" idx="4"/>
            <a:endCxn id="11" idx="1"/>
          </p:cNvCxnSpPr>
          <p:nvPr/>
        </p:nvCxnSpPr>
        <p:spPr>
          <a:xfrm>
            <a:off x="3913006" y="3979819"/>
            <a:ext cx="1772808" cy="1663662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>
            <a:stCxn id="5" idx="4"/>
            <a:endCxn id="16" idx="1"/>
          </p:cNvCxnSpPr>
          <p:nvPr/>
        </p:nvCxnSpPr>
        <p:spPr>
          <a:xfrm>
            <a:off x="3913006" y="3979819"/>
            <a:ext cx="2614971" cy="348866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>
            <a:stCxn id="5" idx="4"/>
            <a:endCxn id="17" idx="1"/>
          </p:cNvCxnSpPr>
          <p:nvPr/>
        </p:nvCxnSpPr>
        <p:spPr>
          <a:xfrm>
            <a:off x="3913006" y="3979819"/>
            <a:ext cx="3378783" cy="348866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>
            <a:stCxn id="5" idx="4"/>
            <a:endCxn id="14" idx="1"/>
          </p:cNvCxnSpPr>
          <p:nvPr/>
        </p:nvCxnSpPr>
        <p:spPr>
          <a:xfrm>
            <a:off x="3913006" y="3979819"/>
            <a:ext cx="2520142" cy="1663662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>
            <a:stCxn id="15" idx="1"/>
            <a:endCxn id="5" idx="4"/>
          </p:cNvCxnSpPr>
          <p:nvPr/>
        </p:nvCxnSpPr>
        <p:spPr>
          <a:xfrm flipH="1" flipV="1">
            <a:off x="3913006" y="3979819"/>
            <a:ext cx="3283955" cy="1663662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/>
          <p:cNvSpPr txBox="1"/>
          <p:nvPr/>
        </p:nvSpPr>
        <p:spPr>
          <a:xfrm>
            <a:off x="4936228" y="2114207"/>
            <a:ext cx="74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View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4417753" y="3292016"/>
            <a:ext cx="1268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Controller</a:t>
            </a:r>
            <a:endParaRPr lang="zh-TW" altLang="en-US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4767158" y="4389621"/>
            <a:ext cx="937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Model</a:t>
            </a:r>
            <a:endParaRPr lang="zh-TW" altLang="en-US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4268502" y="5458814"/>
            <a:ext cx="135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Repository</a:t>
            </a:r>
            <a:endParaRPr lang="zh-TW" altLang="en-US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8899560" y="2792355"/>
            <a:ext cx="1173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Common</a:t>
            </a:r>
            <a:endParaRPr lang="zh-TW" altLang="en-US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1677538" y="3978836"/>
            <a:ext cx="1827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IOC Framework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2178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5812" y="105818"/>
            <a:ext cx="11881512" cy="1325563"/>
          </a:xfrm>
        </p:spPr>
        <p:txBody>
          <a:bodyPr/>
          <a:lstStyle/>
          <a:p>
            <a:pPr algn="ctr"/>
            <a:r>
              <a:rPr lang="en-US" altLang="zh-TW" cap="none" dirty="0" smtClean="0">
                <a:solidFill>
                  <a:srgbClr val="FF0000"/>
                </a:solidFill>
              </a:rPr>
              <a:t>A</a:t>
            </a:r>
            <a:r>
              <a:rPr lang="en-US" altLang="zh-TW" cap="none" dirty="0" smtClean="0"/>
              <a:t>spect-</a:t>
            </a:r>
            <a:r>
              <a:rPr lang="en-US" altLang="zh-TW" cap="none" dirty="0" smtClean="0">
                <a:solidFill>
                  <a:srgbClr val="FF0000"/>
                </a:solidFill>
              </a:rPr>
              <a:t>O</a:t>
            </a:r>
            <a:r>
              <a:rPr lang="en-US" altLang="zh-TW" cap="none" dirty="0" smtClean="0"/>
              <a:t>riented </a:t>
            </a:r>
            <a:r>
              <a:rPr lang="en-US" altLang="zh-TW" cap="none" dirty="0" smtClean="0">
                <a:solidFill>
                  <a:srgbClr val="FF0000"/>
                </a:solidFill>
              </a:rPr>
              <a:t>P</a:t>
            </a:r>
            <a:r>
              <a:rPr lang="en-US" altLang="zh-TW" cap="none" dirty="0" smtClean="0"/>
              <a:t>rogramming Concept</a:t>
            </a:r>
            <a:endParaRPr lang="zh-TW" altLang="en-US" cap="none" dirty="0"/>
          </a:p>
        </p:txBody>
      </p:sp>
      <p:sp>
        <p:nvSpPr>
          <p:cNvPr id="4" name="橢圓 3"/>
          <p:cNvSpPr/>
          <p:nvPr/>
        </p:nvSpPr>
        <p:spPr>
          <a:xfrm>
            <a:off x="5269743" y="2679037"/>
            <a:ext cx="360000" cy="3600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2468527" y="2679037"/>
            <a:ext cx="360000" cy="3600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等腰三角形 7"/>
          <p:cNvSpPr/>
          <p:nvPr/>
        </p:nvSpPr>
        <p:spPr>
          <a:xfrm>
            <a:off x="3869135" y="2679037"/>
            <a:ext cx="360000" cy="360000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菱形 8"/>
          <p:cNvSpPr/>
          <p:nvPr/>
        </p:nvSpPr>
        <p:spPr>
          <a:xfrm>
            <a:off x="9471567" y="2679037"/>
            <a:ext cx="360000" cy="3600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6670351" y="2679037"/>
            <a:ext cx="360000" cy="3600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8070959" y="2679037"/>
            <a:ext cx="360000" cy="3600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/>
          <p:cNvCxnSpPr>
            <a:stCxn id="5" idx="3"/>
            <a:endCxn id="8" idx="1"/>
          </p:cNvCxnSpPr>
          <p:nvPr/>
        </p:nvCxnSpPr>
        <p:spPr>
          <a:xfrm>
            <a:off x="2828527" y="2859037"/>
            <a:ext cx="113060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8" idx="5"/>
          </p:cNvCxnSpPr>
          <p:nvPr/>
        </p:nvCxnSpPr>
        <p:spPr>
          <a:xfrm>
            <a:off x="4139135" y="2859037"/>
            <a:ext cx="113060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endCxn id="11" idx="2"/>
          </p:cNvCxnSpPr>
          <p:nvPr/>
        </p:nvCxnSpPr>
        <p:spPr>
          <a:xfrm>
            <a:off x="5629743" y="2859037"/>
            <a:ext cx="104060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11" idx="6"/>
            <a:endCxn id="12" idx="2"/>
          </p:cNvCxnSpPr>
          <p:nvPr/>
        </p:nvCxnSpPr>
        <p:spPr>
          <a:xfrm>
            <a:off x="7030351" y="2859037"/>
            <a:ext cx="104060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12" idx="6"/>
            <a:endCxn id="9" idx="1"/>
          </p:cNvCxnSpPr>
          <p:nvPr/>
        </p:nvCxnSpPr>
        <p:spPr>
          <a:xfrm>
            <a:off x="8430959" y="2859037"/>
            <a:ext cx="104060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endCxn id="5" idx="1"/>
          </p:cNvCxnSpPr>
          <p:nvPr/>
        </p:nvCxnSpPr>
        <p:spPr>
          <a:xfrm>
            <a:off x="1270000" y="2859037"/>
            <a:ext cx="1198527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9831567" y="2856409"/>
            <a:ext cx="1198527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582647" y="2304062"/>
            <a:ext cx="1048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Request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10430830" y="2304062"/>
            <a:ext cx="1144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Database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2282370" y="2304062"/>
            <a:ext cx="695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View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3388735" y="2304062"/>
            <a:ext cx="123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Controller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4952754" y="2304062"/>
            <a:ext cx="1019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Service1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6326354" y="2304062"/>
            <a:ext cx="1092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Service2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7704881" y="2304062"/>
            <a:ext cx="1092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Service3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8968481" y="2304062"/>
            <a:ext cx="1366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Repository</a:t>
            </a:r>
            <a:endParaRPr lang="zh-TW" altLang="en-US" dirty="0"/>
          </a:p>
        </p:txBody>
      </p:sp>
      <p:sp>
        <p:nvSpPr>
          <p:cNvPr id="3" name="橢圓 2"/>
          <p:cNvSpPr/>
          <p:nvPr/>
        </p:nvSpPr>
        <p:spPr>
          <a:xfrm>
            <a:off x="5150879" y="4568293"/>
            <a:ext cx="720000" cy="72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>
            <a:endCxn id="3" idx="2"/>
          </p:cNvCxnSpPr>
          <p:nvPr/>
        </p:nvCxnSpPr>
        <p:spPr>
          <a:xfrm flipV="1">
            <a:off x="4256976" y="4928293"/>
            <a:ext cx="893903" cy="9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V="1">
            <a:off x="5874817" y="4918826"/>
            <a:ext cx="893903" cy="9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閃電 12"/>
          <p:cNvSpPr/>
          <p:nvPr/>
        </p:nvSpPr>
        <p:spPr>
          <a:xfrm>
            <a:off x="5415216" y="4480560"/>
            <a:ext cx="148770" cy="619760"/>
          </a:xfrm>
          <a:prstGeom prst="lightningBol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0" name="直線單箭頭接點 29"/>
          <p:cNvCxnSpPr>
            <a:endCxn id="3" idx="0"/>
          </p:cNvCxnSpPr>
          <p:nvPr/>
        </p:nvCxnSpPr>
        <p:spPr>
          <a:xfrm flipH="1">
            <a:off x="5510879" y="4094480"/>
            <a:ext cx="599264" cy="473813"/>
          </a:xfrm>
          <a:prstGeom prst="straightConnector1">
            <a:avLst/>
          </a:prstGeom>
          <a:ln w="1905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38" idx="0"/>
            <a:endCxn id="3" idx="6"/>
          </p:cNvCxnSpPr>
          <p:nvPr/>
        </p:nvCxnSpPr>
        <p:spPr>
          <a:xfrm flipH="1" flipV="1">
            <a:off x="5870879" y="4928293"/>
            <a:ext cx="799472" cy="1082766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endCxn id="3" idx="2"/>
          </p:cNvCxnSpPr>
          <p:nvPr/>
        </p:nvCxnSpPr>
        <p:spPr>
          <a:xfrm flipV="1">
            <a:off x="4703927" y="4928293"/>
            <a:ext cx="446952" cy="710533"/>
          </a:xfrm>
          <a:prstGeom prst="straightConnector1">
            <a:avLst/>
          </a:prstGeom>
          <a:ln w="19050">
            <a:solidFill>
              <a:srgbClr val="FF006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/>
          <p:cNvSpPr txBox="1"/>
          <p:nvPr/>
        </p:nvSpPr>
        <p:spPr>
          <a:xfrm>
            <a:off x="4780702" y="3673094"/>
            <a:ext cx="27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After Throw Exception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3157126" y="5538454"/>
            <a:ext cx="3093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Before Service Method Call</a:t>
            </a:r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5123550" y="6011059"/>
            <a:ext cx="3093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After Service Method Call</a:t>
            </a:r>
            <a:endParaRPr lang="zh-TW" altLang="en-US" dirty="0"/>
          </a:p>
        </p:txBody>
      </p:sp>
      <p:cxnSp>
        <p:nvCxnSpPr>
          <p:cNvPr id="42" name="直線單箭頭接點 41"/>
          <p:cNvCxnSpPr/>
          <p:nvPr/>
        </p:nvCxnSpPr>
        <p:spPr>
          <a:xfrm flipV="1">
            <a:off x="2753360" y="2856409"/>
            <a:ext cx="1115775" cy="1309191"/>
          </a:xfrm>
          <a:prstGeom prst="straightConnector1">
            <a:avLst/>
          </a:prstGeom>
          <a:ln w="1905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endCxn id="4" idx="6"/>
          </p:cNvCxnSpPr>
          <p:nvPr/>
        </p:nvCxnSpPr>
        <p:spPr>
          <a:xfrm flipH="1">
            <a:off x="5629743" y="1767840"/>
            <a:ext cx="1138977" cy="1091197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endCxn id="11" idx="6"/>
          </p:cNvCxnSpPr>
          <p:nvPr/>
        </p:nvCxnSpPr>
        <p:spPr>
          <a:xfrm flipH="1">
            <a:off x="7030351" y="1828358"/>
            <a:ext cx="1130751" cy="1030679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endCxn id="12" idx="6"/>
          </p:cNvCxnSpPr>
          <p:nvPr/>
        </p:nvCxnSpPr>
        <p:spPr>
          <a:xfrm flipH="1">
            <a:off x="8430959" y="1846669"/>
            <a:ext cx="1040608" cy="1012368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 flipH="1">
            <a:off x="5188366" y="1681542"/>
            <a:ext cx="1203395" cy="1183738"/>
          </a:xfrm>
          <a:prstGeom prst="straightConnector1">
            <a:avLst/>
          </a:prstGeom>
          <a:ln w="1905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 flipH="1">
            <a:off x="6581930" y="1767840"/>
            <a:ext cx="946403" cy="1088569"/>
          </a:xfrm>
          <a:prstGeom prst="straightConnector1">
            <a:avLst/>
          </a:prstGeom>
          <a:ln w="1905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/>
          <p:nvPr/>
        </p:nvCxnSpPr>
        <p:spPr>
          <a:xfrm flipH="1">
            <a:off x="7975600" y="1767840"/>
            <a:ext cx="1148080" cy="1088569"/>
          </a:xfrm>
          <a:prstGeom prst="straightConnector1">
            <a:avLst/>
          </a:prstGeom>
          <a:ln w="1905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>
            <a:off x="6847840" y="2865280"/>
            <a:ext cx="1313262" cy="807814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>
            <a:off x="8239917" y="2848987"/>
            <a:ext cx="1313262" cy="807814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8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5812" y="105818"/>
            <a:ext cx="11881512" cy="1325563"/>
          </a:xfrm>
        </p:spPr>
        <p:txBody>
          <a:bodyPr/>
          <a:lstStyle/>
          <a:p>
            <a:pPr algn="ctr"/>
            <a:r>
              <a:rPr lang="en-US" altLang="zh-TW" dirty="0" smtClean="0"/>
              <a:t>W</a:t>
            </a:r>
            <a:r>
              <a:rPr lang="en-US" altLang="zh-TW" cap="none" dirty="0" smtClean="0"/>
              <a:t>hat</a:t>
            </a:r>
            <a:r>
              <a:rPr lang="en-US" altLang="zh-TW" dirty="0" smtClean="0"/>
              <a:t> M</a:t>
            </a:r>
            <a:r>
              <a:rPr lang="en-US" altLang="zh-TW" cap="none" dirty="0" smtClean="0"/>
              <a:t>aven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155811" y="1431381"/>
            <a:ext cx="11881513" cy="5283318"/>
          </a:xfrm>
        </p:spPr>
        <p:txBody>
          <a:bodyPr/>
          <a:lstStyle/>
          <a:p>
            <a:r>
              <a:rPr lang="en-US" altLang="zh-TW" sz="3200" cap="none" dirty="0" smtClean="0"/>
              <a:t>Apache </a:t>
            </a:r>
            <a:r>
              <a:rPr lang="en-US" altLang="zh-TW" sz="3200" cap="none" dirty="0"/>
              <a:t>M</a:t>
            </a:r>
            <a:r>
              <a:rPr lang="en-US" altLang="zh-TW" sz="3200" cap="none" dirty="0" smtClean="0"/>
              <a:t>aven is a </a:t>
            </a:r>
            <a:r>
              <a:rPr lang="en-US" altLang="zh-TW" sz="3200" b="1" cap="none" dirty="0" smtClean="0">
                <a:solidFill>
                  <a:srgbClr val="00B0F0"/>
                </a:solidFill>
              </a:rPr>
              <a:t>software project management</a:t>
            </a:r>
            <a:r>
              <a:rPr lang="en-US" altLang="zh-TW" sz="3200" cap="none" dirty="0" smtClean="0"/>
              <a:t> and </a:t>
            </a:r>
            <a:r>
              <a:rPr lang="en-US" altLang="zh-TW" sz="3200" b="1" cap="none" dirty="0" smtClean="0">
                <a:solidFill>
                  <a:srgbClr val="00B0F0"/>
                </a:solidFill>
              </a:rPr>
              <a:t>comprehension</a:t>
            </a:r>
            <a:r>
              <a:rPr lang="en-US" altLang="zh-TW" sz="3200" cap="none" dirty="0" smtClean="0">
                <a:solidFill>
                  <a:srgbClr val="00B0F0"/>
                </a:solidFill>
              </a:rPr>
              <a:t> </a:t>
            </a:r>
            <a:r>
              <a:rPr lang="en-US" altLang="zh-TW" sz="3200" cap="none" dirty="0" smtClean="0"/>
              <a:t>tool. Based on the concept of a </a:t>
            </a:r>
            <a:r>
              <a:rPr lang="en-US" altLang="zh-TW" sz="3200" b="1" cap="none" dirty="0" smtClean="0">
                <a:solidFill>
                  <a:srgbClr val="00B0F0"/>
                </a:solidFill>
              </a:rPr>
              <a:t>project object model</a:t>
            </a:r>
            <a:r>
              <a:rPr lang="en-US" altLang="zh-TW" sz="3200" cap="none" dirty="0" smtClean="0"/>
              <a:t> (POM), Maven can manage a project's </a:t>
            </a:r>
            <a:r>
              <a:rPr lang="en-US" altLang="zh-TW" sz="3200" b="1" cap="none" dirty="0" smtClean="0">
                <a:solidFill>
                  <a:srgbClr val="00B0F0"/>
                </a:solidFill>
              </a:rPr>
              <a:t>build</a:t>
            </a:r>
            <a:r>
              <a:rPr lang="en-US" altLang="zh-TW" sz="3200" cap="none" dirty="0" smtClean="0"/>
              <a:t>, </a:t>
            </a:r>
            <a:r>
              <a:rPr lang="en-US" altLang="zh-TW" sz="3200" b="1" cap="none" dirty="0" smtClean="0">
                <a:solidFill>
                  <a:srgbClr val="00B0F0"/>
                </a:solidFill>
              </a:rPr>
              <a:t>reporting</a:t>
            </a:r>
            <a:r>
              <a:rPr lang="en-US" altLang="zh-TW" sz="3200" cap="none" dirty="0" smtClean="0">
                <a:solidFill>
                  <a:srgbClr val="00B0F0"/>
                </a:solidFill>
              </a:rPr>
              <a:t> </a:t>
            </a:r>
            <a:r>
              <a:rPr lang="en-US" altLang="zh-TW" sz="3200" cap="none" dirty="0" smtClean="0"/>
              <a:t>and </a:t>
            </a:r>
            <a:r>
              <a:rPr lang="en-US" altLang="zh-TW" sz="3200" b="1" cap="none" dirty="0" smtClean="0">
                <a:solidFill>
                  <a:srgbClr val="00B0F0"/>
                </a:solidFill>
              </a:rPr>
              <a:t>documentation</a:t>
            </a:r>
            <a:r>
              <a:rPr lang="en-US" altLang="zh-TW" sz="3200" cap="none" dirty="0" smtClean="0">
                <a:solidFill>
                  <a:srgbClr val="00B0F0"/>
                </a:solidFill>
              </a:rPr>
              <a:t> </a:t>
            </a:r>
            <a:r>
              <a:rPr lang="en-US" altLang="zh-TW" sz="3200" cap="none" dirty="0" smtClean="0"/>
              <a:t>from a central piece of information. </a:t>
            </a:r>
            <a:endParaRPr lang="en-US" altLang="zh-TW" cap="none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8100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5812" y="105818"/>
            <a:ext cx="11881512" cy="1325563"/>
          </a:xfrm>
        </p:spPr>
        <p:txBody>
          <a:bodyPr/>
          <a:lstStyle/>
          <a:p>
            <a:r>
              <a:rPr lang="en-US" altLang="zh-TW" cap="none" dirty="0" smtClean="0"/>
              <a:t>Spring Core 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893" y="1662112"/>
            <a:ext cx="10039350" cy="4752975"/>
          </a:xfrm>
          <a:prstGeom prst="rect">
            <a:avLst/>
          </a:prstGeom>
        </p:spPr>
      </p:pic>
      <p:pic>
        <p:nvPicPr>
          <p:cNvPr id="4" name="內容版面配置區 3"/>
          <p:cNvPicPr>
            <a:picLocks noGrp="1"/>
          </p:cNvPicPr>
          <p:nvPr>
            <p:ph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67" y="2171065"/>
            <a:ext cx="10668002" cy="3960000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726" y="1431381"/>
            <a:ext cx="3184843" cy="5333786"/>
          </a:xfrm>
          <a:prstGeom prst="rect">
            <a:avLst/>
          </a:prstGeom>
        </p:spPr>
      </p:pic>
      <p:pic>
        <p:nvPicPr>
          <p:cNvPr id="7" name="圖片 6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" y="2401796"/>
            <a:ext cx="1219200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260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95" y="1262378"/>
            <a:ext cx="11218409" cy="524002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5812" y="105818"/>
            <a:ext cx="11881512" cy="1325563"/>
          </a:xfrm>
        </p:spPr>
        <p:txBody>
          <a:bodyPr/>
          <a:lstStyle/>
          <a:p>
            <a:r>
              <a:rPr lang="en-US" altLang="zh-TW" cap="none" dirty="0" smtClean="0"/>
              <a:t>Spring AOP 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470" y="1910080"/>
            <a:ext cx="10453060" cy="4320000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905" y="2478722"/>
            <a:ext cx="4058952" cy="357337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303" y="1879150"/>
            <a:ext cx="9223972" cy="435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96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5812" y="105818"/>
            <a:ext cx="11881512" cy="1325563"/>
          </a:xfrm>
        </p:spPr>
        <p:txBody>
          <a:bodyPr/>
          <a:lstStyle/>
          <a:p>
            <a:pPr algn="ctr"/>
            <a:r>
              <a:rPr lang="en-US" altLang="zh-TW" cap="none" dirty="0" smtClean="0"/>
              <a:t>Usage Scenarios (1/3)</a:t>
            </a:r>
            <a:endParaRPr lang="zh-TW" altLang="en-US" cap="none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000" y="1232101"/>
            <a:ext cx="7560000" cy="543900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9876000" y="6225737"/>
            <a:ext cx="689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/>
              <a:t>[9]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3730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5812" y="105818"/>
            <a:ext cx="11881512" cy="1325563"/>
          </a:xfrm>
        </p:spPr>
        <p:txBody>
          <a:bodyPr/>
          <a:lstStyle/>
          <a:p>
            <a:r>
              <a:rPr lang="en-US" altLang="zh-TW" cap="none" dirty="0"/>
              <a:t>Usage Scenarios </a:t>
            </a:r>
            <a:r>
              <a:rPr lang="en-US" altLang="zh-TW" cap="none" dirty="0" smtClean="0"/>
              <a:t>(2/3</a:t>
            </a:r>
            <a:r>
              <a:rPr lang="en-US" altLang="zh-TW" cap="none" dirty="0"/>
              <a:t>)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0" y="1051859"/>
            <a:ext cx="7200000" cy="5619242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9693211" y="6209436"/>
            <a:ext cx="689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/>
              <a:t>[10]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40706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5812" y="105818"/>
            <a:ext cx="11881512" cy="1325563"/>
          </a:xfrm>
        </p:spPr>
        <p:txBody>
          <a:bodyPr/>
          <a:lstStyle/>
          <a:p>
            <a:r>
              <a:rPr lang="en-US" altLang="zh-TW" cap="none" dirty="0"/>
              <a:t>Usage Scenarios </a:t>
            </a:r>
            <a:r>
              <a:rPr lang="en-US" altLang="zh-TW" cap="none" dirty="0" smtClean="0"/>
              <a:t>(3/3</a:t>
            </a:r>
            <a:r>
              <a:rPr lang="en-US" altLang="zh-TW" cap="none" dirty="0"/>
              <a:t>)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0" y="1307545"/>
            <a:ext cx="7200000" cy="5550455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9693211" y="6209436"/>
            <a:ext cx="689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/>
              <a:t>[11]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93480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5812" y="105818"/>
            <a:ext cx="11881512" cy="1325563"/>
          </a:xfrm>
        </p:spPr>
        <p:txBody>
          <a:bodyPr/>
          <a:lstStyle/>
          <a:p>
            <a:pPr algn="ctr"/>
            <a:r>
              <a:rPr lang="en-US" altLang="zh-TW" cap="none" dirty="0"/>
              <a:t>S</a:t>
            </a:r>
            <a:r>
              <a:rPr lang="en-US" altLang="zh-TW" cap="none" dirty="0" smtClean="0"/>
              <a:t>how Complete Projects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155811" y="1431381"/>
            <a:ext cx="11881513" cy="5283318"/>
          </a:xfrm>
        </p:spPr>
        <p:txBody>
          <a:bodyPr/>
          <a:lstStyle/>
          <a:p>
            <a:r>
              <a:rPr lang="en-US" altLang="zh-TW" cap="none" dirty="0" smtClean="0"/>
              <a:t>Demo Projects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8898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5812" y="105818"/>
            <a:ext cx="11881512" cy="1325563"/>
          </a:xfrm>
        </p:spPr>
        <p:txBody>
          <a:bodyPr/>
          <a:lstStyle/>
          <a:p>
            <a:pPr algn="ctr"/>
            <a:r>
              <a:rPr lang="en-US" altLang="zh-TW" cap="none" dirty="0" smtClean="0"/>
              <a:t>Future Works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155811" y="1431381"/>
            <a:ext cx="11881513" cy="5283318"/>
          </a:xfrm>
        </p:spPr>
        <p:txBody>
          <a:bodyPr/>
          <a:lstStyle/>
          <a:p>
            <a:r>
              <a:rPr lang="en-US" altLang="zh-TW" cap="none" dirty="0" smtClean="0"/>
              <a:t>Basic </a:t>
            </a:r>
            <a:r>
              <a:rPr lang="en-US" altLang="zh-TW" cap="none" dirty="0"/>
              <a:t>t</a:t>
            </a:r>
            <a:r>
              <a:rPr lang="en-US" altLang="zh-TW" cap="none" dirty="0" smtClean="0"/>
              <a:t>echnology </a:t>
            </a:r>
            <a:r>
              <a:rPr lang="en-US" altLang="zh-TW" cap="none" dirty="0"/>
              <a:t>i</a:t>
            </a:r>
            <a:r>
              <a:rPr lang="en-US" altLang="zh-TW" cap="none" dirty="0" smtClean="0"/>
              <a:t>nstead of </a:t>
            </a:r>
            <a:r>
              <a:rPr lang="en-US" altLang="zh-TW" cap="none" dirty="0"/>
              <a:t>Spring </a:t>
            </a:r>
            <a:r>
              <a:rPr lang="en-US" altLang="zh-TW" cap="none" dirty="0" smtClean="0"/>
              <a:t>encapsulate result</a:t>
            </a:r>
          </a:p>
          <a:p>
            <a:r>
              <a:rPr lang="en-US" altLang="zh-TW" cap="none" dirty="0" smtClean="0"/>
              <a:t>Writing a simple but completely system (view, controller, service, repository, database)</a:t>
            </a:r>
          </a:p>
          <a:p>
            <a:r>
              <a:rPr lang="en-US" altLang="zh-TW" cap="none" dirty="0" smtClean="0"/>
              <a:t>Enjoy the open source, keep contact with everyone</a:t>
            </a:r>
            <a:endParaRPr lang="en-US" altLang="zh-TW" dirty="0"/>
          </a:p>
          <a:p>
            <a:pPr marL="0" indent="0">
              <a:buNone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1895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5812" y="105818"/>
            <a:ext cx="11881512" cy="1325563"/>
          </a:xfrm>
        </p:spPr>
        <p:txBody>
          <a:bodyPr/>
          <a:lstStyle/>
          <a:p>
            <a:pPr algn="ctr"/>
            <a:r>
              <a:rPr lang="en-US" altLang="zh-TW" dirty="0" err="1" smtClean="0"/>
              <a:t>R</a:t>
            </a:r>
            <a:r>
              <a:rPr lang="en-US" altLang="zh-TW" cap="none" dirty="0" err="1" smtClean="0"/>
              <a:t>efencnce</a:t>
            </a:r>
            <a:endParaRPr lang="zh-TW" altLang="en-US" cap="none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155811" y="1431381"/>
            <a:ext cx="11881513" cy="5283318"/>
          </a:xfrm>
        </p:spPr>
        <p:txBody>
          <a:bodyPr/>
          <a:lstStyle/>
          <a:p>
            <a:pPr marL="457200" indent="-457200">
              <a:buFont typeface="+mj-lt"/>
              <a:buAutoNum type="arabicPeriod" startAt="7"/>
            </a:pPr>
            <a:r>
              <a:rPr lang="en-US" altLang="zh-TW" cap="none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http://docs.spring.io/spring/docs/4.1.8.release/spring-framework-reference/htmlsingle/#overview-modules</a:t>
            </a:r>
            <a:endParaRPr lang="en-US" altLang="zh-TW" cap="none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 startAt="7"/>
            </a:pPr>
            <a:r>
              <a:rPr lang="en-US" altLang="zh-TW" cap="none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http://docs.spring.io/spring/docs/4.1.8.release/spring-framework-reference/htmlsingle/#</a:t>
            </a:r>
            <a:r>
              <a:rPr lang="en-US" altLang="zh-TW" cap="none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overview-modules</a:t>
            </a:r>
            <a:endParaRPr lang="en-US" altLang="zh-TW" cap="none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 startAt="7"/>
            </a:pPr>
            <a:r>
              <a:rPr lang="en-US" altLang="zh-TW" cap="none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http://docs.spring.io/spring/docs/4.1.8.release/spring-framework-reference/htmlsingle/#</a:t>
            </a:r>
            <a:r>
              <a:rPr lang="en-US" altLang="zh-TW" cap="none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overview-modules</a:t>
            </a:r>
            <a:endParaRPr lang="en-US" altLang="zh-TW" cap="none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 startAt="7"/>
            </a:pPr>
            <a:r>
              <a:rPr lang="en-US" altLang="zh-TW" cap="none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http://docs.spring.io/spring/docs/4.1.8.release/spring-framework-reference/htmlsingle/#overview-modules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 startAt="7"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 startAt="7"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 startAt="7"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4545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5812" y="105818"/>
            <a:ext cx="11881512" cy="1325563"/>
          </a:xfrm>
        </p:spPr>
        <p:txBody>
          <a:bodyPr/>
          <a:lstStyle/>
          <a:p>
            <a:pPr algn="ctr"/>
            <a:r>
              <a:rPr lang="en-US" altLang="zh-TW" dirty="0" smtClean="0"/>
              <a:t>W</a:t>
            </a:r>
            <a:r>
              <a:rPr lang="en-US" altLang="zh-TW" cap="none" dirty="0" smtClean="0"/>
              <a:t>hy</a:t>
            </a:r>
            <a:r>
              <a:rPr lang="en-US" altLang="zh-TW" dirty="0" smtClean="0"/>
              <a:t> M</a:t>
            </a:r>
            <a:r>
              <a:rPr lang="en-US" altLang="zh-TW" cap="none" dirty="0" smtClean="0"/>
              <a:t>aven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155811" y="1431381"/>
            <a:ext cx="11881513" cy="5283318"/>
          </a:xfrm>
        </p:spPr>
        <p:txBody>
          <a:bodyPr/>
          <a:lstStyle/>
          <a:p>
            <a:r>
              <a:rPr lang="en-US" altLang="zh-TW" sz="2800" cap="none" dirty="0">
                <a:latin typeface="MV Boli" panose="02000500030200090000" pitchFamily="2" charset="0"/>
                <a:ea typeface="微軟正黑體" panose="020B0604030504040204" pitchFamily="34" charset="-120"/>
                <a:cs typeface="MV Boli" panose="02000500030200090000" pitchFamily="2" charset="0"/>
              </a:rPr>
              <a:t>T</a:t>
            </a:r>
            <a:r>
              <a:rPr lang="en-US" altLang="zh-TW" sz="2800" cap="none" dirty="0" smtClean="0">
                <a:latin typeface="MV Boli" panose="02000500030200090000" pitchFamily="2" charset="0"/>
                <a:ea typeface="微軟正黑體" panose="020B0604030504040204" pitchFamily="34" charset="-120"/>
                <a:cs typeface="MV Boli" panose="02000500030200090000" pitchFamily="2" charset="0"/>
              </a:rPr>
              <a:t>o solving library dependency hell problem</a:t>
            </a:r>
          </a:p>
          <a:p>
            <a:pPr marL="0" indent="0">
              <a:buNone/>
            </a:pPr>
            <a:endParaRPr lang="en-US" altLang="zh-TW" sz="1200" cap="none" dirty="0" smtClean="0">
              <a:latin typeface="MV Boli" panose="02000500030200090000" pitchFamily="2" charset="0"/>
              <a:ea typeface="微軟正黑體" panose="020B0604030504040204" pitchFamily="34" charset="-120"/>
              <a:cs typeface="MV Boli" panose="02000500030200090000" pitchFamily="2" charset="0"/>
            </a:endParaRPr>
          </a:p>
          <a:p>
            <a:r>
              <a:rPr lang="en-US" altLang="zh-TW" sz="2800" cap="none" dirty="0">
                <a:latin typeface="MV Boli" panose="02000500030200090000" pitchFamily="2" charset="0"/>
                <a:ea typeface="微軟正黑體" panose="020B0604030504040204" pitchFamily="34" charset="-120"/>
                <a:cs typeface="MV Boli" panose="02000500030200090000" pitchFamily="2" charset="0"/>
              </a:rPr>
              <a:t>C</a:t>
            </a:r>
            <a:r>
              <a:rPr lang="en-US" altLang="zh-TW" sz="2800" cap="none" dirty="0" smtClean="0">
                <a:latin typeface="MV Boli" panose="02000500030200090000" pitchFamily="2" charset="0"/>
                <a:ea typeface="微軟正黑體" panose="020B0604030504040204" pitchFamily="34" charset="-120"/>
                <a:cs typeface="MV Boli" panose="02000500030200090000" pitchFamily="2" charset="0"/>
              </a:rPr>
              <a:t>omprehensive software develop and management tool</a:t>
            </a:r>
          </a:p>
          <a:p>
            <a:pPr marL="0" indent="0">
              <a:buNone/>
            </a:pPr>
            <a:endParaRPr lang="en-US" altLang="zh-TW" sz="1200" cap="none" dirty="0" smtClean="0">
              <a:latin typeface="MV Boli" panose="02000500030200090000" pitchFamily="2" charset="0"/>
              <a:ea typeface="微軟正黑體" panose="020B0604030504040204" pitchFamily="34" charset="-120"/>
              <a:cs typeface="MV Boli" panose="02000500030200090000" pitchFamily="2" charset="0"/>
            </a:endParaRPr>
          </a:p>
          <a:p>
            <a:r>
              <a:rPr lang="en-US" altLang="zh-TW" sz="2800" cap="none" dirty="0" smtClean="0">
                <a:latin typeface="MV Boli" panose="02000500030200090000" pitchFamily="2" charset="0"/>
                <a:ea typeface="微軟正黑體" panose="020B0604030504040204" pitchFamily="34" charset="-120"/>
                <a:cs typeface="MV Boli" panose="02000500030200090000" pitchFamily="2" charset="0"/>
              </a:rPr>
              <a:t>Popular in open source project and framework</a:t>
            </a:r>
            <a:endParaRPr lang="zh-TW" altLang="en-US" dirty="0">
              <a:latin typeface="MV Boli" panose="02000500030200090000" pitchFamily="2" charset="0"/>
              <a:ea typeface="微軟正黑體" panose="020B0604030504040204" pitchFamily="34" charset="-12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91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5812" y="105818"/>
            <a:ext cx="11881512" cy="1325563"/>
          </a:xfrm>
        </p:spPr>
        <p:txBody>
          <a:bodyPr/>
          <a:lstStyle/>
          <a:p>
            <a:pPr algn="ctr"/>
            <a:r>
              <a:rPr lang="en-US" altLang="zh-TW" cap="none" dirty="0" smtClean="0"/>
              <a:t>Simple Maven</a:t>
            </a:r>
            <a:r>
              <a:rPr lang="zh-TW" altLang="en-US" cap="none" dirty="0" smtClean="0"/>
              <a:t> </a:t>
            </a:r>
            <a:r>
              <a:rPr lang="en-US" altLang="zh-TW" cap="none" dirty="0" smtClean="0"/>
              <a:t>Project</a:t>
            </a:r>
            <a:r>
              <a:rPr lang="en-US" altLang="zh-TW" dirty="0" smtClean="0"/>
              <a:t> (</a:t>
            </a:r>
            <a:r>
              <a:rPr lang="en-US" altLang="zh-TW" cap="none" dirty="0" smtClean="0"/>
              <a:t>jar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155811" y="1431381"/>
            <a:ext cx="11881513" cy="528331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 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409" y="3014588"/>
            <a:ext cx="4470315" cy="3600000"/>
          </a:xfrm>
          <a:prstGeom prst="rect">
            <a:avLst/>
          </a:prstGeom>
        </p:spPr>
      </p:pic>
      <p:pic>
        <p:nvPicPr>
          <p:cNvPr id="5" name="圖片 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930" y="2705627"/>
            <a:ext cx="10333191" cy="3600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378" y="128560"/>
            <a:ext cx="6067425" cy="535305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23" y="57677"/>
            <a:ext cx="5029200" cy="482917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138" y="157135"/>
            <a:ext cx="6048375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10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5812" y="105818"/>
            <a:ext cx="11881512" cy="1325563"/>
          </a:xfrm>
        </p:spPr>
        <p:txBody>
          <a:bodyPr/>
          <a:lstStyle/>
          <a:p>
            <a:pPr algn="ctr"/>
            <a:r>
              <a:rPr lang="en-US" altLang="zh-TW" cap="none" dirty="0" smtClean="0"/>
              <a:t>Simple Maven</a:t>
            </a:r>
            <a:r>
              <a:rPr lang="zh-TW" altLang="en-US" cap="none" dirty="0" smtClean="0"/>
              <a:t> </a:t>
            </a:r>
            <a:r>
              <a:rPr lang="en-US" altLang="zh-TW" cap="none" dirty="0" smtClean="0"/>
              <a:t>Project</a:t>
            </a:r>
            <a:r>
              <a:rPr lang="en-US" altLang="zh-TW" dirty="0" smtClean="0"/>
              <a:t> (</a:t>
            </a:r>
            <a:r>
              <a:rPr lang="en-US" altLang="zh-TW" cap="none" dirty="0"/>
              <a:t>w</a:t>
            </a:r>
            <a:r>
              <a:rPr lang="en-US" altLang="zh-TW" cap="none" dirty="0" smtClean="0"/>
              <a:t>ar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155811" y="1431381"/>
            <a:ext cx="11881513" cy="528331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 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428" y="2941639"/>
            <a:ext cx="4522182" cy="3600000"/>
          </a:xfrm>
          <a:prstGeom prst="rect">
            <a:avLst/>
          </a:prstGeom>
        </p:spPr>
      </p:pic>
      <p:pic>
        <p:nvPicPr>
          <p:cNvPr id="5" name="圖片 4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67" y="2479844"/>
            <a:ext cx="10058400" cy="3600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74" y="615814"/>
            <a:ext cx="5029200" cy="482917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807" y="553734"/>
            <a:ext cx="6067425" cy="535305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834" y="553734"/>
            <a:ext cx="6096000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708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155811" y="1431381"/>
            <a:ext cx="11881513" cy="528331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 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" y="0"/>
            <a:ext cx="9120840" cy="6876000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9276651" y="6253034"/>
            <a:ext cx="689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/>
              <a:t>[1]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92183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155811" y="1431381"/>
            <a:ext cx="11881513" cy="528331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 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06371" cy="68580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9276651" y="6253034"/>
            <a:ext cx="689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/>
              <a:t>[2]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55238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5812" y="105818"/>
            <a:ext cx="11881512" cy="1325563"/>
          </a:xfrm>
        </p:spPr>
        <p:txBody>
          <a:bodyPr/>
          <a:lstStyle/>
          <a:p>
            <a:pPr algn="ctr"/>
            <a:r>
              <a:rPr lang="en-US" altLang="zh-TW" dirty="0" smtClean="0"/>
              <a:t>C</a:t>
            </a:r>
            <a:r>
              <a:rPr lang="en-US" altLang="zh-TW" cap="none" dirty="0" smtClean="0"/>
              <a:t>ompare </a:t>
            </a:r>
            <a:r>
              <a:rPr lang="en-US" altLang="zh-TW" cap="none" dirty="0"/>
              <a:t>t</a:t>
            </a:r>
            <a:r>
              <a:rPr lang="en-US" altLang="zh-TW" cap="none" dirty="0" smtClean="0"/>
              <a:t>o Ant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427283666"/>
              </p:ext>
            </p:extLst>
          </p:nvPr>
        </p:nvGraphicFramePr>
        <p:xfrm>
          <a:off x="503634" y="1543678"/>
          <a:ext cx="11184732" cy="4510095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630012"/>
                <a:gridCol w="5069840"/>
                <a:gridCol w="3484880"/>
              </a:tblGrid>
              <a:tr h="42055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Maven</a:t>
                      </a:r>
                      <a:endParaRPr lang="zh-TW" altLang="en-US" dirty="0"/>
                    </a:p>
                  </a:txBody>
                  <a:tcPr/>
                </a:tc>
              </a:tr>
              <a:tr h="72514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Create Project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Simple Java Project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Maven Project</a:t>
                      </a:r>
                      <a:endParaRPr lang="zh-TW" altLang="en-US" dirty="0"/>
                    </a:p>
                  </a:txBody>
                  <a:tcPr/>
                </a:tc>
              </a:tr>
              <a:tr h="42055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Library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Put in Custom</a:t>
                      </a:r>
                      <a:r>
                        <a:rPr lang="en-US" altLang="zh-TW" baseline="0" dirty="0" smtClean="0"/>
                        <a:t> Directory, </a:t>
                      </a:r>
                      <a:r>
                        <a:rPr lang="en-US" altLang="zh-TW" dirty="0" smtClean="0"/>
                        <a:t>Add</a:t>
                      </a:r>
                      <a:r>
                        <a:rPr lang="en-US" altLang="zh-TW" baseline="0" dirty="0" smtClean="0"/>
                        <a:t> to Build Path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Add Dependencies</a:t>
                      </a:r>
                      <a:r>
                        <a:rPr lang="en-US" altLang="zh-TW" baseline="0" dirty="0" smtClean="0"/>
                        <a:t> to pom.xml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42055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Custom Directory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Same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42055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Coding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Same</a:t>
                      </a:r>
                      <a:endParaRPr lang="zh-TW" altLang="en-US" dirty="0"/>
                    </a:p>
                  </a:txBody>
                  <a:tcPr/>
                </a:tc>
              </a:tr>
              <a:tr h="42055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Unit</a:t>
                      </a:r>
                      <a:r>
                        <a:rPr lang="en-US" altLang="zh-TW" baseline="0" dirty="0" smtClean="0"/>
                        <a:t> Test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Custom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In Lifecycle</a:t>
                      </a:r>
                      <a:endParaRPr lang="zh-TW" altLang="en-US" dirty="0"/>
                    </a:p>
                  </a:txBody>
                  <a:tcPr/>
                </a:tc>
              </a:tr>
              <a:tr h="42055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Build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build.xml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pom.xml</a:t>
                      </a:r>
                      <a:endParaRPr lang="zh-TW" altLang="en-US" dirty="0"/>
                    </a:p>
                  </a:txBody>
                  <a:tcPr/>
                </a:tc>
              </a:tr>
              <a:tr h="42055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Report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Custom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Maven</a:t>
                      </a:r>
                      <a:r>
                        <a:rPr lang="en-US" altLang="zh-TW" baseline="0" dirty="0" smtClean="0"/>
                        <a:t> Build</a:t>
                      </a:r>
                      <a:endParaRPr lang="zh-TW" altLang="en-US" dirty="0"/>
                    </a:p>
                  </a:txBody>
                  <a:tcPr/>
                </a:tc>
              </a:tr>
              <a:tr h="42055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/>
                        <a:t>Document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/>
                        <a:t>Custom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/>
                        <a:t>Maven Build</a:t>
                      </a:r>
                      <a:endParaRPr lang="zh-TW" altLang="en-US" dirty="0"/>
                    </a:p>
                  </a:txBody>
                  <a:tcPr/>
                </a:tc>
              </a:tr>
              <a:tr h="42055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Continuous</a:t>
                      </a:r>
                      <a:r>
                        <a:rPr lang="en-US" altLang="zh-TW" baseline="0" dirty="0" smtClean="0"/>
                        <a:t> Integration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Custom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Highly Support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弧形向右箭號 2"/>
          <p:cNvSpPr/>
          <p:nvPr/>
        </p:nvSpPr>
        <p:spPr>
          <a:xfrm flipV="1">
            <a:off x="30480" y="2926080"/>
            <a:ext cx="447040" cy="130048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" name="弧形向右箭號 4"/>
          <p:cNvSpPr/>
          <p:nvPr/>
        </p:nvSpPr>
        <p:spPr>
          <a:xfrm flipH="1" flipV="1">
            <a:off x="11718846" y="2804160"/>
            <a:ext cx="447040" cy="130048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" name="弧形向右箭號 5"/>
          <p:cNvSpPr/>
          <p:nvPr/>
        </p:nvSpPr>
        <p:spPr>
          <a:xfrm flipH="1" flipV="1">
            <a:off x="11714480" y="4592320"/>
            <a:ext cx="447040" cy="130048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7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小水滴">
  <a:themeElements>
    <a:clrScheme name="小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自訂 1">
      <a:majorFont>
        <a:latin typeface="MV Boli"/>
        <a:ea typeface="微軟正黑體"/>
        <a:cs typeface=""/>
      </a:majorFont>
      <a:minorFont>
        <a:latin typeface="MV Boli"/>
        <a:ea typeface="微軟正黑體"/>
        <a:cs typeface=""/>
      </a:minorFont>
    </a:fontScheme>
    <a:fmtScheme name="小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TM04033925[[fn=小水滴]]</Template>
  <TotalTime>1874</TotalTime>
  <Words>643</Words>
  <Application>Microsoft Office PowerPoint</Application>
  <PresentationFormat>寬螢幕</PresentationFormat>
  <Paragraphs>199</Paragraphs>
  <Slides>37</Slides>
  <Notes>21</Notes>
  <HiddenSlides>1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43" baseType="lpstr">
      <vt:lpstr>微軟正黑體</vt:lpstr>
      <vt:lpstr>新細明體</vt:lpstr>
      <vt:lpstr>Arial</vt:lpstr>
      <vt:lpstr>Calibri</vt:lpstr>
      <vt:lpstr>MV Boli</vt:lpstr>
      <vt:lpstr>小水滴</vt:lpstr>
      <vt:lpstr>PowerPoint 簡報</vt:lpstr>
      <vt:lpstr>Outline</vt:lpstr>
      <vt:lpstr>What Maven</vt:lpstr>
      <vt:lpstr>Why Maven</vt:lpstr>
      <vt:lpstr>Simple Maven Project (jar)</vt:lpstr>
      <vt:lpstr>Simple Maven Project (war)</vt:lpstr>
      <vt:lpstr>PowerPoint 簡報</vt:lpstr>
      <vt:lpstr>PowerPoint 簡報</vt:lpstr>
      <vt:lpstr>Compare to Ant</vt:lpstr>
      <vt:lpstr>Maven Build – Coordinates</vt:lpstr>
      <vt:lpstr>Maven Build – Dependency</vt:lpstr>
      <vt:lpstr>Maven Build – Life Cycle(1/3)</vt:lpstr>
      <vt:lpstr>Maven Build – Life Cycle(2/3)</vt:lpstr>
      <vt:lpstr>Maven Build – Life Cycle(3/3)</vt:lpstr>
      <vt:lpstr>Maven Build – Reporting</vt:lpstr>
      <vt:lpstr>Maven Build – Documentation</vt:lpstr>
      <vt:lpstr>Maven Build – mvn clean install site</vt:lpstr>
      <vt:lpstr>Create Maven Project Demo</vt:lpstr>
      <vt:lpstr>Future Works</vt:lpstr>
      <vt:lpstr>Refencnce</vt:lpstr>
      <vt:lpstr>PowerPoint 簡報</vt:lpstr>
      <vt:lpstr>Outline</vt:lpstr>
      <vt:lpstr>What Spring Framework</vt:lpstr>
      <vt:lpstr>Spring Framework Artifacts</vt:lpstr>
      <vt:lpstr>ApplicationContext.xml</vt:lpstr>
      <vt:lpstr>Why Spring Framework</vt:lpstr>
      <vt:lpstr>How Spring Framework - Loosely Couple</vt:lpstr>
      <vt:lpstr>Inversion Of Control(Dependency Injection) Concept</vt:lpstr>
      <vt:lpstr>Aspect-Oriented Programming Concept</vt:lpstr>
      <vt:lpstr>Spring Core </vt:lpstr>
      <vt:lpstr>Spring AOP </vt:lpstr>
      <vt:lpstr>Usage Scenarios (1/3)</vt:lpstr>
      <vt:lpstr>Usage Scenarios (2/3)</vt:lpstr>
      <vt:lpstr>Usage Scenarios (3/3)</vt:lpstr>
      <vt:lpstr>Show Complete Projects</vt:lpstr>
      <vt:lpstr>Future Works</vt:lpstr>
      <vt:lpstr>Refencnce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82</cp:revision>
  <dcterms:created xsi:type="dcterms:W3CDTF">2015-12-11T03:59:15Z</dcterms:created>
  <dcterms:modified xsi:type="dcterms:W3CDTF">2015-12-17T05:34:18Z</dcterms:modified>
</cp:coreProperties>
</file>