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258" r:id="rId4"/>
    <p:sldId id="273" r:id="rId5"/>
    <p:sldId id="280" r:id="rId6"/>
    <p:sldId id="281" r:id="rId7"/>
    <p:sldId id="275" r:id="rId8"/>
    <p:sldId id="263" r:id="rId9"/>
    <p:sldId id="287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38" r:id="rId19"/>
    <p:sldId id="339" r:id="rId20"/>
    <p:sldId id="277" r:id="rId21"/>
    <p:sldId id="342" r:id="rId22"/>
    <p:sldId id="340" r:id="rId23"/>
    <p:sldId id="268" r:id="rId24"/>
    <p:sldId id="310" r:id="rId25"/>
    <p:sldId id="327" r:id="rId26"/>
    <p:sldId id="326" r:id="rId27"/>
    <p:sldId id="328" r:id="rId28"/>
    <p:sldId id="288" r:id="rId29"/>
    <p:sldId id="319" r:id="rId30"/>
    <p:sldId id="320" r:id="rId31"/>
    <p:sldId id="321" r:id="rId32"/>
    <p:sldId id="289" r:id="rId33"/>
    <p:sldId id="322" r:id="rId34"/>
    <p:sldId id="323" r:id="rId35"/>
    <p:sldId id="324" r:id="rId36"/>
    <p:sldId id="325" r:id="rId37"/>
    <p:sldId id="270" r:id="rId38"/>
    <p:sldId id="290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259" r:id="rId49"/>
    <p:sldId id="302" r:id="rId50"/>
    <p:sldId id="299" r:id="rId51"/>
    <p:sldId id="300" r:id="rId52"/>
    <p:sldId id="301" r:id="rId53"/>
    <p:sldId id="260" r:id="rId54"/>
    <p:sldId id="309" r:id="rId55"/>
    <p:sldId id="308" r:id="rId56"/>
    <p:sldId id="306" r:id="rId57"/>
    <p:sldId id="307" r:id="rId58"/>
    <p:sldId id="261" r:id="rId59"/>
    <p:sldId id="294" r:id="rId60"/>
    <p:sldId id="293" r:id="rId61"/>
    <p:sldId id="343" r:id="rId62"/>
    <p:sldId id="296" r:id="rId63"/>
    <p:sldId id="298" r:id="rId64"/>
    <p:sldId id="344" r:id="rId65"/>
    <p:sldId id="292" r:id="rId6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與大綱" id="{CA0E40D1-386C-4321-AFB0-1F96B269EB92}">
          <p14:sldIdLst>
            <p14:sldId id="256"/>
            <p14:sldId id="257"/>
            <p14:sldId id="258"/>
            <p14:sldId id="273"/>
          </p14:sldIdLst>
        </p14:section>
        <p14:section name="SVN觀念" id="{E7F78A0C-4000-4919-A55D-AA52AD5D1D01}">
          <p14:sldIdLst>
            <p14:sldId id="280"/>
            <p14:sldId id="281"/>
            <p14:sldId id="275"/>
            <p14:sldId id="263"/>
            <p14:sldId id="287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38"/>
            <p14:sldId id="339"/>
            <p14:sldId id="277"/>
            <p14:sldId id="342"/>
            <p14:sldId id="340"/>
          </p14:sldIdLst>
        </p14:section>
        <p14:section name="實際操作與常見狀況處理" id="{9E815C17-54F7-4425-81C5-AE47EBED369D}">
          <p14:sldIdLst>
            <p14:sldId id="268"/>
            <p14:sldId id="310"/>
            <p14:sldId id="327"/>
            <p14:sldId id="326"/>
            <p14:sldId id="328"/>
            <p14:sldId id="288"/>
            <p14:sldId id="319"/>
            <p14:sldId id="320"/>
            <p14:sldId id="321"/>
            <p14:sldId id="289"/>
            <p14:sldId id="322"/>
            <p14:sldId id="323"/>
            <p14:sldId id="324"/>
            <p14:sldId id="325"/>
            <p14:sldId id="270"/>
            <p14:sldId id="290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相關應用" id="{080DF76A-7428-46B8-9052-1BFFE4D6D9BD}">
          <p14:sldIdLst>
            <p14:sldId id="259"/>
            <p14:sldId id="302"/>
            <p14:sldId id="299"/>
            <p14:sldId id="300"/>
            <p14:sldId id="301"/>
            <p14:sldId id="260"/>
            <p14:sldId id="309"/>
            <p14:sldId id="308"/>
            <p14:sldId id="306"/>
            <p14:sldId id="307"/>
            <p14:sldId id="261"/>
            <p14:sldId id="294"/>
            <p14:sldId id="293"/>
            <p14:sldId id="343"/>
            <p14:sldId id="296"/>
            <p14:sldId id="298"/>
          </p14:sldIdLst>
        </p14:section>
        <p14:section name="結論與參考資料" id="{3067F92F-223B-4C9D-BFD4-3077446103E2}">
          <p14:sldIdLst>
            <p14:sldId id="344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37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1368"/>
    </p:cViewPr>
  </p:sorterViewPr>
  <p:notesViewPr>
    <p:cSldViewPr showGuides="1">
      <p:cViewPr varScale="1">
        <p:scale>
          <a:sx n="55" d="100"/>
          <a:sy n="55" d="100"/>
        </p:scale>
        <p:origin x="-284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F5027-548D-4E22-91DB-AA6626BDEAA0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16692-D32B-45B2-B8DD-E7467917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9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64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2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2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2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19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19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19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19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1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>
                <a:solidFill>
                  <a:prstClr val="black"/>
                </a:solidFill>
              </a:rPr>
              <a:pPr/>
              <a:t>18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47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>
                <a:solidFill>
                  <a:prstClr val="black"/>
                </a:solidFill>
              </a:rPr>
              <a:pPr/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4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347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644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>
                <a:solidFill>
                  <a:prstClr val="black"/>
                </a:solidFill>
              </a:rPr>
              <a:pPr/>
              <a:t>21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68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92696" y="4343400"/>
            <a:ext cx="5486400" cy="4117032"/>
          </a:xfrm>
        </p:spPr>
        <p:txBody>
          <a:bodyPr/>
          <a:lstStyle/>
          <a:p>
            <a:r>
              <a:rPr lang="en-US" altLang="zh-TW" sz="1600" b="1" dirty="0" smtClean="0"/>
              <a:t>start-commit </a:t>
            </a:r>
            <a:r>
              <a:rPr lang="en-US" altLang="zh-TW" sz="1400" dirty="0" smtClean="0"/>
              <a:t> </a:t>
            </a:r>
          </a:p>
          <a:p>
            <a:r>
              <a:rPr lang="zh-TW" altLang="en-US" dirty="0" smtClean="0"/>
              <a:t>  檢視</a:t>
            </a:r>
            <a:r>
              <a:rPr lang="zh-TW" altLang="en-US" dirty="0"/>
              <a:t>檔案</a:t>
            </a:r>
            <a:r>
              <a:rPr lang="zh-TW" altLang="en-US" dirty="0" smtClean="0"/>
              <a:t>庫資訊</a:t>
            </a:r>
            <a:r>
              <a:rPr lang="en-US" altLang="zh-TW" dirty="0" smtClean="0"/>
              <a:t>(repos, author, …)</a:t>
            </a:r>
            <a:r>
              <a:rPr lang="zh-TW" altLang="en-US" dirty="0" smtClean="0"/>
              <a:t>，決定</a:t>
            </a:r>
            <a:r>
              <a:rPr lang="en-US" altLang="zh-TW" dirty="0" smtClean="0"/>
              <a:t>exit 0 or 1</a:t>
            </a:r>
            <a:endParaRPr lang="en-US" altLang="zh-TW" sz="1400" dirty="0" smtClean="0"/>
          </a:p>
          <a:p>
            <a:r>
              <a:rPr lang="en-US" altLang="zh-TW" sz="1600" b="1" dirty="0" smtClean="0"/>
              <a:t>pre-commit</a:t>
            </a:r>
            <a:r>
              <a:rPr lang="en-US" altLang="zh-TW" sz="1600" b="1" dirty="0"/>
              <a:t> </a:t>
            </a:r>
            <a:endParaRPr lang="en-US" altLang="zh-TW" sz="1400" b="1" dirty="0" smtClean="0"/>
          </a:p>
          <a:p>
            <a:r>
              <a:rPr lang="zh-TW" altLang="en-US" dirty="0" smtClean="0"/>
              <a:t>  檢視</a:t>
            </a:r>
            <a:r>
              <a:rPr lang="en-US" altLang="zh-TW" dirty="0" err="1" smtClean="0"/>
              <a:t>svnlook</a:t>
            </a:r>
            <a:r>
              <a:rPr lang="zh-TW" altLang="en-US" dirty="0" smtClean="0"/>
              <a:t>條件決定</a:t>
            </a:r>
            <a:r>
              <a:rPr lang="en-US" altLang="zh-TW" dirty="0" smtClean="0"/>
              <a:t>exit 0 or 1</a:t>
            </a:r>
            <a:endParaRPr lang="en-US" altLang="zh-TW" sz="1400" dirty="0" smtClean="0"/>
          </a:p>
          <a:p>
            <a:r>
              <a:rPr lang="en-US" altLang="zh-TW" sz="1600" b="1" dirty="0" smtClean="0"/>
              <a:t>post-commit</a:t>
            </a:r>
            <a:endParaRPr lang="en-US" altLang="zh-TW" sz="1400" b="1" dirty="0" smtClean="0"/>
          </a:p>
          <a:p>
            <a:r>
              <a:rPr lang="zh-TW" altLang="en-US" dirty="0" smtClean="0"/>
              <a:t>  已成功提交，無法</a:t>
            </a:r>
            <a:r>
              <a:rPr lang="en-US" altLang="zh-TW" dirty="0" smtClean="0"/>
              <a:t>rollback</a:t>
            </a:r>
            <a:r>
              <a:rPr lang="zh-TW" altLang="en-US" dirty="0" smtClean="0"/>
              <a:t>，常用於介接其他工具</a:t>
            </a:r>
            <a:r>
              <a:rPr lang="en-US" altLang="zh-TW" dirty="0"/>
              <a:t>(</a:t>
            </a:r>
            <a:r>
              <a:rPr lang="en-US" altLang="zh-TW" dirty="0" smtClean="0"/>
              <a:t>DB, Email, Dump)</a:t>
            </a:r>
            <a:endParaRPr lang="zh-TW" altLang="en-US" sz="1400" dirty="0" smtClean="0"/>
          </a:p>
          <a:p>
            <a:r>
              <a:rPr lang="en-US" altLang="zh-TW" sz="1600" b="1" dirty="0" smtClean="0"/>
              <a:t>pre-</a:t>
            </a:r>
            <a:r>
              <a:rPr lang="en-US" altLang="zh-TW" sz="1600" b="1" dirty="0" err="1" smtClean="0"/>
              <a:t>revprop</a:t>
            </a:r>
            <a:r>
              <a:rPr lang="en-US" altLang="zh-TW" sz="1600" b="1" dirty="0" smtClean="0"/>
              <a:t>-change 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預設回傳非零值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 smtClean="0"/>
              <a:t>  檢視條件決定</a:t>
            </a:r>
            <a:r>
              <a:rPr lang="en-US" altLang="zh-TW" dirty="0" smtClean="0"/>
              <a:t>exit 0 or 1</a:t>
            </a:r>
            <a:endParaRPr lang="en-US" altLang="zh-TW" sz="1400" dirty="0" smtClean="0"/>
          </a:p>
          <a:p>
            <a:r>
              <a:rPr lang="en-US" altLang="zh-TW" sz="1600" b="1" dirty="0" smtClean="0"/>
              <a:t>post-</a:t>
            </a:r>
            <a:r>
              <a:rPr lang="en-US" altLang="zh-TW" sz="1600" b="1" dirty="0" err="1" smtClean="0"/>
              <a:t>revprop</a:t>
            </a:r>
            <a:r>
              <a:rPr lang="en-US" altLang="zh-TW" sz="1600" b="1" dirty="0" smtClean="0"/>
              <a:t>-change</a:t>
            </a:r>
            <a:endParaRPr lang="en-US" altLang="zh-TW" sz="1400" b="1" dirty="0" smtClean="0"/>
          </a:p>
          <a:p>
            <a:r>
              <a:rPr lang="zh-TW" altLang="en-US" dirty="0" smtClean="0"/>
              <a:t>  已成功</a:t>
            </a:r>
            <a:r>
              <a:rPr lang="zh-TW" altLang="en-US" dirty="0"/>
              <a:t>更改</a:t>
            </a:r>
            <a:r>
              <a:rPr lang="zh-TW" altLang="en-US" dirty="0" smtClean="0"/>
              <a:t>，</a:t>
            </a:r>
            <a:r>
              <a:rPr lang="zh-TW" altLang="en-US" dirty="0"/>
              <a:t>無法</a:t>
            </a:r>
            <a:r>
              <a:rPr lang="en-US" altLang="zh-TW" dirty="0" smtClean="0"/>
              <a:t>rollback</a:t>
            </a:r>
            <a:r>
              <a:rPr lang="zh-TW" altLang="en-US" dirty="0"/>
              <a:t> ，常用於介接其他工具</a:t>
            </a:r>
            <a:r>
              <a:rPr lang="en-US" altLang="zh-TW" dirty="0"/>
              <a:t>(DB, </a:t>
            </a:r>
            <a:r>
              <a:rPr lang="en-US" altLang="zh-TW" dirty="0" smtClean="0"/>
              <a:t>Email)</a:t>
            </a:r>
            <a:endParaRPr lang="en-US" altLang="zh-TW" sz="1400" dirty="0" smtClean="0"/>
          </a:p>
          <a:p>
            <a:r>
              <a:rPr lang="en-US" altLang="zh-TW" sz="1600" b="1" dirty="0" smtClean="0"/>
              <a:t>pre-lock</a:t>
            </a:r>
            <a:endParaRPr lang="en-US" altLang="zh-TW" sz="1400" b="1" dirty="0" smtClean="0"/>
          </a:p>
          <a:p>
            <a:r>
              <a:rPr lang="zh-TW" altLang="en-US" dirty="0" smtClean="0"/>
              <a:t>  檢視條件決定誰可以鎖定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或是偷</a:t>
            </a:r>
            <a:r>
              <a:rPr lang="en-US" altLang="zh-TW" dirty="0" smtClean="0"/>
              <a:t>lock) exit 0 or 1</a:t>
            </a:r>
            <a:endParaRPr lang="en-US" altLang="zh-TW" sz="1400" dirty="0" smtClean="0"/>
          </a:p>
          <a:p>
            <a:r>
              <a:rPr lang="en-US" altLang="zh-TW" sz="1600" b="1" dirty="0" smtClean="0"/>
              <a:t>post-lock</a:t>
            </a:r>
            <a:endParaRPr lang="en-US" altLang="zh-TW" sz="1400" b="1" dirty="0" smtClean="0"/>
          </a:p>
          <a:p>
            <a:r>
              <a:rPr lang="zh-TW" altLang="en-US" dirty="0" smtClean="0"/>
              <a:t>  已成功</a:t>
            </a:r>
            <a:r>
              <a:rPr lang="zh-TW" altLang="en-US" dirty="0"/>
              <a:t>上鎖</a:t>
            </a:r>
            <a:r>
              <a:rPr lang="zh-TW" altLang="en-US" dirty="0" smtClean="0"/>
              <a:t>，</a:t>
            </a:r>
            <a:r>
              <a:rPr lang="zh-TW" altLang="en-US" dirty="0"/>
              <a:t>無法</a:t>
            </a:r>
            <a:r>
              <a:rPr lang="en-US" altLang="zh-TW" dirty="0"/>
              <a:t>rollback</a:t>
            </a:r>
            <a:r>
              <a:rPr lang="zh-TW" altLang="en-US" dirty="0"/>
              <a:t>，常用於介接其他工具</a:t>
            </a:r>
            <a:r>
              <a:rPr lang="en-US" altLang="zh-TW" dirty="0"/>
              <a:t>(DB, </a:t>
            </a:r>
            <a:r>
              <a:rPr lang="en-US" altLang="zh-TW" dirty="0" smtClean="0"/>
              <a:t>Email)</a:t>
            </a:r>
            <a:endParaRPr lang="en-US" altLang="zh-TW" sz="1400" dirty="0" smtClean="0"/>
          </a:p>
          <a:p>
            <a:r>
              <a:rPr lang="en-US" altLang="zh-TW" sz="1600" b="1" dirty="0" smtClean="0"/>
              <a:t>pre-unlock</a:t>
            </a:r>
            <a:endParaRPr lang="en-US" altLang="zh-TW" sz="1400" b="1" dirty="0" smtClean="0"/>
          </a:p>
          <a:p>
            <a:r>
              <a:rPr lang="zh-TW" altLang="en-US" dirty="0" smtClean="0"/>
              <a:t>  檢視</a:t>
            </a:r>
            <a:r>
              <a:rPr lang="zh-TW" altLang="en-US" dirty="0"/>
              <a:t>條件決定誰</a:t>
            </a:r>
            <a:r>
              <a:rPr lang="zh-TW" altLang="en-US" dirty="0" smtClean="0"/>
              <a:t>可以</a:t>
            </a:r>
            <a:r>
              <a:rPr lang="zh-TW" altLang="en-US" dirty="0"/>
              <a:t>解</a:t>
            </a:r>
            <a:r>
              <a:rPr lang="zh-TW" altLang="en-US" dirty="0" smtClean="0"/>
              <a:t>鎖 </a:t>
            </a:r>
            <a:r>
              <a:rPr lang="en-US" altLang="zh-TW" dirty="0" smtClean="0"/>
              <a:t>(</a:t>
            </a:r>
            <a:r>
              <a:rPr lang="zh-TW" altLang="en-US" dirty="0"/>
              <a:t>解除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或是斷開鎖鏈</a:t>
            </a:r>
            <a:r>
              <a:rPr lang="en-US" altLang="zh-TW" dirty="0" smtClean="0"/>
              <a:t>) </a:t>
            </a:r>
            <a:r>
              <a:rPr lang="en-US" altLang="zh-TW" dirty="0"/>
              <a:t>exit 0 or </a:t>
            </a:r>
            <a:r>
              <a:rPr lang="en-US" altLang="zh-TW" dirty="0" smtClean="0"/>
              <a:t>1</a:t>
            </a:r>
            <a:endParaRPr lang="en-US" altLang="zh-TW" sz="1400" dirty="0" smtClean="0"/>
          </a:p>
          <a:p>
            <a:r>
              <a:rPr lang="en-US" altLang="zh-TW" sz="1600" b="1" dirty="0" smtClean="0"/>
              <a:t>Post-unlock</a:t>
            </a:r>
            <a:endParaRPr lang="en-US" altLang="zh-TW" sz="1400" b="1" dirty="0" smtClean="0"/>
          </a:p>
          <a:p>
            <a:r>
              <a:rPr lang="zh-TW" altLang="en-US" dirty="0" smtClean="0"/>
              <a:t>  已成功解鎖，</a:t>
            </a:r>
            <a:r>
              <a:rPr lang="zh-TW" altLang="en-US" dirty="0"/>
              <a:t>無法</a:t>
            </a:r>
            <a:r>
              <a:rPr lang="en-US" altLang="zh-TW" dirty="0"/>
              <a:t>rollback</a:t>
            </a:r>
            <a:r>
              <a:rPr lang="zh-TW" altLang="en-US" dirty="0"/>
              <a:t>，常用於介接其他工具</a:t>
            </a:r>
            <a:r>
              <a:rPr lang="en-US" altLang="zh-TW" dirty="0"/>
              <a:t>(DB, </a:t>
            </a:r>
            <a:r>
              <a:rPr lang="en-US" altLang="zh-TW" dirty="0" smtClean="0"/>
              <a:t>Email)</a:t>
            </a:r>
            <a:endParaRPr lang="en-US" altLang="zh-TW" sz="1400" dirty="0" smtClean="0"/>
          </a:p>
          <a:p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680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45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45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45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45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45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8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解釋合併實作方法不同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735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8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8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14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14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14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14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絕招，切</a:t>
            </a:r>
            <a:r>
              <a:rPr lang="en-US" altLang="zh-TW" dirty="0"/>
              <a:t>Branch</a:t>
            </a:r>
            <a:r>
              <a:rPr lang="zh-TW" altLang="en-US" dirty="0"/>
              <a:t>壓回去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14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72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12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42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072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5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55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092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332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4670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9303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63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13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592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版本資訊</a:t>
            </a:r>
            <a:endParaRPr lang="en-US" altLang="zh-TW" dirty="0" smtClean="0"/>
          </a:p>
          <a:p>
            <a:r>
              <a:rPr lang="zh-TW" altLang="en-US" dirty="0" smtClean="0"/>
              <a:t>自由進退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8086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654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44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6112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動到</a:t>
            </a:r>
            <a:r>
              <a:rPr lang="en-US" altLang="zh-TW" dirty="0" err="1" smtClean="0"/>
              <a:t>preparedToUpdate</a:t>
            </a:r>
            <a:r>
              <a:rPr lang="zh-TW" altLang="en-US" dirty="0" smtClean="0"/>
              <a:t>才會寄信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4269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164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1910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175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438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141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8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版本資訊</a:t>
            </a:r>
            <a:endParaRPr lang="en-US" altLang="zh-TW" dirty="0" smtClean="0"/>
          </a:p>
          <a:p>
            <a:r>
              <a:rPr lang="zh-TW" altLang="en-US" dirty="0" smtClean="0"/>
              <a:t>自由進退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9574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3312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3312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322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8345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2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35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60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16692-D32B-45B2-B8DD-E7467917B5C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5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9868-2683-4874-96E8-1AC964D851A5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4399-71AF-4C24-BCFD-C9D1DACC9B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c.ntut.edu.tw/~wkchen/game/SVN%20documents/SVNConflictOverview.pdf" TargetMode="External"/><Relationship Id="rId3" Type="http://schemas.openxmlformats.org/officeDocument/2006/relationships/hyperlink" Target="http://tortoisesvn.tigris.org/" TargetMode="External"/><Relationship Id="rId7" Type="http://schemas.openxmlformats.org/officeDocument/2006/relationships/hyperlink" Target="http://svnbook.red-bean.com/en/1.7/index.html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subversive/" TargetMode="External"/><Relationship Id="rId5" Type="http://schemas.openxmlformats.org/officeDocument/2006/relationships/hyperlink" Target="http://subclipse.tigris.org/" TargetMode="External"/><Relationship Id="rId10" Type="http://schemas.openxmlformats.org/officeDocument/2006/relationships/hyperlink" Target="http://jenkins-ci.org/" TargetMode="External"/><Relationship Id="rId4" Type="http://schemas.openxmlformats.org/officeDocument/2006/relationships/hyperlink" Target="http://www.visualsvn.com/" TargetMode="External"/><Relationship Id="rId9" Type="http://schemas.openxmlformats.org/officeDocument/2006/relationships/hyperlink" Target="http://www.navicat.com/cht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820668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dirty="0" smtClean="0">
                <a:latin typeface="MV Boli" pitchFamily="2" charset="0"/>
                <a:ea typeface="標楷體" pitchFamily="65" charset="-120"/>
              </a:rPr>
              <a:t>版本</a:t>
            </a:r>
            <a:r>
              <a:rPr lang="zh-TW" altLang="en-US" dirty="0">
                <a:latin typeface="MV Boli" pitchFamily="2" charset="0"/>
                <a:ea typeface="標楷體" pitchFamily="65" charset="-120"/>
              </a:rPr>
              <a:t>控管</a:t>
            </a:r>
            <a:r>
              <a:rPr lang="en-US" altLang="zh-TW" dirty="0">
                <a:latin typeface="MV Boli" pitchFamily="2" charset="0"/>
                <a:ea typeface="標楷體" pitchFamily="65" charset="-120"/>
              </a:rPr>
              <a:t>(Version Control)</a:t>
            </a:r>
            <a:r>
              <a:rPr lang="zh-TW" altLang="en-US" dirty="0" smtClean="0">
                <a:latin typeface="MV Boli" pitchFamily="2" charset="0"/>
                <a:ea typeface="標楷體" pitchFamily="65" charset="-120"/>
              </a:rPr>
              <a:t>概念</a:t>
            </a:r>
            <a:r>
              <a:rPr lang="zh-TW" altLang="en-US" sz="4000" dirty="0" smtClean="0">
                <a:latin typeface="MV Boli" pitchFamily="2" charset="0"/>
                <a:ea typeface="標楷體" pitchFamily="65" charset="-120"/>
              </a:rPr>
              <a:t>以</a:t>
            </a:r>
            <a:r>
              <a:rPr lang="zh-TW" altLang="en-US" sz="4000" dirty="0">
                <a:latin typeface="MV Boli" pitchFamily="2" charset="0"/>
                <a:ea typeface="標楷體" pitchFamily="65" charset="-120"/>
              </a:rPr>
              <a:t>國票證券</a:t>
            </a:r>
            <a:r>
              <a:rPr lang="en-US" altLang="zh-TW" sz="4000" dirty="0">
                <a:latin typeface="MV Boli" pitchFamily="2" charset="0"/>
                <a:ea typeface="標楷體" pitchFamily="65" charset="-120"/>
              </a:rPr>
              <a:t>SVN</a:t>
            </a:r>
            <a:r>
              <a:rPr lang="zh-TW" altLang="en-US" sz="4000" dirty="0">
                <a:latin typeface="MV Boli" pitchFamily="2" charset="0"/>
                <a:ea typeface="標楷體" pitchFamily="65" charset="-120"/>
              </a:rPr>
              <a:t>版控為</a:t>
            </a:r>
            <a:r>
              <a:rPr lang="zh-TW" altLang="en-US" sz="4000" dirty="0" smtClean="0">
                <a:latin typeface="MV Boli" pitchFamily="2" charset="0"/>
                <a:ea typeface="標楷體" pitchFamily="65" charset="-120"/>
              </a:rPr>
              <a:t>例</a:t>
            </a:r>
            <a:endParaRPr lang="zh-TW" altLang="en-US" sz="4000" dirty="0">
              <a:latin typeface="MV Boli" pitchFamily="2" charset="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12160" y="5949280"/>
            <a:ext cx="2880320" cy="64807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MV Boli" pitchFamily="2" charset="0"/>
                <a:ea typeface="微軟正黑體" pitchFamily="34" charset="-120"/>
              </a:rPr>
              <a:t>Speaker : Vincent</a:t>
            </a:r>
            <a:endParaRPr lang="zh-TW" altLang="en-US" dirty="0">
              <a:solidFill>
                <a:schemeClr val="tx1"/>
              </a:solidFill>
              <a:latin typeface="MV Boli" pitchFamily="2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5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 smtClean="0"/>
              <a:t>切換專案對應的檔案庫 </a:t>
            </a:r>
            <a:r>
              <a:rPr lang="en-US" altLang="zh-TW" dirty="0" smtClean="0"/>
              <a:t>(</a:t>
            </a:r>
            <a:r>
              <a:rPr lang="en-US" altLang="zh-TW" sz="2400" dirty="0" smtClean="0"/>
              <a:t>Trunk switch to </a:t>
            </a:r>
            <a:r>
              <a:rPr lang="en-US" altLang="zh-TW" sz="2400" dirty="0" smtClean="0">
                <a:sym typeface="Wingdings" pitchFamily="2" charset="2"/>
              </a:rPr>
              <a:t>Branch</a:t>
            </a:r>
            <a:r>
              <a:rPr lang="en-US" altLang="zh-TW" dirty="0" smtClean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 (1/3)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88202"/>
            <a:ext cx="4968552" cy="44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 smtClean="0"/>
              <a:t>切換專案對應的檔案庫 </a:t>
            </a:r>
            <a:r>
              <a:rPr lang="en-US" altLang="zh-TW" dirty="0" smtClean="0"/>
              <a:t>(</a:t>
            </a:r>
            <a:r>
              <a:rPr lang="en-US" altLang="zh-TW" sz="2400" dirty="0" smtClean="0"/>
              <a:t>Trunk switch to </a:t>
            </a:r>
            <a:r>
              <a:rPr lang="en-US" altLang="zh-TW" sz="2400" dirty="0" smtClean="0">
                <a:sym typeface="Wingdings" pitchFamily="2" charset="2"/>
              </a:rPr>
              <a:t>Branch</a:t>
            </a:r>
            <a:r>
              <a:rPr lang="en-US" altLang="zh-TW" dirty="0" smtClean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04864"/>
            <a:ext cx="580250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 smtClean="0"/>
              <a:t>切換專案對應的檔案庫 </a:t>
            </a:r>
            <a:r>
              <a:rPr lang="en-US" altLang="zh-TW" dirty="0" smtClean="0"/>
              <a:t>(</a:t>
            </a:r>
            <a:r>
              <a:rPr lang="en-US" altLang="zh-TW" sz="2400" dirty="0" smtClean="0"/>
              <a:t>Trunk switch to </a:t>
            </a:r>
            <a:r>
              <a:rPr lang="en-US" altLang="zh-TW" sz="2400" dirty="0" smtClean="0">
                <a:sym typeface="Wingdings" pitchFamily="2" charset="2"/>
              </a:rPr>
              <a:t>Branch</a:t>
            </a:r>
            <a:r>
              <a:rPr lang="en-US" altLang="zh-TW" dirty="0" smtClean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37997"/>
            <a:ext cx="5702755" cy="436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4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(</a:t>
            </a:r>
            <a:r>
              <a:rPr lang="en-US" altLang="zh-TW" dirty="0" smtClean="0"/>
              <a:t>1/5)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zh-TW" altLang="en-US" dirty="0" smtClean="0"/>
              <a:t>庫合併</a:t>
            </a:r>
            <a:r>
              <a:rPr lang="en-US" altLang="zh-TW" dirty="0"/>
              <a:t>(</a:t>
            </a:r>
            <a:r>
              <a:rPr lang="zh-TW" altLang="en-US" dirty="0" smtClean="0"/>
              <a:t>無衝突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sz="2400" dirty="0" smtClean="0"/>
              <a:t>Branch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merge to Trunk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0" y="2223326"/>
            <a:ext cx="7496220" cy="44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</a:t>
            </a:r>
            <a:r>
              <a:rPr lang="en-US" altLang="zh-TW" dirty="0" smtClean="0"/>
              <a:t>(2/5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zh-TW" altLang="en-US" dirty="0" smtClean="0"/>
              <a:t>庫合併</a:t>
            </a:r>
            <a:r>
              <a:rPr lang="en-US" altLang="zh-TW" dirty="0"/>
              <a:t>(</a:t>
            </a:r>
            <a:r>
              <a:rPr lang="zh-TW" altLang="en-US" dirty="0" smtClean="0"/>
              <a:t>無衝突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sz="2400" dirty="0" smtClean="0"/>
              <a:t>Branch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merge to Trunk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2259562"/>
            <a:ext cx="4968552" cy="43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</a:t>
            </a:r>
            <a:r>
              <a:rPr lang="en-US" altLang="zh-TW" dirty="0" smtClean="0"/>
              <a:t>(3/5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zh-TW" altLang="en-US" dirty="0" smtClean="0"/>
              <a:t>庫合併</a:t>
            </a:r>
            <a:r>
              <a:rPr lang="en-US" altLang="zh-TW" dirty="0"/>
              <a:t>(</a:t>
            </a:r>
            <a:r>
              <a:rPr lang="zh-TW" altLang="en-US" dirty="0" smtClean="0"/>
              <a:t>無衝突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sz="2400" dirty="0" smtClean="0"/>
              <a:t>Branch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merge to Trunk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763284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</a:t>
            </a:r>
            <a:r>
              <a:rPr lang="en-US" altLang="zh-TW" dirty="0" smtClean="0"/>
              <a:t>(4/5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zh-TW" altLang="en-US" dirty="0" smtClean="0"/>
              <a:t>庫合併</a:t>
            </a:r>
            <a:r>
              <a:rPr lang="en-US" altLang="zh-TW" dirty="0"/>
              <a:t>(</a:t>
            </a:r>
            <a:r>
              <a:rPr lang="zh-TW" altLang="en-US" dirty="0" smtClean="0"/>
              <a:t>無衝突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sz="2400" dirty="0" smtClean="0"/>
              <a:t>Branch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merge to Trunk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8" y="2492896"/>
            <a:ext cx="699456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</a:t>
            </a:r>
            <a:r>
              <a:rPr lang="en-US" altLang="zh-TW" dirty="0" smtClean="0"/>
              <a:t>(5/5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zh-TW" altLang="en-US" dirty="0" smtClean="0"/>
              <a:t>庫合併</a:t>
            </a:r>
            <a:r>
              <a:rPr lang="en-US" altLang="zh-TW" dirty="0"/>
              <a:t>(</a:t>
            </a:r>
            <a:r>
              <a:rPr lang="zh-TW" altLang="en-US" dirty="0" smtClean="0"/>
              <a:t>無衝突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sz="2400" dirty="0" smtClean="0"/>
              <a:t>Branch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merge to Trunk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49" y="2420888"/>
            <a:ext cx="6465501" cy="42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Lock / Unlock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3" y="1556792"/>
            <a:ext cx="8407449" cy="3096344"/>
          </a:xfrm>
        </p:spPr>
      </p:pic>
      <p:sp>
        <p:nvSpPr>
          <p:cNvPr id="6" name="文字方塊 5"/>
          <p:cNvSpPr txBox="1"/>
          <p:nvPr/>
        </p:nvSpPr>
        <p:spPr>
          <a:xfrm>
            <a:off x="413023" y="5109899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* Steal Lock : </a:t>
            </a:r>
            <a:r>
              <a:rPr lang="zh-TW" altLang="en-US" sz="2400" dirty="0" smtClean="0"/>
              <a:t>拿到鎖定者的權限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3023" y="5631631"/>
            <a:ext cx="387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* Break Lock : </a:t>
            </a:r>
            <a:r>
              <a:rPr lang="zh-TW" altLang="en-US" sz="2400" dirty="0" smtClean="0"/>
              <a:t>斷開鎖鏈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572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Conflict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  <a:r>
              <a:rPr lang="en-US" altLang="zh-TW" dirty="0" smtClean="0"/>
              <a:t> conflict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/>
              <a:t>A file conflict occurs if two (or more) developers have </a:t>
            </a:r>
            <a:r>
              <a:rPr lang="en-US" altLang="zh-TW" sz="2000" dirty="0">
                <a:solidFill>
                  <a:srgbClr val="0070C0"/>
                </a:solidFill>
              </a:rPr>
              <a:t>changed the same few lines of a file</a:t>
            </a:r>
            <a:r>
              <a:rPr lang="en-US" altLang="zh-TW" sz="2000" dirty="0"/>
              <a:t>.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400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Property</a:t>
            </a:r>
            <a:r>
              <a:rPr lang="en-US" altLang="zh-TW" dirty="0" smtClean="0"/>
              <a:t> conflict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/>
              <a:t>A property conflict occurs when two or more developers have </a:t>
            </a:r>
            <a:r>
              <a:rPr lang="en-US" altLang="zh-TW" sz="2000" dirty="0">
                <a:solidFill>
                  <a:srgbClr val="0070C0"/>
                </a:solidFill>
              </a:rPr>
              <a:t>changed the same property</a:t>
            </a:r>
            <a:r>
              <a:rPr lang="en-US" altLang="zh-TW" sz="2000" dirty="0"/>
              <a:t>.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400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Tree</a:t>
            </a:r>
            <a:r>
              <a:rPr lang="en-US" altLang="zh-TW" dirty="0" smtClean="0"/>
              <a:t> conflict</a:t>
            </a:r>
            <a:br>
              <a:rPr lang="en-US" altLang="zh-TW" dirty="0" smtClean="0"/>
            </a:br>
            <a:r>
              <a:rPr lang="en-US" altLang="zh-TW" sz="2000" dirty="0"/>
              <a:t>A tree conflict occurs when </a:t>
            </a:r>
            <a:r>
              <a:rPr lang="en-US" altLang="zh-TW" sz="2000" dirty="0">
                <a:solidFill>
                  <a:srgbClr val="0070C0"/>
                </a:solidFill>
              </a:rPr>
              <a:t>a developer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moved/renamed/deleted a file or folder</a:t>
            </a:r>
            <a:r>
              <a:rPr lang="en-US" altLang="zh-TW" sz="2000" dirty="0"/>
              <a:t>, which </a:t>
            </a:r>
            <a:r>
              <a:rPr lang="en-US" altLang="zh-TW" sz="2000" dirty="0">
                <a:solidFill>
                  <a:srgbClr val="0070C0"/>
                </a:solidFill>
              </a:rPr>
              <a:t>another developer either also has </a:t>
            </a:r>
            <a:r>
              <a:rPr lang="en-US" altLang="zh-TW" sz="2000" dirty="0" smtClean="0">
                <a:solidFill>
                  <a:srgbClr val="0070C0"/>
                </a:solidFill>
              </a:rPr>
              <a:t>moved/renamed/deleted</a:t>
            </a:r>
            <a:r>
              <a:rPr lang="en-US" altLang="zh-TW" sz="2000" dirty="0" smtClean="0"/>
              <a:t>. 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4779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相關軟體</a:t>
            </a:r>
            <a:endParaRPr lang="en-US" altLang="zh-TW" sz="2400" dirty="0" smtClean="0"/>
          </a:p>
          <a:p>
            <a:r>
              <a:rPr lang="en-US" altLang="zh-TW" sz="2400" dirty="0" smtClean="0"/>
              <a:t>SVN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FF0000"/>
                </a:solidFill>
              </a:rPr>
              <a:t>S</a:t>
            </a:r>
            <a:r>
              <a:rPr lang="en-US" altLang="zh-TW" sz="2400" dirty="0" smtClean="0"/>
              <a:t>ub</a:t>
            </a:r>
            <a:r>
              <a:rPr lang="en-US" altLang="zh-TW" sz="2400" dirty="0" smtClean="0">
                <a:solidFill>
                  <a:srgbClr val="FF0000"/>
                </a:solidFill>
              </a:rPr>
              <a:t>v</a:t>
            </a:r>
            <a:r>
              <a:rPr lang="en-US" altLang="zh-TW" sz="2400" dirty="0" smtClean="0"/>
              <a:t>ersio</a:t>
            </a:r>
            <a:r>
              <a:rPr lang="en-US" altLang="zh-TW" sz="2400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觀念</a:t>
            </a:r>
            <a:endParaRPr lang="en-US" altLang="zh-TW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Revision Graph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Commit, Update, Revert, Branch / Tag, Switch, Merge, Lock / </a:t>
            </a:r>
            <a:r>
              <a:rPr lang="en-US" altLang="zh-TW" sz="1400" dirty="0" err="1" smtClean="0"/>
              <a:t>UnLock</a:t>
            </a:r>
            <a:r>
              <a:rPr lang="en-US" altLang="zh-TW" sz="1400" dirty="0" smtClean="0"/>
              <a:t>, Conflict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SVN </a:t>
            </a:r>
            <a:r>
              <a:rPr lang="en-US" altLang="zh-TW" sz="1400" dirty="0" smtClean="0"/>
              <a:t>Command</a:t>
            </a:r>
            <a:endParaRPr lang="en-US" altLang="zh-TW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Hook Script</a:t>
            </a:r>
            <a:endParaRPr lang="en-US" altLang="zh-TW" sz="2000" dirty="0" smtClean="0"/>
          </a:p>
          <a:p>
            <a:r>
              <a:rPr lang="zh-TW" altLang="en-US" sz="2400" dirty="0"/>
              <a:t>實際</a:t>
            </a:r>
            <a:r>
              <a:rPr lang="zh-TW" altLang="en-US" sz="2400" dirty="0" smtClean="0"/>
              <a:t>操作與常見狀況處理</a:t>
            </a:r>
            <a:endParaRPr lang="en-US" altLang="zh-TW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Create Branch </a:t>
            </a:r>
            <a:r>
              <a:rPr lang="en-US" altLang="zh-TW" sz="1400" dirty="0"/>
              <a:t>/ </a:t>
            </a:r>
            <a:r>
              <a:rPr lang="en-US" altLang="zh-TW" sz="1400" dirty="0" smtClean="0"/>
              <a:t>Tag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Switch </a:t>
            </a:r>
            <a:r>
              <a:rPr lang="en-US" altLang="zh-TW" sz="1400" dirty="0"/>
              <a:t>Repository and </a:t>
            </a:r>
            <a:r>
              <a:rPr lang="en-US" altLang="zh-TW" sz="1400" dirty="0" smtClean="0"/>
              <a:t>Commit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Commit </a:t>
            </a:r>
            <a:r>
              <a:rPr lang="en-US" altLang="zh-TW" sz="1400" dirty="0"/>
              <a:t>To The Wrong </a:t>
            </a:r>
            <a:r>
              <a:rPr lang="en-US" altLang="zh-TW" sz="1400" dirty="0" smtClean="0"/>
              <a:t>Repository</a:t>
            </a:r>
            <a:endParaRPr lang="en-US" altLang="zh-TW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Merge and Solve Conflict</a:t>
            </a:r>
            <a:endParaRPr lang="en-US" altLang="zh-TW" sz="2000" dirty="0" smtClean="0"/>
          </a:p>
          <a:p>
            <a:r>
              <a:rPr lang="en-US" altLang="zh-TW" sz="2400" dirty="0" smtClean="0"/>
              <a:t>SVN</a:t>
            </a:r>
            <a:r>
              <a:rPr lang="zh-TW" altLang="en-US" sz="2400" dirty="0" smtClean="0"/>
              <a:t> 相關應用</a:t>
            </a:r>
            <a:endParaRPr lang="en-US" altLang="zh-TW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err="1" smtClean="0"/>
              <a:t>CommitLog</a:t>
            </a:r>
            <a:r>
              <a:rPr lang="en-US" altLang="zh-TW" sz="1400" dirty="0" smtClean="0"/>
              <a:t> Program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err="1" smtClean="0"/>
              <a:t>SqlLog</a:t>
            </a:r>
            <a:r>
              <a:rPr lang="en-US" altLang="zh-TW" sz="1400" dirty="0" smtClean="0"/>
              <a:t> Program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SVN Create Tag with Jenkins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 smtClean="0"/>
              <a:t>Keep SVN Synchronize with Jenkins</a:t>
            </a:r>
          </a:p>
        </p:txBody>
      </p:sp>
    </p:spTree>
    <p:extLst>
      <p:ext uri="{BB962C8B-B14F-4D97-AF65-F5344CB8AC3E}">
        <p14:creationId xmlns:p14="http://schemas.microsoft.com/office/powerpoint/2010/main" val="725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Common SVN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svn</a:t>
            </a:r>
            <a:r>
              <a:rPr lang="en-US" altLang="zh-TW" dirty="0" smtClean="0"/>
              <a:t> (</a:t>
            </a:r>
            <a:r>
              <a:rPr lang="en-US" altLang="zh-TW" sz="2400" dirty="0" smtClean="0"/>
              <a:t>Subversion Command Line Client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sz="2400" dirty="0"/>
              <a:t>對</a:t>
            </a:r>
            <a:r>
              <a:rPr lang="zh-TW" altLang="en-US" sz="2400" dirty="0" smtClean="0">
                <a:solidFill>
                  <a:srgbClr val="0070C0"/>
                </a:solidFill>
              </a:rPr>
              <a:t>檔案</a:t>
            </a:r>
            <a:r>
              <a:rPr lang="zh-TW" altLang="en-US" sz="2400" dirty="0" smtClean="0"/>
              <a:t>的操作 </a:t>
            </a:r>
            <a:r>
              <a:rPr lang="en-US" altLang="zh-TW" sz="2400" dirty="0" smtClean="0"/>
              <a:t>ex. </a:t>
            </a:r>
            <a:r>
              <a:rPr lang="en-US" altLang="zh-TW" sz="2400" dirty="0"/>
              <a:t>c</a:t>
            </a:r>
            <a:r>
              <a:rPr lang="en-US" altLang="zh-TW" sz="2400" dirty="0" smtClean="0"/>
              <a:t>heckout, add, delete, copy , …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s</a:t>
            </a:r>
            <a:r>
              <a:rPr lang="en-US" altLang="zh-TW" dirty="0" err="1" smtClean="0">
                <a:solidFill>
                  <a:srgbClr val="FF0000"/>
                </a:solidFill>
              </a:rPr>
              <a:t>vnadmin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sz="2400" dirty="0" smtClean="0"/>
              <a:t>Subversion Repository Administration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sz="2400" dirty="0"/>
              <a:t>對</a:t>
            </a:r>
            <a:r>
              <a:rPr lang="zh-TW" altLang="en-US" sz="2400" dirty="0" smtClean="0">
                <a:solidFill>
                  <a:srgbClr val="0070C0"/>
                </a:solidFill>
              </a:rPr>
              <a:t>檔案</a:t>
            </a:r>
            <a:r>
              <a:rPr lang="zh-TW" altLang="en-US" sz="2400" dirty="0">
                <a:solidFill>
                  <a:srgbClr val="0070C0"/>
                </a:solidFill>
              </a:rPr>
              <a:t>庫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操作 </a:t>
            </a:r>
            <a:r>
              <a:rPr lang="en-US" altLang="zh-TW" sz="2400" dirty="0"/>
              <a:t>ex. </a:t>
            </a:r>
            <a:r>
              <a:rPr lang="en-US" altLang="zh-TW" sz="2400" dirty="0" smtClean="0"/>
              <a:t>create, dump, </a:t>
            </a:r>
            <a:r>
              <a:rPr lang="en-US" altLang="zh-TW" sz="2400" dirty="0" err="1" smtClean="0"/>
              <a:t>hotcopy</a:t>
            </a:r>
            <a:r>
              <a:rPr lang="en-US" altLang="zh-TW" sz="2400" dirty="0" smtClean="0"/>
              <a:t>, load, …</a:t>
            </a:r>
            <a:endParaRPr lang="en-US" altLang="zh-TW" dirty="0" smtClean="0"/>
          </a:p>
          <a:p>
            <a:r>
              <a:rPr lang="en-US" altLang="zh-TW" dirty="0" err="1">
                <a:solidFill>
                  <a:srgbClr val="FF0000"/>
                </a:solidFill>
              </a:rPr>
              <a:t>s</a:t>
            </a:r>
            <a:r>
              <a:rPr lang="en-US" altLang="zh-TW" dirty="0" err="1" smtClean="0">
                <a:solidFill>
                  <a:srgbClr val="FF0000"/>
                </a:solidFill>
              </a:rPr>
              <a:t>vnlook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sz="2400" dirty="0" smtClean="0"/>
              <a:t>Subversion Repository </a:t>
            </a:r>
            <a:r>
              <a:rPr lang="en-US" altLang="zh-TW" sz="2400" dirty="0" err="1" smtClean="0"/>
              <a:t>Examinamtion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sz="2400" dirty="0" smtClean="0"/>
              <a:t>讀取每次</a:t>
            </a:r>
            <a:r>
              <a:rPr lang="en-US" altLang="zh-TW" sz="2400" dirty="0" smtClean="0">
                <a:solidFill>
                  <a:srgbClr val="0070C0"/>
                </a:solidFill>
              </a:rPr>
              <a:t>commit</a:t>
            </a:r>
            <a:r>
              <a:rPr lang="zh-TW" altLang="en-US" sz="2400" dirty="0" smtClean="0">
                <a:solidFill>
                  <a:srgbClr val="0070C0"/>
                </a:solidFill>
              </a:rPr>
              <a:t>的相關訊息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ex. </a:t>
            </a:r>
            <a:r>
              <a:rPr lang="en-US" altLang="zh-TW" sz="2400" dirty="0"/>
              <a:t>a</a:t>
            </a:r>
            <a:r>
              <a:rPr lang="en-US" altLang="zh-TW" sz="2400" dirty="0" smtClean="0"/>
              <a:t>uthor, date, log , changed, …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1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Hook Script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-108520" y="1556792"/>
            <a:ext cx="2967124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77AB1"/>
              </a:buClr>
            </a:pPr>
            <a:r>
              <a:rPr lang="en-US" altLang="zh-TW" sz="2400" dirty="0" smtClean="0">
                <a:solidFill>
                  <a:prstClr val="black"/>
                </a:solidFill>
              </a:rPr>
              <a:t>start-commit</a:t>
            </a:r>
          </a:p>
        </p:txBody>
      </p:sp>
      <p:sp>
        <p:nvSpPr>
          <p:cNvPr id="3" name="矩形 2"/>
          <p:cNvSpPr/>
          <p:nvPr/>
        </p:nvSpPr>
        <p:spPr>
          <a:xfrm>
            <a:off x="3275856" y="1556792"/>
            <a:ext cx="254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B050"/>
                </a:solidFill>
              </a:rPr>
              <a:t>Access control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-108520" y="2104649"/>
            <a:ext cx="2967124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77AB1"/>
              </a:buClr>
            </a:pPr>
            <a:r>
              <a:rPr lang="en-US" altLang="zh-TW" sz="2400" dirty="0" smtClean="0">
                <a:solidFill>
                  <a:prstClr val="black"/>
                </a:solidFill>
              </a:rPr>
              <a:t>pre-commit</a:t>
            </a:r>
          </a:p>
        </p:txBody>
      </p:sp>
      <p:sp>
        <p:nvSpPr>
          <p:cNvPr id="14" name="矩形 13"/>
          <p:cNvSpPr/>
          <p:nvPr/>
        </p:nvSpPr>
        <p:spPr>
          <a:xfrm>
            <a:off x="3275856" y="2104649"/>
            <a:ext cx="3857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r>
              <a:rPr lang="en-US" altLang="zh-TW" sz="2400" dirty="0" smtClean="0">
                <a:solidFill>
                  <a:srgbClr val="FF0000"/>
                </a:solidFill>
              </a:rPr>
              <a:t>alidation and </a:t>
            </a:r>
            <a:r>
              <a:rPr lang="en-US" altLang="zh-TW" sz="2400" dirty="0">
                <a:solidFill>
                  <a:srgbClr val="FF0000"/>
                </a:solidFill>
              </a:rPr>
              <a:t>C</a:t>
            </a:r>
            <a:r>
              <a:rPr lang="en-US" altLang="zh-TW" sz="2400" dirty="0" smtClean="0">
                <a:solidFill>
                  <a:srgbClr val="FF0000"/>
                </a:solidFill>
              </a:rPr>
              <a:t>ontrol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-108520" y="2652506"/>
            <a:ext cx="2967124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77AB1"/>
              </a:buClr>
            </a:pPr>
            <a:r>
              <a:rPr lang="en-US" altLang="zh-TW" sz="2400" dirty="0" smtClean="0">
                <a:solidFill>
                  <a:prstClr val="black"/>
                </a:solidFill>
              </a:rPr>
              <a:t>post-commit</a:t>
            </a:r>
          </a:p>
        </p:txBody>
      </p:sp>
      <p:sp>
        <p:nvSpPr>
          <p:cNvPr id="16" name="矩形 15"/>
          <p:cNvSpPr/>
          <p:nvPr/>
        </p:nvSpPr>
        <p:spPr>
          <a:xfrm>
            <a:off x="3275856" y="2652506"/>
            <a:ext cx="3355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7030A0"/>
                </a:solidFill>
              </a:rPr>
              <a:t>Commit notification</a:t>
            </a:r>
            <a:r>
              <a:rPr lang="en-US" altLang="zh-TW" sz="2400" dirty="0" smtClean="0"/>
              <a:t>;</a:t>
            </a:r>
            <a:endParaRPr lang="zh-TW" altLang="en-US" sz="2400" dirty="0"/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>
          <a:xfrm>
            <a:off x="-108520" y="3200363"/>
            <a:ext cx="4048799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77AB1"/>
              </a:buClr>
            </a:pPr>
            <a:r>
              <a:rPr lang="en-US" altLang="zh-TW" sz="2400" dirty="0">
                <a:solidFill>
                  <a:prstClr val="black"/>
                </a:solidFill>
              </a:rPr>
              <a:t>p</a:t>
            </a:r>
            <a:r>
              <a:rPr lang="en-US" altLang="zh-TW" sz="2400" dirty="0" smtClean="0">
                <a:solidFill>
                  <a:prstClr val="black"/>
                </a:solidFill>
              </a:rPr>
              <a:t>re-</a:t>
            </a:r>
            <a:r>
              <a:rPr lang="en-US" altLang="zh-TW" sz="2400" dirty="0" err="1" smtClean="0">
                <a:solidFill>
                  <a:prstClr val="black"/>
                </a:solidFill>
              </a:rPr>
              <a:t>revprop</a:t>
            </a:r>
            <a:r>
              <a:rPr lang="en-US" altLang="zh-TW" sz="2400" dirty="0" smtClean="0">
                <a:solidFill>
                  <a:prstClr val="black"/>
                </a:solidFill>
              </a:rPr>
              <a:t>-commit</a:t>
            </a:r>
          </a:p>
        </p:txBody>
      </p:sp>
      <p:sp>
        <p:nvSpPr>
          <p:cNvPr id="28" name="矩形 27"/>
          <p:cNvSpPr/>
          <p:nvPr/>
        </p:nvSpPr>
        <p:spPr>
          <a:xfrm>
            <a:off x="3275856" y="3200363"/>
            <a:ext cx="2491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B050"/>
                </a:solidFill>
              </a:rPr>
              <a:t>Access control</a:t>
            </a:r>
            <a:r>
              <a:rPr lang="en-US" altLang="zh-TW" sz="2400" dirty="0" smtClean="0"/>
              <a:t>;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-108520" y="3748220"/>
            <a:ext cx="4125267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77AB1"/>
              </a:buClr>
            </a:pPr>
            <a:r>
              <a:rPr lang="en-US" altLang="zh-TW" sz="2400" dirty="0" smtClean="0">
                <a:solidFill>
                  <a:prstClr val="black"/>
                </a:solidFill>
              </a:rPr>
              <a:t>post-</a:t>
            </a:r>
            <a:r>
              <a:rPr lang="en-US" altLang="zh-TW" sz="2400" dirty="0" err="1" smtClean="0">
                <a:solidFill>
                  <a:prstClr val="black"/>
                </a:solidFill>
              </a:rPr>
              <a:t>revprop</a:t>
            </a:r>
            <a:r>
              <a:rPr lang="en-US" altLang="zh-TW" sz="2400" dirty="0" smtClean="0">
                <a:solidFill>
                  <a:prstClr val="black"/>
                </a:solidFill>
              </a:rPr>
              <a:t>-commit</a:t>
            </a:r>
          </a:p>
        </p:txBody>
      </p:sp>
      <p:sp>
        <p:nvSpPr>
          <p:cNvPr id="30" name="矩形 29"/>
          <p:cNvSpPr/>
          <p:nvPr/>
        </p:nvSpPr>
        <p:spPr>
          <a:xfrm>
            <a:off x="3275856" y="3753445"/>
            <a:ext cx="4762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7030A0"/>
                </a:solidFill>
              </a:rPr>
              <a:t>Property Change Notification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1" name="內容版面配置區 2"/>
          <p:cNvSpPr txBox="1">
            <a:spLocks/>
          </p:cNvSpPr>
          <p:nvPr/>
        </p:nvSpPr>
        <p:spPr>
          <a:xfrm>
            <a:off x="-108520" y="4296077"/>
            <a:ext cx="2967124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77AB1"/>
              </a:buClr>
            </a:pPr>
            <a:r>
              <a:rPr lang="en-US" altLang="zh-TW" sz="2400" dirty="0" smtClean="0">
                <a:solidFill>
                  <a:prstClr val="black"/>
                </a:solidFill>
              </a:rPr>
              <a:t>pre-lock</a:t>
            </a:r>
          </a:p>
        </p:txBody>
      </p:sp>
      <p:sp>
        <p:nvSpPr>
          <p:cNvPr id="32" name="矩形 31"/>
          <p:cNvSpPr/>
          <p:nvPr/>
        </p:nvSpPr>
        <p:spPr>
          <a:xfrm>
            <a:off x="3275856" y="4296077"/>
            <a:ext cx="254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B050"/>
                </a:solidFill>
              </a:rPr>
              <a:t>Access control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3" name="內容版面配置區 2"/>
          <p:cNvSpPr txBox="1">
            <a:spLocks/>
          </p:cNvSpPr>
          <p:nvPr/>
        </p:nvSpPr>
        <p:spPr>
          <a:xfrm>
            <a:off x="-108520" y="4843934"/>
            <a:ext cx="2967124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77AB1"/>
              </a:buClr>
            </a:pPr>
            <a:r>
              <a:rPr lang="en-US" altLang="zh-TW" sz="2400" dirty="0" smtClean="0">
                <a:solidFill>
                  <a:prstClr val="black"/>
                </a:solidFill>
              </a:rPr>
              <a:t>post-lock</a:t>
            </a:r>
          </a:p>
        </p:txBody>
      </p:sp>
      <p:sp>
        <p:nvSpPr>
          <p:cNvPr id="34" name="矩形 33"/>
          <p:cNvSpPr/>
          <p:nvPr/>
        </p:nvSpPr>
        <p:spPr>
          <a:xfrm>
            <a:off x="3275856" y="4845858"/>
            <a:ext cx="299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7030A0"/>
                </a:solidFill>
              </a:rPr>
              <a:t>Lock Notification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5" name="內容版面配置區 2"/>
          <p:cNvSpPr txBox="1">
            <a:spLocks/>
          </p:cNvSpPr>
          <p:nvPr/>
        </p:nvSpPr>
        <p:spPr>
          <a:xfrm>
            <a:off x="-108520" y="5391791"/>
            <a:ext cx="2967124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77AB1"/>
              </a:buClr>
            </a:pPr>
            <a:r>
              <a:rPr lang="en-US" altLang="zh-TW" sz="2400" dirty="0" smtClean="0">
                <a:solidFill>
                  <a:prstClr val="black"/>
                </a:solidFill>
              </a:rPr>
              <a:t>pre-unlock</a:t>
            </a:r>
          </a:p>
        </p:txBody>
      </p:sp>
      <p:sp>
        <p:nvSpPr>
          <p:cNvPr id="36" name="矩形 35"/>
          <p:cNvSpPr/>
          <p:nvPr/>
        </p:nvSpPr>
        <p:spPr>
          <a:xfrm>
            <a:off x="3275856" y="5939644"/>
            <a:ext cx="338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UnLock</a:t>
            </a:r>
            <a:r>
              <a:rPr lang="en-US" altLang="zh-TW" sz="2400" dirty="0" smtClean="0">
                <a:solidFill>
                  <a:srgbClr val="7030A0"/>
                </a:solidFill>
              </a:rPr>
              <a:t> Notification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7" name="內容版面配置區 2"/>
          <p:cNvSpPr txBox="1">
            <a:spLocks/>
          </p:cNvSpPr>
          <p:nvPr/>
        </p:nvSpPr>
        <p:spPr>
          <a:xfrm>
            <a:off x="-108520" y="5939644"/>
            <a:ext cx="2967124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77AB1"/>
              </a:buClr>
            </a:pPr>
            <a:r>
              <a:rPr lang="en-US" altLang="zh-TW" sz="2400" dirty="0" smtClean="0">
                <a:solidFill>
                  <a:prstClr val="black"/>
                </a:solidFill>
              </a:rPr>
              <a:t>post-unlock</a:t>
            </a:r>
          </a:p>
        </p:txBody>
      </p:sp>
      <p:sp>
        <p:nvSpPr>
          <p:cNvPr id="38" name="矩形 37"/>
          <p:cNvSpPr/>
          <p:nvPr/>
        </p:nvSpPr>
        <p:spPr>
          <a:xfrm>
            <a:off x="3275856" y="5391791"/>
            <a:ext cx="254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B050"/>
                </a:solidFill>
              </a:rPr>
              <a:t>Access control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506382" y="2679303"/>
            <a:ext cx="2674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Tool </a:t>
            </a:r>
            <a:r>
              <a:rPr lang="en-US" altLang="zh-TW" sz="2400" dirty="0">
                <a:solidFill>
                  <a:srgbClr val="FF0000"/>
                </a:solidFill>
              </a:rPr>
              <a:t>Integration</a:t>
            </a:r>
            <a:r>
              <a:rPr lang="en-US" altLang="zh-TW" sz="2400" dirty="0">
                <a:solidFill>
                  <a:prstClr val="black"/>
                </a:solidFill>
              </a:rPr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00916" y="3200363"/>
            <a:ext cx="4471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Validation and Control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37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3" grpId="0"/>
      <p:bldP spid="14" grpId="0"/>
      <p:bldP spid="15" grpId="0"/>
      <p:bldP spid="1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Trigger Timing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" y="1630854"/>
            <a:ext cx="4609330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88" y="1630854"/>
            <a:ext cx="3005262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33" y="4149080"/>
            <a:ext cx="2905713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4149080"/>
            <a:ext cx="2991893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496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tart-commit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63688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pre-commit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275856" y="32849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post-commit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788024" y="32756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re-</a:t>
            </a:r>
            <a:r>
              <a:rPr lang="en-US" altLang="zh-TW" dirty="0" err="1" smtClean="0"/>
              <a:t>revpop</a:t>
            </a:r>
            <a:r>
              <a:rPr lang="en-US" altLang="zh-TW" dirty="0" smtClean="0"/>
              <a:t>-change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48264" y="32756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post-</a:t>
            </a:r>
            <a:r>
              <a:rPr lang="en-US" altLang="zh-TW" dirty="0" err="1" smtClean="0"/>
              <a:t>revpop</a:t>
            </a:r>
            <a:r>
              <a:rPr lang="en-US" altLang="zh-TW" dirty="0" smtClean="0"/>
              <a:t>-change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51205" y="5733256"/>
            <a:ext cx="115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pre-lock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75174" y="5733256"/>
            <a:ext cx="116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post-lock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220073" y="5769080"/>
            <a:ext cx="132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pre-unlock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16018" y="5769080"/>
            <a:ext cx="142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post-unlock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819207" y="2815058"/>
            <a:ext cx="0" cy="39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2412689" y="2815058"/>
            <a:ext cx="0" cy="39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4067944" y="2815058"/>
            <a:ext cx="0" cy="39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5886785" y="2887066"/>
            <a:ext cx="0" cy="39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7542040" y="2887066"/>
            <a:ext cx="0" cy="39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1620601" y="5335338"/>
            <a:ext cx="0" cy="39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275856" y="5335338"/>
            <a:ext cx="0" cy="39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900889" y="5335338"/>
            <a:ext cx="0" cy="39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7556144" y="5335338"/>
            <a:ext cx="0" cy="39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352" y="274638"/>
            <a:ext cx="8579296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Branch / Tag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Software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分支</a:t>
            </a:r>
            <a:r>
              <a:rPr lang="zh-TW" altLang="en-US" dirty="0"/>
              <a:t>與</a:t>
            </a:r>
            <a:r>
              <a:rPr lang="zh-TW" altLang="en-US" dirty="0" smtClean="0"/>
              <a:t>合併</a:t>
            </a:r>
            <a:r>
              <a:rPr lang="zh-TW" altLang="en-US" dirty="0"/>
              <a:t>之軟體</a:t>
            </a:r>
            <a:r>
              <a:rPr lang="zh-TW" altLang="en-US" dirty="0" smtClean="0"/>
              <a:t>比較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29904"/>
              </p:ext>
            </p:extLst>
          </p:nvPr>
        </p:nvGraphicFramePr>
        <p:xfrm>
          <a:off x="395536" y="2708920"/>
          <a:ext cx="8280923" cy="2664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989"/>
                <a:gridCol w="1182989"/>
                <a:gridCol w="1182989"/>
                <a:gridCol w="1182989"/>
                <a:gridCol w="1244708"/>
                <a:gridCol w="1121270"/>
                <a:gridCol w="1182989"/>
              </a:tblGrid>
              <a:tr h="444049">
                <a:tc rowSpan="2">
                  <a:txBody>
                    <a:bodyPr/>
                    <a:lstStyle/>
                    <a:p>
                      <a:pPr algn="l" fontAlgn="b"/>
                      <a:r>
                        <a:rPr lang="zh-TW" altLang="en-US" sz="2000" u="none" strike="noStrike" dirty="0">
                          <a:effectLst/>
                        </a:rPr>
                        <a:t>　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tortoiseSVN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subclipse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subversive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440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分支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合併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分支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合併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分支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合併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000" u="none" strike="noStrike" dirty="0">
                          <a:effectLst/>
                        </a:rPr>
                        <a:t>專案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O(</a:t>
                      </a:r>
                      <a:r>
                        <a:rPr lang="zh-TW" altLang="en-US" sz="2000" u="none" strike="noStrike" dirty="0">
                          <a:effectLst/>
                        </a:rPr>
                        <a:t>吃別人</a:t>
                      </a:r>
                      <a:r>
                        <a:rPr lang="en-US" altLang="zh-TW" sz="2000" u="none" strike="noStrike" dirty="0">
                          <a:effectLst/>
                        </a:rPr>
                        <a:t>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O(</a:t>
                      </a:r>
                      <a:r>
                        <a:rPr lang="zh-TW" altLang="en-US" sz="2000" u="none" strike="noStrike" dirty="0" smtClean="0">
                          <a:effectLst/>
                        </a:rPr>
                        <a:t>吃別人</a:t>
                      </a:r>
                      <a:r>
                        <a:rPr lang="en-US" sz="2000" u="none" strike="noStrike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O(</a:t>
                      </a:r>
                      <a:r>
                        <a:rPr lang="zh-TW" altLang="en-US" sz="2000" u="none" strike="noStrike" dirty="0">
                          <a:effectLst/>
                        </a:rPr>
                        <a:t>吃別人</a:t>
                      </a:r>
                      <a:r>
                        <a:rPr lang="en-US" altLang="zh-TW" sz="2000" u="none" strike="noStrike" dirty="0">
                          <a:effectLst/>
                        </a:rPr>
                        <a:t>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000" u="none" strike="noStrike" dirty="0">
                          <a:effectLst/>
                        </a:rPr>
                        <a:t>歷史紀錄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O(</a:t>
                      </a:r>
                      <a:r>
                        <a:rPr lang="zh-TW" altLang="en-US" sz="2000" u="none" strike="noStrike" dirty="0">
                          <a:effectLst/>
                        </a:rPr>
                        <a:t>併進去</a:t>
                      </a:r>
                      <a:r>
                        <a:rPr lang="en-US" altLang="zh-TW" sz="2000" u="none" strike="noStrike" dirty="0">
                          <a:effectLst/>
                        </a:rPr>
                        <a:t>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000" u="none" strike="noStrike" dirty="0">
                          <a:effectLst/>
                        </a:rPr>
                        <a:t>檔案庫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000" u="none" strike="noStrike" dirty="0">
                          <a:effectLst/>
                        </a:rPr>
                        <a:t>版本圖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O(</a:t>
                      </a:r>
                      <a:r>
                        <a:rPr lang="zh-TW" altLang="en-US" sz="2000" u="none" strike="noStrike" dirty="0">
                          <a:effectLst/>
                        </a:rPr>
                        <a:t>併進去</a:t>
                      </a:r>
                      <a:r>
                        <a:rPr lang="en-US" altLang="zh-TW" sz="2000" u="none" strike="noStrike" dirty="0">
                          <a:effectLst/>
                        </a:rPr>
                        <a:t>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　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　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Use </a:t>
            </a:r>
            <a:r>
              <a:rPr lang="en-US" altLang="zh-TW" sz="4000" dirty="0" err="1" smtClean="0"/>
              <a:t>Subclipse</a:t>
            </a:r>
            <a:r>
              <a:rPr lang="en-US" altLang="zh-TW" sz="4000" dirty="0" smtClean="0"/>
              <a:t> to Create Branch / Tag (1/2)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2394623" cy="452596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1556791"/>
            <a:ext cx="511563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Use </a:t>
            </a:r>
            <a:r>
              <a:rPr lang="en-US" altLang="zh-TW" sz="4000" dirty="0" err="1" smtClean="0"/>
              <a:t>Subclipse</a:t>
            </a:r>
            <a:r>
              <a:rPr lang="en-US" altLang="zh-TW" sz="4000" dirty="0" smtClean="0"/>
              <a:t> to Create Branch / </a:t>
            </a:r>
            <a:r>
              <a:rPr lang="en-US" altLang="zh-TW" sz="4000" dirty="0"/>
              <a:t>Tag </a:t>
            </a:r>
            <a:r>
              <a:rPr lang="en-US" altLang="zh-TW" sz="4000" dirty="0" smtClean="0"/>
              <a:t>(2/2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73349"/>
            <a:ext cx="5439535" cy="4286849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00808"/>
            <a:ext cx="2543530" cy="39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Use Subversive to Create Branch / Tag (1/2)</a:t>
            </a:r>
            <a:endParaRPr lang="zh-TW" altLang="en-US" sz="40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3422069" cy="4525963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12776"/>
            <a:ext cx="511563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Use Subversive to Create Branch / Tag (2/2)</a:t>
            </a:r>
            <a:endParaRPr lang="zh-TW" altLang="en-US" sz="4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00" y="1988840"/>
            <a:ext cx="5747399" cy="3672408"/>
          </a:xfrm>
        </p:spPr>
      </p:pic>
    </p:spTree>
    <p:extLst>
      <p:ext uri="{BB962C8B-B14F-4D97-AF65-F5344CB8AC3E}">
        <p14:creationId xmlns:p14="http://schemas.microsoft.com/office/powerpoint/2010/main" val="37887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Switch Repository and Commit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4088" y="1600200"/>
            <a:ext cx="3779912" cy="5257800"/>
          </a:xfrm>
        </p:spPr>
        <p:txBody>
          <a:bodyPr/>
          <a:lstStyle/>
          <a:p>
            <a:r>
              <a:rPr lang="zh-TW" altLang="en-US" sz="2800" dirty="0"/>
              <a:t>發生</a:t>
            </a:r>
            <a:r>
              <a:rPr lang="zh-TW" altLang="en-US" sz="2800" dirty="0" smtClean="0"/>
              <a:t>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專案</a:t>
            </a:r>
            <a:r>
              <a:rPr lang="zh-TW" altLang="en-US" sz="2000" dirty="0" smtClean="0">
                <a:solidFill>
                  <a:srgbClr val="0070C0"/>
                </a:solidFill>
              </a:rPr>
              <a:t>產生切</a:t>
            </a:r>
            <a:r>
              <a:rPr lang="en-US" altLang="zh-TW" sz="2000" dirty="0" smtClean="0">
                <a:solidFill>
                  <a:srgbClr val="0070C0"/>
                </a:solidFill>
              </a:rPr>
              <a:t>Branch</a:t>
            </a:r>
            <a:r>
              <a:rPr lang="zh-TW" altLang="en-US" sz="2000" dirty="0" smtClean="0">
                <a:solidFill>
                  <a:srgbClr val="0070C0"/>
                </a:solidFill>
              </a:rPr>
              <a:t>的需求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測試、功能開發、</a:t>
            </a:r>
            <a:r>
              <a:rPr lang="en-US" altLang="zh-TW" sz="2000" dirty="0" smtClean="0"/>
              <a:t>…)</a:t>
            </a:r>
            <a:r>
              <a:rPr lang="zh-TW" altLang="en-US" sz="2000" dirty="0" smtClean="0"/>
              <a:t>，而本機已</a:t>
            </a:r>
            <a:r>
              <a:rPr lang="zh-TW" altLang="en-US" sz="2000" dirty="0" smtClean="0">
                <a:solidFill>
                  <a:srgbClr val="0070C0"/>
                </a:solidFill>
              </a:rPr>
              <a:t>存在修改過的</a:t>
            </a:r>
            <a:r>
              <a:rPr lang="en-US" altLang="zh-TW" sz="2000" dirty="0" smtClean="0">
                <a:solidFill>
                  <a:srgbClr val="0070C0"/>
                </a:solidFill>
              </a:rPr>
              <a:t>Code</a:t>
            </a:r>
          </a:p>
          <a:p>
            <a:r>
              <a:rPr lang="zh-TW" altLang="en-US" sz="2800" dirty="0" smtClean="0"/>
              <a:t>處理步驟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1 Create Branch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2 Switch to Branch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rgbClr val="FF0000"/>
                </a:solidFill>
              </a:rPr>
              <a:t>3 Commit Code To Branch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* 若</a:t>
            </a:r>
            <a:r>
              <a:rPr lang="en-US" altLang="zh-TW" sz="2000" dirty="0" smtClean="0"/>
              <a:t>switch</a:t>
            </a:r>
            <a:r>
              <a:rPr lang="zh-TW" altLang="en-US" sz="2000" dirty="0" smtClean="0"/>
              <a:t>過去的檔案庫</a:t>
            </a:r>
            <a:r>
              <a:rPr lang="zh-TW" altLang="en-US" sz="2000" dirty="0" smtClean="0">
                <a:solidFill>
                  <a:srgbClr val="FF0000"/>
                </a:solidFill>
              </a:rPr>
              <a:t>結構樹不同</a:t>
            </a:r>
            <a:r>
              <a:rPr lang="zh-TW" altLang="en-US" sz="2000" dirty="0" smtClean="0"/>
              <a:t>，將發生</a:t>
            </a:r>
            <a:r>
              <a:rPr lang="zh-TW" altLang="en-US" sz="2000" dirty="0" smtClean="0">
                <a:solidFill>
                  <a:srgbClr val="FF0000"/>
                </a:solidFill>
              </a:rPr>
              <a:t>衝突</a:t>
            </a:r>
            <a:r>
              <a:rPr lang="zh-TW" altLang="en-US" sz="2000" dirty="0" smtClean="0"/>
              <a:t>禁止</a:t>
            </a:r>
            <a:r>
              <a:rPr lang="en-US" altLang="zh-TW" sz="2000" dirty="0" smtClean="0"/>
              <a:t>switch</a:t>
            </a:r>
          </a:p>
          <a:p>
            <a:pPr marL="0" indent="0">
              <a:buNone/>
            </a:pPr>
            <a:r>
              <a:rPr lang="zh-TW" altLang="en-US" sz="2000" dirty="0" smtClean="0"/>
              <a:t>* </a:t>
            </a:r>
            <a:r>
              <a:rPr lang="zh-TW" altLang="en-US" sz="2000" dirty="0"/>
              <a:t>若</a:t>
            </a:r>
            <a:r>
              <a:rPr lang="zh-TW" altLang="en-US" sz="2000" dirty="0">
                <a:solidFill>
                  <a:srgbClr val="0070C0"/>
                </a:solidFill>
              </a:rPr>
              <a:t>沒有存在修改過</a:t>
            </a:r>
            <a:r>
              <a:rPr lang="zh-TW" altLang="en-US" sz="2000" dirty="0" smtClean="0">
                <a:solidFill>
                  <a:srgbClr val="0070C0"/>
                </a:solidFill>
              </a:rPr>
              <a:t>的</a:t>
            </a:r>
            <a:r>
              <a:rPr lang="en-US" altLang="zh-TW" sz="2000" dirty="0" smtClean="0">
                <a:solidFill>
                  <a:srgbClr val="0070C0"/>
                </a:solidFill>
              </a:rPr>
              <a:t>code</a:t>
            </a:r>
            <a:r>
              <a:rPr lang="zh-TW" altLang="en-US" sz="2000" dirty="0" smtClean="0"/>
              <a:t>則不會發生衝突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1" y="1318817"/>
            <a:ext cx="4363059" cy="3781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7" y="5108475"/>
            <a:ext cx="380100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/>
          <a:lstStyle/>
          <a:p>
            <a:r>
              <a:rPr lang="en-US" altLang="zh-TW" dirty="0"/>
              <a:t>Switch Repository and Commit</a:t>
            </a:r>
            <a:r>
              <a:rPr lang="zh-TW" altLang="en-US" dirty="0"/>
              <a:t> 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28726"/>
            <a:ext cx="4697194" cy="4896544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364088" y="1600200"/>
            <a:ext cx="3779912" cy="5257800"/>
          </a:xfrm>
        </p:spPr>
        <p:txBody>
          <a:bodyPr/>
          <a:lstStyle/>
          <a:p>
            <a:r>
              <a:rPr lang="zh-TW" altLang="en-US" sz="2800" dirty="0"/>
              <a:t>發生</a:t>
            </a:r>
            <a:r>
              <a:rPr lang="zh-TW" altLang="en-US" sz="2800" dirty="0" smtClean="0"/>
              <a:t>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專案</a:t>
            </a:r>
            <a:r>
              <a:rPr lang="zh-TW" altLang="en-US" sz="2000" dirty="0" smtClean="0">
                <a:solidFill>
                  <a:srgbClr val="0070C0"/>
                </a:solidFill>
              </a:rPr>
              <a:t>產生切</a:t>
            </a:r>
            <a:r>
              <a:rPr lang="en-US" altLang="zh-TW" sz="2000" dirty="0" smtClean="0">
                <a:solidFill>
                  <a:srgbClr val="0070C0"/>
                </a:solidFill>
              </a:rPr>
              <a:t>Branch</a:t>
            </a:r>
            <a:r>
              <a:rPr lang="zh-TW" altLang="en-US" sz="2000" dirty="0" smtClean="0">
                <a:solidFill>
                  <a:srgbClr val="0070C0"/>
                </a:solidFill>
              </a:rPr>
              <a:t>的需求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測試、功能開發、</a:t>
            </a:r>
            <a:r>
              <a:rPr lang="en-US" altLang="zh-TW" sz="2000" dirty="0" smtClean="0"/>
              <a:t>…)</a:t>
            </a:r>
            <a:r>
              <a:rPr lang="zh-TW" altLang="en-US" sz="2000" dirty="0" smtClean="0"/>
              <a:t>，而本機已</a:t>
            </a:r>
            <a:r>
              <a:rPr lang="zh-TW" altLang="en-US" sz="2000" dirty="0" smtClean="0">
                <a:solidFill>
                  <a:srgbClr val="0070C0"/>
                </a:solidFill>
              </a:rPr>
              <a:t>存在修改過的</a:t>
            </a:r>
            <a:r>
              <a:rPr lang="en-US" altLang="zh-TW" sz="2000" dirty="0" smtClean="0">
                <a:solidFill>
                  <a:srgbClr val="0070C0"/>
                </a:solidFill>
              </a:rPr>
              <a:t>Code</a:t>
            </a:r>
          </a:p>
          <a:p>
            <a:r>
              <a:rPr lang="zh-TW" altLang="en-US" sz="2800" dirty="0" smtClean="0"/>
              <a:t>處理步驟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1 Create Branch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2 Switch to Branch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rgbClr val="FF0000"/>
                </a:solidFill>
              </a:rPr>
              <a:t>3 Commit Code To Branch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* 若</a:t>
            </a:r>
            <a:r>
              <a:rPr lang="en-US" altLang="zh-TW" sz="2000" dirty="0" smtClean="0"/>
              <a:t>switch</a:t>
            </a:r>
            <a:r>
              <a:rPr lang="zh-TW" altLang="en-US" sz="2000" dirty="0" smtClean="0"/>
              <a:t>過去的檔案庫</a:t>
            </a:r>
            <a:r>
              <a:rPr lang="zh-TW" altLang="en-US" sz="2000" dirty="0" smtClean="0">
                <a:solidFill>
                  <a:srgbClr val="FF0000"/>
                </a:solidFill>
              </a:rPr>
              <a:t>結構樹不同</a:t>
            </a:r>
            <a:r>
              <a:rPr lang="zh-TW" altLang="en-US" sz="2000" dirty="0" smtClean="0"/>
              <a:t>，將發生</a:t>
            </a:r>
            <a:r>
              <a:rPr lang="zh-TW" altLang="en-US" sz="2000" dirty="0" smtClean="0">
                <a:solidFill>
                  <a:srgbClr val="FF0000"/>
                </a:solidFill>
              </a:rPr>
              <a:t>衝突</a:t>
            </a:r>
            <a:r>
              <a:rPr lang="zh-TW" altLang="en-US" sz="2000" dirty="0" smtClean="0"/>
              <a:t>禁止</a:t>
            </a:r>
            <a:r>
              <a:rPr lang="en-US" altLang="zh-TW" sz="2000" dirty="0" smtClean="0"/>
              <a:t>switch</a:t>
            </a:r>
          </a:p>
          <a:p>
            <a:pPr marL="0" indent="0">
              <a:buNone/>
            </a:pPr>
            <a:r>
              <a:rPr lang="zh-TW" altLang="en-US" sz="2000" dirty="0" smtClean="0"/>
              <a:t>* </a:t>
            </a:r>
            <a:r>
              <a:rPr lang="zh-TW" altLang="en-US" sz="2000" dirty="0"/>
              <a:t>若</a:t>
            </a:r>
            <a:r>
              <a:rPr lang="zh-TW" altLang="en-US" sz="2000" dirty="0">
                <a:solidFill>
                  <a:srgbClr val="0070C0"/>
                </a:solidFill>
              </a:rPr>
              <a:t>沒有存在修改過</a:t>
            </a:r>
            <a:r>
              <a:rPr lang="zh-TW" altLang="en-US" sz="2000" dirty="0" smtClean="0">
                <a:solidFill>
                  <a:srgbClr val="0070C0"/>
                </a:solidFill>
              </a:rPr>
              <a:t>的</a:t>
            </a:r>
            <a:r>
              <a:rPr lang="en-US" altLang="zh-TW" sz="2000" dirty="0" smtClean="0">
                <a:solidFill>
                  <a:srgbClr val="0070C0"/>
                </a:solidFill>
              </a:rPr>
              <a:t>code</a:t>
            </a:r>
            <a:r>
              <a:rPr lang="zh-TW" altLang="en-US" sz="2000" dirty="0" smtClean="0"/>
              <a:t>則不會發生衝突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7434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Software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811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SVN client – </a:t>
            </a:r>
            <a:r>
              <a:rPr lang="en-US" altLang="zh-TW" dirty="0" err="1" smtClean="0">
                <a:solidFill>
                  <a:srgbClr val="7030A0"/>
                </a:solidFill>
              </a:rPr>
              <a:t>TortoiseSVN</a:t>
            </a:r>
            <a:endParaRPr lang="en-US" altLang="zh-TW" sz="2800" dirty="0" smtClean="0">
              <a:solidFill>
                <a:srgbClr val="7030A0"/>
              </a:solidFill>
            </a:endParaRPr>
          </a:p>
          <a:p>
            <a:r>
              <a:rPr lang="en-US" altLang="zh-TW" dirty="0" smtClean="0"/>
              <a:t>SVN server - Visual SVN Server Manager</a:t>
            </a:r>
          </a:p>
          <a:p>
            <a:r>
              <a:rPr lang="en-US" altLang="zh-TW" dirty="0" smtClean="0"/>
              <a:t>Eclipse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plug-in – </a:t>
            </a:r>
            <a:r>
              <a:rPr lang="en-US" altLang="zh-TW" dirty="0" err="1" smtClean="0">
                <a:solidFill>
                  <a:srgbClr val="00B050"/>
                </a:solidFill>
              </a:rPr>
              <a:t>Subclipse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/>
              <a:t>or </a:t>
            </a:r>
            <a:r>
              <a:rPr lang="en-US" altLang="zh-TW" dirty="0" smtClean="0">
                <a:solidFill>
                  <a:srgbClr val="0070C0"/>
                </a:solidFill>
              </a:rPr>
              <a:t>Subversive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9741"/>
              </p:ext>
            </p:extLst>
          </p:nvPr>
        </p:nvGraphicFramePr>
        <p:xfrm>
          <a:off x="683568" y="4077072"/>
          <a:ext cx="7776864" cy="1797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414"/>
                <a:gridCol w="1989922"/>
                <a:gridCol w="3044910"/>
                <a:gridCol w="1707618"/>
              </a:tblGrid>
              <a:tr h="86409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>
                          <a:solidFill>
                            <a:srgbClr val="7030A0"/>
                          </a:solidFill>
                        </a:rPr>
                        <a:t>TortoiseSVN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>
                          <a:solidFill>
                            <a:srgbClr val="00B050"/>
                          </a:solidFill>
                        </a:rPr>
                        <a:t>Subclipse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70C0"/>
                          </a:solidFill>
                        </a:rPr>
                        <a:t>Subversive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</a:rPr>
                        <a:t>缺點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無版本合併</a:t>
                      </a:r>
                      <a:r>
                        <a:rPr lang="zh-TW" altLang="en-US" sz="2000" dirty="0" smtClean="0"/>
                        <a:t>線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版本圖不直觀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zh-TW" altLang="en-US" sz="2000" dirty="0" smtClean="0"/>
                        <a:t>單一檔案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合併概念不同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2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/>
          <a:lstStyle/>
          <a:p>
            <a:r>
              <a:rPr lang="en-US" altLang="zh-TW" dirty="0"/>
              <a:t>Switch Repository and Commit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3</a:t>
            </a:r>
            <a:r>
              <a:rPr lang="en-US" altLang="zh-TW" dirty="0" smtClean="0"/>
              <a:t>/4)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5" y="1916832"/>
            <a:ext cx="4828315" cy="4176464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364088" y="1600200"/>
            <a:ext cx="3779912" cy="5257800"/>
          </a:xfrm>
        </p:spPr>
        <p:txBody>
          <a:bodyPr/>
          <a:lstStyle/>
          <a:p>
            <a:r>
              <a:rPr lang="zh-TW" altLang="en-US" sz="2800" dirty="0"/>
              <a:t>發生</a:t>
            </a:r>
            <a:r>
              <a:rPr lang="zh-TW" altLang="en-US" sz="2800" dirty="0" smtClean="0"/>
              <a:t>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專案</a:t>
            </a:r>
            <a:r>
              <a:rPr lang="zh-TW" altLang="en-US" sz="2000" dirty="0" smtClean="0">
                <a:solidFill>
                  <a:srgbClr val="0070C0"/>
                </a:solidFill>
              </a:rPr>
              <a:t>產生切</a:t>
            </a:r>
            <a:r>
              <a:rPr lang="en-US" altLang="zh-TW" sz="2000" dirty="0" smtClean="0">
                <a:solidFill>
                  <a:srgbClr val="0070C0"/>
                </a:solidFill>
              </a:rPr>
              <a:t>Branch</a:t>
            </a:r>
            <a:r>
              <a:rPr lang="zh-TW" altLang="en-US" sz="2000" dirty="0" smtClean="0">
                <a:solidFill>
                  <a:srgbClr val="0070C0"/>
                </a:solidFill>
              </a:rPr>
              <a:t>的需求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測試、功能開發、</a:t>
            </a:r>
            <a:r>
              <a:rPr lang="en-US" altLang="zh-TW" sz="2000" dirty="0" smtClean="0"/>
              <a:t>…)</a:t>
            </a:r>
            <a:r>
              <a:rPr lang="zh-TW" altLang="en-US" sz="2000" dirty="0" smtClean="0"/>
              <a:t>，而本機已</a:t>
            </a:r>
            <a:r>
              <a:rPr lang="zh-TW" altLang="en-US" sz="2000" dirty="0" smtClean="0">
                <a:solidFill>
                  <a:srgbClr val="0070C0"/>
                </a:solidFill>
              </a:rPr>
              <a:t>存在修改過的</a:t>
            </a:r>
            <a:r>
              <a:rPr lang="en-US" altLang="zh-TW" sz="2000" dirty="0" smtClean="0">
                <a:solidFill>
                  <a:srgbClr val="0070C0"/>
                </a:solidFill>
              </a:rPr>
              <a:t>Code</a:t>
            </a:r>
          </a:p>
          <a:p>
            <a:r>
              <a:rPr lang="zh-TW" altLang="en-US" sz="2800" dirty="0" smtClean="0"/>
              <a:t>處理步驟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1 Create Branch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2 Switch to Branch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rgbClr val="FF0000"/>
                </a:solidFill>
              </a:rPr>
              <a:t>3 Commit Code To Branch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* 若</a:t>
            </a:r>
            <a:r>
              <a:rPr lang="en-US" altLang="zh-TW" sz="2000" dirty="0" smtClean="0"/>
              <a:t>switch</a:t>
            </a:r>
            <a:r>
              <a:rPr lang="zh-TW" altLang="en-US" sz="2000" dirty="0" smtClean="0"/>
              <a:t>過去的檔案庫</a:t>
            </a:r>
            <a:r>
              <a:rPr lang="zh-TW" altLang="en-US" sz="2000" dirty="0" smtClean="0">
                <a:solidFill>
                  <a:srgbClr val="FF0000"/>
                </a:solidFill>
              </a:rPr>
              <a:t>結構樹不同</a:t>
            </a:r>
            <a:r>
              <a:rPr lang="zh-TW" altLang="en-US" sz="2000" dirty="0" smtClean="0"/>
              <a:t>，將發生</a:t>
            </a:r>
            <a:r>
              <a:rPr lang="zh-TW" altLang="en-US" sz="2000" dirty="0" smtClean="0">
                <a:solidFill>
                  <a:srgbClr val="FF0000"/>
                </a:solidFill>
              </a:rPr>
              <a:t>衝突</a:t>
            </a:r>
            <a:r>
              <a:rPr lang="zh-TW" altLang="en-US" sz="2000" dirty="0" smtClean="0"/>
              <a:t>禁止</a:t>
            </a:r>
            <a:r>
              <a:rPr lang="en-US" altLang="zh-TW" sz="2000" dirty="0" smtClean="0"/>
              <a:t>switch</a:t>
            </a:r>
          </a:p>
          <a:p>
            <a:pPr marL="0" indent="0">
              <a:buNone/>
            </a:pPr>
            <a:r>
              <a:rPr lang="zh-TW" altLang="en-US" sz="2000" dirty="0" smtClean="0"/>
              <a:t>* </a:t>
            </a:r>
            <a:r>
              <a:rPr lang="zh-TW" altLang="en-US" sz="2000" dirty="0"/>
              <a:t>若</a:t>
            </a:r>
            <a:r>
              <a:rPr lang="zh-TW" altLang="en-US" sz="2000" dirty="0">
                <a:solidFill>
                  <a:srgbClr val="0070C0"/>
                </a:solidFill>
              </a:rPr>
              <a:t>沒有存在修改過</a:t>
            </a:r>
            <a:r>
              <a:rPr lang="zh-TW" altLang="en-US" sz="2000" dirty="0" smtClean="0">
                <a:solidFill>
                  <a:srgbClr val="0070C0"/>
                </a:solidFill>
              </a:rPr>
              <a:t>的</a:t>
            </a:r>
            <a:r>
              <a:rPr lang="en-US" altLang="zh-TW" sz="2000" dirty="0" smtClean="0">
                <a:solidFill>
                  <a:srgbClr val="0070C0"/>
                </a:solidFill>
              </a:rPr>
              <a:t>code</a:t>
            </a:r>
            <a:r>
              <a:rPr lang="zh-TW" altLang="en-US" sz="2000" dirty="0" smtClean="0"/>
              <a:t>則不會發生衝突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414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r>
              <a:rPr lang="en-US" altLang="zh-TW" dirty="0"/>
              <a:t>Switch Repository and Commit</a:t>
            </a:r>
            <a:r>
              <a:rPr lang="zh-TW" altLang="en-US" dirty="0"/>
              <a:t> 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04170"/>
            <a:ext cx="3456384" cy="16363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2" y="2893964"/>
            <a:ext cx="4147552" cy="23669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9" y="5274163"/>
            <a:ext cx="3643497" cy="1552677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5364088" y="1600200"/>
            <a:ext cx="3779912" cy="5257800"/>
          </a:xfrm>
        </p:spPr>
        <p:txBody>
          <a:bodyPr/>
          <a:lstStyle/>
          <a:p>
            <a:r>
              <a:rPr lang="zh-TW" altLang="en-US" sz="2800" dirty="0"/>
              <a:t>發生</a:t>
            </a:r>
            <a:r>
              <a:rPr lang="zh-TW" altLang="en-US" sz="2800" dirty="0" smtClean="0"/>
              <a:t>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專案</a:t>
            </a:r>
            <a:r>
              <a:rPr lang="zh-TW" altLang="en-US" sz="2000" dirty="0" smtClean="0">
                <a:solidFill>
                  <a:srgbClr val="0070C0"/>
                </a:solidFill>
              </a:rPr>
              <a:t>產生切</a:t>
            </a:r>
            <a:r>
              <a:rPr lang="en-US" altLang="zh-TW" sz="2000" dirty="0" smtClean="0">
                <a:solidFill>
                  <a:srgbClr val="0070C0"/>
                </a:solidFill>
              </a:rPr>
              <a:t>Branch</a:t>
            </a:r>
            <a:r>
              <a:rPr lang="zh-TW" altLang="en-US" sz="2000" dirty="0" smtClean="0">
                <a:solidFill>
                  <a:srgbClr val="0070C0"/>
                </a:solidFill>
              </a:rPr>
              <a:t>的需求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測試、功能開發、</a:t>
            </a:r>
            <a:r>
              <a:rPr lang="en-US" altLang="zh-TW" sz="2000" dirty="0" smtClean="0"/>
              <a:t>…)</a:t>
            </a:r>
            <a:r>
              <a:rPr lang="zh-TW" altLang="en-US" sz="2000" dirty="0" smtClean="0"/>
              <a:t>，而本機已</a:t>
            </a:r>
            <a:r>
              <a:rPr lang="zh-TW" altLang="en-US" sz="2000" dirty="0" smtClean="0">
                <a:solidFill>
                  <a:srgbClr val="0070C0"/>
                </a:solidFill>
              </a:rPr>
              <a:t>存在修改過的</a:t>
            </a:r>
            <a:r>
              <a:rPr lang="en-US" altLang="zh-TW" sz="2000" dirty="0" smtClean="0">
                <a:solidFill>
                  <a:srgbClr val="0070C0"/>
                </a:solidFill>
              </a:rPr>
              <a:t>Code</a:t>
            </a:r>
          </a:p>
          <a:p>
            <a:r>
              <a:rPr lang="zh-TW" altLang="en-US" sz="2800" dirty="0" smtClean="0"/>
              <a:t>處理步驟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1 Create Branch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2 Switch to Branch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rgbClr val="FF0000"/>
                </a:solidFill>
              </a:rPr>
              <a:t>3 Commit Code To Branch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* 若</a:t>
            </a:r>
            <a:r>
              <a:rPr lang="en-US" altLang="zh-TW" sz="2000" dirty="0" smtClean="0"/>
              <a:t>switch</a:t>
            </a:r>
            <a:r>
              <a:rPr lang="zh-TW" altLang="en-US" sz="2000" dirty="0" smtClean="0"/>
              <a:t>過去的檔案庫</a:t>
            </a:r>
            <a:r>
              <a:rPr lang="zh-TW" altLang="en-US" sz="2000" dirty="0" smtClean="0">
                <a:solidFill>
                  <a:srgbClr val="FF0000"/>
                </a:solidFill>
              </a:rPr>
              <a:t>結構樹不同</a:t>
            </a:r>
            <a:r>
              <a:rPr lang="zh-TW" altLang="en-US" sz="2000" dirty="0" smtClean="0"/>
              <a:t>，將發生</a:t>
            </a:r>
            <a:r>
              <a:rPr lang="zh-TW" altLang="en-US" sz="2000" dirty="0" smtClean="0">
                <a:solidFill>
                  <a:srgbClr val="FF0000"/>
                </a:solidFill>
              </a:rPr>
              <a:t>衝突</a:t>
            </a:r>
            <a:r>
              <a:rPr lang="zh-TW" altLang="en-US" sz="2000" dirty="0" smtClean="0"/>
              <a:t>禁止</a:t>
            </a:r>
            <a:r>
              <a:rPr lang="en-US" altLang="zh-TW" sz="2000" dirty="0" smtClean="0"/>
              <a:t>switch</a:t>
            </a:r>
          </a:p>
          <a:p>
            <a:pPr marL="0" indent="0">
              <a:buNone/>
            </a:pPr>
            <a:r>
              <a:rPr lang="zh-TW" altLang="en-US" sz="2000" dirty="0" smtClean="0"/>
              <a:t>* </a:t>
            </a:r>
            <a:r>
              <a:rPr lang="zh-TW" altLang="en-US" sz="2000" dirty="0"/>
              <a:t>若</a:t>
            </a:r>
            <a:r>
              <a:rPr lang="zh-TW" altLang="en-US" sz="2000" dirty="0">
                <a:solidFill>
                  <a:srgbClr val="0070C0"/>
                </a:solidFill>
              </a:rPr>
              <a:t>沒有存在修改過</a:t>
            </a:r>
            <a:r>
              <a:rPr lang="zh-TW" altLang="en-US" sz="2000" dirty="0" smtClean="0">
                <a:solidFill>
                  <a:srgbClr val="0070C0"/>
                </a:solidFill>
              </a:rPr>
              <a:t>的</a:t>
            </a:r>
            <a:r>
              <a:rPr lang="en-US" altLang="zh-TW" sz="2000" dirty="0" smtClean="0">
                <a:solidFill>
                  <a:srgbClr val="0070C0"/>
                </a:solidFill>
              </a:rPr>
              <a:t>code</a:t>
            </a:r>
            <a:r>
              <a:rPr lang="zh-TW" altLang="en-US" sz="2000" dirty="0" smtClean="0"/>
              <a:t>則不會發生衝突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00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Commit To The Wrong Repository (1/5)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78437" y="1340768"/>
            <a:ext cx="3665563" cy="5517232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發生狀況：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/>
              <a:t>11433</a:t>
            </a:r>
            <a:r>
              <a:rPr lang="zh-TW" altLang="en-US" sz="2000" dirty="0" smtClean="0"/>
              <a:t>切</a:t>
            </a:r>
            <a:r>
              <a:rPr lang="en-US" altLang="zh-TW" sz="2000" dirty="0" smtClean="0"/>
              <a:t>Branch, </a:t>
            </a:r>
            <a:r>
              <a:rPr lang="zh-TW" altLang="en-US" sz="2000" dirty="0" smtClean="0"/>
              <a:t>已修改的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要</a:t>
            </a:r>
            <a:r>
              <a:rPr lang="zh-TW" altLang="en-US" sz="2000" dirty="0" smtClean="0">
                <a:solidFill>
                  <a:srgbClr val="0070C0"/>
                </a:solidFill>
              </a:rPr>
              <a:t>上</a:t>
            </a:r>
            <a:r>
              <a:rPr lang="zh-TW" altLang="en-US" sz="2000" dirty="0">
                <a:solidFill>
                  <a:srgbClr val="0070C0"/>
                </a:solidFill>
              </a:rPr>
              <a:t>錯地方</a:t>
            </a:r>
            <a:r>
              <a:rPr lang="zh-TW" altLang="en-US" sz="2000" dirty="0" smtClean="0">
                <a:solidFill>
                  <a:srgbClr val="0070C0"/>
                </a:solidFill>
              </a:rPr>
              <a:t>上到</a:t>
            </a:r>
            <a:r>
              <a:rPr lang="en-US" altLang="zh-TW" sz="2000" dirty="0" smtClean="0">
                <a:solidFill>
                  <a:srgbClr val="0070C0"/>
                </a:solidFill>
              </a:rPr>
              <a:t>Trunk</a:t>
            </a:r>
            <a:endParaRPr lang="en-US" altLang="zh-TW" sz="2800" dirty="0" smtClean="0">
              <a:solidFill>
                <a:srgbClr val="0070C0"/>
              </a:solidFill>
            </a:endParaRPr>
          </a:p>
          <a:p>
            <a:r>
              <a:rPr lang="zh-TW" altLang="en-US" sz="2800" dirty="0" smtClean="0"/>
              <a:t>解決方法：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更新至特定版號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2 </a:t>
            </a:r>
            <a:r>
              <a:rPr lang="zh-TW" altLang="en-US" sz="2000" dirty="0" smtClean="0">
                <a:solidFill>
                  <a:srgbClr val="FF0000"/>
                </a:solidFill>
              </a:rPr>
              <a:t>執行</a:t>
            </a:r>
            <a:r>
              <a:rPr lang="en-US" altLang="zh-TW" sz="2000" dirty="0" smtClean="0">
                <a:solidFill>
                  <a:srgbClr val="FF0000"/>
                </a:solidFill>
              </a:rPr>
              <a:t>Override &amp; Commit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/>
              <a:t>適用</a:t>
            </a:r>
            <a:r>
              <a:rPr lang="zh-TW" altLang="en-US" sz="2800" dirty="0" smtClean="0"/>
              <a:t>情況：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000" dirty="0" smtClean="0"/>
              <a:t>錯誤的</a:t>
            </a:r>
            <a:r>
              <a:rPr lang="en-US" altLang="zh-TW" sz="2000" dirty="0" smtClean="0"/>
              <a:t>Commit </a:t>
            </a:r>
            <a:br>
              <a:rPr lang="en-US" altLang="zh-TW" sz="2000" dirty="0" smtClean="0"/>
            </a:b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0070C0"/>
                </a:solidFill>
              </a:rPr>
              <a:t>錯誤位置</a:t>
            </a:r>
            <a:r>
              <a:rPr lang="zh-TW" altLang="en-US" sz="2000" dirty="0" smtClean="0"/>
              <a:t>、</a:t>
            </a:r>
            <a:r>
              <a:rPr lang="zh-TW" altLang="en-US" sz="2000" dirty="0" smtClean="0">
                <a:solidFill>
                  <a:srgbClr val="0070C0"/>
                </a:solidFill>
              </a:rPr>
              <a:t>暫停</a:t>
            </a:r>
            <a:r>
              <a:rPr lang="en-US" altLang="zh-TW" sz="2000" dirty="0" smtClean="0">
                <a:solidFill>
                  <a:srgbClr val="0070C0"/>
                </a:solidFill>
              </a:rPr>
              <a:t>Commit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* </a:t>
            </a:r>
            <a:r>
              <a:rPr lang="zh-TW" altLang="en-US" sz="2000" dirty="0" smtClean="0"/>
              <a:t>及早發現，及早治療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* </a:t>
            </a:r>
            <a:r>
              <a:rPr lang="zh-TW" altLang="en-US" sz="2000" dirty="0" smtClean="0"/>
              <a:t>大絕招，開</a:t>
            </a:r>
            <a:r>
              <a:rPr lang="en-US" altLang="zh-TW" sz="2000" dirty="0" smtClean="0"/>
              <a:t>Branch</a:t>
            </a:r>
            <a:r>
              <a:rPr lang="zh-TW" altLang="en-US" sz="2000" dirty="0" smtClean="0"/>
              <a:t>壓回去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" y="1196752"/>
            <a:ext cx="5288903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Commit To The Wrong Repository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484784"/>
            <a:ext cx="5400600" cy="4952294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478437" y="1340768"/>
            <a:ext cx="3665563" cy="5517232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發生狀況：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/>
              <a:t>11433</a:t>
            </a:r>
            <a:r>
              <a:rPr lang="zh-TW" altLang="en-US" sz="2000" dirty="0" smtClean="0"/>
              <a:t>切</a:t>
            </a:r>
            <a:r>
              <a:rPr lang="en-US" altLang="zh-TW" sz="2000" dirty="0" smtClean="0"/>
              <a:t>Branch, </a:t>
            </a:r>
            <a:r>
              <a:rPr lang="zh-TW" altLang="en-US" sz="2000" dirty="0" smtClean="0"/>
              <a:t>已修改的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要</a:t>
            </a:r>
            <a:r>
              <a:rPr lang="zh-TW" altLang="en-US" sz="2000" dirty="0" smtClean="0">
                <a:solidFill>
                  <a:srgbClr val="0070C0"/>
                </a:solidFill>
              </a:rPr>
              <a:t>上</a:t>
            </a:r>
            <a:r>
              <a:rPr lang="zh-TW" altLang="en-US" sz="2000" dirty="0">
                <a:solidFill>
                  <a:srgbClr val="0070C0"/>
                </a:solidFill>
              </a:rPr>
              <a:t>錯地方</a:t>
            </a:r>
            <a:r>
              <a:rPr lang="zh-TW" altLang="en-US" sz="2000" dirty="0" smtClean="0">
                <a:solidFill>
                  <a:srgbClr val="0070C0"/>
                </a:solidFill>
              </a:rPr>
              <a:t>上到</a:t>
            </a:r>
            <a:r>
              <a:rPr lang="en-US" altLang="zh-TW" sz="2000" dirty="0" smtClean="0">
                <a:solidFill>
                  <a:srgbClr val="0070C0"/>
                </a:solidFill>
              </a:rPr>
              <a:t>Trunk</a:t>
            </a:r>
            <a:endParaRPr lang="en-US" altLang="zh-TW" sz="2800" dirty="0" smtClean="0">
              <a:solidFill>
                <a:srgbClr val="0070C0"/>
              </a:solidFill>
            </a:endParaRPr>
          </a:p>
          <a:p>
            <a:r>
              <a:rPr lang="zh-TW" altLang="en-US" sz="2800" dirty="0" smtClean="0"/>
              <a:t>解決方法：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更新至特定版號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2 </a:t>
            </a:r>
            <a:r>
              <a:rPr lang="zh-TW" altLang="en-US" sz="2000" dirty="0" smtClean="0">
                <a:solidFill>
                  <a:srgbClr val="FF0000"/>
                </a:solidFill>
              </a:rPr>
              <a:t>執行</a:t>
            </a:r>
            <a:r>
              <a:rPr lang="en-US" altLang="zh-TW" sz="2000" dirty="0" smtClean="0">
                <a:solidFill>
                  <a:srgbClr val="FF0000"/>
                </a:solidFill>
              </a:rPr>
              <a:t>Override &amp; Commit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/>
              <a:t>適用</a:t>
            </a:r>
            <a:r>
              <a:rPr lang="zh-TW" altLang="en-US" sz="2800" dirty="0" smtClean="0"/>
              <a:t>情況：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000" dirty="0" smtClean="0"/>
              <a:t>錯誤的</a:t>
            </a:r>
            <a:r>
              <a:rPr lang="en-US" altLang="zh-TW" sz="2000" dirty="0" smtClean="0"/>
              <a:t>Commit </a:t>
            </a:r>
            <a:br>
              <a:rPr lang="en-US" altLang="zh-TW" sz="2000" dirty="0" smtClean="0"/>
            </a:b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0070C0"/>
                </a:solidFill>
              </a:rPr>
              <a:t>錯誤位置</a:t>
            </a:r>
            <a:r>
              <a:rPr lang="zh-TW" altLang="en-US" sz="2000" dirty="0" smtClean="0"/>
              <a:t>、</a:t>
            </a:r>
            <a:r>
              <a:rPr lang="zh-TW" altLang="en-US" sz="2000" dirty="0" smtClean="0">
                <a:solidFill>
                  <a:srgbClr val="0070C0"/>
                </a:solidFill>
              </a:rPr>
              <a:t>暫停</a:t>
            </a:r>
            <a:r>
              <a:rPr lang="en-US" altLang="zh-TW" sz="2000" dirty="0" smtClean="0">
                <a:solidFill>
                  <a:srgbClr val="0070C0"/>
                </a:solidFill>
              </a:rPr>
              <a:t>Commit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* </a:t>
            </a:r>
            <a:r>
              <a:rPr lang="zh-TW" altLang="en-US" sz="2000" dirty="0" smtClean="0"/>
              <a:t>及早發現，及早治療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* </a:t>
            </a:r>
            <a:r>
              <a:rPr lang="zh-TW" altLang="en-US" sz="2000" dirty="0" smtClean="0"/>
              <a:t>大絕招，開</a:t>
            </a:r>
            <a:r>
              <a:rPr lang="en-US" altLang="zh-TW" sz="2000" dirty="0" smtClean="0"/>
              <a:t>Branch</a:t>
            </a:r>
            <a:r>
              <a:rPr lang="zh-TW" altLang="en-US" sz="2000" dirty="0" smtClean="0"/>
              <a:t>壓回去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02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Commit To The Wrong Repository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80274"/>
            <a:ext cx="4820857" cy="3896652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478437" y="1340768"/>
            <a:ext cx="3665563" cy="5517232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發生狀況：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/>
              <a:t>11433</a:t>
            </a:r>
            <a:r>
              <a:rPr lang="zh-TW" altLang="en-US" sz="2000" dirty="0" smtClean="0"/>
              <a:t>切</a:t>
            </a:r>
            <a:r>
              <a:rPr lang="en-US" altLang="zh-TW" sz="2000" dirty="0" smtClean="0"/>
              <a:t>Branch, </a:t>
            </a:r>
            <a:r>
              <a:rPr lang="zh-TW" altLang="en-US" sz="2000" dirty="0" smtClean="0"/>
              <a:t>已修改的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要</a:t>
            </a:r>
            <a:r>
              <a:rPr lang="zh-TW" altLang="en-US" sz="2000" dirty="0" smtClean="0">
                <a:solidFill>
                  <a:srgbClr val="0070C0"/>
                </a:solidFill>
              </a:rPr>
              <a:t>上</a:t>
            </a:r>
            <a:r>
              <a:rPr lang="zh-TW" altLang="en-US" sz="2000" dirty="0">
                <a:solidFill>
                  <a:srgbClr val="0070C0"/>
                </a:solidFill>
              </a:rPr>
              <a:t>錯地方</a:t>
            </a:r>
            <a:r>
              <a:rPr lang="zh-TW" altLang="en-US" sz="2000" dirty="0" smtClean="0">
                <a:solidFill>
                  <a:srgbClr val="0070C0"/>
                </a:solidFill>
              </a:rPr>
              <a:t>上到</a:t>
            </a:r>
            <a:r>
              <a:rPr lang="en-US" altLang="zh-TW" sz="2000" dirty="0" smtClean="0">
                <a:solidFill>
                  <a:srgbClr val="0070C0"/>
                </a:solidFill>
              </a:rPr>
              <a:t>Trunk</a:t>
            </a:r>
            <a:endParaRPr lang="en-US" altLang="zh-TW" sz="2800" dirty="0" smtClean="0">
              <a:solidFill>
                <a:srgbClr val="0070C0"/>
              </a:solidFill>
            </a:endParaRPr>
          </a:p>
          <a:p>
            <a:r>
              <a:rPr lang="zh-TW" altLang="en-US" sz="2800" dirty="0" smtClean="0"/>
              <a:t>解決方法：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更新至特定版號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2 </a:t>
            </a:r>
            <a:r>
              <a:rPr lang="zh-TW" altLang="en-US" sz="2000" dirty="0" smtClean="0">
                <a:solidFill>
                  <a:srgbClr val="FF0000"/>
                </a:solidFill>
              </a:rPr>
              <a:t>執行</a:t>
            </a:r>
            <a:r>
              <a:rPr lang="en-US" altLang="zh-TW" sz="2000" dirty="0" smtClean="0">
                <a:solidFill>
                  <a:srgbClr val="FF0000"/>
                </a:solidFill>
              </a:rPr>
              <a:t>Override &amp; Commit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/>
              <a:t>適用</a:t>
            </a:r>
            <a:r>
              <a:rPr lang="zh-TW" altLang="en-US" sz="2800" dirty="0" smtClean="0"/>
              <a:t>情況：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000" dirty="0" smtClean="0"/>
              <a:t>錯誤的</a:t>
            </a:r>
            <a:r>
              <a:rPr lang="en-US" altLang="zh-TW" sz="2000" dirty="0" smtClean="0"/>
              <a:t>Commit </a:t>
            </a:r>
            <a:br>
              <a:rPr lang="en-US" altLang="zh-TW" sz="2000" dirty="0" smtClean="0"/>
            </a:b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0070C0"/>
                </a:solidFill>
              </a:rPr>
              <a:t>錯誤位置</a:t>
            </a:r>
            <a:r>
              <a:rPr lang="zh-TW" altLang="en-US" sz="2000" dirty="0" smtClean="0"/>
              <a:t>、</a:t>
            </a:r>
            <a:r>
              <a:rPr lang="zh-TW" altLang="en-US" sz="2000" dirty="0" smtClean="0">
                <a:solidFill>
                  <a:srgbClr val="0070C0"/>
                </a:solidFill>
              </a:rPr>
              <a:t>暫停</a:t>
            </a:r>
            <a:r>
              <a:rPr lang="en-US" altLang="zh-TW" sz="2000" dirty="0" smtClean="0">
                <a:solidFill>
                  <a:srgbClr val="0070C0"/>
                </a:solidFill>
              </a:rPr>
              <a:t>Commit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* </a:t>
            </a:r>
            <a:r>
              <a:rPr lang="zh-TW" altLang="en-US" sz="2000" dirty="0" smtClean="0"/>
              <a:t>及早發現，及早治療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* </a:t>
            </a:r>
            <a:r>
              <a:rPr lang="zh-TW" altLang="en-US" sz="2000" dirty="0" smtClean="0"/>
              <a:t>大絕招，開</a:t>
            </a:r>
            <a:r>
              <a:rPr lang="en-US" altLang="zh-TW" sz="2000" dirty="0" smtClean="0"/>
              <a:t>Branch</a:t>
            </a:r>
            <a:r>
              <a:rPr lang="zh-TW" altLang="en-US" sz="2000" dirty="0" smtClean="0"/>
              <a:t>壓回去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33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Commit To The Wrong Repository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4176464" cy="5434071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478437" y="1340768"/>
            <a:ext cx="3665563" cy="5517232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發生狀況：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/>
              <a:t>11433</a:t>
            </a:r>
            <a:r>
              <a:rPr lang="zh-TW" altLang="en-US" sz="2000" dirty="0" smtClean="0"/>
              <a:t>切</a:t>
            </a:r>
            <a:r>
              <a:rPr lang="en-US" altLang="zh-TW" sz="2000" dirty="0" smtClean="0"/>
              <a:t>Branch, </a:t>
            </a:r>
            <a:r>
              <a:rPr lang="zh-TW" altLang="en-US" sz="2000" dirty="0" smtClean="0"/>
              <a:t>已修改的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要</a:t>
            </a:r>
            <a:r>
              <a:rPr lang="zh-TW" altLang="en-US" sz="2000" dirty="0" smtClean="0">
                <a:solidFill>
                  <a:srgbClr val="0070C0"/>
                </a:solidFill>
              </a:rPr>
              <a:t>上</a:t>
            </a:r>
            <a:r>
              <a:rPr lang="zh-TW" altLang="en-US" sz="2000" dirty="0">
                <a:solidFill>
                  <a:srgbClr val="0070C0"/>
                </a:solidFill>
              </a:rPr>
              <a:t>錯地方</a:t>
            </a:r>
            <a:r>
              <a:rPr lang="zh-TW" altLang="en-US" sz="2000" dirty="0" smtClean="0">
                <a:solidFill>
                  <a:srgbClr val="0070C0"/>
                </a:solidFill>
              </a:rPr>
              <a:t>上到</a:t>
            </a:r>
            <a:r>
              <a:rPr lang="en-US" altLang="zh-TW" sz="2000" dirty="0" smtClean="0">
                <a:solidFill>
                  <a:srgbClr val="0070C0"/>
                </a:solidFill>
              </a:rPr>
              <a:t>Trunk</a:t>
            </a:r>
            <a:endParaRPr lang="en-US" altLang="zh-TW" sz="2800" dirty="0" smtClean="0">
              <a:solidFill>
                <a:srgbClr val="0070C0"/>
              </a:solidFill>
            </a:endParaRPr>
          </a:p>
          <a:p>
            <a:r>
              <a:rPr lang="zh-TW" altLang="en-US" sz="2800" dirty="0" smtClean="0"/>
              <a:t>解決方法：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更新至特定版號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2 </a:t>
            </a:r>
            <a:r>
              <a:rPr lang="zh-TW" altLang="en-US" sz="2000" dirty="0" smtClean="0">
                <a:solidFill>
                  <a:srgbClr val="FF0000"/>
                </a:solidFill>
              </a:rPr>
              <a:t>執行</a:t>
            </a:r>
            <a:r>
              <a:rPr lang="en-US" altLang="zh-TW" sz="2000" dirty="0" smtClean="0">
                <a:solidFill>
                  <a:srgbClr val="FF0000"/>
                </a:solidFill>
              </a:rPr>
              <a:t>Override &amp; Commit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/>
              <a:t>適用</a:t>
            </a:r>
            <a:r>
              <a:rPr lang="zh-TW" altLang="en-US" sz="2800" dirty="0" smtClean="0"/>
              <a:t>情況：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000" dirty="0" smtClean="0"/>
              <a:t>錯誤的</a:t>
            </a:r>
            <a:r>
              <a:rPr lang="en-US" altLang="zh-TW" sz="2000" dirty="0" smtClean="0"/>
              <a:t>Commit </a:t>
            </a:r>
            <a:br>
              <a:rPr lang="en-US" altLang="zh-TW" sz="2000" dirty="0" smtClean="0"/>
            </a:b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0070C0"/>
                </a:solidFill>
              </a:rPr>
              <a:t>錯誤位置</a:t>
            </a:r>
            <a:r>
              <a:rPr lang="zh-TW" altLang="en-US" sz="2000" dirty="0" smtClean="0"/>
              <a:t>、</a:t>
            </a:r>
            <a:r>
              <a:rPr lang="zh-TW" altLang="en-US" sz="2000" dirty="0" smtClean="0">
                <a:solidFill>
                  <a:srgbClr val="0070C0"/>
                </a:solidFill>
              </a:rPr>
              <a:t>暫停</a:t>
            </a:r>
            <a:r>
              <a:rPr lang="en-US" altLang="zh-TW" sz="2000" dirty="0" smtClean="0">
                <a:solidFill>
                  <a:srgbClr val="0070C0"/>
                </a:solidFill>
              </a:rPr>
              <a:t>Commit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* </a:t>
            </a:r>
            <a:r>
              <a:rPr lang="zh-TW" altLang="en-US" sz="2000" dirty="0" smtClean="0"/>
              <a:t>及早發現，及早治療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* </a:t>
            </a:r>
            <a:r>
              <a:rPr lang="zh-TW" altLang="en-US" sz="2000" dirty="0" smtClean="0"/>
              <a:t>大絕招，開</a:t>
            </a:r>
            <a:r>
              <a:rPr lang="en-US" altLang="zh-TW" sz="2000" dirty="0" smtClean="0"/>
              <a:t>Branch</a:t>
            </a:r>
            <a:r>
              <a:rPr lang="zh-TW" altLang="en-US" sz="2000" dirty="0" smtClean="0"/>
              <a:t>壓回去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64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Commit To The Wrong Repository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5154909" cy="5256584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478437" y="1340768"/>
            <a:ext cx="3665563" cy="5517232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發生狀況：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/>
              <a:t>11433</a:t>
            </a:r>
            <a:r>
              <a:rPr lang="zh-TW" altLang="en-US" sz="2000" dirty="0" smtClean="0"/>
              <a:t>切</a:t>
            </a:r>
            <a:r>
              <a:rPr lang="en-US" altLang="zh-TW" sz="2000" dirty="0" smtClean="0"/>
              <a:t>Branch, </a:t>
            </a:r>
            <a:r>
              <a:rPr lang="zh-TW" altLang="en-US" sz="2000" dirty="0" smtClean="0"/>
              <a:t>已修改的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要</a:t>
            </a:r>
            <a:r>
              <a:rPr lang="zh-TW" altLang="en-US" sz="2000" dirty="0" smtClean="0">
                <a:solidFill>
                  <a:srgbClr val="0070C0"/>
                </a:solidFill>
              </a:rPr>
              <a:t>上</a:t>
            </a:r>
            <a:r>
              <a:rPr lang="zh-TW" altLang="en-US" sz="2000" dirty="0">
                <a:solidFill>
                  <a:srgbClr val="0070C0"/>
                </a:solidFill>
              </a:rPr>
              <a:t>錯地方</a:t>
            </a:r>
            <a:r>
              <a:rPr lang="zh-TW" altLang="en-US" sz="2000" dirty="0" smtClean="0">
                <a:solidFill>
                  <a:srgbClr val="0070C0"/>
                </a:solidFill>
              </a:rPr>
              <a:t>上到</a:t>
            </a:r>
            <a:r>
              <a:rPr lang="en-US" altLang="zh-TW" sz="2000" dirty="0" smtClean="0">
                <a:solidFill>
                  <a:srgbClr val="0070C0"/>
                </a:solidFill>
              </a:rPr>
              <a:t>Trunk</a:t>
            </a:r>
            <a:endParaRPr lang="en-US" altLang="zh-TW" sz="2800" dirty="0" smtClean="0">
              <a:solidFill>
                <a:srgbClr val="0070C0"/>
              </a:solidFill>
            </a:endParaRPr>
          </a:p>
          <a:p>
            <a:r>
              <a:rPr lang="zh-TW" altLang="en-US" sz="2800" dirty="0" smtClean="0"/>
              <a:t>解決方法：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更新至特定版號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2 </a:t>
            </a:r>
            <a:r>
              <a:rPr lang="zh-TW" altLang="en-US" sz="2000" dirty="0" smtClean="0">
                <a:solidFill>
                  <a:srgbClr val="FF0000"/>
                </a:solidFill>
              </a:rPr>
              <a:t>執行</a:t>
            </a:r>
            <a:r>
              <a:rPr lang="en-US" altLang="zh-TW" sz="2000" dirty="0" smtClean="0">
                <a:solidFill>
                  <a:srgbClr val="FF0000"/>
                </a:solidFill>
              </a:rPr>
              <a:t>Override &amp; Commit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/>
              <a:t>適用</a:t>
            </a:r>
            <a:r>
              <a:rPr lang="zh-TW" altLang="en-US" sz="2800" dirty="0" smtClean="0"/>
              <a:t>情況：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000" dirty="0" smtClean="0"/>
              <a:t>錯誤的</a:t>
            </a:r>
            <a:r>
              <a:rPr lang="en-US" altLang="zh-TW" sz="2000" dirty="0" smtClean="0"/>
              <a:t>Commit </a:t>
            </a:r>
            <a:br>
              <a:rPr lang="en-US" altLang="zh-TW" sz="2000" dirty="0" smtClean="0"/>
            </a:b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0070C0"/>
                </a:solidFill>
              </a:rPr>
              <a:t>錯誤位置</a:t>
            </a:r>
            <a:r>
              <a:rPr lang="zh-TW" altLang="en-US" sz="2000" dirty="0" smtClean="0"/>
              <a:t>、</a:t>
            </a:r>
            <a:r>
              <a:rPr lang="zh-TW" altLang="en-US" sz="2000" dirty="0" smtClean="0">
                <a:solidFill>
                  <a:srgbClr val="0070C0"/>
                </a:solidFill>
              </a:rPr>
              <a:t>暫停</a:t>
            </a:r>
            <a:r>
              <a:rPr lang="en-US" altLang="zh-TW" sz="2000" dirty="0" smtClean="0">
                <a:solidFill>
                  <a:srgbClr val="0070C0"/>
                </a:solidFill>
              </a:rPr>
              <a:t>Commit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* </a:t>
            </a:r>
            <a:r>
              <a:rPr lang="zh-TW" altLang="en-US" sz="2000" dirty="0" smtClean="0"/>
              <a:t>及早發現，及早治療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* </a:t>
            </a:r>
            <a:r>
              <a:rPr lang="zh-TW" altLang="en-US" sz="2000" dirty="0" smtClean="0"/>
              <a:t>大絕招，開</a:t>
            </a:r>
            <a:r>
              <a:rPr lang="en-US" altLang="zh-TW" sz="2000" dirty="0" smtClean="0"/>
              <a:t>Branch</a:t>
            </a:r>
            <a:r>
              <a:rPr lang="zh-TW" altLang="en-US" sz="2000" dirty="0" smtClean="0"/>
              <a:t>壓回去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49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and Solve </a:t>
            </a:r>
            <a:r>
              <a:rPr lang="en-US" altLang="zh-TW" dirty="0" smtClean="0"/>
              <a:t>Conflict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merge</a:t>
            </a:r>
            <a:r>
              <a:rPr lang="zh-TW" altLang="en-US" sz="2800" dirty="0" smtClean="0"/>
              <a:t>概念與</a:t>
            </a:r>
            <a:r>
              <a:rPr lang="en-US" altLang="zh-TW" sz="2800" dirty="0" smtClean="0"/>
              <a:t>update</a:t>
            </a:r>
            <a:r>
              <a:rPr lang="zh-TW" altLang="en-US" sz="2800" dirty="0" smtClean="0"/>
              <a:t>類似</a:t>
            </a:r>
            <a:endParaRPr lang="en-US" altLang="zh-TW" sz="2800" dirty="0" smtClean="0"/>
          </a:p>
          <a:p>
            <a:r>
              <a:rPr lang="zh-TW" altLang="en-US" sz="2800" dirty="0" smtClean="0"/>
              <a:t>不</a:t>
            </a:r>
            <a:r>
              <a:rPr lang="zh-TW" altLang="en-US" sz="2800" dirty="0"/>
              <a:t>動到</a:t>
            </a:r>
            <a:r>
              <a:rPr lang="zh-TW" altLang="en-US" sz="2800" dirty="0" smtClean="0"/>
              <a:t>相同的檔案為前提下 </a:t>
            </a:r>
            <a:r>
              <a:rPr lang="en-US" altLang="zh-TW" sz="2800" dirty="0" smtClean="0"/>
              <a:t>(no conflict)</a:t>
            </a:r>
          </a:p>
          <a:p>
            <a:pPr marL="0" indent="0">
              <a:buNone/>
            </a:pPr>
            <a:r>
              <a:rPr lang="en-US" altLang="zh-TW" sz="2800" dirty="0"/>
              <a:t>Ex. Branch and Trunk all have m1~m4.java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＊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注意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</a:rPr>
              <a:t>delete</a:t>
            </a:r>
            <a:r>
              <a:rPr lang="en-US" altLang="zh-TW" sz="2400" dirty="0" smtClean="0">
                <a:ea typeface="標楷體" pitchFamily="65" charset="-120"/>
              </a:rPr>
              <a:t> &amp; 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</a:rPr>
              <a:t>update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的動作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會直接地影響被合併者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07149"/>
              </p:ext>
            </p:extLst>
          </p:nvPr>
        </p:nvGraphicFramePr>
        <p:xfrm>
          <a:off x="1889702" y="3429000"/>
          <a:ext cx="5364596" cy="1872208"/>
        </p:xfrm>
        <a:graphic>
          <a:graphicData uri="http://schemas.openxmlformats.org/drawingml/2006/table">
            <a:tbl>
              <a:tblPr/>
              <a:tblGrid>
                <a:gridCol w="1749825"/>
                <a:gridCol w="1841922"/>
                <a:gridCol w="1772849"/>
              </a:tblGrid>
              <a:tr h="468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Branch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merge to Trunk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Result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新細明體"/>
                        </a:rPr>
                        <a:t>add m5.java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&gt;&gt;&gt;&gt;&gt;&gt;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新細明體"/>
                        </a:rPr>
                        <a:t>add m5.java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/>
                        </a:rPr>
                        <a:t>delete m1.java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&gt;&gt;&gt;&gt;&gt;&gt;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/>
                        </a:rPr>
                        <a:t>delete m1.java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/>
                        </a:rPr>
                        <a:t>update m2.java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&gt;&gt;&gt;&gt;&gt;&gt;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/>
                        </a:rPr>
                        <a:t>update m2.java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5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74" y="2132856"/>
            <a:ext cx="5239051" cy="45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6778117" cy="44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to Use 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TortoiseSVN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800" dirty="0" smtClean="0"/>
              <a:t> *</a:t>
            </a:r>
            <a:r>
              <a:rPr lang="zh-TW" altLang="en-US" sz="2800" dirty="0" smtClean="0"/>
              <a:t> </a:t>
            </a:r>
            <a:r>
              <a:rPr lang="zh-TW" altLang="en-US" sz="2400" dirty="0" smtClean="0"/>
              <a:t>版本圖直觀，缺點是沒有合併線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* 通常用於兩邊同時</a:t>
            </a:r>
            <a:r>
              <a:rPr lang="zh-TW" altLang="en-US" sz="2400" dirty="0" smtClean="0">
                <a:solidFill>
                  <a:srgbClr val="0070C0"/>
                </a:solidFill>
              </a:rPr>
              <a:t>對照</a:t>
            </a:r>
            <a:r>
              <a:rPr lang="zh-TW" altLang="en-US" sz="2400" dirty="0" smtClean="0"/>
              <a:t>或是</a:t>
            </a:r>
            <a:r>
              <a:rPr lang="zh-TW" altLang="en-US" sz="2400" dirty="0" smtClean="0">
                <a:solidFill>
                  <a:srgbClr val="0070C0"/>
                </a:solidFill>
              </a:rPr>
              <a:t>沒有</a:t>
            </a:r>
            <a:r>
              <a:rPr lang="en-US" altLang="zh-TW" sz="2400" dirty="0" smtClean="0">
                <a:solidFill>
                  <a:srgbClr val="0070C0"/>
                </a:solidFill>
              </a:rPr>
              <a:t>Eclipse</a:t>
            </a:r>
            <a:r>
              <a:rPr lang="zh-TW" altLang="en-US" sz="2400" dirty="0" smtClean="0">
                <a:solidFill>
                  <a:srgbClr val="0070C0"/>
                </a:solidFill>
              </a:rPr>
              <a:t>的狀況</a:t>
            </a:r>
            <a:endParaRPr lang="en-US" altLang="zh-TW" sz="2800" dirty="0" smtClean="0">
              <a:solidFill>
                <a:srgbClr val="0070C0"/>
              </a:solidFill>
            </a:endParaRPr>
          </a:p>
          <a:p>
            <a:r>
              <a:rPr lang="en-US" altLang="zh-TW" dirty="0" err="1" smtClean="0"/>
              <a:t>Subclipse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400" dirty="0" smtClean="0"/>
              <a:t>* </a:t>
            </a:r>
            <a:r>
              <a:rPr lang="zh-TW" altLang="en-US" sz="2400" dirty="0"/>
              <a:t>在</a:t>
            </a:r>
            <a:r>
              <a:rPr lang="en-US" altLang="zh-TW" sz="2400" dirty="0" smtClean="0"/>
              <a:t>Eclipse</a:t>
            </a:r>
            <a:r>
              <a:rPr lang="zh-TW" altLang="en-US" sz="2400" dirty="0" smtClean="0"/>
              <a:t>中使用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</a:t>
            </a:r>
            <a:r>
              <a:rPr lang="en-US" altLang="zh-TW" sz="2400" dirty="0" smtClean="0"/>
              <a:t>* </a:t>
            </a:r>
            <a:r>
              <a:rPr lang="zh-TW" altLang="en-US" sz="2400" dirty="0"/>
              <a:t>用於</a:t>
            </a:r>
            <a:r>
              <a:rPr lang="zh-TW" altLang="en-US" sz="2400" dirty="0">
                <a:solidFill>
                  <a:srgbClr val="0070C0"/>
                </a:solidFill>
              </a:rPr>
              <a:t>會發生衝突的合併</a:t>
            </a:r>
            <a:r>
              <a:rPr lang="zh-TW" altLang="en-US" sz="2400" dirty="0"/>
              <a:t>，可</a:t>
            </a:r>
            <a:r>
              <a:rPr lang="zh-TW" altLang="en-US" sz="2400" dirty="0" smtClean="0"/>
              <a:t>標記多個衝突</a:t>
            </a:r>
            <a:r>
              <a:rPr lang="zh-TW" altLang="en-US" sz="2400" dirty="0"/>
              <a:t>稍後解決</a:t>
            </a:r>
            <a:endParaRPr lang="en-US" altLang="zh-TW" sz="2400" dirty="0" smtClean="0"/>
          </a:p>
          <a:p>
            <a:r>
              <a:rPr lang="en-US" altLang="zh-TW" dirty="0" smtClean="0"/>
              <a:t>Subversive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* </a:t>
            </a:r>
            <a:r>
              <a:rPr lang="zh-TW" altLang="en-US" sz="2400" dirty="0" smtClean="0">
                <a:solidFill>
                  <a:srgbClr val="0070C0"/>
                </a:solidFill>
              </a:rPr>
              <a:t>檢視版本圖</a:t>
            </a:r>
            <a:r>
              <a:rPr lang="zh-TW" altLang="en-US" sz="2400" dirty="0" smtClean="0"/>
              <a:t>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843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(3/10)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691096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(4/10)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" y="2132856"/>
            <a:ext cx="699666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(5/10)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2276872"/>
            <a:ext cx="52585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(6/10)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77" y="2060848"/>
            <a:ext cx="4450247" cy="474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(7/10)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2132856"/>
            <a:ext cx="4824536" cy="45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(8/10)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46" y="2132856"/>
            <a:ext cx="5645108" cy="45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(9/10)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2" y="2276872"/>
            <a:ext cx="635619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and Solve Conflict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檔案庫合併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有衝突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以</a:t>
            </a:r>
            <a:r>
              <a:rPr lang="en-US" altLang="zh-TW" sz="2000" dirty="0" err="1" smtClean="0"/>
              <a:t>gt</a:t>
            </a:r>
            <a:r>
              <a:rPr lang="zh-TW" altLang="en-US" sz="2000" dirty="0" smtClean="0"/>
              <a:t>為例 </a:t>
            </a:r>
            <a:r>
              <a:rPr lang="en-US" altLang="zh-TW" sz="2000" dirty="0" smtClean="0"/>
              <a:t>Trunk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merge to </a:t>
            </a:r>
            <a:r>
              <a:rPr lang="en-US" altLang="zh-TW" sz="2000" dirty="0" smtClean="0"/>
              <a:t>Branch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12221"/>
            <a:ext cx="2998156" cy="4725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112221"/>
            <a:ext cx="3514350" cy="46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CommitLog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TW" altLang="en-US" dirty="0"/>
              <a:t>使</a:t>
            </a:r>
            <a:r>
              <a:rPr lang="zh-TW" altLang="en-US" dirty="0" smtClean="0"/>
              <a:t>用</a:t>
            </a:r>
            <a:r>
              <a:rPr lang="en-US" altLang="zh-TW" dirty="0" smtClean="0">
                <a:solidFill>
                  <a:srgbClr val="FF0000"/>
                </a:solidFill>
              </a:rPr>
              <a:t>pre-commit hook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時用</a:t>
            </a:r>
            <a:r>
              <a:rPr lang="en-US" altLang="zh-TW" dirty="0" err="1" smtClean="0">
                <a:solidFill>
                  <a:srgbClr val="FF0000"/>
                </a:solidFill>
              </a:rPr>
              <a:t>svnlook</a:t>
            </a:r>
            <a:r>
              <a:rPr lang="zh-TW" altLang="en-US" dirty="0" smtClean="0"/>
              <a:t>取得資訊 </a:t>
            </a:r>
            <a:r>
              <a:rPr lang="en-US" altLang="zh-TW" dirty="0" smtClean="0"/>
              <a:t>(author, date, log, changed, youngest, …)</a:t>
            </a:r>
          </a:p>
          <a:p>
            <a:r>
              <a:rPr lang="zh-TW" altLang="en-US" dirty="0"/>
              <a:t>將</a:t>
            </a:r>
            <a:r>
              <a:rPr lang="zh-TW" altLang="en-US" dirty="0" smtClean="0"/>
              <a:t>這些資訊作為參數傳入</a:t>
            </a:r>
            <a:r>
              <a:rPr lang="en-US" altLang="zh-TW" dirty="0" smtClean="0"/>
              <a:t>java</a:t>
            </a:r>
            <a:r>
              <a:rPr lang="zh-TW" altLang="en-US" dirty="0"/>
              <a:t> </a:t>
            </a:r>
            <a:r>
              <a:rPr lang="en-US" altLang="zh-TW" dirty="0" smtClean="0"/>
              <a:t>program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2000" dirty="0" smtClean="0"/>
              <a:t>pre-commit.bat</a:t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marL="0" indent="0" algn="ctr">
              <a:buNone/>
            </a:pPr>
            <a:r>
              <a:rPr lang="en-US" altLang="zh-TW" sz="2000" dirty="0" smtClean="0"/>
              <a:t>PreCommitVerify.java</a:t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r>
              <a:rPr lang="en-US" altLang="zh-TW" sz="2000" dirty="0" smtClean="0"/>
              <a:t>Exit 1        ParseTxtToDB.java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ExceptionNotify.java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572000" y="4797152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436096" y="57332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572000" y="40770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5292080" y="57332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3347864" y="479715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弧形接點 32"/>
          <p:cNvCxnSpPr/>
          <p:nvPr/>
        </p:nvCxnSpPr>
        <p:spPr>
          <a:xfrm rot="5400000" flipH="1" flipV="1">
            <a:off x="2591780" y="4329100"/>
            <a:ext cx="1224136" cy="720080"/>
          </a:xfrm>
          <a:prstGeom prst="curvedConnector3">
            <a:avLst>
              <a:gd name="adj1" fmla="val 82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83568" y="43651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w</a:t>
            </a:r>
            <a:r>
              <a:rPr lang="en-US" altLang="zh-TW" dirty="0" smtClean="0">
                <a:solidFill>
                  <a:srgbClr val="0070C0"/>
                </a:solidFill>
              </a:rPr>
              <a:t>ith </a:t>
            </a:r>
            <a:r>
              <a:rPr lang="en-US" altLang="zh-TW" dirty="0" err="1" smtClean="0">
                <a:solidFill>
                  <a:srgbClr val="0070C0"/>
                </a:solidFill>
              </a:rPr>
              <a:t>errorlevel</a:t>
            </a:r>
            <a:r>
              <a:rPr lang="en-US" altLang="zh-TW" dirty="0" smtClean="0">
                <a:solidFill>
                  <a:srgbClr val="0070C0"/>
                </a:solidFill>
              </a:rPr>
              <a:t> &gt; 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5246" y="4864514"/>
            <a:ext cx="9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success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470041" y="4869160"/>
            <a:ext cx="9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error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580112" y="5723964"/>
            <a:ext cx="322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</a:t>
            </a:r>
            <a:r>
              <a:rPr lang="en-US" altLang="zh-TW" dirty="0" smtClean="0">
                <a:solidFill>
                  <a:srgbClr val="0070C0"/>
                </a:solidFill>
              </a:rPr>
              <a:t>end mail if catch exception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CommitLog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pre-</a:t>
            </a:r>
            <a:r>
              <a:rPr lang="en-US" altLang="zh-TW" dirty="0" err="1" smtClean="0">
                <a:solidFill>
                  <a:srgbClr val="FF0000"/>
                </a:solidFill>
              </a:rPr>
              <a:t>revprop</a:t>
            </a:r>
            <a:r>
              <a:rPr lang="en-US" altLang="zh-TW" dirty="0" smtClean="0">
                <a:solidFill>
                  <a:srgbClr val="FF0000"/>
                </a:solidFill>
              </a:rPr>
              <a:t>-change</a:t>
            </a:r>
            <a:r>
              <a:rPr lang="en-US" altLang="zh-TW" dirty="0" smtClean="0"/>
              <a:t> hook</a:t>
            </a:r>
            <a:br>
              <a:rPr lang="en-US" altLang="zh-TW" dirty="0" smtClean="0"/>
            </a:br>
            <a:r>
              <a:rPr lang="zh-TW" altLang="en-US" dirty="0" smtClean="0"/>
              <a:t>允許修改</a:t>
            </a:r>
            <a:r>
              <a:rPr lang="en-US" altLang="zh-TW" dirty="0" smtClean="0"/>
              <a:t>log, </a:t>
            </a:r>
            <a:r>
              <a:rPr lang="zh-TW" altLang="en-US" dirty="0" smtClean="0"/>
              <a:t>禁止修改</a:t>
            </a:r>
            <a:r>
              <a:rPr lang="en-US" altLang="zh-TW" dirty="0" smtClean="0"/>
              <a:t>author</a:t>
            </a:r>
          </a:p>
          <a:p>
            <a:r>
              <a:rPr lang="zh-TW" altLang="en-US" dirty="0"/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post-</a:t>
            </a:r>
            <a:r>
              <a:rPr lang="en-US" altLang="zh-TW" dirty="0" err="1" smtClean="0">
                <a:solidFill>
                  <a:srgbClr val="FF0000"/>
                </a:solidFill>
              </a:rPr>
              <a:t>revprop</a:t>
            </a:r>
            <a:r>
              <a:rPr lang="en-US" altLang="zh-TW" dirty="0" smtClean="0">
                <a:solidFill>
                  <a:srgbClr val="FF0000"/>
                </a:solidFill>
              </a:rPr>
              <a:t>-change</a:t>
            </a:r>
            <a:r>
              <a:rPr lang="en-US" altLang="zh-TW" dirty="0" smtClean="0"/>
              <a:t> </a:t>
            </a:r>
            <a:r>
              <a:rPr lang="en-US" altLang="zh-TW" dirty="0"/>
              <a:t>hook</a:t>
            </a:r>
            <a:br>
              <a:rPr lang="en-US" altLang="zh-TW" dirty="0"/>
            </a:br>
            <a:r>
              <a:rPr lang="en-US" altLang="zh-TW" dirty="0" smtClean="0"/>
              <a:t>update DB with </a:t>
            </a:r>
            <a:r>
              <a:rPr lang="zh-TW" altLang="en-US" dirty="0" smtClean="0"/>
              <a:t>修改的</a:t>
            </a:r>
            <a:r>
              <a:rPr lang="en-US" altLang="zh-TW" dirty="0" smtClean="0"/>
              <a:t>log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2000" dirty="0" smtClean="0"/>
              <a:t>pre-revprop-change.bat       post-revprop-change.bat</a:t>
            </a:r>
          </a:p>
          <a:p>
            <a:pPr marL="0" indent="0" algn="ctr">
              <a:buNone/>
            </a:pPr>
            <a:endParaRPr lang="en-US" altLang="zh-TW" sz="2000" dirty="0" smtClean="0"/>
          </a:p>
          <a:p>
            <a:pPr marL="0" indent="0" algn="ctr">
              <a:buNone/>
            </a:pPr>
            <a:r>
              <a:rPr lang="en-US" altLang="zh-TW" sz="2000" dirty="0" smtClean="0"/>
              <a:t>Exit 0     Exit 1            UpdateLogToDB.java</a:t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marL="0" indent="0" algn="ctr">
              <a:buNone/>
            </a:pP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              ExceptionNotify.java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627784" y="4552903"/>
            <a:ext cx="7348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473102" y="5305742"/>
            <a:ext cx="0" cy="585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444208" y="4509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329086" y="5305742"/>
            <a:ext cx="0" cy="585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1979712" y="4577672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489821" y="4543611"/>
            <a:ext cx="9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success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83677" y="4552903"/>
            <a:ext cx="9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error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86950" y="5414055"/>
            <a:ext cx="322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</a:t>
            </a:r>
            <a:r>
              <a:rPr lang="en-US" altLang="zh-TW" dirty="0" smtClean="0">
                <a:solidFill>
                  <a:srgbClr val="0070C0"/>
                </a:solidFill>
              </a:rPr>
              <a:t>end mail if catch exception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1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Revision Graph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 project(</a:t>
            </a:r>
            <a:r>
              <a:rPr lang="en-US" altLang="zh-TW" dirty="0" err="1" smtClean="0"/>
              <a:t>gt</a:t>
            </a:r>
            <a:r>
              <a:rPr lang="en-US" altLang="zh-TW" dirty="0" smtClean="0"/>
              <a:t>\SD)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064896" cy="5441889"/>
          </a:xfrm>
        </p:spPr>
      </p:pic>
    </p:spTree>
    <p:extLst>
      <p:ext uri="{BB962C8B-B14F-4D97-AF65-F5344CB8AC3E}">
        <p14:creationId xmlns:p14="http://schemas.microsoft.com/office/powerpoint/2010/main" val="41449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CommitLog</a:t>
            </a:r>
            <a:r>
              <a:rPr lang="en-US" altLang="zh-TW" dirty="0" smtClean="0"/>
              <a:t>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sz="2800" dirty="0" smtClean="0">
                <a:solidFill>
                  <a:srgbClr val="00B050"/>
                </a:solidFill>
              </a:rPr>
              <a:t>v</a:t>
            </a:r>
            <a:r>
              <a:rPr lang="en-US" altLang="zh-TW" sz="2800" dirty="0" smtClean="0"/>
              <a:t>][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module_name</a:t>
            </a:r>
            <a:r>
              <a:rPr lang="en-US" altLang="zh-TW" sz="2800" dirty="0" smtClean="0"/>
              <a:t>][</a:t>
            </a:r>
            <a:r>
              <a:rPr lang="en-US" altLang="zh-TW" sz="2800" dirty="0" err="1" smtClean="0">
                <a:solidFill>
                  <a:schemeClr val="accent6">
                    <a:lumMod val="75000"/>
                  </a:schemeClr>
                </a:solidFill>
              </a:rPr>
              <a:t>Spec_Name</a:t>
            </a:r>
            <a:r>
              <a:rPr lang="en-US" altLang="zh-TW" sz="2800" dirty="0" smtClean="0"/>
              <a:t> / </a:t>
            </a:r>
            <a:r>
              <a:rPr lang="en-US" altLang="zh-TW" sz="2800" dirty="0" err="1" smtClean="0">
                <a:solidFill>
                  <a:schemeClr val="accent6">
                    <a:lumMod val="75000"/>
                  </a:schemeClr>
                </a:solidFill>
              </a:rPr>
              <a:t>Bug_Id</a:t>
            </a:r>
            <a:r>
              <a:rPr lang="en-US" altLang="zh-TW" sz="2800" dirty="0" smtClean="0"/>
              <a:t>][</a:t>
            </a:r>
            <a:r>
              <a:rPr lang="en-US" altLang="zh-TW" sz="2800" dirty="0" smtClean="0">
                <a:solidFill>
                  <a:srgbClr val="7030A0"/>
                </a:solidFill>
              </a:rPr>
              <a:t>log</a:t>
            </a:r>
            <a:r>
              <a:rPr lang="en-US" altLang="zh-TW" sz="2800" dirty="0" smtClean="0"/>
              <a:t>]</a:t>
            </a:r>
          </a:p>
          <a:p>
            <a:r>
              <a:rPr lang="en-US" altLang="zh-TW" sz="2800" dirty="0" smtClean="0"/>
              <a:t>[</a:t>
            </a:r>
            <a:r>
              <a:rPr lang="en-US" altLang="zh-TW" sz="2800" dirty="0" smtClean="0">
                <a:solidFill>
                  <a:srgbClr val="00B050"/>
                </a:solidFill>
              </a:rPr>
              <a:t>x</a:t>
            </a:r>
            <a:r>
              <a:rPr lang="en-US" altLang="zh-TW" sz="2800" dirty="0" smtClean="0"/>
              <a:t>][</a:t>
            </a:r>
            <a:r>
              <a:rPr lang="en-US" altLang="zh-TW" sz="2800" dirty="0" smtClean="0">
                <a:solidFill>
                  <a:srgbClr val="7030A0"/>
                </a:solidFill>
              </a:rPr>
              <a:t>log</a:t>
            </a:r>
            <a:r>
              <a:rPr lang="en-US" altLang="zh-TW" sz="2800" dirty="0" smtClean="0"/>
              <a:t>]</a:t>
            </a:r>
            <a:br>
              <a:rPr lang="en-US" altLang="zh-TW" sz="2800" dirty="0" smtClean="0"/>
            </a:br>
            <a:endParaRPr lang="en-US" altLang="zh-TW" dirty="0" smtClean="0"/>
          </a:p>
          <a:p>
            <a:r>
              <a:rPr lang="en-US" altLang="zh-TW" sz="2800" dirty="0"/>
              <a:t>Ex : </a:t>
            </a:r>
            <a:br>
              <a:rPr lang="en-US" altLang="zh-TW" sz="2800" dirty="0"/>
            </a:br>
            <a:r>
              <a:rPr lang="en-US" altLang="zh-TW" sz="2600" dirty="0"/>
              <a:t>[</a:t>
            </a:r>
            <a:r>
              <a:rPr lang="en-US" altLang="zh-TW" sz="2600" dirty="0">
                <a:solidFill>
                  <a:srgbClr val="00B050"/>
                </a:solidFill>
              </a:rPr>
              <a:t>V</a:t>
            </a:r>
            <a:r>
              <a:rPr lang="en-US" altLang="zh-TW" sz="2600" dirty="0"/>
              <a:t>][</a:t>
            </a:r>
            <a:r>
              <a:rPr lang="en-US" altLang="zh-TW" sz="2600" dirty="0">
                <a:solidFill>
                  <a:srgbClr val="0070C0"/>
                </a:solidFill>
              </a:rPr>
              <a:t>OMS</a:t>
            </a:r>
            <a:r>
              <a:rPr lang="en-US" altLang="zh-TW" sz="2600" dirty="0" smtClean="0"/>
              <a:t>][</a:t>
            </a:r>
            <a:r>
              <a:rPr lang="en-US" altLang="zh-TW" sz="2600" dirty="0" smtClean="0">
                <a:solidFill>
                  <a:schemeClr val="accent6">
                    <a:lumMod val="75000"/>
                  </a:schemeClr>
                </a:solidFill>
              </a:rPr>
              <a:t>GT-DSKOM100-ODR-UI-002</a:t>
            </a:r>
            <a:r>
              <a:rPr lang="en-US" altLang="zh-TW" sz="2600" dirty="0" smtClean="0"/>
              <a:t>][</a:t>
            </a:r>
            <a:r>
              <a:rPr lang="zh-TW" altLang="en-US" sz="2600" dirty="0">
                <a:solidFill>
                  <a:srgbClr val="7030A0"/>
                </a:solidFill>
              </a:rPr>
              <a:t>當</a:t>
            </a:r>
            <a:r>
              <a:rPr lang="en-US" altLang="zh-TW" sz="2600" dirty="0">
                <a:solidFill>
                  <a:srgbClr val="7030A0"/>
                </a:solidFill>
              </a:rPr>
              <a:t>DB failed</a:t>
            </a:r>
            <a:r>
              <a:rPr lang="zh-TW" altLang="en-US" sz="2600" dirty="0">
                <a:solidFill>
                  <a:srgbClr val="7030A0"/>
                </a:solidFill>
              </a:rPr>
              <a:t>時</a:t>
            </a:r>
            <a:r>
              <a:rPr lang="en-US" altLang="zh-TW" sz="2600" dirty="0">
                <a:solidFill>
                  <a:srgbClr val="7030A0"/>
                </a:solidFill>
              </a:rPr>
              <a:t>, </a:t>
            </a:r>
            <a:r>
              <a:rPr lang="zh-TW" altLang="en-US" sz="2600" dirty="0">
                <a:solidFill>
                  <a:srgbClr val="7030A0"/>
                </a:solidFill>
              </a:rPr>
              <a:t>委託異動以及勾單</a:t>
            </a:r>
            <a:r>
              <a:rPr lang="en-US" altLang="zh-TW" sz="2600" dirty="0">
                <a:solidFill>
                  <a:srgbClr val="7030A0"/>
                </a:solidFill>
              </a:rPr>
              <a:t>UI </a:t>
            </a:r>
            <a:r>
              <a:rPr lang="zh-TW" altLang="en-US" sz="2600" dirty="0">
                <a:solidFill>
                  <a:srgbClr val="7030A0"/>
                </a:solidFill>
              </a:rPr>
              <a:t>按下</a:t>
            </a:r>
            <a:r>
              <a:rPr lang="en-US" altLang="zh-TW" sz="2600" dirty="0">
                <a:solidFill>
                  <a:srgbClr val="7030A0"/>
                </a:solidFill>
              </a:rPr>
              <a:t>refresh</a:t>
            </a:r>
            <a:r>
              <a:rPr lang="zh-TW" altLang="en-US" sz="2600" dirty="0">
                <a:solidFill>
                  <a:srgbClr val="7030A0"/>
                </a:solidFill>
              </a:rPr>
              <a:t>按鈕時</a:t>
            </a:r>
            <a:r>
              <a:rPr lang="en-US" altLang="zh-TW" sz="2600" dirty="0">
                <a:solidFill>
                  <a:srgbClr val="7030A0"/>
                </a:solidFill>
              </a:rPr>
              <a:t>,</a:t>
            </a:r>
            <a:r>
              <a:rPr lang="zh-TW" altLang="en-US" sz="2600" dirty="0">
                <a:solidFill>
                  <a:srgbClr val="7030A0"/>
                </a:solidFill>
              </a:rPr>
              <a:t>前端</a:t>
            </a:r>
            <a:r>
              <a:rPr lang="en-US" altLang="zh-TW" sz="2600" dirty="0">
                <a:solidFill>
                  <a:srgbClr val="7030A0"/>
                </a:solidFill>
              </a:rPr>
              <a:t>cache</a:t>
            </a:r>
            <a:r>
              <a:rPr lang="zh-TW" altLang="en-US" sz="2600" dirty="0">
                <a:solidFill>
                  <a:srgbClr val="7030A0"/>
                </a:solidFill>
              </a:rPr>
              <a:t>的資料不會被清空</a:t>
            </a:r>
            <a:r>
              <a:rPr lang="en-US" altLang="zh-TW" sz="2600" dirty="0"/>
              <a:t>]</a:t>
            </a:r>
            <a:br>
              <a:rPr lang="en-US" altLang="zh-TW" sz="2600" dirty="0"/>
            </a:br>
            <a:r>
              <a:rPr lang="en-US" altLang="zh-TW" sz="2600" dirty="0"/>
              <a:t>[</a:t>
            </a:r>
            <a:r>
              <a:rPr lang="en-US" altLang="zh-TW" sz="2600" dirty="0">
                <a:solidFill>
                  <a:srgbClr val="00B050"/>
                </a:solidFill>
              </a:rPr>
              <a:t>V</a:t>
            </a:r>
            <a:r>
              <a:rPr lang="en-US" altLang="zh-TW" sz="2600" dirty="0"/>
              <a:t>][</a:t>
            </a:r>
            <a:r>
              <a:rPr lang="en-US" altLang="zh-TW" sz="2600" dirty="0">
                <a:solidFill>
                  <a:srgbClr val="0070C0"/>
                </a:solidFill>
              </a:rPr>
              <a:t>OMS</a:t>
            </a:r>
            <a:r>
              <a:rPr lang="en-US" altLang="zh-TW" sz="2600" dirty="0" smtClean="0"/>
              <a:t>][</a:t>
            </a:r>
            <a:r>
              <a:rPr lang="en-US" altLang="zh-TW" sz="2600" dirty="0" smtClean="0">
                <a:solidFill>
                  <a:schemeClr val="accent6">
                    <a:lumMod val="75000"/>
                  </a:schemeClr>
                </a:solidFill>
              </a:rPr>
              <a:t>Bug123</a:t>
            </a:r>
            <a:r>
              <a:rPr lang="en-US" altLang="zh-TW" sz="2600" dirty="0" smtClean="0"/>
              <a:t>][</a:t>
            </a:r>
            <a:r>
              <a:rPr lang="zh-TW" altLang="en-US" sz="2600" dirty="0" smtClean="0">
                <a:solidFill>
                  <a:srgbClr val="7030A0"/>
                </a:solidFill>
              </a:rPr>
              <a:t>刪除</a:t>
            </a:r>
            <a:r>
              <a:rPr lang="zh-TW" altLang="en-US" sz="2600" dirty="0">
                <a:solidFill>
                  <a:srgbClr val="7030A0"/>
                </a:solidFill>
              </a:rPr>
              <a:t>全公司 </a:t>
            </a:r>
            <a:r>
              <a:rPr lang="en-US" altLang="zh-TW" sz="2600" dirty="0">
                <a:solidFill>
                  <a:srgbClr val="7030A0"/>
                </a:solidFill>
              </a:rPr>
              <a:t>&amp; </a:t>
            </a:r>
            <a:r>
              <a:rPr lang="zh-TW" altLang="en-US" sz="2600" dirty="0">
                <a:solidFill>
                  <a:srgbClr val="7030A0"/>
                </a:solidFill>
              </a:rPr>
              <a:t>投資人</a:t>
            </a:r>
            <a:r>
              <a:rPr lang="zh-TW" altLang="en-US" sz="2600" dirty="0" smtClean="0">
                <a:solidFill>
                  <a:srgbClr val="7030A0"/>
                </a:solidFill>
              </a:rPr>
              <a:t>選項</a:t>
            </a:r>
            <a:r>
              <a:rPr lang="en-US" altLang="zh-TW" sz="2600" dirty="0" smtClean="0"/>
              <a:t>]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[</a:t>
            </a:r>
            <a:r>
              <a:rPr lang="en-US" altLang="zh-TW" sz="2600" dirty="0">
                <a:solidFill>
                  <a:srgbClr val="00B050"/>
                </a:solidFill>
              </a:rPr>
              <a:t>x</a:t>
            </a:r>
            <a:r>
              <a:rPr lang="en-US" altLang="zh-TW" sz="2600" dirty="0"/>
              <a:t>][</a:t>
            </a:r>
            <a:r>
              <a:rPr lang="zh-TW" altLang="en-US" sz="2600" dirty="0">
                <a:solidFill>
                  <a:srgbClr val="7030A0"/>
                </a:solidFill>
              </a:rPr>
              <a:t>將全公司的代號由*改為</a:t>
            </a:r>
            <a:r>
              <a:rPr lang="en-US" altLang="zh-TW" sz="2600" dirty="0">
                <a:solidFill>
                  <a:srgbClr val="7030A0"/>
                </a:solidFill>
              </a:rPr>
              <a:t>all</a:t>
            </a:r>
            <a:r>
              <a:rPr lang="en-US" altLang="zh-TW" sz="2600" dirty="0"/>
              <a:t>]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45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CommitLog</a:t>
            </a:r>
            <a:r>
              <a:rPr lang="en-US" altLang="zh-TW" dirty="0" smtClean="0"/>
              <a:t> DB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39758" cy="4968552"/>
          </a:xfrm>
        </p:spPr>
      </p:pic>
    </p:spTree>
    <p:extLst>
      <p:ext uri="{BB962C8B-B14F-4D97-AF65-F5344CB8AC3E}">
        <p14:creationId xmlns:p14="http://schemas.microsoft.com/office/powerpoint/2010/main" val="36005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CommitLog</a:t>
            </a:r>
            <a:r>
              <a:rPr lang="en-US" altLang="zh-TW" dirty="0" smtClean="0"/>
              <a:t> with Build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rgbClr val="0070C0"/>
                </a:solidFill>
              </a:rPr>
              <a:t>Ant</a:t>
            </a:r>
            <a:r>
              <a:rPr lang="zh-TW" altLang="en-US" dirty="0" smtClean="0">
                <a:solidFill>
                  <a:srgbClr val="0070C0"/>
                </a:solidFill>
              </a:rPr>
              <a:t>介接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Build</a:t>
            </a:r>
            <a:r>
              <a:rPr lang="zh-TW" altLang="en-US" dirty="0" smtClean="0"/>
              <a:t>版時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</a:t>
            </a:r>
            <a:r>
              <a:rPr lang="en-US" altLang="zh-TW" dirty="0" smtClean="0">
                <a:solidFill>
                  <a:srgbClr val="0070C0"/>
                </a:solidFill>
              </a:rPr>
              <a:t>DB</a:t>
            </a:r>
            <a:r>
              <a:rPr lang="zh-TW" altLang="en-US" dirty="0" smtClean="0">
                <a:solidFill>
                  <a:srgbClr val="0070C0"/>
                </a:solidFill>
              </a:rPr>
              <a:t>內容輸出</a:t>
            </a:r>
            <a:r>
              <a:rPr lang="en-US" altLang="zh-TW" dirty="0" smtClean="0">
                <a:solidFill>
                  <a:srgbClr val="0070C0"/>
                </a:solidFill>
              </a:rPr>
              <a:t>Excel</a:t>
            </a:r>
            <a:r>
              <a:rPr lang="zh-TW" altLang="en-US" dirty="0" smtClean="0"/>
              <a:t>作為附件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再以</a:t>
            </a:r>
            <a:r>
              <a:rPr lang="en-US" altLang="zh-TW" dirty="0" smtClean="0">
                <a:solidFill>
                  <a:srgbClr val="0070C0"/>
                </a:solidFill>
              </a:rPr>
              <a:t>java mail</a:t>
            </a:r>
            <a:r>
              <a:rPr lang="zh-TW" altLang="en-US" dirty="0" smtClean="0"/>
              <a:t>寄出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r>
              <a:rPr lang="zh-TW" altLang="en-US" dirty="0" smtClean="0"/>
              <a:t>讓</a:t>
            </a:r>
            <a:r>
              <a:rPr lang="en-US" altLang="zh-TW" dirty="0" smtClean="0"/>
              <a:t>Ant</a:t>
            </a:r>
            <a:r>
              <a:rPr lang="zh-TW" altLang="en-US" dirty="0" smtClean="0"/>
              <a:t>在</a:t>
            </a:r>
            <a:r>
              <a:rPr lang="en-US" altLang="zh-TW" dirty="0" smtClean="0"/>
              <a:t>Build</a:t>
            </a:r>
            <a:r>
              <a:rPr lang="zh-TW" altLang="en-US" dirty="0" smtClean="0"/>
              <a:t>版時呼叫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OutputExcel.java</a:t>
            </a:r>
            <a:br>
              <a:rPr lang="en-US" altLang="zh-TW" dirty="0" smtClean="0"/>
            </a:br>
            <a:r>
              <a:rPr lang="en-US" altLang="zh-TW" dirty="0" smtClean="0"/>
              <a:t>BuildVersionNotify.java</a:t>
            </a:r>
            <a:br>
              <a:rPr lang="en-US" altLang="zh-TW" dirty="0" smtClean="0"/>
            </a:br>
            <a:r>
              <a:rPr lang="zh-TW" altLang="en-US" dirty="0" smtClean="0"/>
              <a:t>實現</a:t>
            </a:r>
            <a:r>
              <a:rPr lang="zh-TW" altLang="en-US" dirty="0" smtClean="0">
                <a:solidFill>
                  <a:srgbClr val="FF0000"/>
                </a:solidFill>
              </a:rPr>
              <a:t>自動產生異動清單並寄</a:t>
            </a:r>
            <a:r>
              <a:rPr lang="en-US" altLang="zh-TW" dirty="0" smtClean="0">
                <a:solidFill>
                  <a:srgbClr val="FF0000"/>
                </a:solidFill>
              </a:rPr>
              <a:t>Build</a:t>
            </a:r>
            <a:r>
              <a:rPr lang="zh-TW" altLang="en-US" dirty="0" smtClean="0">
                <a:solidFill>
                  <a:srgbClr val="FF0000"/>
                </a:solidFill>
              </a:rPr>
              <a:t>版通知信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SqlLog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TW" dirty="0" smtClean="0"/>
              <a:t>backup : Build</a:t>
            </a:r>
            <a:r>
              <a:rPr lang="zh-TW" altLang="en-US" dirty="0" smtClean="0"/>
              <a:t>版前備份</a:t>
            </a:r>
            <a:endParaRPr lang="en-US" altLang="zh-TW" dirty="0" smtClean="0"/>
          </a:p>
          <a:p>
            <a:r>
              <a:rPr lang="en-US" altLang="zh-TW" dirty="0" smtClean="0"/>
              <a:t>doc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DB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en-US" altLang="zh-TW" dirty="0" err="1" smtClean="0">
                <a:solidFill>
                  <a:srgbClr val="FF0000"/>
                </a:solidFill>
              </a:rPr>
              <a:t>preparedToUpdate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放預備更新的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3387012"/>
            <a:ext cx="4248472" cy="32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SqlLog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使</a:t>
            </a:r>
            <a:r>
              <a:rPr lang="zh-TW" altLang="en-US" dirty="0" smtClean="0"/>
              <a:t>用</a:t>
            </a:r>
            <a:r>
              <a:rPr lang="en-US" altLang="zh-TW" dirty="0" smtClean="0">
                <a:solidFill>
                  <a:srgbClr val="FF0000"/>
                </a:solidFill>
              </a:rPr>
              <a:t>pre-commit hook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時用</a:t>
            </a:r>
            <a:r>
              <a:rPr lang="en-US" altLang="zh-TW" dirty="0" err="1" smtClean="0">
                <a:solidFill>
                  <a:srgbClr val="FF0000"/>
                </a:solidFill>
              </a:rPr>
              <a:t>svnlook</a:t>
            </a:r>
            <a:r>
              <a:rPr lang="zh-TW" altLang="en-US" dirty="0" smtClean="0"/>
              <a:t>取得資訊 </a:t>
            </a:r>
            <a:r>
              <a:rPr lang="en-US" altLang="zh-TW" dirty="0" smtClean="0"/>
              <a:t>(author, date, log, changed, youngest, …)</a:t>
            </a:r>
          </a:p>
          <a:p>
            <a:r>
              <a:rPr lang="zh-TW" altLang="en-US" dirty="0"/>
              <a:t>將</a:t>
            </a:r>
            <a:r>
              <a:rPr lang="zh-TW" altLang="en-US" dirty="0" smtClean="0"/>
              <a:t>這些資訊作為參數傳入</a:t>
            </a:r>
            <a:r>
              <a:rPr lang="en-US" altLang="zh-TW" dirty="0" smtClean="0"/>
              <a:t>java</a:t>
            </a:r>
            <a:r>
              <a:rPr lang="zh-TW" altLang="en-US" dirty="0"/>
              <a:t> </a:t>
            </a:r>
            <a:r>
              <a:rPr lang="en-US" altLang="zh-TW" dirty="0" smtClean="0"/>
              <a:t>program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2000" dirty="0" smtClean="0"/>
              <a:t>pre-commit.bat</a:t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marL="0" indent="0" algn="ctr">
              <a:buNone/>
            </a:pPr>
            <a:r>
              <a:rPr lang="en-US" altLang="zh-TW" sz="2000" dirty="0" smtClean="0"/>
              <a:t>SqlLogVerify.java</a:t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r>
              <a:rPr lang="en-US" altLang="zh-TW" sz="2000" dirty="0" smtClean="0"/>
              <a:t>  Exit 1        RecordAndNotify.java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</a:t>
            </a:r>
          </a:p>
          <a:p>
            <a:pPr marL="0" indent="0" algn="ctr">
              <a:buNone/>
            </a:pPr>
            <a:r>
              <a:rPr lang="en-US" altLang="zh-TW" sz="2000" dirty="0" smtClean="0"/>
              <a:t>            SqlSendMailNotify.java        ExceptionNotify.java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572000" y="4797152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436096" y="5733256"/>
            <a:ext cx="22322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572000" y="40770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5220072" y="5733256"/>
            <a:ext cx="216024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3347864" y="479715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弧形接點 32"/>
          <p:cNvCxnSpPr/>
          <p:nvPr/>
        </p:nvCxnSpPr>
        <p:spPr>
          <a:xfrm rot="5400000" flipH="1" flipV="1">
            <a:off x="2591780" y="4329100"/>
            <a:ext cx="1224136" cy="720080"/>
          </a:xfrm>
          <a:prstGeom prst="curvedConnector3">
            <a:avLst>
              <a:gd name="adj1" fmla="val 82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83568" y="43651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w</a:t>
            </a:r>
            <a:r>
              <a:rPr lang="en-US" altLang="zh-TW" dirty="0" smtClean="0">
                <a:solidFill>
                  <a:srgbClr val="0070C0"/>
                </a:solidFill>
              </a:rPr>
              <a:t>ith </a:t>
            </a:r>
            <a:r>
              <a:rPr lang="en-US" altLang="zh-TW" dirty="0" err="1" smtClean="0">
                <a:solidFill>
                  <a:srgbClr val="0070C0"/>
                </a:solidFill>
              </a:rPr>
              <a:t>errorlevel</a:t>
            </a:r>
            <a:r>
              <a:rPr lang="en-US" altLang="zh-TW" dirty="0" smtClean="0">
                <a:solidFill>
                  <a:srgbClr val="0070C0"/>
                </a:solidFill>
              </a:rPr>
              <a:t> &gt; 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5246" y="4864514"/>
            <a:ext cx="9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success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20210" y="4869160"/>
            <a:ext cx="9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error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94101" y="5949280"/>
            <a:ext cx="322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</a:t>
            </a:r>
            <a:r>
              <a:rPr lang="en-US" altLang="zh-TW" dirty="0" smtClean="0">
                <a:solidFill>
                  <a:srgbClr val="0070C0"/>
                </a:solidFill>
              </a:rPr>
              <a:t>end mail if catch exception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707905" y="5805264"/>
            <a:ext cx="13572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123728" y="5949280"/>
            <a:ext cx="322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</a:t>
            </a:r>
            <a:r>
              <a:rPr lang="en-US" altLang="zh-TW" dirty="0" smtClean="0">
                <a:solidFill>
                  <a:srgbClr val="0070C0"/>
                </a:solidFill>
              </a:rPr>
              <a:t>end mail with commit info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7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32" grpId="0"/>
      <p:bldP spid="32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SqlLog</a:t>
            </a:r>
            <a:r>
              <a:rPr lang="en-US" altLang="zh-TW" dirty="0" smtClean="0"/>
              <a:t>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[</a:t>
            </a:r>
            <a:r>
              <a:rPr lang="en-US" altLang="zh-TW" sz="2000" dirty="0" err="1" smtClean="0">
                <a:solidFill>
                  <a:srgbClr val="00B050"/>
                </a:solidFill>
              </a:rPr>
              <a:t>Project_Name</a:t>
            </a:r>
            <a:r>
              <a:rPr lang="en-US" altLang="zh-TW" sz="2000" dirty="0" smtClean="0"/>
              <a:t>][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Module_Name</a:t>
            </a:r>
            <a:r>
              <a:rPr lang="en-US" altLang="zh-TW" sz="2000" dirty="0" smtClean="0"/>
              <a:t>][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DB_USER</a:t>
            </a:r>
            <a:r>
              <a:rPr lang="en-US" altLang="zh-TW" sz="2000" dirty="0" smtClean="0"/>
              <a:t>][</a:t>
            </a:r>
            <a:r>
              <a:rPr lang="en-US" altLang="zh-TW" sz="2000" dirty="0" smtClean="0">
                <a:solidFill>
                  <a:srgbClr val="7030A0"/>
                </a:solidFill>
              </a:rPr>
              <a:t>TABLE_Name1 / …</a:t>
            </a:r>
            <a:r>
              <a:rPr lang="en-US" altLang="zh-TW" sz="2000" dirty="0" smtClean="0"/>
              <a:t>]</a:t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C00000"/>
                </a:solidFill>
              </a:rPr>
              <a:t>log</a:t>
            </a:r>
          </a:p>
          <a:p>
            <a:r>
              <a:rPr lang="en-US" altLang="zh-TW" sz="2000" dirty="0" smtClean="0"/>
              <a:t>Ex :</a:t>
            </a:r>
            <a:r>
              <a:rPr lang="en-US" altLang="zh-TW" sz="2400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/>
              <a:t>[</a:t>
            </a:r>
            <a:r>
              <a:rPr lang="zh-TW" altLang="en-US" sz="2000" dirty="0">
                <a:solidFill>
                  <a:srgbClr val="00B050"/>
                </a:solidFill>
              </a:rPr>
              <a:t>經紀風控</a:t>
            </a:r>
            <a:r>
              <a:rPr lang="en-US" altLang="zh-TW" sz="2000" dirty="0"/>
              <a:t>][</a:t>
            </a:r>
            <a:r>
              <a:rPr lang="en-US" altLang="zh-TW" sz="2000" dirty="0">
                <a:solidFill>
                  <a:srgbClr val="0070C0"/>
                </a:solidFill>
              </a:rPr>
              <a:t>MGX</a:t>
            </a:r>
            <a:r>
              <a:rPr lang="en-US" altLang="zh-TW" sz="2000" dirty="0"/>
              <a:t>][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SAR USER</a:t>
            </a:r>
            <a:r>
              <a:rPr lang="en-US" altLang="zh-TW" sz="2000" dirty="0"/>
              <a:t>][</a:t>
            </a:r>
            <a:r>
              <a:rPr lang="en-US" altLang="zh-TW" sz="2000" dirty="0">
                <a:solidFill>
                  <a:srgbClr val="7030A0"/>
                </a:solidFill>
              </a:rPr>
              <a:t>MGX_RECEIVING_MSG_TRANSF</a:t>
            </a:r>
            <a:r>
              <a:rPr lang="en-US" altLang="zh-TW" sz="2000" dirty="0"/>
              <a:t>]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zh-TW" sz="2000" dirty="0" smtClean="0">
                <a:solidFill>
                  <a:srgbClr val="C00000"/>
                </a:solidFill>
              </a:rPr>
              <a:t>配合</a:t>
            </a:r>
            <a:r>
              <a:rPr lang="en-US" altLang="zh-TW" sz="2000" dirty="0">
                <a:solidFill>
                  <a:srgbClr val="C00000"/>
                </a:solidFill>
              </a:rPr>
              <a:t>201402130930</a:t>
            </a:r>
            <a:r>
              <a:rPr lang="zh-TW" altLang="zh-TW" sz="2000" dirty="0">
                <a:solidFill>
                  <a:srgbClr val="C00000"/>
                </a:solidFill>
              </a:rPr>
              <a:t>上傳的</a:t>
            </a:r>
            <a:r>
              <a:rPr lang="en-US" altLang="zh-TW" sz="2000" dirty="0">
                <a:solidFill>
                  <a:srgbClr val="C00000"/>
                </a:solidFill>
              </a:rPr>
              <a:t>MGX</a:t>
            </a:r>
            <a:r>
              <a:rPr lang="zh-TW" altLang="zh-TW" sz="2000" dirty="0">
                <a:solidFill>
                  <a:srgbClr val="C00000"/>
                </a:solidFill>
              </a:rPr>
              <a:t>修改，新增</a:t>
            </a:r>
            <a:r>
              <a:rPr lang="en-US" altLang="zh-TW" sz="2000" dirty="0">
                <a:solidFill>
                  <a:srgbClr val="C00000"/>
                </a:solidFill>
              </a:rPr>
              <a:t>UUID</a:t>
            </a:r>
            <a:r>
              <a:rPr lang="zh-TW" altLang="zh-TW" sz="2000" dirty="0">
                <a:solidFill>
                  <a:srgbClr val="C00000"/>
                </a:solidFill>
              </a:rPr>
              <a:t>相關</a:t>
            </a:r>
            <a:r>
              <a:rPr lang="zh-TW" altLang="zh-TW" sz="2000" dirty="0" smtClean="0">
                <a:solidFill>
                  <a:srgbClr val="C00000"/>
                </a:solidFill>
              </a:rPr>
              <a:t>欄位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31046"/>
            <a:ext cx="4889088" cy="35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SqlLog</a:t>
            </a:r>
            <a:r>
              <a:rPr lang="en-US" altLang="zh-TW" dirty="0" smtClean="0"/>
              <a:t> DB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484784"/>
            <a:ext cx="6984776" cy="5236875"/>
          </a:xfrm>
        </p:spPr>
      </p:pic>
    </p:spTree>
    <p:extLst>
      <p:ext uri="{BB962C8B-B14F-4D97-AF65-F5344CB8AC3E}">
        <p14:creationId xmlns:p14="http://schemas.microsoft.com/office/powerpoint/2010/main" val="34560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SqlLog</a:t>
            </a:r>
            <a:r>
              <a:rPr lang="en-US" altLang="zh-TW" dirty="0" smtClean="0"/>
              <a:t> with Build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與</a:t>
            </a:r>
            <a:r>
              <a:rPr lang="en-US" altLang="zh-TW" dirty="0" smtClean="0"/>
              <a:t>Ant</a:t>
            </a:r>
            <a:r>
              <a:rPr lang="zh-TW" altLang="en-US" dirty="0" smtClean="0"/>
              <a:t>介接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在</a:t>
            </a:r>
            <a:r>
              <a:rPr lang="en-US" altLang="zh-TW" dirty="0" smtClean="0">
                <a:solidFill>
                  <a:srgbClr val="0070C0"/>
                </a:solidFill>
              </a:rPr>
              <a:t>Build</a:t>
            </a:r>
            <a:r>
              <a:rPr lang="zh-TW" altLang="en-US" dirty="0" smtClean="0">
                <a:solidFill>
                  <a:srgbClr val="0070C0"/>
                </a:solidFill>
              </a:rPr>
              <a:t>版</a:t>
            </a:r>
            <a:r>
              <a:rPr lang="zh-TW" altLang="en-US" dirty="0">
                <a:solidFill>
                  <a:srgbClr val="0070C0"/>
                </a:solidFill>
              </a:rPr>
              <a:t>前</a:t>
            </a:r>
            <a:r>
              <a:rPr lang="zh-TW" altLang="en-US" dirty="0" smtClean="0">
                <a:solidFill>
                  <a:srgbClr val="0070C0"/>
                </a:solidFill>
              </a:rPr>
              <a:t>備份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放入</a:t>
            </a:r>
            <a:r>
              <a:rPr lang="en-US" altLang="zh-TW" dirty="0" err="1" smtClean="0"/>
              <a:t>gt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-info\backup</a:t>
            </a:r>
            <a:br>
              <a:rPr lang="en-US" altLang="zh-TW" dirty="0" smtClean="0"/>
            </a:br>
            <a:r>
              <a:rPr lang="zh-TW" altLang="en-US" dirty="0" smtClean="0"/>
              <a:t>再</a:t>
            </a:r>
            <a:r>
              <a:rPr lang="zh-TW" altLang="en-US" dirty="0" smtClean="0">
                <a:solidFill>
                  <a:srgbClr val="0070C0"/>
                </a:solidFill>
              </a:rPr>
              <a:t>執行</a:t>
            </a:r>
            <a:r>
              <a:rPr lang="en-US" altLang="zh-TW" dirty="0" err="1" smtClean="0">
                <a:solidFill>
                  <a:srgbClr val="0070C0"/>
                </a:solidFill>
              </a:rPr>
              <a:t>gt</a:t>
            </a:r>
            <a:r>
              <a:rPr lang="en-US" altLang="zh-TW" dirty="0" smtClean="0">
                <a:solidFill>
                  <a:srgbClr val="0070C0"/>
                </a:solidFill>
              </a:rPr>
              <a:t>-</a:t>
            </a:r>
            <a:r>
              <a:rPr lang="en-US" altLang="zh-TW" dirty="0" err="1" smtClean="0">
                <a:solidFill>
                  <a:srgbClr val="0070C0"/>
                </a:solidFill>
              </a:rPr>
              <a:t>sql</a:t>
            </a:r>
            <a:r>
              <a:rPr lang="en-US" altLang="zh-TW" dirty="0" smtClean="0">
                <a:solidFill>
                  <a:srgbClr val="0070C0"/>
                </a:solidFill>
              </a:rPr>
              <a:t>-info\</a:t>
            </a:r>
            <a:r>
              <a:rPr lang="en-US" altLang="zh-TW" dirty="0" err="1" smtClean="0">
                <a:solidFill>
                  <a:srgbClr val="0070C0"/>
                </a:solidFill>
              </a:rPr>
              <a:t>preparedToUpdate</a:t>
            </a:r>
            <a:r>
              <a:rPr lang="en-US" altLang="zh-TW" dirty="0" smtClean="0">
                <a:solidFill>
                  <a:srgbClr val="0070C0"/>
                </a:solidFill>
              </a:rPr>
              <a:t>\*.</a:t>
            </a:r>
            <a:r>
              <a:rPr lang="en-US" altLang="zh-TW" dirty="0" err="1" smtClean="0">
                <a:solidFill>
                  <a:srgbClr val="0070C0"/>
                </a:solidFill>
              </a:rPr>
              <a:t>sql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r>
              <a:rPr lang="zh-TW" altLang="en-US" dirty="0" smtClean="0"/>
              <a:t>讓</a:t>
            </a:r>
            <a:r>
              <a:rPr lang="en-US" altLang="zh-TW" dirty="0" smtClean="0"/>
              <a:t>Ant</a:t>
            </a:r>
            <a:r>
              <a:rPr lang="zh-TW" altLang="en-US" dirty="0" smtClean="0"/>
              <a:t>在</a:t>
            </a:r>
            <a:r>
              <a:rPr lang="en-US" altLang="zh-TW" dirty="0" smtClean="0"/>
              <a:t>Build</a:t>
            </a:r>
            <a:r>
              <a:rPr lang="zh-TW" altLang="en-US" dirty="0" smtClean="0"/>
              <a:t>版時呼叫</a:t>
            </a:r>
            <a:r>
              <a:rPr lang="en-US" altLang="zh-TW" dirty="0" smtClean="0">
                <a:solidFill>
                  <a:srgbClr val="FF0000"/>
                </a:solidFill>
              </a:rPr>
              <a:t>DB</a:t>
            </a:r>
            <a:r>
              <a:rPr lang="zh-TW" altLang="en-US" dirty="0" smtClean="0">
                <a:solidFill>
                  <a:srgbClr val="FF0000"/>
                </a:solidFill>
              </a:rPr>
              <a:t>相關的</a:t>
            </a:r>
            <a:r>
              <a:rPr lang="en-US" altLang="zh-TW" dirty="0" smtClean="0">
                <a:solidFill>
                  <a:srgbClr val="FF0000"/>
                </a:solidFill>
              </a:rPr>
              <a:t>Target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94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SVN Create Tag with Jenkins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2" y="1600199"/>
            <a:ext cx="7582237" cy="5040000"/>
          </a:xfrm>
        </p:spPr>
      </p:pic>
    </p:spTree>
    <p:extLst>
      <p:ext uri="{BB962C8B-B14F-4D97-AF65-F5344CB8AC3E}">
        <p14:creationId xmlns:p14="http://schemas.microsoft.com/office/powerpoint/2010/main" val="37005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SVN Create Tag with Jenkins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0" y="1600199"/>
            <a:ext cx="7571101" cy="5040000"/>
          </a:xfrm>
        </p:spPr>
      </p:pic>
    </p:spTree>
    <p:extLst>
      <p:ext uri="{BB962C8B-B14F-4D97-AF65-F5344CB8AC3E}">
        <p14:creationId xmlns:p14="http://schemas.microsoft.com/office/powerpoint/2010/main" val="3862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08504" cy="1143000"/>
          </a:xfrm>
        </p:spPr>
        <p:txBody>
          <a:bodyPr/>
          <a:lstStyle/>
          <a:p>
            <a:r>
              <a:rPr lang="en-US" altLang="zh-TW" dirty="0" smtClean="0"/>
              <a:t>Revision Graph – module(</a:t>
            </a:r>
            <a:r>
              <a:rPr lang="en-US" altLang="zh-TW" dirty="0" err="1" smtClean="0"/>
              <a:t>gt</a:t>
            </a:r>
            <a:r>
              <a:rPr lang="en-US" altLang="zh-TW" dirty="0" smtClean="0"/>
              <a:t>\SD\oms)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064896" cy="5481411"/>
          </a:xfrm>
        </p:spPr>
      </p:pic>
    </p:spTree>
    <p:extLst>
      <p:ext uri="{BB962C8B-B14F-4D97-AF65-F5344CB8AC3E}">
        <p14:creationId xmlns:p14="http://schemas.microsoft.com/office/powerpoint/2010/main" val="6632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Keep SVN Synchronize with Jenkins 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632848" cy="5243436"/>
          </a:xfrm>
        </p:spPr>
      </p:pic>
    </p:spTree>
    <p:extLst>
      <p:ext uri="{BB962C8B-B14F-4D97-AF65-F5344CB8AC3E}">
        <p14:creationId xmlns:p14="http://schemas.microsoft.com/office/powerpoint/2010/main" val="17693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Keep SVN Synchronize with Jenkins </a:t>
            </a:r>
            <a:r>
              <a:rPr lang="en-US" altLang="zh-TW" dirty="0" smtClean="0"/>
              <a:t>(</a:t>
            </a:r>
            <a:r>
              <a:rPr lang="en-US" altLang="zh-TW" dirty="0"/>
              <a:t>2</a:t>
            </a:r>
            <a:r>
              <a:rPr lang="en-US" altLang="zh-TW" dirty="0" smtClean="0"/>
              <a:t>/4)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175</a:t>
            </a:r>
            <a:r>
              <a:rPr lang="zh-TW" altLang="en-US" sz="2400" dirty="0"/>
              <a:t>上的</a:t>
            </a:r>
            <a:r>
              <a:rPr lang="en-US" altLang="zh-TW" sz="2400" dirty="0" smtClean="0"/>
              <a:t>Jenkins</a:t>
            </a:r>
            <a:r>
              <a:rPr lang="zh-TW" altLang="en-US" sz="2400" dirty="0" smtClean="0"/>
              <a:t>建立一個專案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此</a:t>
            </a:r>
            <a:r>
              <a:rPr lang="zh-TW" altLang="en-US" sz="2400" dirty="0" smtClean="0"/>
              <a:t>專案執行時將呼叫以下三支</a:t>
            </a:r>
            <a:r>
              <a:rPr lang="en-US" altLang="zh-TW" sz="2400" dirty="0" smtClean="0"/>
              <a:t>Ant Program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     getYoungest.xml        </a:t>
            </a:r>
            <a:r>
              <a:rPr lang="en-US" altLang="zh-TW" sz="2000" dirty="0" err="1" smtClean="0"/>
              <a:t>youngest.properties</a:t>
            </a:r>
            <a:r>
              <a:rPr lang="en-US" altLang="zh-TW" sz="2000" dirty="0" smtClean="0"/>
              <a:t> 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              </a:t>
            </a:r>
            <a:r>
              <a:rPr lang="en-US" altLang="zh-TW" sz="2000" dirty="0" err="1" smtClean="0"/>
              <a:t>last_dump.properties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dumpItOrNot.xml</a:t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                 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                 </a:t>
            </a:r>
            <a:r>
              <a:rPr lang="en-US" altLang="zh-TW" sz="2000" dirty="0" err="1" smtClean="0"/>
              <a:t>isChanged.properties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</a:t>
            </a:r>
            <a:br>
              <a:rPr lang="en-US" altLang="zh-TW" sz="2000" dirty="0" smtClean="0"/>
            </a:br>
            <a:r>
              <a:rPr lang="en-US" altLang="zh-TW" sz="2000" dirty="0" smtClean="0"/>
              <a:t>     dumpItAndLoad.xml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3419872" y="28529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059832" y="2967456"/>
            <a:ext cx="129614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3059832" y="3435508"/>
            <a:ext cx="13681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915816" y="34197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load property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958902" y="2397366"/>
            <a:ext cx="190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w</a:t>
            </a:r>
            <a:r>
              <a:rPr lang="en-US" altLang="zh-TW" dirty="0" smtClean="0">
                <a:solidFill>
                  <a:srgbClr val="0070C0"/>
                </a:solidFill>
              </a:rPr>
              <a:t>rite property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437874" y="4221088"/>
            <a:ext cx="221424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735196" y="3861048"/>
            <a:ext cx="53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dirty="0" smtClean="0">
                <a:solidFill>
                  <a:srgbClr val="0070C0"/>
                </a:solidFill>
              </a:rPr>
              <a:t>heck ${youngest } equals ${</a:t>
            </a:r>
            <a:r>
              <a:rPr lang="en-US" altLang="zh-TW" dirty="0" err="1" smtClean="0">
                <a:solidFill>
                  <a:srgbClr val="0070C0"/>
                </a:solidFill>
              </a:rPr>
              <a:t>last_dump</a:t>
            </a:r>
            <a:r>
              <a:rPr lang="en-US" altLang="zh-TW" dirty="0" smtClean="0">
                <a:solidFill>
                  <a:srgbClr val="0070C0"/>
                </a:solidFill>
              </a:rPr>
              <a:t>} or not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2600781" y="4221088"/>
            <a:ext cx="240326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211960" y="4324454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is equal,  set property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isChanged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to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-36512" y="432445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not equal,  dump the revision and set property </a:t>
            </a:r>
            <a:r>
              <a:rPr lang="en-US" altLang="zh-TW" dirty="0" err="1" smtClean="0">
                <a:solidFill>
                  <a:srgbClr val="7030A0"/>
                </a:solidFill>
              </a:rPr>
              <a:t>isChanged</a:t>
            </a:r>
            <a:r>
              <a:rPr lang="en-US" altLang="zh-TW" dirty="0" smtClean="0">
                <a:solidFill>
                  <a:srgbClr val="0070C0"/>
                </a:solidFill>
              </a:rPr>
              <a:t> to 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3347864" y="5085184"/>
            <a:ext cx="141315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915816" y="50131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load property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995936" y="5435932"/>
            <a:ext cx="443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dirty="0" smtClean="0">
                <a:solidFill>
                  <a:srgbClr val="0070C0"/>
                </a:solidFill>
              </a:rPr>
              <a:t>heck ${</a:t>
            </a:r>
            <a:r>
              <a:rPr lang="en-US" altLang="zh-TW" dirty="0" err="1" smtClean="0">
                <a:solidFill>
                  <a:srgbClr val="0070C0"/>
                </a:solidFill>
              </a:rPr>
              <a:t>isChanged</a:t>
            </a:r>
            <a:r>
              <a:rPr lang="en-US" altLang="zh-TW" dirty="0" smtClean="0">
                <a:solidFill>
                  <a:srgbClr val="0070C0"/>
                </a:solidFill>
              </a:rPr>
              <a:t> } equals true or not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347864" y="5805264"/>
            <a:ext cx="1870830" cy="58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4118" y="635017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l</a:t>
            </a:r>
            <a:r>
              <a:rPr lang="en-US" altLang="zh-TW" dirty="0" smtClean="0">
                <a:solidFill>
                  <a:srgbClr val="0070C0"/>
                </a:solidFill>
              </a:rPr>
              <a:t>oad dump file to another </a:t>
            </a:r>
            <a:r>
              <a:rPr lang="en-US" altLang="zh-TW" dirty="0" err="1" smtClean="0">
                <a:solidFill>
                  <a:srgbClr val="0070C0"/>
                </a:solidFill>
              </a:rPr>
              <a:t>svn</a:t>
            </a:r>
            <a:r>
              <a:rPr lang="en-US" altLang="zh-TW" dirty="0" smtClean="0">
                <a:solidFill>
                  <a:srgbClr val="0070C0"/>
                </a:solidFill>
              </a:rPr>
              <a:t> repository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222739" y="5805263"/>
            <a:ext cx="981109" cy="58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096483" y="6381328"/>
            <a:ext cx="115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Bye </a:t>
            </a:r>
            <a:r>
              <a:rPr lang="en-US" altLang="zh-TW" dirty="0" err="1">
                <a:solidFill>
                  <a:srgbClr val="0070C0"/>
                </a:solidFill>
              </a:rPr>
              <a:t>B</a:t>
            </a:r>
            <a:r>
              <a:rPr lang="en-US" altLang="zh-TW" dirty="0" err="1" smtClean="0">
                <a:solidFill>
                  <a:srgbClr val="0070C0"/>
                </a:solidFill>
              </a:rPr>
              <a:t>ye</a:t>
            </a:r>
            <a:r>
              <a:rPr lang="en-US" altLang="zh-TW" dirty="0" smtClean="0">
                <a:solidFill>
                  <a:srgbClr val="0070C0"/>
                </a:solidFill>
              </a:rPr>
              <a:t>!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909467" y="5911348"/>
            <a:ext cx="72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false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265677" y="5911349"/>
            <a:ext cx="72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true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9" grpId="0"/>
      <p:bldP spid="29" grpId="1"/>
      <p:bldP spid="36" grpId="0"/>
      <p:bldP spid="36" grpId="1"/>
      <p:bldP spid="37" grpId="0"/>
      <p:bldP spid="37" grpId="1"/>
      <p:bldP spid="39" grpId="0"/>
      <p:bldP spid="39" grpId="1"/>
      <p:bldP spid="47" grpId="0"/>
      <p:bldP spid="47" grpId="1"/>
      <p:bldP spid="54" grpId="0"/>
      <p:bldP spid="54" grpId="1"/>
      <p:bldP spid="59" grpId="0"/>
      <p:bldP spid="59" grpId="1"/>
      <p:bldP spid="61" grpId="0"/>
      <p:bldP spid="61" grpId="1"/>
      <p:bldP spid="62" grpId="0"/>
      <p:bldP spid="62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Keep SVN Synchronize with Jenkins </a:t>
            </a:r>
            <a:r>
              <a:rPr lang="en-US" altLang="zh-TW" dirty="0" smtClean="0"/>
              <a:t>(</a:t>
            </a:r>
            <a:r>
              <a:rPr lang="en-US" altLang="zh-TW" dirty="0"/>
              <a:t>3</a:t>
            </a:r>
            <a:r>
              <a:rPr lang="en-US" altLang="zh-TW" dirty="0" smtClean="0"/>
              <a:t>/4)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57044"/>
            <a:ext cx="4680520" cy="5516094"/>
          </a:xfrm>
        </p:spPr>
      </p:pic>
    </p:spTree>
    <p:extLst>
      <p:ext uri="{BB962C8B-B14F-4D97-AF65-F5344CB8AC3E}">
        <p14:creationId xmlns:p14="http://schemas.microsoft.com/office/powerpoint/2010/main" val="18457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Keep SVN Synchronize with Jenkins </a:t>
            </a:r>
            <a:r>
              <a:rPr lang="en-US" altLang="zh-TW" dirty="0" smtClean="0"/>
              <a:t>(</a:t>
            </a:r>
            <a:r>
              <a:rPr lang="en-US" altLang="zh-TW" dirty="0"/>
              <a:t>4</a:t>
            </a:r>
            <a:r>
              <a:rPr lang="en-US" altLang="zh-TW" dirty="0" smtClean="0"/>
              <a:t>/4)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5"/>
            <a:ext cx="6192688" cy="5226453"/>
          </a:xfrm>
        </p:spPr>
      </p:pic>
    </p:spTree>
    <p:extLst>
      <p:ext uri="{BB962C8B-B14F-4D97-AF65-F5344CB8AC3E}">
        <p14:creationId xmlns:p14="http://schemas.microsoft.com/office/powerpoint/2010/main" val="2872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n-US" altLang="zh-TW" sz="1800" dirty="0" err="1" smtClean="0"/>
              <a:t>tortoiseSVN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>
                <a:hlinkClick r:id="rId3"/>
              </a:rPr>
              <a:t>http://tortoisesvn.tigris.org</a:t>
            </a:r>
            <a:r>
              <a:rPr lang="en-US" altLang="zh-TW" sz="1800" dirty="0" smtClean="0">
                <a:hlinkClick r:id="rId3"/>
              </a:rPr>
              <a:t>/</a:t>
            </a:r>
            <a:endParaRPr lang="en-US" altLang="zh-TW" sz="1800" dirty="0" smtClean="0"/>
          </a:p>
          <a:p>
            <a:r>
              <a:rPr lang="en-US" altLang="zh-TW" sz="1800" dirty="0" err="1" smtClean="0"/>
              <a:t>VisualSVN</a:t>
            </a:r>
            <a:r>
              <a:rPr lang="en-US" altLang="zh-TW" sz="1800" dirty="0" smtClean="0"/>
              <a:t> Server Manager</a:t>
            </a:r>
            <a:br>
              <a:rPr lang="en-US" altLang="zh-TW" sz="1800" dirty="0" smtClean="0"/>
            </a:br>
            <a:r>
              <a:rPr lang="en-US" altLang="zh-TW" sz="1800" dirty="0">
                <a:hlinkClick r:id="rId4"/>
              </a:rPr>
              <a:t>http://www.visualsvn.com/</a:t>
            </a:r>
            <a:endParaRPr lang="en-US" altLang="zh-TW" sz="1800" dirty="0" smtClean="0"/>
          </a:p>
          <a:p>
            <a:r>
              <a:rPr lang="en-US" altLang="zh-TW" sz="1800" dirty="0" err="1" smtClean="0"/>
              <a:t>Subclipse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>
                <a:hlinkClick r:id="rId5"/>
              </a:rPr>
              <a:t>http://subclipse.tigris.org/</a:t>
            </a:r>
            <a:endParaRPr lang="en-US" altLang="zh-TW" sz="1800" dirty="0" smtClean="0"/>
          </a:p>
          <a:p>
            <a:r>
              <a:rPr lang="en-US" altLang="zh-TW" sz="1800" dirty="0" smtClean="0"/>
              <a:t>Subversive</a:t>
            </a:r>
            <a:br>
              <a:rPr lang="en-US" altLang="zh-TW" sz="1800" dirty="0" smtClean="0"/>
            </a:br>
            <a:r>
              <a:rPr lang="en-US" altLang="zh-TW" sz="1800" dirty="0">
                <a:hlinkClick r:id="rId6"/>
              </a:rPr>
              <a:t>https://www.eclipse.org/subversive/</a:t>
            </a:r>
            <a:endParaRPr lang="en-US" altLang="zh-TW" sz="1800" dirty="0" smtClean="0"/>
          </a:p>
          <a:p>
            <a:r>
              <a:rPr lang="en-US" altLang="zh-TW" sz="1800" dirty="0" err="1" smtClean="0"/>
              <a:t>SVNBook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>
                <a:hlinkClick r:id="rId7"/>
              </a:rPr>
              <a:t>http://</a:t>
            </a:r>
            <a:r>
              <a:rPr lang="en-US" altLang="zh-TW" sz="1800" dirty="0" smtClean="0">
                <a:hlinkClick r:id="rId7"/>
              </a:rPr>
              <a:t>svnbook.red-bean.com/en/1.7/index.html</a:t>
            </a:r>
            <a:endParaRPr lang="en-US" altLang="zh-TW" sz="1800" dirty="0" smtClean="0"/>
          </a:p>
          <a:p>
            <a:r>
              <a:rPr lang="en-US" altLang="zh-TW" sz="1800" dirty="0" smtClean="0"/>
              <a:t>SVN </a:t>
            </a:r>
            <a:r>
              <a:rPr lang="zh-TW" altLang="en-US" sz="1800" dirty="0" smtClean="0"/>
              <a:t>衝突</a:t>
            </a:r>
            <a:r>
              <a:rPr lang="en-US" altLang="zh-TW" sz="1800" dirty="0" smtClean="0"/>
              <a:t>(conflict)</a:t>
            </a:r>
            <a:r>
              <a:rPr lang="zh-TW" altLang="en-US" sz="1800" dirty="0" smtClean="0"/>
              <a:t>的介紹與解決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>
                <a:hlinkClick r:id="rId8"/>
              </a:rPr>
              <a:t>http://www.cc.ntut.edu.tw/~</a:t>
            </a:r>
            <a:r>
              <a:rPr lang="en-US" altLang="zh-TW" sz="1800" dirty="0" smtClean="0">
                <a:hlinkClick r:id="rId8"/>
              </a:rPr>
              <a:t>wkchen/game/SVN</a:t>
            </a:r>
            <a:r>
              <a:rPr lang="zh-TW" altLang="en-US" sz="1800" dirty="0" smtClean="0">
                <a:hlinkClick r:id="rId8"/>
              </a:rPr>
              <a:t> </a:t>
            </a:r>
            <a:r>
              <a:rPr lang="en-US" altLang="zh-TW" sz="1800" dirty="0" smtClean="0">
                <a:hlinkClick r:id="rId8"/>
              </a:rPr>
              <a:t>documents/SVNConflictOverview.pdf</a:t>
            </a:r>
            <a:endParaRPr lang="en-US" altLang="zh-TW" sz="1800" dirty="0" smtClean="0"/>
          </a:p>
          <a:p>
            <a:r>
              <a:rPr lang="en-US" altLang="zh-TW" sz="1800" dirty="0" err="1" smtClean="0"/>
              <a:t>NaviCat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>
                <a:hlinkClick r:id="rId9"/>
              </a:rPr>
              <a:t>http://www.navicat.com/cht/</a:t>
            </a:r>
            <a:endParaRPr lang="en-US" altLang="zh-TW" sz="1800" dirty="0" smtClean="0"/>
          </a:p>
          <a:p>
            <a:r>
              <a:rPr lang="en-US" altLang="zh-TW" sz="1800" dirty="0" smtClean="0"/>
              <a:t>Jenkins</a:t>
            </a:r>
            <a:br>
              <a:rPr lang="en-US" altLang="zh-TW" sz="1800" dirty="0" smtClean="0"/>
            </a:br>
            <a:r>
              <a:rPr lang="en-US" altLang="zh-TW" sz="1800" dirty="0">
                <a:hlinkClick r:id="rId10"/>
              </a:rPr>
              <a:t>http://jenkins-ci.org/</a:t>
            </a:r>
            <a:endParaRPr lang="en-US" altLang="zh-TW" sz="1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2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842" y="2875002"/>
            <a:ext cx="284431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altLang="zh-TW" sz="6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Q</a:t>
            </a:r>
            <a:r>
              <a:rPr lang="zh-TW" altLang="en-US" sz="6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altLang="zh-TW" sz="6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&amp; A</a:t>
            </a:r>
            <a:r>
              <a:rPr lang="zh-TW" altLang="en-US" sz="6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8861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Commit (</a:t>
            </a:r>
            <a:r>
              <a:rPr lang="zh-TW" altLang="en-US" sz="2400" dirty="0"/>
              <a:t>別</a:t>
            </a:r>
            <a:r>
              <a:rPr lang="zh-TW" altLang="en-US" sz="2400" dirty="0" smtClean="0"/>
              <a:t>忘記</a:t>
            </a:r>
            <a:r>
              <a:rPr lang="en-US" altLang="zh-TW" sz="2400" dirty="0" smtClean="0"/>
              <a:t>Commit Log</a:t>
            </a:r>
            <a:r>
              <a:rPr lang="zh-TW" altLang="en-US" sz="2400" dirty="0" smtClean="0"/>
              <a:t>唷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Update (</a:t>
            </a:r>
            <a:r>
              <a:rPr lang="zh-TW" altLang="en-US" sz="2400" dirty="0" smtClean="0"/>
              <a:t>更新至特定版本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解決衝突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Revert 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Branch / Tag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Switch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Merge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</a:rPr>
              <a:t>解決衝突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Lock / </a:t>
            </a:r>
            <a:r>
              <a:rPr lang="en-US" altLang="zh-TW" dirty="0" err="1" smtClean="0">
                <a:solidFill>
                  <a:srgbClr val="0070C0"/>
                </a:solidFill>
              </a:rPr>
              <a:t>UnLock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rgbClr val="0070C0"/>
                </a:solidFill>
              </a:rPr>
              <a:t>Conflict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0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/ 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TW" sz="2000" dirty="0" err="1"/>
              <a:t>svn</a:t>
            </a:r>
            <a:r>
              <a:rPr lang="en-US" altLang="zh-TW" sz="2000" dirty="0"/>
              <a:t> copy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https</a:t>
            </a:r>
            <a:r>
              <a:rPr lang="en-US" altLang="zh-TW" sz="2000" dirty="0"/>
              <a:t>://172.16.220.169:8443/svn/gt/SD https://172.16.220.169:8443/svn/gt/Tag/SD_%BUILD_ID% </a:t>
            </a:r>
            <a:br>
              <a:rPr lang="en-US" altLang="zh-TW" sz="2000" dirty="0"/>
            </a:br>
            <a:r>
              <a:rPr lang="en-US" altLang="zh-TW" sz="2000" dirty="0" smtClean="0"/>
              <a:t>-</a:t>
            </a:r>
            <a:r>
              <a:rPr lang="en-US" altLang="zh-TW" sz="2000" dirty="0"/>
              <a:t>m "[X][Create Tag with %BUILD_ID</a:t>
            </a:r>
            <a:r>
              <a:rPr lang="en-US" altLang="zh-TW" sz="2000" dirty="0" smtClean="0"/>
              <a:t>%]“</a:t>
            </a:r>
          </a:p>
          <a:p>
            <a:r>
              <a:rPr lang="zh-TW" altLang="en-US" dirty="0" smtClean="0"/>
              <a:t>本質上就是</a:t>
            </a:r>
            <a:r>
              <a:rPr lang="zh-TW" altLang="en-US" dirty="0" smtClean="0">
                <a:solidFill>
                  <a:srgbClr val="FF0000"/>
                </a:solidFill>
              </a:rPr>
              <a:t>複製</a:t>
            </a:r>
            <a:r>
              <a:rPr lang="zh-TW" altLang="en-US" dirty="0" smtClean="0"/>
              <a:t>檔案庫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兩者概念相同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用途不同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60657"/>
              </p:ext>
            </p:extLst>
          </p:nvPr>
        </p:nvGraphicFramePr>
        <p:xfrm>
          <a:off x="827584" y="4509120"/>
          <a:ext cx="7488832" cy="158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4824536"/>
                <a:gridCol w="1800200"/>
              </a:tblGrid>
              <a:tr h="4951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Branch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Tag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999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用途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避免影響</a:t>
                      </a:r>
                      <a:r>
                        <a:rPr lang="en-US" altLang="zh-TW" dirty="0" smtClean="0"/>
                        <a:t>Trunk</a:t>
                      </a:r>
                      <a:r>
                        <a:rPr lang="zh-TW" altLang="en-US" dirty="0" smtClean="0"/>
                        <a:t>前提下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將程式碼提交在</a:t>
                      </a:r>
                      <a:r>
                        <a:rPr lang="en-US" altLang="zh-TW" dirty="0" smtClean="0"/>
                        <a:t>Branch</a:t>
                      </a:r>
                      <a:r>
                        <a:rPr lang="zh-TW" altLang="en-US" dirty="0" smtClean="0"/>
                        <a:t>進行新功能開發或測試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根據需求又有 合併 </a:t>
                      </a:r>
                      <a:r>
                        <a:rPr lang="en-US" altLang="zh-TW" dirty="0" smtClean="0"/>
                        <a:t>/ </a:t>
                      </a:r>
                      <a:r>
                        <a:rPr lang="zh-TW" altLang="en-US" dirty="0" smtClean="0"/>
                        <a:t>不合併 的的狀況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特定版本的標記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3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371048"/>
            <a:ext cx="6801800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標楷體與MV Boli">
      <a:majorFont>
        <a:latin typeface="Times New Roman"/>
        <a:ea typeface="標楷體"/>
        <a:cs typeface=""/>
      </a:majorFont>
      <a:minorFont>
        <a:latin typeface="MV Boli"/>
        <a:ea typeface="標楷體"/>
        <a:cs typeface="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2332</TotalTime>
  <Words>1514</Words>
  <Application>Microsoft Office PowerPoint</Application>
  <PresentationFormat>如螢幕大小 (4:3)</PresentationFormat>
  <Paragraphs>433</Paragraphs>
  <Slides>65</Slides>
  <Notes>64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66" baseType="lpstr">
      <vt:lpstr>龍騰四海</vt:lpstr>
      <vt:lpstr>版本控管(Version Control)概念以國票證券SVN版控為例</vt:lpstr>
      <vt:lpstr>OUTLINE</vt:lpstr>
      <vt:lpstr>Related Software</vt:lpstr>
      <vt:lpstr>When to Use It</vt:lpstr>
      <vt:lpstr>Revision Graph - project(gt\SD)</vt:lpstr>
      <vt:lpstr>Revision Graph – module(gt\SD\oms)</vt:lpstr>
      <vt:lpstr>Common Operation</vt:lpstr>
      <vt:lpstr>Branch / Tag</vt:lpstr>
      <vt:lpstr>PowerPoint 簡報</vt:lpstr>
      <vt:lpstr>Switch (1/3)</vt:lpstr>
      <vt:lpstr>Switch (2/3)</vt:lpstr>
      <vt:lpstr>Switch (3/3)</vt:lpstr>
      <vt:lpstr>Merge (1/5) </vt:lpstr>
      <vt:lpstr>Merge (2/5) </vt:lpstr>
      <vt:lpstr>Merge (3/5) </vt:lpstr>
      <vt:lpstr>Merge (4/5) </vt:lpstr>
      <vt:lpstr>Merge (5/5) </vt:lpstr>
      <vt:lpstr>Lock / Unlock</vt:lpstr>
      <vt:lpstr>Conflict</vt:lpstr>
      <vt:lpstr>Common SVN Command</vt:lpstr>
      <vt:lpstr>Hook Script</vt:lpstr>
      <vt:lpstr>Trigger Timing </vt:lpstr>
      <vt:lpstr>Branch / Tag with Software</vt:lpstr>
      <vt:lpstr>Use Subclipse to Create Branch / Tag (1/2)</vt:lpstr>
      <vt:lpstr>Use Subclipse to Create Branch / Tag (2/2)</vt:lpstr>
      <vt:lpstr>Use Subversive to Create Branch / Tag (1/2)</vt:lpstr>
      <vt:lpstr>Use Subversive to Create Branch / Tag (2/2)</vt:lpstr>
      <vt:lpstr>Switch Repository and Commit (1/4)</vt:lpstr>
      <vt:lpstr>Switch Repository and Commit (2/4)</vt:lpstr>
      <vt:lpstr>Switch Repository and Commit (3/4)</vt:lpstr>
      <vt:lpstr>Switch Repository and Commit (4/4)</vt:lpstr>
      <vt:lpstr>Commit To The Wrong Repository (1/5)</vt:lpstr>
      <vt:lpstr>Commit To The Wrong Repository (2/5)</vt:lpstr>
      <vt:lpstr>Commit To The Wrong Repository (3/5)</vt:lpstr>
      <vt:lpstr>Commit To The Wrong Repository (4/5)</vt:lpstr>
      <vt:lpstr>Commit To The Wrong Repository (5/5)</vt:lpstr>
      <vt:lpstr>Merge and Solve Conflict</vt:lpstr>
      <vt:lpstr>Merge and Solve Conflict (1/10)</vt:lpstr>
      <vt:lpstr>Merge and Solve Conflict (2/10)</vt:lpstr>
      <vt:lpstr>Merge and Solve Conflict (3/10)</vt:lpstr>
      <vt:lpstr>Merge and Solve Conflict (4/10)</vt:lpstr>
      <vt:lpstr>Merge and Solve Conflict (5/10)</vt:lpstr>
      <vt:lpstr>Merge and Solve Conflict (6/10)</vt:lpstr>
      <vt:lpstr>Merge and Solve Conflict (7/10)</vt:lpstr>
      <vt:lpstr>Merge and Solve Conflict (8/10)</vt:lpstr>
      <vt:lpstr>Merge and Solve Conflict (9/10)</vt:lpstr>
      <vt:lpstr>Merge and Solve Conflict (10/10)</vt:lpstr>
      <vt:lpstr>CommitLog Program</vt:lpstr>
      <vt:lpstr>CommitLog Program</vt:lpstr>
      <vt:lpstr>CommitLog Format</vt:lpstr>
      <vt:lpstr>CommitLog DB</vt:lpstr>
      <vt:lpstr>CommitLog with Build</vt:lpstr>
      <vt:lpstr>SqlLog Program</vt:lpstr>
      <vt:lpstr>SqlLog Program</vt:lpstr>
      <vt:lpstr>SqlLog Format</vt:lpstr>
      <vt:lpstr>SqlLog DB</vt:lpstr>
      <vt:lpstr>SqlLog with Build</vt:lpstr>
      <vt:lpstr>SVN Create Tag with Jenkins (1/2)</vt:lpstr>
      <vt:lpstr>SVN Create Tag with Jenkins (2/2)</vt:lpstr>
      <vt:lpstr>Keep SVN Synchronize with Jenkins (1/4)</vt:lpstr>
      <vt:lpstr>Keep SVN Synchronize with Jenkins (2/4)</vt:lpstr>
      <vt:lpstr>Keep SVN Synchronize with Jenkins (3/4)</vt:lpstr>
      <vt:lpstr>Keep SVN Synchronize with Jenkins (4/4)</vt:lpstr>
      <vt:lpstr>Reference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469</cp:revision>
  <dcterms:created xsi:type="dcterms:W3CDTF">2014-02-17T08:04:02Z</dcterms:created>
  <dcterms:modified xsi:type="dcterms:W3CDTF">2014-04-10T03:41:48Z</dcterms:modified>
</cp:coreProperties>
</file>