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8" r:id="rId4"/>
    <p:sldId id="279" r:id="rId6"/>
    <p:sldId id="299" r:id="rId7"/>
    <p:sldId id="280" r:id="rId8"/>
    <p:sldId id="281" r:id="rId9"/>
    <p:sldId id="282" r:id="rId10"/>
    <p:sldId id="283" r:id="rId11"/>
    <p:sldId id="284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36" r:id="rId39"/>
    <p:sldId id="337" r:id="rId40"/>
    <p:sldId id="297" r:id="rId41"/>
    <p:sldId id="298" r:id="rId42"/>
    <p:sldId id="293" r:id="rId43"/>
    <p:sldId id="294" r:id="rId44"/>
    <p:sldId id="343" r:id="rId45"/>
    <p:sldId id="296" r:id="rId4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cxnId="{7021B101-6AE5-4EA4-923F-149909DC3C09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7021B101-6AE5-4EA4-923F-149909DC3C09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cxnId="{7DBA789E-FBE8-47EE-B779-737798DB8CF2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7DBA789E-FBE8-47EE-B779-737798DB8CF2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cxnId="{3796133B-9324-48E1-895B-CB33B607472F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3796133B-9324-48E1-895B-CB33B607472F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8" Type="http://schemas.openxmlformats.org/officeDocument/2006/relationships/image" Target="../media/image141.wmf"/><Relationship Id="rId17" Type="http://schemas.openxmlformats.org/officeDocument/2006/relationships/image" Target="../media/image139.wmf"/><Relationship Id="rId16" Type="http://schemas.openxmlformats.org/officeDocument/2006/relationships/image" Target="../media/image138.wmf"/><Relationship Id="rId15" Type="http://schemas.openxmlformats.org/officeDocument/2006/relationships/image" Target="../media/image137.wmf"/><Relationship Id="rId14" Type="http://schemas.openxmlformats.org/officeDocument/2006/relationships/image" Target="../media/image136.wmf"/><Relationship Id="rId13" Type="http://schemas.openxmlformats.org/officeDocument/2006/relationships/image" Target="../media/image135.wmf"/><Relationship Id="rId12" Type="http://schemas.openxmlformats.org/officeDocument/2006/relationships/image" Target="../media/image134.w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http://www.twword.com/wiki/%E8%85%A6%E6%88%B6%E7%A9%B4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http://ukenglish.pixnet.net/blog/post/105691160-%E3%80%90%E5%8F%B0%E5%8D%97%E5%B8%82%E5%AD%B8%E8%8B%B1%E8%AA%9E%EF%BC%8C%E5%84%AA%E9%85%B7%E8%8B%B1%E8%AA%9E%E6%96%87%E7%90%86%E5%85%AC%E5%91%8A%E3%80%91%E6%9C%AC%E4%B8%AD%E5%BF%83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http://onepiece1234567890.blogspot.tw/2013/12/blog-post_8.html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 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Momentum: </a:t>
            </a:r>
            <a:r>
              <a:rPr lang="zh-TW" altLang="en-US" dirty="0"/>
              <a:t>動量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http://sebastianruder.com/optimizing-gradient-descent/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http://cs231n.github.io/neural-networks-3/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Ignore</a:t>
            </a:r>
            <a:r>
              <a:rPr lang="en-US" altLang="zh-TW" baseline="0" dirty="0"/>
              <a:t>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鄭凱文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Outlier detection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5.wmf"/><Relationship Id="rId1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6.png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1.png"/><Relationship Id="rId3" Type="http://schemas.openxmlformats.org/officeDocument/2006/relationships/image" Target="../media/image89.png"/><Relationship Id="rId2" Type="http://schemas.openxmlformats.org/officeDocument/2006/relationships/image" Target="../media/image87.jpeg"/><Relationship Id="rId1" Type="http://schemas.openxmlformats.org/officeDocument/2006/relationships/image" Target="../media/image9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3.jpeg"/><Relationship Id="rId1" Type="http://schemas.openxmlformats.org/officeDocument/2006/relationships/image" Target="../media/image9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jpeg"/><Relationship Id="rId1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11" Type="http://schemas.openxmlformats.org/officeDocument/2006/relationships/image" Target="../media/image107.png"/><Relationship Id="rId10" Type="http://schemas.openxmlformats.org/officeDocument/2006/relationships/image" Target="../media/image106.png"/><Relationship Id="rId1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1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1.png"/><Relationship Id="rId7" Type="http://schemas.openxmlformats.org/officeDocument/2006/relationships/image" Target="../media/image109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6.png"/><Relationship Id="rId7" Type="http://schemas.openxmlformats.org/officeDocument/2006/relationships/image" Target="../media/image101.png"/><Relationship Id="rId6" Type="http://schemas.openxmlformats.org/officeDocument/2006/relationships/image" Target="../media/image109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6" Type="http://schemas.openxmlformats.org/officeDocument/2006/relationships/notesSlide" Target="../notesSlides/notesSlide11.xml"/><Relationship Id="rId45" Type="http://schemas.openxmlformats.org/officeDocument/2006/relationships/vmlDrawing" Target="../drawings/vmlDrawing6.vml"/><Relationship Id="rId44" Type="http://schemas.openxmlformats.org/officeDocument/2006/relationships/slideLayout" Target="../slideLayouts/slideLayout2.xml"/><Relationship Id="rId43" Type="http://schemas.openxmlformats.org/officeDocument/2006/relationships/image" Target="../media/image141.wmf"/><Relationship Id="rId42" Type="http://schemas.openxmlformats.org/officeDocument/2006/relationships/oleObject" Target="../embeddings/oleObject26.bin"/><Relationship Id="rId41" Type="http://schemas.openxmlformats.org/officeDocument/2006/relationships/image" Target="../media/image140.png"/><Relationship Id="rId40" Type="http://schemas.openxmlformats.org/officeDocument/2006/relationships/image" Target="../media/image139.wmf"/><Relationship Id="rId4" Type="http://schemas.openxmlformats.org/officeDocument/2006/relationships/image" Target="../media/image120.png"/><Relationship Id="rId39" Type="http://schemas.openxmlformats.org/officeDocument/2006/relationships/oleObject" Target="../embeddings/oleObject25.bin"/><Relationship Id="rId38" Type="http://schemas.openxmlformats.org/officeDocument/2006/relationships/image" Target="../media/image138.wmf"/><Relationship Id="rId37" Type="http://schemas.openxmlformats.org/officeDocument/2006/relationships/oleObject" Target="../embeddings/oleObject24.bin"/><Relationship Id="rId36" Type="http://schemas.openxmlformats.org/officeDocument/2006/relationships/image" Target="../media/image137.wmf"/><Relationship Id="rId35" Type="http://schemas.openxmlformats.org/officeDocument/2006/relationships/oleObject" Target="../embeddings/oleObject23.bin"/><Relationship Id="rId34" Type="http://schemas.openxmlformats.org/officeDocument/2006/relationships/image" Target="../media/image136.wmf"/><Relationship Id="rId33" Type="http://schemas.openxmlformats.org/officeDocument/2006/relationships/oleObject" Target="../embeddings/oleObject22.bin"/><Relationship Id="rId32" Type="http://schemas.openxmlformats.org/officeDocument/2006/relationships/image" Target="../media/image135.wmf"/><Relationship Id="rId31" Type="http://schemas.openxmlformats.org/officeDocument/2006/relationships/oleObject" Target="../embeddings/oleObject21.bin"/><Relationship Id="rId30" Type="http://schemas.openxmlformats.org/officeDocument/2006/relationships/image" Target="../media/image134.wmf"/><Relationship Id="rId3" Type="http://schemas.openxmlformats.org/officeDocument/2006/relationships/image" Target="../media/image119.png"/><Relationship Id="rId29" Type="http://schemas.openxmlformats.org/officeDocument/2006/relationships/oleObject" Target="../embeddings/oleObject20.bin"/><Relationship Id="rId28" Type="http://schemas.openxmlformats.org/officeDocument/2006/relationships/image" Target="../media/image133.wmf"/><Relationship Id="rId27" Type="http://schemas.openxmlformats.org/officeDocument/2006/relationships/oleObject" Target="../embeddings/oleObject19.bin"/><Relationship Id="rId26" Type="http://schemas.openxmlformats.org/officeDocument/2006/relationships/image" Target="../media/image132.wmf"/><Relationship Id="rId25" Type="http://schemas.openxmlformats.org/officeDocument/2006/relationships/oleObject" Target="../embeddings/oleObject18.bin"/><Relationship Id="rId24" Type="http://schemas.openxmlformats.org/officeDocument/2006/relationships/image" Target="../media/image131.wmf"/><Relationship Id="rId23" Type="http://schemas.openxmlformats.org/officeDocument/2006/relationships/oleObject" Target="../embeddings/oleObject17.bin"/><Relationship Id="rId22" Type="http://schemas.openxmlformats.org/officeDocument/2006/relationships/image" Target="../media/image130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129.wmf"/><Relationship Id="rId2" Type="http://schemas.openxmlformats.org/officeDocument/2006/relationships/image" Target="../media/image118.png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28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24.wmf"/><Relationship Id="rId1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44.wmf"/><Relationship Id="rId33" Type="http://schemas.openxmlformats.org/officeDocument/2006/relationships/vmlDrawing" Target="../drawings/vmlDrawing7.v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163.png"/><Relationship Id="rId30" Type="http://schemas.openxmlformats.org/officeDocument/2006/relationships/image" Target="../media/image162.png"/><Relationship Id="rId3" Type="http://schemas.openxmlformats.org/officeDocument/2006/relationships/oleObject" Target="../embeddings/oleObject27.bin"/><Relationship Id="rId29" Type="http://schemas.openxmlformats.org/officeDocument/2006/relationships/image" Target="../media/image161.png"/><Relationship Id="rId28" Type="http://schemas.openxmlformats.org/officeDocument/2006/relationships/image" Target="../media/image160.png"/><Relationship Id="rId27" Type="http://schemas.openxmlformats.org/officeDocument/2006/relationships/image" Target="../media/image159.png"/><Relationship Id="rId26" Type="http://schemas.openxmlformats.org/officeDocument/2006/relationships/image" Target="../media/image158.png"/><Relationship Id="rId25" Type="http://schemas.openxmlformats.org/officeDocument/2006/relationships/image" Target="../media/image157.png"/><Relationship Id="rId24" Type="http://schemas.openxmlformats.org/officeDocument/2006/relationships/image" Target="../media/image156.png"/><Relationship Id="rId23" Type="http://schemas.openxmlformats.org/officeDocument/2006/relationships/image" Target="../media/image155.png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153.wmf"/><Relationship Id="rId2" Type="http://schemas.openxmlformats.org/officeDocument/2006/relationships/image" Target="../media/image143.png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149.png"/><Relationship Id="rId11" Type="http://schemas.openxmlformats.org/officeDocument/2006/relationships/image" Target="../media/image148.png"/><Relationship Id="rId10" Type="http://schemas.openxmlformats.org/officeDocument/2006/relationships/image" Target="../media/image147.png"/><Relationship Id="rId1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png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164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71.png"/><Relationship Id="rId11" Type="http://schemas.openxmlformats.org/officeDocument/2006/relationships/image" Target="../media/image170.png"/><Relationship Id="rId10" Type="http://schemas.openxmlformats.org/officeDocument/2006/relationships/image" Target="../media/image169.png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png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164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71.png"/><Relationship Id="rId11" Type="http://schemas.openxmlformats.org/officeDocument/2006/relationships/image" Target="../media/image170.png"/><Relationship Id="rId10" Type="http://schemas.openxmlformats.org/officeDocument/2006/relationships/image" Target="../media/image169.png"/><Relationship Id="rId1" Type="http://schemas.openxmlformats.org/officeDocument/2006/relationships/oleObject" Target="../embeddings/oleObject39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2.png"/><Relationship Id="rId1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png"/><Relationship Id="rId8" Type="http://schemas.openxmlformats.org/officeDocument/2006/relationships/image" Target="../media/image193.png"/><Relationship Id="rId7" Type="http://schemas.openxmlformats.org/officeDocument/2006/relationships/image" Target="../media/image192.png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8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8" Type="http://schemas.openxmlformats.org/officeDocument/2006/relationships/image" Target="../media/image200.png"/><Relationship Id="rId7" Type="http://schemas.openxmlformats.org/officeDocument/2006/relationships/image" Target="../media/image214.png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198.png"/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4" Type="http://schemas.openxmlformats.org/officeDocument/2006/relationships/image" Target="../media/image206.png"/><Relationship Id="rId13" Type="http://schemas.openxmlformats.org/officeDocument/2006/relationships/image" Target="../media/image205.png"/><Relationship Id="rId12" Type="http://schemas.openxmlformats.org/officeDocument/2006/relationships/image" Target="../media/image215.png"/><Relationship Id="rId11" Type="http://schemas.openxmlformats.org/officeDocument/2006/relationships/image" Target="../media/image203.png"/><Relationship Id="rId10" Type="http://schemas.openxmlformats.org/officeDocument/2006/relationships/image" Target="../media/image202.png"/><Relationship Id="rId1" Type="http://schemas.openxmlformats.org/officeDocument/2006/relationships/image" Target="../media/image2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4.v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Class 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2020.5.4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Classes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234357" y="4482290"/>
            <a:ext cx="71241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x, which class does it belong to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5680485" y="5016458"/>
                <a:ext cx="4290060" cy="772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85" y="5016458"/>
                <a:ext cx="4290060" cy="772160"/>
              </a:xfrm>
              <a:prstGeom prst="rect">
                <a:avLst/>
              </a:prstGeom>
              <a:blipFill rotWithShape="1">
                <a:blip r:embed="rId1"/>
                <a:stretch>
                  <a:fillRect l="-10" t="-77" r="-1145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4480764" y="5175124"/>
                <a:ext cx="124269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764" y="5175124"/>
                <a:ext cx="1242695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16" t="-111" r="16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645846" y="6128366"/>
                <a:ext cx="83312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46" y="6128366"/>
                <a:ext cx="833120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22" t="-134" r="22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5432405" y="6187975"/>
                <a:ext cx="429006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05" y="6187975"/>
                <a:ext cx="4290060" cy="368935"/>
              </a:xfrm>
              <a:prstGeom prst="rect">
                <a:avLst/>
              </a:prstGeom>
              <a:blipFill rotWithShape="1">
                <a:blip r:embed="rId4"/>
                <a:stretch>
                  <a:fillRect l="-14" t="-145" r="-1140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234357" y="6128366"/>
            <a:ext cx="251861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Generative Model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2358277" y="2792819"/>
            <a:ext cx="8680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592921" y="2825838"/>
            <a:ext cx="8680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3993493" y="3804810"/>
            <a:ext cx="10941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8182970" y="3734213"/>
            <a:ext cx="10941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5805460" y="482229"/>
            <a:ext cx="451421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Estimating the Probabilities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>
                <a:solidFill>
                  <a:srgbClr val="FF0000"/>
                </a:solidFill>
              </a:rPr>
              <a:t>From training 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90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532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0352" y="3756021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8250734" y="3684296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438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561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152650" y="2208161"/>
            <a:ext cx="12088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437883" y="2163627"/>
            <a:ext cx="112396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3678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304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3919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2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9182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7978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9182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866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8660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4777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 -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Considering </a:t>
            </a:r>
            <a:r>
              <a:rPr lang="en-US" altLang="zh-TW" b="1" dirty="0"/>
              <a:t>Defense</a:t>
            </a:r>
            <a:r>
              <a:rPr lang="en-US" altLang="zh-TW" dirty="0"/>
              <a:t> and </a:t>
            </a:r>
            <a:r>
              <a:rPr lang="en-US" altLang="zh-TW" b="1" dirty="0"/>
              <a:t>SP Defense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48" y="2364651"/>
            <a:ext cx="6294759" cy="4366491"/>
          </a:xfrm>
          <a:prstGeom prst="rect">
            <a:avLst/>
          </a:prstGeom>
        </p:spPr>
      </p:pic>
      <p:pic>
        <p:nvPicPr>
          <p:cNvPr id="5" name="Picture 2" descr="「Squirtle png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905" y="2686195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5114333" y="3659779"/>
            <a:ext cx="3036968" cy="125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945731" y="3036467"/>
                <a:ext cx="596265" cy="617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31" y="3036467"/>
                <a:ext cx="596265" cy="617220"/>
              </a:xfrm>
              <a:prstGeom prst="rect">
                <a:avLst/>
              </a:prstGeom>
              <a:blipFill rotWithShape="1">
                <a:blip r:embed="rId3"/>
                <a:stretch>
                  <a:fillRect l="-82" t="-86" r="-822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「Psyduck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55" y="2364651"/>
            <a:ext cx="1188616" cy="15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3744591" y="3499358"/>
            <a:ext cx="886381" cy="1712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388720" y="2793248"/>
                <a:ext cx="596265" cy="609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20" y="2793248"/>
                <a:ext cx="596265" cy="609600"/>
              </a:xfrm>
              <a:prstGeom prst="rect">
                <a:avLst/>
              </a:prstGeom>
              <a:blipFill rotWithShape="1">
                <a:blip r:embed="rId5"/>
                <a:stretch>
                  <a:fillRect l="-39" t="-85" r="-8267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6221239" y="5275543"/>
            <a:ext cx="164910" cy="164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8" descr="「Tirtouga,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22" y="4933243"/>
            <a:ext cx="1924757" cy="19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6387150" y="5378759"/>
            <a:ext cx="1253755" cy="42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8953427" y="5489521"/>
                <a:ext cx="765810" cy="609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27" y="5489521"/>
                <a:ext cx="765810" cy="609600"/>
              </a:xfrm>
              <a:prstGeom prst="rect">
                <a:avLst/>
              </a:prstGeom>
              <a:blipFill rotWithShape="1">
                <a:blip r:embed="rId7"/>
                <a:stretch>
                  <a:fillRect l="-73" t="-95" r="-6394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7418687" y="4856539"/>
            <a:ext cx="19234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x|Water</a:t>
            </a:r>
            <a:r>
              <a:rPr lang="en-US" altLang="zh-TW" sz="2400" dirty="0"/>
              <a:t>)=?</a:t>
            </a:r>
            <a:endParaRPr lang="en-US" altLang="zh-TW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160535" y="4839621"/>
            <a:ext cx="449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780370" y="5587717"/>
            <a:ext cx="142970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  <a:endParaRPr lang="en-US" altLang="zh-TW" sz="2800" b="1" dirty="0"/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5342637" y="2738603"/>
                <a:ext cx="2487930" cy="38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37" y="2738603"/>
                <a:ext cx="2487930" cy="386715"/>
              </a:xfrm>
              <a:prstGeom prst="rect">
                <a:avLst/>
              </a:prstGeom>
              <a:blipFill rotWithShape="1">
                <a:blip r:embed="rId8"/>
                <a:stretch>
                  <a:fillRect l="-15" t="-125" r="-2716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 rot="19208045">
            <a:off x="3750888" y="40686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113902" y="5448212"/>
            <a:ext cx="2931960" cy="1568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 bldLvl="0" animBg="1"/>
      <p:bldP spid="21" grpId="0"/>
      <p:bldP spid="24" grpId="0"/>
      <p:bldP spid="25" grpId="0"/>
      <p:bldP spid="20" grpId="0"/>
      <p:bldP spid="22" grpId="0"/>
      <p:bldP spid="6" grpId="0" bldLvl="0" animBg="1"/>
      <p:bldP spid="2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403340" y="746618"/>
                <a:ext cx="7032625" cy="763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40" y="746618"/>
                <a:ext cx="7032625" cy="763905"/>
              </a:xfrm>
              <a:prstGeom prst="rect">
                <a:avLst/>
              </a:prstGeom>
              <a:blipFill rotWithShape="1">
                <a:blip r:embed="rId1"/>
                <a:stretch>
                  <a:fillRect l="-7" t="-65" r="-499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379702" y="1549277"/>
            <a:ext cx="669482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379702" y="1948856"/>
                <a:ext cx="7972079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02" y="1948856"/>
                <a:ext cx="7972079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4" t="-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25" y="3648293"/>
            <a:ext cx="3885293" cy="29790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18" y="3524770"/>
            <a:ext cx="4233637" cy="32260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95182" y="159038"/>
            <a:ext cx="38436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876668" y="6008913"/>
                <a:ext cx="278130" cy="30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668" y="6008913"/>
                <a:ext cx="278130" cy="307340"/>
              </a:xfrm>
              <a:prstGeom prst="rect">
                <a:avLst/>
              </a:prstGeom>
              <a:blipFill rotWithShape="1">
                <a:blip r:embed="rId5"/>
                <a:stretch>
                  <a:fillRect l="-181" t="-177" r="-15344" b="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258764" y="75957"/>
            <a:ext cx="35890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491030" y="5701136"/>
                <a:ext cx="281305" cy="30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30" y="5701136"/>
                <a:ext cx="281305" cy="307340"/>
              </a:xfrm>
              <a:prstGeom prst="rect">
                <a:avLst/>
              </a:prstGeom>
              <a:blipFill rotWithShape="1">
                <a:blip r:embed="rId6"/>
                <a:stretch>
                  <a:fillRect l="-199" t="-34" r="-14699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9043492" y="6008912"/>
                <a:ext cx="278130" cy="30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492" y="6008912"/>
                <a:ext cx="278130" cy="307340"/>
              </a:xfrm>
              <a:prstGeom prst="rect">
                <a:avLst/>
              </a:prstGeom>
              <a:blipFill rotWithShape="1">
                <a:blip r:embed="rId5"/>
                <a:stretch>
                  <a:fillRect l="-164" t="-176" r="-15361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6657854" y="5855024"/>
                <a:ext cx="281305" cy="30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54" y="5855024"/>
                <a:ext cx="281305" cy="307340"/>
              </a:xfrm>
              <a:prstGeom prst="rect">
                <a:avLst/>
              </a:prstGeom>
              <a:blipFill rotWithShape="1">
                <a:blip r:embed="rId6"/>
                <a:stretch>
                  <a:fillRect l="-183" t="-105" r="-14716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2490493" y="3179432"/>
                <a:ext cx="998220" cy="609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93" y="3179432"/>
                <a:ext cx="998220" cy="609600"/>
              </a:xfrm>
              <a:prstGeom prst="rect">
                <a:avLst/>
              </a:prstGeom>
              <a:blipFill rotWithShape="1">
                <a:blip r:embed="rId7"/>
                <a:stretch>
                  <a:fillRect l="-2" t="-102" r="-4705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448758" y="3231373"/>
                <a:ext cx="998220" cy="60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58" y="3231373"/>
                <a:ext cx="998220" cy="608965"/>
              </a:xfrm>
              <a:prstGeom prst="rect">
                <a:avLst/>
              </a:prstGeom>
              <a:blipFill rotWithShape="1">
                <a:blip r:embed="rId8"/>
                <a:stretch>
                  <a:fillRect l="-33" t="-81" r="-4674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377909" y="3134687"/>
                <a:ext cx="1656715" cy="62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09" y="3134687"/>
                <a:ext cx="1656715" cy="626745"/>
              </a:xfrm>
              <a:prstGeom prst="rect">
                <a:avLst/>
              </a:prstGeom>
              <a:blipFill rotWithShape="1">
                <a:blip r:embed="rId9"/>
                <a:stretch>
                  <a:fillRect l="-13" t="-52" r="-232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8648658" y="3165187"/>
                <a:ext cx="1656715" cy="62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58" y="3165187"/>
                <a:ext cx="1656715" cy="626745"/>
              </a:xfrm>
              <a:prstGeom prst="rect">
                <a:avLst/>
              </a:prstGeom>
              <a:blipFill rotWithShape="1">
                <a:blip r:embed="rId9"/>
                <a:stretch>
                  <a:fillRect l="-36" t="-55" r="-230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069763" y="3786028"/>
                <a:ext cx="5271135" cy="571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63" y="3786028"/>
                <a:ext cx="5271135" cy="571500"/>
              </a:xfrm>
              <a:prstGeom prst="rect">
                <a:avLst/>
              </a:prstGeom>
              <a:blipFill rotWithShape="1">
                <a:blip r:embed="rId1"/>
                <a:stretch>
                  <a:fillRect l="-1" t="-28" r="-36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214900" y="1738133"/>
                <a:ext cx="2487930" cy="38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00" y="1738133"/>
                <a:ext cx="2487930" cy="386715"/>
              </a:xfrm>
              <a:prstGeom prst="rect">
                <a:avLst/>
              </a:prstGeom>
              <a:blipFill rotWithShape="1">
                <a:blip r:embed="rId2"/>
                <a:stretch>
                  <a:fillRect l="-1" t="-36" r="-2730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152650" y="1691967"/>
            <a:ext cx="59507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have the 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152650" y="2222590"/>
                <a:ext cx="8283121" cy="84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generate from the Gaussian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) with the </a:t>
                </a:r>
                <a:r>
                  <a:rPr lang="en-US" altLang="zh-TW" sz="2400" b="1" i="1" dirty="0"/>
                  <a:t>maximum likelihood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2222590"/>
                <a:ext cx="8283121" cy="847725"/>
              </a:xfrm>
              <a:prstGeom prst="rect">
                <a:avLst/>
              </a:prstGeom>
              <a:blipFill rotWithShape="1">
                <a:blip r:embed="rId3"/>
                <a:stretch>
                  <a:fillRect t="-11" r="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699065" y="3182457"/>
                <a:ext cx="5383530" cy="491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65" y="3182457"/>
                <a:ext cx="5383530" cy="491490"/>
              </a:xfrm>
              <a:prstGeom prst="rect">
                <a:avLst/>
              </a:prstGeom>
              <a:blipFill rotWithShape="1">
                <a:blip r:embed="rId4"/>
                <a:stretch>
                  <a:fillRect l="-4" t="-96" r="4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652676" y="3182457"/>
                <a:ext cx="109156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3182457"/>
                <a:ext cx="1091565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26" t="-103" r="26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652676" y="4501745"/>
                <a:ext cx="3324860" cy="592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4501745"/>
                <a:ext cx="3324860" cy="592455"/>
              </a:xfrm>
              <a:prstGeom prst="rect">
                <a:avLst/>
              </a:prstGeom>
              <a:blipFill rotWithShape="1">
                <a:blip r:embed="rId6"/>
                <a:stretch>
                  <a:fillRect l="-8" t="-39" r="8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2472796" y="5135692"/>
                <a:ext cx="2634871" cy="114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96" y="5135692"/>
                <a:ext cx="2634871" cy="1143635"/>
              </a:xfrm>
              <a:prstGeom prst="rect">
                <a:avLst/>
              </a:prstGeom>
              <a:blipFill rotWithShape="1">
                <a:blip r:embed="rId7"/>
                <a:stretch>
                  <a:fillRect l="-4" t="-39" r="1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5831492" y="5155281"/>
                <a:ext cx="4604279" cy="114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492" y="5155281"/>
                <a:ext cx="4604279" cy="1143635"/>
              </a:xfrm>
              <a:prstGeom prst="rect">
                <a:avLst/>
              </a:prstGeom>
              <a:blipFill rotWithShape="1">
                <a:blip r:embed="rId8"/>
                <a:stretch>
                  <a:fillRect l="-6" t="-31" r="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4362054" y="5976716"/>
            <a:ext cx="1238111" cy="829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2" grpId="0"/>
      <p:bldP spid="13" grpId="0"/>
      <p:bldP spid="14" grpId="0"/>
      <p:bldP spid="15" grpId="0"/>
      <p:bldP spid="16" grpId="0"/>
      <p:bldP spid="1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we can do classification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334781" y="3171219"/>
                <a:ext cx="4998085" cy="900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81" y="3171219"/>
                <a:ext cx="4998085" cy="900430"/>
              </a:xfrm>
              <a:prstGeom prst="rect">
                <a:avLst/>
              </a:prstGeom>
              <a:blipFill rotWithShape="1">
                <a:blip r:embed="rId1"/>
                <a:stretch>
                  <a:fillRect l="-5" t="-3" r="-102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870598" y="3363996"/>
                <a:ext cx="1417955" cy="52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98" y="3363996"/>
                <a:ext cx="1417955" cy="521970"/>
              </a:xfrm>
              <a:prstGeom prst="rect">
                <a:avLst/>
              </a:prstGeom>
              <a:blipFill rotWithShape="1">
                <a:blip r:embed="rId2"/>
                <a:stretch>
                  <a:fillRect l="-28" t="-77" r="28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97340" y="6081332"/>
                <a:ext cx="2599690" cy="52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340" y="6081332"/>
                <a:ext cx="2599690" cy="521970"/>
              </a:xfrm>
              <a:prstGeom prst="rect">
                <a:avLst/>
              </a:prstGeom>
              <a:blipFill rotWithShape="1">
                <a:blip r:embed="rId3"/>
                <a:stretch>
                  <a:fillRect l="-21" t="-110" r="2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832681" y="6081332"/>
            <a:ext cx="45815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x belongs to class 1 (Water)</a:t>
            </a:r>
            <a:endParaRPr lang="zh-TW" altLang="en-US" sz="2800" dirty="0"/>
          </a:p>
        </p:txBody>
      </p:sp>
      <p:sp>
        <p:nvSpPr>
          <p:cNvPr id="8" name="箭號: 向右 7"/>
          <p:cNvSpPr/>
          <p:nvPr/>
        </p:nvSpPr>
        <p:spPr>
          <a:xfrm>
            <a:off x="5083452" y="6081332"/>
            <a:ext cx="567674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127810" y="1873779"/>
            <a:ext cx="22499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P(C1) </a:t>
            </a:r>
            <a:endParaRPr lang="en-US" altLang="zh-TW" dirty="0"/>
          </a:p>
          <a:p>
            <a:r>
              <a:rPr lang="en-US" altLang="zh-TW" dirty="0"/>
              <a:t>= 79 / (79 + 61) =0.56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352398" y="4506588"/>
            <a:ext cx="202531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P(C2) </a:t>
            </a:r>
            <a:endParaRPr lang="en-US" altLang="zh-TW" dirty="0"/>
          </a:p>
          <a:p>
            <a:r>
              <a:rPr lang="en-US" altLang="zh-TW" dirty="0"/>
              <a:t>= 61 / (79 + 61) </a:t>
            </a:r>
            <a:endParaRPr lang="en-US" altLang="zh-TW" dirty="0"/>
          </a:p>
          <a:p>
            <a:r>
              <a:rPr lang="en-US" altLang="zh-TW" dirty="0"/>
              <a:t>=0.44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9076872" y="2334740"/>
            <a:ext cx="574938" cy="974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8810172" y="4147574"/>
            <a:ext cx="81355" cy="35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825760" y="1690689"/>
                <a:ext cx="6069965" cy="571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60" y="1690689"/>
                <a:ext cx="6069965" cy="571500"/>
              </a:xfrm>
              <a:prstGeom prst="rect">
                <a:avLst/>
              </a:prstGeom>
              <a:blipFill rotWithShape="1">
                <a:blip r:embed="rId4"/>
                <a:stretch>
                  <a:fillRect l="-2" t="-56" r="-123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650273" y="2413154"/>
                <a:ext cx="2084304" cy="5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73" y="2413154"/>
                <a:ext cx="2084304" cy="554355"/>
              </a:xfrm>
              <a:prstGeom prst="rect">
                <a:avLst/>
              </a:prstGeom>
              <a:blipFill rotWithShape="1">
                <a:blip r:embed="rId5"/>
                <a:stretch>
                  <a:fillRect l="-26" t="-28" r="7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2123622" y="5216400"/>
                <a:ext cx="1911351" cy="5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59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22" y="5216400"/>
                <a:ext cx="1911351" cy="554355"/>
              </a:xfrm>
              <a:prstGeom prst="rect">
                <a:avLst/>
              </a:prstGeom>
              <a:blipFill rotWithShape="1">
                <a:blip r:embed="rId6"/>
                <a:stretch>
                  <a:fillRect l="-10" t="-92" r="1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468150" y="2422027"/>
                <a:ext cx="2533272" cy="54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50" y="2422027"/>
                <a:ext cx="2533272" cy="548005"/>
              </a:xfrm>
              <a:prstGeom prst="rect">
                <a:avLst/>
              </a:prstGeom>
              <a:blipFill rotWithShape="1">
                <a:blip r:embed="rId7"/>
                <a:stretch>
                  <a:fillRect l="-16" t="-25" r="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3906244" y="5260449"/>
                <a:ext cx="2533272" cy="54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44" y="5260449"/>
                <a:ext cx="2533272" cy="548005"/>
              </a:xfrm>
              <a:prstGeom prst="rect">
                <a:avLst/>
              </a:prstGeom>
              <a:blipFill rotWithShape="1">
                <a:blip r:embed="rId8"/>
                <a:stretch>
                  <a:fillRect l="-14" t="-20" r="24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/>
          <p:nvPr/>
        </p:nvCxnSpPr>
        <p:spPr>
          <a:xfrm flipH="1" flipV="1">
            <a:off x="5836487" y="2248974"/>
            <a:ext cx="828712" cy="959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7323985" y="4075962"/>
            <a:ext cx="599420" cy="43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1650273" y="4506588"/>
                <a:ext cx="6111875" cy="571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73" y="4506588"/>
                <a:ext cx="6111875" cy="571500"/>
              </a:xfrm>
              <a:prstGeom prst="rect">
                <a:avLst/>
              </a:prstGeom>
              <a:blipFill rotWithShape="1">
                <a:blip r:embed="rId9"/>
                <a:stretch>
                  <a:fillRect l="-9" t="-110" r="9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749827" y="1954695"/>
                <a:ext cx="6282690" cy="900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27" y="1954695"/>
                <a:ext cx="6282690" cy="900430"/>
              </a:xfrm>
              <a:prstGeom prst="rect">
                <a:avLst/>
              </a:prstGeom>
              <a:blipFill rotWithShape="1">
                <a:blip r:embed="rId1"/>
                <a:stretch>
                  <a:fillRect l="-4" t="-18" r="-84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745051" y="3246782"/>
                <a:ext cx="3168015" cy="1271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51" y="3246782"/>
                <a:ext cx="3168015" cy="1271270"/>
              </a:xfrm>
              <a:prstGeom prst="rect">
                <a:avLst/>
              </a:prstGeom>
              <a:blipFill rotWithShape="1">
                <a:blip r:embed="rId2"/>
                <a:stretch>
                  <a:fillRect l="-18" t="-2" r="-82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97242" y="3246782"/>
                <a:ext cx="2352675" cy="874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42" y="3246782"/>
                <a:ext cx="2352675" cy="874395"/>
              </a:xfrm>
              <a:prstGeom prst="rect">
                <a:avLst/>
              </a:prstGeom>
              <a:blipFill rotWithShape="1">
                <a:blip r:embed="rId3"/>
                <a:stretch>
                  <a:fillRect l="-12" t="-3" r="-185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400495" y="5115112"/>
                <a:ext cx="3150235" cy="900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95" y="5115112"/>
                <a:ext cx="3150235" cy="900430"/>
              </a:xfrm>
              <a:prstGeom prst="rect">
                <a:avLst/>
              </a:prstGeom>
              <a:blipFill rotWithShape="1">
                <a:blip r:embed="rId4"/>
                <a:stretch>
                  <a:fillRect l="-6" t="-21" r="-152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864156" y="3472324"/>
                <a:ext cx="1106805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156" y="3472324"/>
                <a:ext cx="1106805" cy="430530"/>
              </a:xfrm>
              <a:prstGeom prst="rect">
                <a:avLst/>
              </a:prstGeom>
              <a:blipFill rotWithShape="1">
                <a:blip r:embed="rId5"/>
                <a:stretch>
                  <a:fillRect l="-17" t="-33" r="-4056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8864156" y="3903211"/>
            <a:ext cx="144448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806" y="4526428"/>
            <a:ext cx="2571750" cy="1838325"/>
          </a:xfrm>
          <a:prstGeom prst="rect">
            <a:avLst/>
          </a:prstGeom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396038" y="4637088"/>
          <a:ext cx="71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方程式" r:id="rId7" imgW="7620000" imgH="5181600" progId="Equation.3">
                  <p:embed/>
                </p:oleObj>
              </mc:Choice>
              <mc:Fallback>
                <p:oleObj name="方程式" r:id="rId7" imgW="76200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4637088"/>
                        <a:ext cx="717550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8434388" y="5970588"/>
          <a:ext cx="327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方程式" r:id="rId9" imgW="3048000" imgH="3048000" progId="Equation.3">
                  <p:embed/>
                </p:oleObj>
              </mc:Choice>
              <mc:Fallback>
                <p:oleObj name="方程式" r:id="rId9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8" y="5970588"/>
                        <a:ext cx="327025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815970" y="406317"/>
                <a:ext cx="1233805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70" y="406317"/>
                <a:ext cx="1233805" cy="430530"/>
              </a:xfrm>
              <a:prstGeom prst="rect">
                <a:avLst/>
              </a:prstGeom>
              <a:blipFill rotWithShape="1">
                <a:blip r:embed="rId1"/>
                <a:stretch>
                  <a:fillRect l="-41" t="-128" r="-4540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095487" y="406317"/>
                <a:ext cx="1106805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87" y="406317"/>
                <a:ext cx="1106805" cy="430530"/>
              </a:xfrm>
              <a:prstGeom prst="rect">
                <a:avLst/>
              </a:prstGeom>
              <a:blipFill rotWithShape="1">
                <a:blip r:embed="rId2"/>
                <a:stretch>
                  <a:fillRect l="-45" t="-128" r="-4029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749285" y="2947603"/>
                <a:ext cx="1883410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5" y="2947603"/>
                <a:ext cx="1883410" cy="430530"/>
              </a:xfrm>
              <a:prstGeom prst="rect">
                <a:avLst/>
              </a:prstGeom>
              <a:blipFill rotWithShape="1">
                <a:blip r:embed="rId3"/>
                <a:stretch>
                  <a:fillRect l="-26" t="-132" r="-2806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949737" y="3511571"/>
                <a:ext cx="7859395" cy="747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37" y="3511571"/>
                <a:ext cx="7859395" cy="747395"/>
              </a:xfrm>
              <a:prstGeom prst="rect">
                <a:avLst/>
              </a:prstGeom>
              <a:blipFill rotWithShape="1">
                <a:blip r:embed="rId4"/>
                <a:stretch>
                  <a:fillRect l="-4" t="-3" r="-198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2613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617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232792" y="4214022"/>
                <a:ext cx="497840" cy="426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92" y="4214022"/>
                <a:ext cx="497840" cy="426720"/>
              </a:xfrm>
              <a:prstGeom prst="rect">
                <a:avLst/>
              </a:prstGeom>
              <a:blipFill rotWithShape="1">
                <a:blip r:embed="rId5"/>
                <a:stretch>
                  <a:fillRect l="-1" t="-38" r="-1377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130009" y="4277838"/>
                <a:ext cx="238760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09" y="4277838"/>
                <a:ext cx="238760" cy="430530"/>
              </a:xfrm>
              <a:prstGeom prst="rect">
                <a:avLst/>
              </a:prstGeom>
              <a:blipFill rotWithShape="1">
                <a:blip r:embed="rId6"/>
                <a:stretch>
                  <a:fillRect l="-96" t="-111" r="-23574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689806" y="4942706"/>
                <a:ext cx="3550920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806" y="4942706"/>
                <a:ext cx="3550920" cy="430530"/>
              </a:xfrm>
              <a:prstGeom prst="rect">
                <a:avLst/>
              </a:prstGeom>
              <a:blipFill rotWithShape="1">
                <a:blip r:embed="rId7"/>
                <a:stretch>
                  <a:fillRect l="-2" t="-116" r="-1107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446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749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04035" cy="8235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04035" cy="82359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07480" cy="685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07480" cy="6851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527165" cy="685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527165" cy="68516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42975" cy="7448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42975" cy="74485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2715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816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1662597" y="5589704"/>
                <a:ext cx="8537422" cy="525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97" y="5589704"/>
                <a:ext cx="8537422" cy="525780"/>
              </a:xfrm>
              <a:prstGeom prst="rect">
                <a:avLst/>
              </a:prstGeom>
              <a:blipFill rotWithShape="1">
                <a:blip r:embed="rId12"/>
                <a:stretch>
                  <a:fillRect l="-2" t="-8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6897142" y="6107011"/>
            <a:ext cx="41988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17301" y="4920471"/>
            <a:ext cx="5022635" cy="953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395066" y="2742468"/>
            <a:ext cx="7401868" cy="9531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neuron does not have to see the whole image to discover the pattern.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7783915" y="5722671"/>
            <a:ext cx="2423235" cy="601661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2997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3404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222172" y="3636678"/>
            <a:ext cx="7142071" cy="95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Connecting to small region with less parameters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43" grpId="0" bldLvl="0" animBg="1"/>
      <p:bldP spid="44" grpId="0" bldLvl="0" animBg="1"/>
      <p:bldP spid="4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6599306" y="2425770"/>
            <a:ext cx="3303662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“upper-left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13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27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6599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“middle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072370" y="4278358"/>
            <a:ext cx="32573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They can use the same set of parameters.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025720" y="3877534"/>
            <a:ext cx="36728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Do almost the same thing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969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3" grpId="0" bldLvl="0" animBg="1"/>
      <p:bldP spid="31" grpId="0" bldLvl="0" animBg="1"/>
      <p:bldP spid="6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215"/>
            <a:ext cx="7886700" cy="4351338"/>
          </a:xfrm>
        </p:spPr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5921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15673" y="4424983"/>
            <a:ext cx="207554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subsampling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00147" y="2408420"/>
            <a:ext cx="1494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27438" y="2899949"/>
            <a:ext cx="1494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04108" y="5511515"/>
            <a:ext cx="7023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subsample the pixels to make image smaller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00147" y="6021005"/>
            <a:ext cx="7023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Less parameters for the network to process the image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2479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/>
      <p:bldP spid="9" grpId="0"/>
      <p:bldP spid="8" grpId="0"/>
      <p:bldP spid="13" grpId="0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109011" y="3752284"/>
            <a:ext cx="4559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56262" y="1941449"/>
            <a:ext cx="2259724" cy="168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55988" y="2580664"/>
            <a:ext cx="1860273" cy="95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  <a:endParaRPr lang="en-US" altLang="zh-TW" sz="2800" dirty="0"/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09111" y="2399062"/>
          <a:ext cx="28765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25"/>
                <a:gridCol w="479425"/>
                <a:gridCol w="479425"/>
                <a:gridCol w="479425"/>
                <a:gridCol w="479425"/>
                <a:gridCol w="479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2583" y="5388970"/>
            <a:ext cx="234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83953" y="2068862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15447" y="2421240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83953" y="3693600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315447" y="4032874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354067" y="5234841"/>
            <a:ext cx="7083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37996" y="1005108"/>
            <a:ext cx="35553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Those are the network parameters to be learned.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26037" y="2879557"/>
            <a:ext cx="102694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26037" y="4449636"/>
            <a:ext cx="102694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737996" y="5850635"/>
            <a:ext cx="35553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detects a small pattern (3 x 3).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266" y="6013393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  <p:bldP spid="1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09111" y="2399062"/>
          <a:ext cx="28765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25"/>
                <a:gridCol w="479425"/>
                <a:gridCol w="479425"/>
                <a:gridCol w="479425"/>
                <a:gridCol w="479425"/>
                <a:gridCol w="479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2583" y="5388970"/>
            <a:ext cx="234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087892" y="478405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710046" y="933372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509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246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7087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08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691364" y="1732534"/>
            <a:ext cx="1297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12" grpId="0" bldLvl="0" animBg="1"/>
      <p:bldP spid="13" grpId="0" bldLvl="0" animBg="1"/>
      <p:bldP spid="28" grpId="0" bldLvl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09111" y="2399062"/>
          <a:ext cx="28765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25"/>
                <a:gridCol w="479425"/>
                <a:gridCol w="479425"/>
                <a:gridCol w="479425"/>
                <a:gridCol w="479425"/>
                <a:gridCol w="479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2583" y="5388970"/>
            <a:ext cx="234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087892" y="478405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710046" y="933372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509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246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7087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7929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8771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6246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7087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7929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8771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6246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7087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7929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8771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6256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7087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7929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8771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08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54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956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09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691364" y="1732534"/>
            <a:ext cx="1297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3956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87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644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169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7087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37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256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123875" y="6046055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2453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04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8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09111" y="2399062"/>
          <a:ext cx="28765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25"/>
                <a:gridCol w="479425"/>
                <a:gridCol w="479425"/>
                <a:gridCol w="479425"/>
                <a:gridCol w="479425"/>
                <a:gridCol w="479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2583" y="5388970"/>
            <a:ext cx="234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246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7087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7929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8771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6246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7087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7929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8771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6246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7087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7929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8771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6246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7087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7929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8771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7211103" y="365126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8833257" y="820093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2509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012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54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930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509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429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7271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8113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8955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6429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7271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8113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8955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6429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7271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8113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8955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6429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7271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8113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8955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096000" y="1789385"/>
            <a:ext cx="379328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Do the same process for every filter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39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691364" y="1732534"/>
            <a:ext cx="1297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939744" y="6174168"/>
            <a:ext cx="234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 x 4 image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9799" y="4052684"/>
            <a:ext cx="2320707" cy="972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Feature</a:t>
            </a:r>
            <a:endParaRPr lang="en-US" altLang="zh-TW" sz="2800" dirty="0"/>
          </a:p>
          <a:p>
            <a:pPr algn="ctr"/>
            <a:r>
              <a:rPr lang="en-US" altLang="zh-TW" sz="2800" dirty="0"/>
              <a:t>Map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3" grpId="0"/>
      <p:bldP spid="58" grpId="0" bldLvl="0" animBg="1"/>
      <p:bldP spid="60" grpId="0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Colorful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3"/>
          <p:cNvGraphicFramePr/>
          <p:nvPr/>
        </p:nvGraphicFramePr>
        <p:xfrm>
          <a:off x="6477907" y="3442427"/>
          <a:ext cx="28765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25"/>
                <a:gridCol w="479425"/>
                <a:gridCol w="479425"/>
                <a:gridCol w="479425"/>
                <a:gridCol w="479425"/>
                <a:gridCol w="479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內容版面配置區 3"/>
          <p:cNvGraphicFramePr/>
          <p:nvPr/>
        </p:nvGraphicFramePr>
        <p:xfrm>
          <a:off x="6641572" y="3647290"/>
          <a:ext cx="28765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25"/>
                <a:gridCol w="479425"/>
                <a:gridCol w="479425"/>
                <a:gridCol w="479425"/>
                <a:gridCol w="479425"/>
                <a:gridCol w="479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內容版面配置區 3"/>
          <p:cNvGraphicFramePr/>
          <p:nvPr/>
        </p:nvGraphicFramePr>
        <p:xfrm>
          <a:off x="6848483" y="3849906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790"/>
                <a:gridCol w="479425"/>
                <a:gridCol w="478790"/>
                <a:gridCol w="478155"/>
                <a:gridCol w="508000"/>
                <a:gridCol w="4502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491403" y="1614770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00035" y="2341867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95758" y="1572680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204922" y="2301169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43803" y="1767170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796203" y="1882328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648690" y="1708736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801090" y="1861136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5819788" y="4380417"/>
            <a:ext cx="508522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1877684" y="3059766"/>
            <a:ext cx="3927508" cy="3629534"/>
            <a:chOff x="353684" y="3059766"/>
            <a:chExt cx="3927508" cy="362953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353684" y="3059766"/>
              <a:ext cx="1997613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Colorful image</a:t>
              </a:r>
              <a:endParaRPr lang="zh-TW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2419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3261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4102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944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2419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3261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4102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4944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2419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3261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102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944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2419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3261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102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944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7235842" y="1617399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8724612" y="2086626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6588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7430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8271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9113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6588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7430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8271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9113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6588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7430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8271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9113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6588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7430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8271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9113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3230936" y="1617399"/>
          <a:ext cx="16230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4853090" y="2072366"/>
            <a:ext cx="14481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419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102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2419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102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588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8271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588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8271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4" grpId="0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36" grpId="0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8" grpId="0" bldLvl="0" animBg="1"/>
      <p:bldP spid="48" grpId="1" bldLvl="0" animBg="1"/>
      <p:bldP spid="49" grpId="0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6" grpId="0" bldLvl="0" animBg="1"/>
      <p:bldP spid="56" grpId="1" bldLvl="0" animBg="1"/>
      <p:bldP spid="57" grpId="0" bldLvl="0" animBg="1"/>
      <p:bldP spid="59" grpId="0"/>
      <p:bldP spid="3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273703" y="2274348"/>
            <a:ext cx="2906568" cy="3201477"/>
            <a:chOff x="-1626455" y="3999118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11988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801455" y="1705969"/>
            <a:ext cx="2046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48218" y="6055666"/>
            <a:ext cx="1556991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7393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7393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7393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7393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6405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3678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52650" y="2562542"/>
            <a:ext cx="4369145" cy="407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84066" y="3414978"/>
            <a:ext cx="2097183" cy="9531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679254" y="5630639"/>
            <a:ext cx="2097183" cy="9531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791012" y="2473538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4033007" y="3902849"/>
            <a:ext cx="1364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Flatten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5736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5736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5736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5736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736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5736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5736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5736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6511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8997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7125571" y="2724281"/>
            <a:ext cx="3201477" cy="2997501"/>
            <a:chOff x="-2630921" y="4440114"/>
            <a:chExt cx="3201477" cy="2997501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11988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3849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5" grpId="0" bldLvl="0" animBg="1"/>
      <p:bldP spid="33" grpId="0" bldLvl="0" animBg="1"/>
      <p:bldP spid="3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38207" y="195911"/>
            <a:ext cx="71164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 + Square Error</a:t>
            </a:r>
            <a:endParaRPr lang="zh-TW" altLang="en-US" sz="28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2051832" y="5135410"/>
                <a:ext cx="1407364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32" y="5135410"/>
                <a:ext cx="1407364" cy="460375"/>
              </a:xfrm>
              <a:prstGeom prst="rect">
                <a:avLst/>
              </a:prstGeom>
              <a:blipFill rotWithShape="1">
                <a:blip r:embed="rId1"/>
                <a:stretch>
                  <a:fillRect l="-10" t="-36" r="25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584094" y="5178708"/>
                <a:ext cx="2258042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094" y="5178708"/>
                <a:ext cx="2258042" cy="477520"/>
              </a:xfrm>
              <a:prstGeom prst="rect">
                <a:avLst/>
              </a:prstGeom>
              <a:blipFill rotWithShape="1">
                <a:blip r:embed="rId2"/>
                <a:stretch>
                  <a:fillRect l="-7" t="-59" r="6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8414883" y="5248118"/>
                <a:ext cx="160210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83" y="5248118"/>
                <a:ext cx="1602105" cy="368935"/>
              </a:xfrm>
              <a:prstGeom prst="rect">
                <a:avLst/>
              </a:prstGeom>
              <a:blipFill rotWithShape="1">
                <a:blip r:embed="rId3"/>
                <a:stretch>
                  <a:fillRect l="-31" t="-130" r="-2862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3584507" y="5927735"/>
                <a:ext cx="2258042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07" y="5927735"/>
                <a:ext cx="2258042" cy="477520"/>
              </a:xfrm>
              <a:prstGeom prst="rect">
                <a:avLst/>
              </a:prstGeom>
              <a:blipFill rotWithShape="1">
                <a:blip r:embed="rId4"/>
                <a:stretch>
                  <a:fillRect l="-25" t="-2" r="2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8415296" y="6011554"/>
                <a:ext cx="160210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296" y="6011554"/>
                <a:ext cx="1602105" cy="368935"/>
              </a:xfrm>
              <a:prstGeom prst="rect">
                <a:avLst/>
              </a:prstGeom>
              <a:blipFill rotWithShape="1">
                <a:blip r:embed="rId3"/>
                <a:stretch>
                  <a:fillRect l="-17" t="-2" r="-287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646055" y="5943958"/>
            <a:ext cx="221829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45641" y="5187655"/>
            <a:ext cx="22182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7805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>
            <a:off x="7806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3584507" y="936644"/>
                <a:ext cx="3551555" cy="9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07" y="936644"/>
                <a:ext cx="3551555" cy="982980"/>
              </a:xfrm>
              <a:prstGeom prst="rect">
                <a:avLst/>
              </a:prstGeom>
              <a:blipFill rotWithShape="1">
                <a:blip r:embed="rId5"/>
                <a:stretch>
                  <a:fillRect l="-16" t="-2" r="-125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451542" y="2043661"/>
                <a:ext cx="6891230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42" y="2043661"/>
                <a:ext cx="6891230" cy="829945"/>
              </a:xfrm>
              <a:prstGeom prst="rect">
                <a:avLst/>
              </a:prstGeom>
              <a:blipFill rotWithShape="1">
                <a:blip r:embed="rId6"/>
                <a:stretch>
                  <a:fillRect l="-5" t="-28" r="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4923796" y="2573455"/>
                <a:ext cx="3909695" cy="836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96" y="2573455"/>
                <a:ext cx="3909695" cy="836930"/>
              </a:xfrm>
              <a:prstGeom prst="rect">
                <a:avLst/>
              </a:prstGeom>
              <a:blipFill rotWithShape="1">
                <a:blip r:embed="rId7"/>
                <a:stretch>
                  <a:fillRect t="-52" r="-126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965642" y="1166002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965642" y="2012884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65642" y="3489200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4185922" y="3731093"/>
                <a:ext cx="2279650" cy="410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922" y="3731093"/>
                <a:ext cx="2279650" cy="410845"/>
              </a:xfrm>
              <a:prstGeom prst="rect">
                <a:avLst/>
              </a:prstGeom>
              <a:blipFill rotWithShape="1">
                <a:blip r:embed="rId8"/>
                <a:stretch>
                  <a:fillRect t="-114" r="-2256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6565259" y="3588340"/>
                <a:ext cx="1156335" cy="709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59" y="3588340"/>
                <a:ext cx="1156335" cy="709930"/>
              </a:xfrm>
              <a:prstGeom prst="rect">
                <a:avLst/>
              </a:prstGeom>
              <a:blipFill rotWithShape="1">
                <a:blip r:embed="rId9"/>
                <a:stretch>
                  <a:fillRect l="-54" t="-83" r="-444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4156694" y="4396931"/>
                <a:ext cx="5304155" cy="42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694" y="4396931"/>
                <a:ext cx="5304155" cy="426085"/>
              </a:xfrm>
              <a:prstGeom prst="rect">
                <a:avLst/>
              </a:prstGeom>
              <a:blipFill rotWithShape="1">
                <a:blip r:embed="rId10"/>
                <a:stretch>
                  <a:fillRect l="-12" t="-45" r="-44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1965642" y="4003691"/>
                <a:ext cx="2085340" cy="796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42" y="4003691"/>
                <a:ext cx="2085340" cy="796290"/>
              </a:xfrm>
              <a:prstGeom prst="rect">
                <a:avLst/>
              </a:prstGeom>
              <a:blipFill rotWithShape="1">
                <a:blip r:embed="rId11"/>
                <a:stretch>
                  <a:fillRect l="-15" t="-2" r="-242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7923580" y="3592767"/>
                <a:ext cx="524510" cy="758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580" y="3592767"/>
                <a:ext cx="524510" cy="758190"/>
              </a:xfrm>
              <a:prstGeom prst="rect">
                <a:avLst/>
              </a:prstGeom>
              <a:blipFill rotWithShape="1">
                <a:blip r:embed="rId12"/>
                <a:stretch>
                  <a:fillRect l="-10" t="-75" r="-9191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bldLvl="0" animBg="1"/>
      <p:bldP spid="2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13294" y="81402"/>
            <a:ext cx="3886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81800" y="109911"/>
            <a:ext cx="3886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237686" y="733112"/>
                <a:ext cx="2944495" cy="82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686" y="733112"/>
                <a:ext cx="2944495" cy="820420"/>
              </a:xfrm>
              <a:prstGeom prst="rect">
                <a:avLst/>
              </a:prstGeom>
              <a:blipFill rotWithShape="1">
                <a:blip r:embed="rId1"/>
                <a:stretch>
                  <a:fillRect l="-20" t="-39" r="-161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381590" y="919776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957572" y="705002"/>
                <a:ext cx="3551555" cy="9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72" y="705002"/>
                <a:ext cx="3551555" cy="982980"/>
              </a:xfrm>
              <a:prstGeom prst="rect">
                <a:avLst/>
              </a:prstGeom>
              <a:blipFill rotWithShape="1">
                <a:blip r:embed="rId2"/>
                <a:stretch>
                  <a:fillRect l="-11" t="-15" r="-125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381590" y="2909040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07718" y="4630893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222124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917844" y="-203815"/>
            <a:ext cx="0" cy="71813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409989" y="1699609"/>
            <a:ext cx="33014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269811" y="1680868"/>
            <a:ext cx="26244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8430115" y="3813978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6200173" y="3786657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145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145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72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41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249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237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452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471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606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647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2632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4851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7051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5139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7" name="方程式" r:id="rId2" imgW="7620000" imgH="5181600" progId="Equation.3">
                      <p:embed/>
                    </p:oleObj>
                  </mc:Choice>
                  <mc:Fallback>
                    <p:oleObj name="方程式" r:id="rId2" imgW="7620000" imgH="5181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8" name="方程式" r:id="rId4" imgW="3048000" imgH="3048000" progId="Equation.3">
                      <p:embed/>
                    </p:oleObj>
                  </mc:Choice>
                  <mc:Fallback>
                    <p:oleObj name="方程式" r:id="rId4" imgW="3048000" imgH="30480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方程式" r:id="rId6" imgW="20726400" imgH="9448800" progId="Equation.3">
                    <p:embed/>
                  </p:oleObj>
                </mc:Choice>
                <mc:Fallback>
                  <p:oleObj name="方程式" r:id="rId6" imgW="20726400" imgH="9448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4304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4285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6514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6530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8663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8710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2284961" y="1978208"/>
            <a:ext cx="342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179177" y="3577639"/>
            <a:ext cx="4887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3231829" y="1693279"/>
            <a:ext cx="342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3398920" y="2281596"/>
            <a:ext cx="4416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3096624" y="3798726"/>
            <a:ext cx="7154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3248903" y="3228414"/>
            <a:ext cx="7154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3995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4222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4017998" y="2644731"/>
            <a:ext cx="4416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4004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4231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4021284" y="4200528"/>
            <a:ext cx="4416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934434" y="1640959"/>
            <a:ext cx="4300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3820396" y="3244826"/>
            <a:ext cx="6827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4633050" y="1602027"/>
            <a:ext cx="811642" cy="4603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655369" y="3207558"/>
            <a:ext cx="811642" cy="4603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6197795" y="2262334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8376035" y="2257142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bldLvl="0" animBg="1"/>
      <p:bldP spid="13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13294" y="81402"/>
            <a:ext cx="3886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81800" y="109911"/>
            <a:ext cx="3886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81590" y="919776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81590" y="2909040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222124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917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409989" y="1699609"/>
            <a:ext cx="33014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269811" y="1680868"/>
            <a:ext cx="26244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044284" y="3447629"/>
                <a:ext cx="3094990" cy="779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4" y="3447629"/>
                <a:ext cx="3094990" cy="779145"/>
              </a:xfrm>
              <a:prstGeom prst="rect">
                <a:avLst/>
              </a:prstGeom>
              <a:blipFill rotWithShape="1">
                <a:blip r:embed="rId1"/>
                <a:stretch>
                  <a:fillRect l="-3" t="-27" r="-7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912668" y="2944407"/>
                <a:ext cx="4126978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68" y="2944407"/>
                <a:ext cx="4126978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14" t="-66" r="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2893618" y="2392108"/>
                <a:ext cx="319175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18" y="2392108"/>
                <a:ext cx="3191755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17" t="-14" r="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909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987051" y="3466088"/>
                <a:ext cx="3535680" cy="836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51" y="3466088"/>
                <a:ext cx="3535680" cy="836930"/>
              </a:xfrm>
              <a:prstGeom prst="rect">
                <a:avLst/>
              </a:prstGeom>
              <a:blipFill rotWithShape="1">
                <a:blip r:embed="rId4"/>
                <a:stretch>
                  <a:fillRect l="-4" t="-31" r="-1109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7028339" y="2410872"/>
                <a:ext cx="319175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39" y="2410872"/>
                <a:ext cx="3191755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5" t="-89" r="13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051089" y="2947500"/>
                <a:ext cx="286995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9" y="2947500"/>
                <a:ext cx="2869959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2" t="-101" r="15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2712953" y="5606039"/>
                <a:ext cx="7186930" cy="413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53" y="5606039"/>
                <a:ext cx="7186930" cy="413385"/>
              </a:xfrm>
              <a:prstGeom prst="rect">
                <a:avLst/>
              </a:prstGeom>
              <a:blipFill rotWithShape="1">
                <a:blip r:embed="rId6"/>
                <a:stretch>
                  <a:fillRect l="-3" t="-63" r="3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308133" y="5115211"/>
            <a:ext cx="2781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1179617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7237686" y="733112"/>
                <a:ext cx="2944495" cy="82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686" y="733112"/>
                <a:ext cx="2944495" cy="820420"/>
              </a:xfrm>
              <a:prstGeom prst="rect">
                <a:avLst/>
              </a:prstGeom>
              <a:blipFill rotWithShape="1">
                <a:blip r:embed="rId7"/>
                <a:stretch>
                  <a:fillRect l="-20" t="-39" r="-161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2957572" y="705002"/>
                <a:ext cx="3551555" cy="9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72" y="705002"/>
                <a:ext cx="3551555" cy="982980"/>
              </a:xfrm>
              <a:prstGeom prst="rect">
                <a:avLst/>
              </a:prstGeom>
              <a:blipFill rotWithShape="1">
                <a:blip r:embed="rId8"/>
                <a:stretch>
                  <a:fillRect l="-11" t="-15" r="-125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209530" y="5094367"/>
            <a:ext cx="7854177" cy="10605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bldLvl="0" animBg="1"/>
      <p:bldP spid="18" grpId="0"/>
      <p:bldP spid="19" grpId="0"/>
      <p:bldP spid="20" grpId="0"/>
      <p:bldP spid="21" grpId="0"/>
      <p:bldP spid="22" grpId="0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13294" y="81402"/>
            <a:ext cx="3886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81800" y="109911"/>
            <a:ext cx="3886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81590" y="919776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81590" y="2909040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222124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917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409989" y="1699609"/>
            <a:ext cx="33014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269811" y="1680868"/>
            <a:ext cx="26244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044284" y="3447629"/>
                <a:ext cx="3094990" cy="779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4" y="3447629"/>
                <a:ext cx="3094990" cy="779145"/>
              </a:xfrm>
              <a:prstGeom prst="rect">
                <a:avLst/>
              </a:prstGeom>
              <a:blipFill rotWithShape="1">
                <a:blip r:embed="rId1"/>
                <a:stretch>
                  <a:fillRect l="-3" t="-27" r="-7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912668" y="2944407"/>
                <a:ext cx="4126978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68" y="2944407"/>
                <a:ext cx="4126978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14" t="-66" r="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2893618" y="2392108"/>
                <a:ext cx="319175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18" y="2392108"/>
                <a:ext cx="3191755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17" t="-14" r="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909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987051" y="3466088"/>
                <a:ext cx="3535680" cy="836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51" y="3466088"/>
                <a:ext cx="3535680" cy="836930"/>
              </a:xfrm>
              <a:prstGeom prst="rect">
                <a:avLst/>
              </a:prstGeom>
              <a:blipFill rotWithShape="1">
                <a:blip r:embed="rId4"/>
                <a:stretch>
                  <a:fillRect l="-4" t="-31" r="-1109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7028339" y="2410872"/>
                <a:ext cx="319175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39" y="2410872"/>
                <a:ext cx="3191755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5" t="-89" r="13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051089" y="2947500"/>
                <a:ext cx="286995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9" y="2947500"/>
                <a:ext cx="2869959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2" t="-101" r="15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1179617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7237686" y="733112"/>
                <a:ext cx="2944495" cy="82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686" y="733112"/>
                <a:ext cx="2944495" cy="820420"/>
              </a:xfrm>
              <a:prstGeom prst="rect">
                <a:avLst/>
              </a:prstGeom>
              <a:blipFill rotWithShape="1">
                <a:blip r:embed="rId6"/>
                <a:stretch>
                  <a:fillRect l="-20" t="-39" r="-161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2957572" y="705002"/>
                <a:ext cx="3551555" cy="9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72" y="705002"/>
                <a:ext cx="3551555" cy="982980"/>
              </a:xfrm>
              <a:prstGeom prst="rect">
                <a:avLst/>
              </a:prstGeom>
              <a:blipFill rotWithShape="1">
                <a:blip r:embed="rId7"/>
                <a:stretch>
                  <a:fillRect l="-11" t="-15" r="-125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423941" y="5347796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5257523" y="5655585"/>
                <a:ext cx="5062855" cy="870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23" y="5655585"/>
                <a:ext cx="5062855" cy="870585"/>
              </a:xfrm>
              <a:prstGeom prst="rect">
                <a:avLst/>
              </a:prstGeom>
              <a:blipFill rotWithShape="1">
                <a:blip r:embed="rId8"/>
                <a:stretch>
                  <a:fillRect l="-7" t="-32" r="7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5257523" y="4628438"/>
                <a:ext cx="5062855" cy="870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23" y="4628438"/>
                <a:ext cx="5062855" cy="870585"/>
              </a:xfrm>
              <a:prstGeom prst="rect">
                <a:avLst/>
              </a:prstGeom>
              <a:blipFill rotWithShape="1">
                <a:blip r:embed="rId8"/>
                <a:stretch>
                  <a:fillRect l="-7" t="-64" r="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867490" y="4849923"/>
            <a:ext cx="24997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Logistic regression: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67490" y="5824884"/>
            <a:ext cx="24997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regression:</a:t>
            </a:r>
            <a:endParaRPr lang="zh-TW" altLang="en-US" sz="24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7899306" y="5311588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899306" y="6363875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0764" y="196334"/>
            <a:ext cx="50546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Multi-class Classification</a:t>
            </a:r>
            <a:endParaRPr lang="zh-TW" altLang="en-US" sz="32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33337" y="998621"/>
            <a:ext cx="5454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20636" y="1484396"/>
            <a:ext cx="5454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21656" y="1962169"/>
            <a:ext cx="5454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2578766" y="1041386"/>
                <a:ext cx="821690" cy="354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66" y="1041386"/>
                <a:ext cx="821690" cy="354965"/>
              </a:xfrm>
              <a:prstGeom prst="rect">
                <a:avLst/>
              </a:prstGeom>
              <a:blipFill rotWithShape="1">
                <a:blip r:embed="rId1"/>
                <a:stretch>
                  <a:fillRect l="-4" t="-175" r="-6101" b="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2566066" y="1527161"/>
                <a:ext cx="8286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66" y="1527161"/>
                <a:ext cx="828675" cy="355600"/>
              </a:xfrm>
              <a:prstGeom prst="rect">
                <a:avLst/>
              </a:prstGeom>
              <a:blipFill rotWithShape="1">
                <a:blip r:embed="rId2"/>
                <a:stretch>
                  <a:fillRect l="-4" t="-175" r="-5590" b="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553366" y="2003932"/>
                <a:ext cx="828675" cy="357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66" y="2003932"/>
                <a:ext cx="828675" cy="357505"/>
              </a:xfrm>
              <a:prstGeom prst="rect">
                <a:avLst/>
              </a:prstGeom>
              <a:blipFill rotWithShape="1">
                <a:blip r:embed="rId3"/>
                <a:stretch>
                  <a:fillRect l="-4" t="-142" r="-559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777615" y="1020699"/>
                <a:ext cx="2153285" cy="354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15" y="1020699"/>
                <a:ext cx="2153285" cy="354965"/>
              </a:xfrm>
              <a:prstGeom prst="rect">
                <a:avLst/>
              </a:prstGeom>
              <a:blipFill rotWithShape="1">
                <a:blip r:embed="rId4"/>
                <a:stretch>
                  <a:fillRect t="-72" r="-185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777615" y="1535196"/>
                <a:ext cx="216344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15" y="1535196"/>
                <a:ext cx="2163445" cy="355600"/>
              </a:xfrm>
              <a:prstGeom prst="rect">
                <a:avLst/>
              </a:prstGeom>
              <a:blipFill rotWithShape="1">
                <a:blip r:embed="rId5"/>
                <a:stretch>
                  <a:fillRect t="-113" r="-1614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3782784" y="2005653"/>
                <a:ext cx="2163445" cy="357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84" y="2005653"/>
                <a:ext cx="2163445" cy="357505"/>
              </a:xfrm>
              <a:prstGeom prst="rect">
                <a:avLst/>
              </a:prstGeom>
              <a:blipFill rotWithShape="1">
                <a:blip r:embed="rId6"/>
                <a:stretch>
                  <a:fillRect l="-4" t="-90" r="-161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882189" y="357250"/>
            <a:ext cx="25887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(3 classes as example)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20848" y="2705869"/>
            <a:ext cx="5556352" cy="3860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212760" y="441408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212760" y="5300006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212760" y="352610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2846853" y="3228558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846853" y="4116537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846853" y="5002463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1887538" y="3267075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2" name="方程式" r:id="rId7" imgW="3962400" imgH="5486400" progId="Equation.3">
                  <p:embed/>
                </p:oleObj>
              </mc:Choice>
              <mc:Fallback>
                <p:oleObj name="方程式" r:id="rId7" imgW="39624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3267075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852613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3" name="方程式" r:id="rId9" imgW="3962400" imgH="5486400" progId="Equation.3">
                  <p:embed/>
                </p:oleObj>
              </mc:Choice>
              <mc:Fallback>
                <p:oleObj name="方程式" r:id="rId9" imgW="39624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1885950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4" name="方程式" r:id="rId11" imgW="3962400" imgH="5791200" progId="Equation.3">
                  <p:embed/>
                </p:oleObj>
              </mc:Choice>
              <mc:Fallback>
                <p:oleObj name="方程式" r:id="rId11" imgW="3962400" imgH="579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3274798" y="2629707"/>
            <a:ext cx="36145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err="1"/>
              <a:t>Softmax</a:t>
            </a:r>
            <a:endParaRPr lang="zh-TW" altLang="en-US" sz="2400" b="1" i="1" u="sng" dirty="0"/>
          </a:p>
        </p:txBody>
      </p:sp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3031910" y="3395699"/>
          <a:ext cx="242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5" name="方程式" r:id="rId13" imgW="2743200" imgH="3352800" progId="Equation.3">
                  <p:embed/>
                </p:oleObj>
              </mc:Choice>
              <mc:Fallback>
                <p:oleObj name="方程式" r:id="rId13" imgW="27432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910" y="3395699"/>
                        <a:ext cx="242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3022385" y="4286286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6" name="方程式" r:id="rId15" imgW="2743200" imgH="3352800" progId="Equation.3">
                  <p:embed/>
                </p:oleObj>
              </mc:Choice>
              <mc:Fallback>
                <p:oleObj name="方程式" r:id="rId15" imgW="27432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385" y="4286286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3054135" y="5159411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7" name="方程式" r:id="rId17" imgW="2743200" imgH="3352800" progId="Equation.3">
                  <p:embed/>
                </p:oleObj>
              </mc:Choice>
              <mc:Fallback>
                <p:oleObj name="方程式" r:id="rId17" imgW="27432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135" y="5159411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3441939" y="4414082"/>
            <a:ext cx="11829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441939" y="5300006"/>
            <a:ext cx="1735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441939" y="3526101"/>
            <a:ext cx="5043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4011613" y="3186113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8" name="方程式" r:id="rId19" imgW="4876800" imgH="5486400" progId="Equation.3">
                  <p:embed/>
                </p:oleObj>
              </mc:Choice>
              <mc:Fallback>
                <p:oleObj name="方程式" r:id="rId19" imgW="48768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186113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4729163" y="4127500"/>
          <a:ext cx="4333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9" name="方程式" r:id="rId21" imgW="4876800" imgH="5486400" progId="Equation.3">
                  <p:embed/>
                </p:oleObj>
              </mc:Choice>
              <mc:Fallback>
                <p:oleObj name="方程式" r:id="rId21" imgW="48768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27500"/>
                        <a:ext cx="4333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5272088" y="5011738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0" name="方程式" r:id="rId23" imgW="4876800" imgH="5486400" progId="Equation.3">
                  <p:embed/>
                </p:oleObj>
              </mc:Choice>
              <mc:Fallback>
                <p:oleObj name="方程式" r:id="rId23" imgW="48768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5011738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群組 39"/>
          <p:cNvGrpSpPr/>
          <p:nvPr/>
        </p:nvGrpSpPr>
        <p:grpSpPr>
          <a:xfrm>
            <a:off x="4579803" y="5833131"/>
            <a:ext cx="520319" cy="520319"/>
            <a:chOff x="3342651" y="3507082"/>
            <a:chExt cx="520319" cy="520319"/>
          </a:xfrm>
        </p:grpSpPr>
        <p:sp>
          <p:nvSpPr>
            <p:cNvPr id="41" name="矩形 40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1" name="方程式" r:id="rId25" imgW="3352800" imgH="3352800" progId="Equation.3">
                    <p:embed/>
                  </p:oleObj>
                </mc:Choice>
                <mc:Fallback>
                  <p:oleObj name="方程式" r:id="rId25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8510588" y="3065463"/>
          <a:ext cx="2032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2" name="方程式" r:id="rId27" imgW="22860000" imgH="10668000" progId="Equation.3">
                  <p:embed/>
                </p:oleObj>
              </mc:Choice>
              <mc:Fallback>
                <p:oleObj name="方程式" r:id="rId27" imgW="22860000" imgH="1066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3065463"/>
                        <a:ext cx="20320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5160963" y="5624513"/>
          <a:ext cx="8683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3" name="方程式" r:id="rId29" imgW="9753600" imgH="10668000" progId="Equation.3">
                  <p:embed/>
                </p:oleObj>
              </mc:Choice>
              <mc:Fallback>
                <p:oleObj name="方程式" r:id="rId29" imgW="9753600" imgH="1066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5624513"/>
                        <a:ext cx="8683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群組 44"/>
          <p:cNvGrpSpPr/>
          <p:nvPr/>
        </p:nvGrpSpPr>
        <p:grpSpPr>
          <a:xfrm>
            <a:off x="6128781" y="3290494"/>
            <a:ext cx="520319" cy="520319"/>
            <a:chOff x="3342651" y="3507082"/>
            <a:chExt cx="520319" cy="520319"/>
          </a:xfrm>
        </p:grpSpPr>
        <p:sp>
          <p:nvSpPr>
            <p:cNvPr id="46" name="矩形 45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4" name="方程式" r:id="rId31" imgW="3048000" imgH="3048000" progId="Equation.3">
                    <p:embed/>
                  </p:oleObj>
                </mc:Choice>
                <mc:Fallback>
                  <p:oleObj name="方程式" r:id="rId31" imgW="3048000" imgH="3048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群組 47"/>
          <p:cNvGrpSpPr/>
          <p:nvPr/>
        </p:nvGrpSpPr>
        <p:grpSpPr>
          <a:xfrm>
            <a:off x="6777394" y="4193274"/>
            <a:ext cx="520319" cy="520319"/>
            <a:chOff x="3342651" y="3507082"/>
            <a:chExt cx="520319" cy="520319"/>
          </a:xfrm>
        </p:grpSpPr>
        <p:sp>
          <p:nvSpPr>
            <p:cNvPr id="49" name="矩形 4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5" name="方程式" r:id="rId33" imgW="3048000" imgH="3048000" progId="Equation.3">
                    <p:embed/>
                  </p:oleObj>
                </mc:Choice>
                <mc:Fallback>
                  <p:oleObj name="方程式" r:id="rId33" imgW="3048000" imgH="3048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群組 50"/>
          <p:cNvGrpSpPr/>
          <p:nvPr/>
        </p:nvGrpSpPr>
        <p:grpSpPr>
          <a:xfrm>
            <a:off x="7433505" y="5095715"/>
            <a:ext cx="520319" cy="520319"/>
            <a:chOff x="3342651" y="3507082"/>
            <a:chExt cx="520319" cy="520319"/>
          </a:xfrm>
        </p:grpSpPr>
        <p:sp>
          <p:nvSpPr>
            <p:cNvPr id="52" name="矩形 5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3" name="Object 12"/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6" name="方程式" r:id="rId35" imgW="3048000" imgH="3048000" progId="Equation.3">
                    <p:embed/>
                  </p:oleObj>
                </mc:Choice>
                <mc:Fallback>
                  <p:oleObj name="方程式" r:id="rId35" imgW="3048000" imgH="3048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4" name="直線單箭頭接點 53"/>
          <p:cNvCxnSpPr/>
          <p:nvPr/>
        </p:nvCxnSpPr>
        <p:spPr>
          <a:xfrm>
            <a:off x="3627903" y="3545151"/>
            <a:ext cx="0" cy="254814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627903" y="6074241"/>
            <a:ext cx="911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3946310" y="4435511"/>
            <a:ext cx="0" cy="166610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229558" y="5300006"/>
            <a:ext cx="0" cy="77787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523138" y="3519094"/>
            <a:ext cx="1605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177302" y="4435511"/>
            <a:ext cx="1600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659520" y="3525874"/>
            <a:ext cx="17558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7339740" y="4435511"/>
            <a:ext cx="10756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7934690" y="5288177"/>
            <a:ext cx="480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413762" y="3825244"/>
            <a:ext cx="0" cy="22394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037553" y="4687345"/>
            <a:ext cx="0" cy="14142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7680090" y="5575575"/>
            <a:ext cx="0" cy="52604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988197" y="6074241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2" idx="1"/>
          </p:cNvCxnSpPr>
          <p:nvPr/>
        </p:nvCxnSpPr>
        <p:spPr>
          <a:xfrm>
            <a:off x="5682584" y="5336674"/>
            <a:ext cx="1750921" cy="19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207976" y="3083152"/>
            <a:ext cx="4937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07703" y="4873349"/>
            <a:ext cx="46119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91417" y="3999478"/>
            <a:ext cx="5283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85227" y="4030727"/>
            <a:ext cx="66508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88737" y="3091372"/>
            <a:ext cx="5219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628192" y="4844655"/>
            <a:ext cx="10364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074146" y="3036238"/>
            <a:ext cx="8147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097941" y="3922105"/>
            <a:ext cx="7537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162581" y="4759044"/>
            <a:ext cx="5492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libri" charset="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8477250" y="3997325"/>
          <a:ext cx="2085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7" name="方程式" r:id="rId37" imgW="23469600" imgH="10668000" progId="Equation.3">
                  <p:embed/>
                </p:oleObj>
              </mc:Choice>
              <mc:Fallback>
                <p:oleObj name="方程式" r:id="rId37" imgW="23469600" imgH="1066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0" y="3997325"/>
                        <a:ext cx="20859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/>
        </p:nvGraphicFramePr>
        <p:xfrm>
          <a:off x="8467725" y="4926013"/>
          <a:ext cx="20605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8" name="方程式" r:id="rId39" imgW="23164800" imgH="10668000" progId="Equation.3">
                  <p:embed/>
                </p:oleObj>
              </mc:Choice>
              <mc:Fallback>
                <p:oleObj name="方程式" r:id="rId39" imgW="23164800" imgH="1066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725" y="4926013"/>
                        <a:ext cx="20605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字方塊 78"/>
              <p:cNvSpPr txBox="1"/>
              <p:nvPr/>
            </p:nvSpPr>
            <p:spPr>
              <a:xfrm>
                <a:off x="6470886" y="893989"/>
                <a:ext cx="2221716" cy="119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i="1" u="sng" dirty="0"/>
                  <a:t>Probability</a:t>
                </a:r>
                <a:r>
                  <a:rPr lang="en-US" altLang="zh-TW" sz="2400" dirty="0"/>
                  <a:t>:</a:t>
                </a:r>
                <a:endParaRPr lang="en-US" altLang="zh-TW" sz="24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86" y="893989"/>
                <a:ext cx="2221716" cy="1199515"/>
              </a:xfrm>
              <a:prstGeom prst="rect">
                <a:avLst/>
              </a:prstGeom>
              <a:blipFill rotWithShape="1">
                <a:blip r:embed="rId41"/>
                <a:stretch>
                  <a:fillRect l="-11" t="-45" r="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Object 12"/>
          <p:cNvGraphicFramePr>
            <a:graphicFrameLocks noChangeAspect="1"/>
          </p:cNvGraphicFramePr>
          <p:nvPr/>
        </p:nvGraphicFramePr>
        <p:xfrm>
          <a:off x="8435783" y="2031479"/>
          <a:ext cx="17605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9" name="方程式" r:id="rId42" imgW="19812000" imgH="5486400" progId="Equation.3">
                  <p:embed/>
                </p:oleObj>
              </mc:Choice>
              <mc:Fallback>
                <p:oleObj name="方程式" r:id="rId42" imgW="198120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783" y="2031479"/>
                        <a:ext cx="17605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5" grpId="0"/>
      <p:bldP spid="16" grpId="0"/>
      <p:bldP spid="17" grpId="0"/>
      <p:bldP spid="20" grpId="0" bldLvl="0" animBg="1"/>
      <p:bldP spid="24" grpId="0" bldLvl="0" animBg="1"/>
      <p:bldP spid="25" grpId="0" bldLvl="0" animBg="1"/>
      <p:bldP spid="26" grpId="0" bldLvl="0" animBg="1"/>
      <p:bldP spid="30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9613947" y="1408803"/>
            <a:ext cx="445761" cy="2407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591146" y="1443407"/>
            <a:ext cx="445761" cy="2407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50764" y="196334"/>
            <a:ext cx="50546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Multi-class Classification</a:t>
            </a:r>
            <a:endParaRPr lang="zh-TW" altLang="en-US" sz="32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82189" y="357250"/>
            <a:ext cx="25887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(3 classes as example)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3057832" y="5224684"/>
                <a:ext cx="52197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32" y="5224684"/>
                <a:ext cx="521970" cy="368935"/>
              </a:xfrm>
              <a:prstGeom prst="rect">
                <a:avLst/>
              </a:prstGeom>
              <a:blipFill rotWithShape="1">
                <a:blip r:embed="rId1"/>
                <a:stretch>
                  <a:fillRect l="-59" t="-146" r="-9309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659710" y="4848835"/>
                <a:ext cx="523240" cy="113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10" y="4848835"/>
                <a:ext cx="523240" cy="1132205"/>
              </a:xfrm>
              <a:prstGeom prst="rect">
                <a:avLst/>
              </a:prstGeom>
              <a:blipFill rotWithShape="1">
                <a:blip r:embed="rId2"/>
                <a:stretch>
                  <a:fillRect l="-39" t="-54" r="-10883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308120" y="1408803"/>
            <a:ext cx="672857" cy="2441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689004" y="1690924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689004" y="2629687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689004" y="3537461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 rot="5400000">
            <a:off x="4907125" y="2408492"/>
            <a:ext cx="149749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Softmax</a:t>
            </a:r>
            <a:endParaRPr lang="zh-TW" altLang="en-US" sz="2800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6657495" y="1433991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9" name="方程式" r:id="rId3" imgW="4267200" imgH="5486400" progId="Equation.3">
                  <p:embed/>
                </p:oleObj>
              </mc:Choice>
              <mc:Fallback>
                <p:oleObj name="方程式" r:id="rId3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495" y="1433991"/>
                        <a:ext cx="37941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6615463" y="2317443"/>
          <a:ext cx="3794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0" name="方程式" r:id="rId5" imgW="4267200" imgH="5486400" progId="Equation.3">
                  <p:embed/>
                </p:oleObj>
              </mc:Choice>
              <mc:Fallback>
                <p:oleObj name="方程式" r:id="rId5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463" y="2317443"/>
                        <a:ext cx="379413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6613538" y="3229400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1" name="方程式" r:id="rId7" imgW="4267200" imgH="5791200" progId="Equation.3">
                  <p:embed/>
                </p:oleObj>
              </mc:Choice>
              <mc:Fallback>
                <p:oleObj name="方程式" r:id="rId7" imgW="4267200" imgH="579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38" y="3229400"/>
                        <a:ext cx="3794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6047326" y="1690924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047326" y="2629687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047326" y="3537461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2569169" y="1443407"/>
                <a:ext cx="2153285" cy="354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69" y="1443407"/>
                <a:ext cx="2153285" cy="354965"/>
              </a:xfrm>
              <a:prstGeom prst="rect">
                <a:avLst/>
              </a:prstGeom>
              <a:blipFill rotWithShape="1">
                <a:blip r:embed="rId9"/>
                <a:stretch>
                  <a:fillRect l="-28" t="-15" r="-1830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2599982" y="2353406"/>
                <a:ext cx="202120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82" y="2353406"/>
                <a:ext cx="2021205" cy="355600"/>
              </a:xfrm>
              <a:prstGeom prst="rect">
                <a:avLst/>
              </a:prstGeom>
              <a:blipFill rotWithShape="1">
                <a:blip r:embed="rId10"/>
                <a:stretch>
                  <a:fillRect l="-14" t="-27" r="-183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2617168" y="3301909"/>
                <a:ext cx="2021205" cy="357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68" y="3301909"/>
                <a:ext cx="2021205" cy="357505"/>
              </a:xfrm>
              <a:prstGeom prst="rect">
                <a:avLst/>
              </a:prstGeom>
              <a:blipFill rotWithShape="1">
                <a:blip r:embed="rId11"/>
                <a:stretch>
                  <a:fillRect l="-16" t="-152" r="-1837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1811164" y="2343470"/>
                <a:ext cx="236220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64" y="2343470"/>
                <a:ext cx="236220" cy="430530"/>
              </a:xfrm>
              <a:prstGeom prst="rect">
                <a:avLst/>
              </a:prstGeom>
              <a:blipFill rotWithShape="1">
                <a:blip r:embed="rId12"/>
                <a:stretch>
                  <a:fillRect l="-61" t="-74" r="-23326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endCxn id="35" idx="1"/>
          </p:cNvCxnSpPr>
          <p:nvPr/>
        </p:nvCxnSpPr>
        <p:spPr>
          <a:xfrm flipV="1">
            <a:off x="3618575" y="1621088"/>
            <a:ext cx="474594" cy="72533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079169" y="2561124"/>
            <a:ext cx="50540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079169" y="2768843"/>
            <a:ext cx="500201" cy="7177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12"/>
          <p:cNvGraphicFramePr>
            <a:graphicFrameLocks noChangeAspect="1"/>
          </p:cNvGraphicFramePr>
          <p:nvPr/>
        </p:nvGraphicFramePr>
        <p:xfrm>
          <a:off x="6653322" y="1005387"/>
          <a:ext cx="296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" name="方程式" r:id="rId13" imgW="3352800" imgH="3962400" progId="Equation.3">
                  <p:embed/>
                </p:oleObj>
              </mc:Choice>
              <mc:Fallback>
                <p:oleObj name="方程式" r:id="rId13" imgW="3352800" imgH="396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322" y="1005387"/>
                        <a:ext cx="2968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9692387" y="1447243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3" name="方程式" r:id="rId15" imgW="4267200" imgH="5486400" progId="Equation.3">
                  <p:embed/>
                </p:oleObj>
              </mc:Choice>
              <mc:Fallback>
                <p:oleObj name="方程式" r:id="rId15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387" y="1447243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9692387" y="946374"/>
          <a:ext cx="2984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" name="方程式" r:id="rId17" imgW="3352800" imgH="4876800" progId="Equation.3">
                  <p:embed/>
                </p:oleObj>
              </mc:Choice>
              <mc:Fallback>
                <p:oleObj name="方程式" r:id="rId17" imgW="3352800" imgH="4876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387" y="946374"/>
                        <a:ext cx="298450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9692387" y="2343470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" name="方程式" r:id="rId19" imgW="4267200" imgH="5486400" progId="Equation.3">
                  <p:embed/>
                </p:oleObj>
              </mc:Choice>
              <mc:Fallback>
                <p:oleObj name="方程式" r:id="rId19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387" y="2343470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/>
        </p:nvGraphicFramePr>
        <p:xfrm>
          <a:off x="9653174" y="3336221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6" name="方程式" r:id="rId21" imgW="4267200" imgH="5791200" progId="Equation.3">
                  <p:embed/>
                </p:oleObj>
              </mc:Choice>
              <mc:Fallback>
                <p:oleObj name="方程式" r:id="rId21" imgW="4267200" imgH="579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3174" y="3336221"/>
                        <a:ext cx="37941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箭號: 左-右雙向 54"/>
          <p:cNvSpPr/>
          <p:nvPr/>
        </p:nvSpPr>
        <p:spPr>
          <a:xfrm>
            <a:off x="7174670" y="2099927"/>
            <a:ext cx="2301514" cy="4381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7404136" y="1638261"/>
            <a:ext cx="188180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7420657" y="2548903"/>
                <a:ext cx="1838325" cy="1219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57" y="2548903"/>
                <a:ext cx="1838325" cy="1219835"/>
              </a:xfrm>
              <a:prstGeom prst="rect">
                <a:avLst/>
              </a:prstGeom>
              <a:blipFill rotWithShape="1">
                <a:blip r:embed="rId23"/>
                <a:stretch>
                  <a:fillRect l="-3" t="-1" r="-310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5793137" y="5224684"/>
                <a:ext cx="52197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137" y="5224684"/>
                <a:ext cx="521970" cy="368935"/>
              </a:xfrm>
              <a:prstGeom prst="rect">
                <a:avLst/>
              </a:prstGeom>
              <a:blipFill rotWithShape="1">
                <a:blip r:embed="rId1"/>
                <a:stretch>
                  <a:fillRect l="-6" t="-146" r="-9361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6364767" y="4812414"/>
                <a:ext cx="523240" cy="113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67" y="4812414"/>
                <a:ext cx="523240" cy="1132205"/>
              </a:xfrm>
              <a:prstGeom prst="rect">
                <a:avLst/>
              </a:prstGeom>
              <a:blipFill rotWithShape="1">
                <a:blip r:embed="rId24"/>
                <a:stretch>
                  <a:fillRect l="-31" t="-34" r="-1089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8492500" y="5197455"/>
                <a:ext cx="52197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00" y="5197455"/>
                <a:ext cx="521970" cy="368935"/>
              </a:xfrm>
              <a:prstGeom prst="rect">
                <a:avLst/>
              </a:prstGeom>
              <a:blipFill rotWithShape="1">
                <a:blip r:embed="rId1"/>
                <a:stretch>
                  <a:fillRect l="-2" t="-167" r="-9365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9100956" y="4812414"/>
                <a:ext cx="523240" cy="112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956" y="4812414"/>
                <a:ext cx="523240" cy="1129665"/>
              </a:xfrm>
              <a:prstGeom prst="rect">
                <a:avLst/>
              </a:prstGeom>
              <a:blipFill rotWithShape="1">
                <a:blip r:embed="rId25"/>
                <a:stretch>
                  <a:fillRect l="-26" t="-34" r="-10896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2228055" y="4326830"/>
                <a:ext cx="1873671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1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55" y="4326830"/>
                <a:ext cx="1873671" cy="829945"/>
              </a:xfrm>
              <a:prstGeom prst="rect">
                <a:avLst/>
              </a:prstGeom>
              <a:blipFill rotWithShape="1">
                <a:blip r:embed="rId26"/>
                <a:stretch>
                  <a:fillRect l="-25" t="-69" r="1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>
                <a:off x="4993584" y="4303845"/>
                <a:ext cx="1873671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84" y="4303845"/>
                <a:ext cx="1873671" cy="829945"/>
              </a:xfrm>
              <a:prstGeom prst="rect">
                <a:avLst/>
              </a:prstGeom>
              <a:blipFill rotWithShape="1">
                <a:blip r:embed="rId27"/>
                <a:stretch>
                  <a:fillRect l="-31" t="-54" r="19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>
                <a:off x="7555664" y="4288192"/>
                <a:ext cx="1873671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3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64" y="4288192"/>
                <a:ext cx="1873671" cy="829945"/>
              </a:xfrm>
              <a:prstGeom prst="rect">
                <a:avLst/>
              </a:prstGeom>
              <a:blipFill rotWithShape="1">
                <a:blip r:embed="rId28"/>
                <a:stretch>
                  <a:fillRect l="-23" t="-4" r="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/>
          <p:cNvSpPr txBox="1"/>
          <p:nvPr/>
        </p:nvSpPr>
        <p:spPr>
          <a:xfrm>
            <a:off x="9394452" y="3813024"/>
            <a:ext cx="9752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target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576573" y="100455"/>
            <a:ext cx="20914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[Bishop, P209-210]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3129460" y="6106329"/>
                <a:ext cx="982345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460" y="6106329"/>
                <a:ext cx="982345" cy="430530"/>
              </a:xfrm>
              <a:prstGeom prst="rect">
                <a:avLst/>
              </a:prstGeom>
              <a:blipFill rotWithShape="1">
                <a:blip r:embed="rId29"/>
                <a:stretch>
                  <a:fillRect l="-18" t="-39" r="-586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5875985" y="6121322"/>
                <a:ext cx="982345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85" y="6121322"/>
                <a:ext cx="982345" cy="430530"/>
              </a:xfrm>
              <a:prstGeom prst="rect">
                <a:avLst/>
              </a:prstGeom>
              <a:blipFill rotWithShape="1">
                <a:blip r:embed="rId30"/>
                <a:stretch>
                  <a:fillRect l="-34" t="-129" r="-5849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8622510" y="6088118"/>
                <a:ext cx="982345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510" y="6088118"/>
                <a:ext cx="982345" cy="430530"/>
              </a:xfrm>
              <a:prstGeom prst="rect">
                <a:avLst/>
              </a:prstGeom>
              <a:blipFill rotWithShape="1">
                <a:blip r:embed="rId31"/>
                <a:stretch>
                  <a:fillRect l="-49" t="-87" r="-5833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3" grpId="0" bldLvl="0" animBg="1"/>
      <p:bldP spid="9" grpId="0"/>
      <p:bldP spid="15" grpId="0"/>
      <p:bldP spid="22" grpId="0" bldLvl="0" animBg="1"/>
      <p:bldP spid="28" grpId="0"/>
      <p:bldP spid="35" grpId="0"/>
      <p:bldP spid="36" grpId="0"/>
      <p:bldP spid="37" grpId="0"/>
      <p:bldP spid="38" grpId="0"/>
      <p:bldP spid="55" grpId="0" bldLvl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44" grpId="0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890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866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2482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98" name="方程式" r:id="rId1" imgW="3657600" imgH="5181600" progId="Equation.3">
                    <p:embed/>
                  </p:oleObj>
                </mc:Choice>
                <mc:Fallback>
                  <p:oleObj name="方程式" r:id="rId1" imgW="3657600" imgH="5181600" progId="Equation.3">
                    <p:embed/>
                    <p:pic>
                      <p:nvPicPr>
                        <p:cNvPr id="0" name="图片 28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2505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99" name="方程式" r:id="rId3" imgW="3962400" imgH="5181600" progId="Equation.3">
                    <p:embed/>
                  </p:oleObj>
                </mc:Choice>
                <mc:Fallback>
                  <p:oleObj name="方程式" r:id="rId3" imgW="3962400" imgH="5181600" progId="Equation.3">
                    <p:embed/>
                    <p:pic>
                      <p:nvPicPr>
                        <p:cNvPr id="0" name="图片 28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4398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400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408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9685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0" name="方程式" r:id="rId5" imgW="3962400" imgH="5181600" progId="Equation.3">
                  <p:embed/>
                </p:oleObj>
              </mc:Choice>
              <mc:Fallback>
                <p:oleObj name="方程式" r:id="rId5" imgW="3962400" imgH="5181600" progId="Equation.3">
                  <p:embed/>
                  <p:pic>
                    <p:nvPicPr>
                      <p:cNvPr id="0" name="图片 28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9658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1" name="方程式" r:id="rId7" imgW="4267200" imgH="5181600" progId="Equation.3">
                  <p:embed/>
                </p:oleObj>
              </mc:Choice>
              <mc:Fallback>
                <p:oleObj name="方程式" r:id="rId7" imgW="4267200" imgH="5181600" progId="Equation.3">
                  <p:embed/>
                  <p:pic>
                    <p:nvPicPr>
                      <p:cNvPr id="0" name="图片 28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6806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819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45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9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582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4972670" y="4540135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4992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4975012" y="2457003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4972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4972670" y="2457004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4975012" y="3482456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4982827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4982827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2820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2825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2825564" y="3486025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2881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2848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2848447" y="4608973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7380622" y="2457003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7393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7393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7380622" y="2457003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7419784" y="3606330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7419784" y="4384900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4398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6845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2848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2825564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4972670" y="3498569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4972670" y="2457003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4988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4982827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4972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4992118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4975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4972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7419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7419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446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4671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4453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4678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4446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4671047" y="43767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4453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4678002" y="543816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6883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7108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6905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7129967" y="435467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6854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7079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6861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7085954" y="224711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4795873" y="4581583"/>
            <a:ext cx="5144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4788971" y="5679829"/>
            <a:ext cx="5144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7256988" y="1984462"/>
            <a:ext cx="5144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7266701" y="4010202"/>
            <a:ext cx="5144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7799254" y="19180"/>
            <a:ext cx="2671469" cy="2809364"/>
            <a:chOff x="6200673" y="3815455"/>
            <a:chExt cx="2671469" cy="2809364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1847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184785" cy="36893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08280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08280" cy="36893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758190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758190" cy="36893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777240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777240" cy="36893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4499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4491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6907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6958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890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866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2482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2" name="方程式" r:id="rId1" imgW="3657600" imgH="5181600" progId="Equation.3">
                    <p:embed/>
                  </p:oleObj>
                </mc:Choice>
                <mc:Fallback>
                  <p:oleObj name="方程式" r:id="rId1" imgW="3657600" imgH="5181600" progId="Equation.3">
                    <p:embed/>
                    <p:pic>
                      <p:nvPicPr>
                        <p:cNvPr id="0" name="图片 29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2505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3" name="方程式" r:id="rId3" imgW="3962400" imgH="5181600" progId="Equation.3">
                    <p:embed/>
                  </p:oleObj>
                </mc:Choice>
                <mc:Fallback>
                  <p:oleObj name="方程式" r:id="rId3" imgW="3962400" imgH="5181600" progId="Equation.3">
                    <p:embed/>
                    <p:pic>
                      <p:nvPicPr>
                        <p:cNvPr id="0" name="图片 29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4398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400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9685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4" name="方程式" r:id="rId5" imgW="3962400" imgH="5181600" progId="Equation.3">
                  <p:embed/>
                </p:oleObj>
              </mc:Choice>
              <mc:Fallback>
                <p:oleObj name="方程式" r:id="rId5" imgW="3962400" imgH="5181600" progId="Equation.3">
                  <p:embed/>
                  <p:pic>
                    <p:nvPicPr>
                      <p:cNvPr id="0" name="图片 29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9658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" name="方程式" r:id="rId7" imgW="4267200" imgH="5181600" progId="Equation.3">
                  <p:embed/>
                </p:oleObj>
              </mc:Choice>
              <mc:Fallback>
                <p:oleObj name="方程式" r:id="rId7" imgW="4267200" imgH="5181600" progId="Equation.3">
                  <p:embed/>
                  <p:pic>
                    <p:nvPicPr>
                      <p:cNvPr id="0" name="图片 29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6819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9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582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4972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2820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2825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2881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2848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7393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7393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6845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4972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4975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4972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7419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7419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446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4671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4453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4678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6883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7108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6854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7079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047925" y="1501737"/>
            <a:ext cx="3860800" cy="9531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4499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4491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6907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6958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3068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7799254" y="19180"/>
            <a:ext cx="2671469" cy="2809364"/>
            <a:chOff x="6200673" y="3815455"/>
            <a:chExt cx="2671469" cy="2809364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1847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184785" cy="36893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08280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08280" cy="36893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758190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758190" cy="36893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777240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777240" cy="36893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6300201" y="5553831"/>
            <a:ext cx="4076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6300201" y="2429631"/>
            <a:ext cx="0" cy="3124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125472" y="5592269"/>
            <a:ext cx="4077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parameters updates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0531" y="1998523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2" name="手繪多邊形 11"/>
          <p:cNvSpPr/>
          <p:nvPr/>
        </p:nvSpPr>
        <p:spPr>
          <a:xfrm>
            <a:off x="2116333" y="1712383"/>
            <a:ext cx="3900367" cy="4523185"/>
          </a:xfrm>
          <a:custGeom>
            <a:avLst/>
            <a:gdLst>
              <a:gd name="connsiteX0" fmla="*/ 0 w 3899756"/>
              <a:gd name="connsiteY0" fmla="*/ 2050581 h 4527158"/>
              <a:gd name="connsiteX1" fmla="*/ 514350 w 3899756"/>
              <a:gd name="connsiteY1" fmla="*/ 2964981 h 4527158"/>
              <a:gd name="connsiteX2" fmla="*/ 1257300 w 3899756"/>
              <a:gd name="connsiteY2" fmla="*/ 3403131 h 4527158"/>
              <a:gd name="connsiteX3" fmla="*/ 1733550 w 3899756"/>
              <a:gd name="connsiteY3" fmla="*/ 4527081 h 4527158"/>
              <a:gd name="connsiteX4" fmla="*/ 2266950 w 3899756"/>
              <a:gd name="connsiteY4" fmla="*/ 3345981 h 4527158"/>
              <a:gd name="connsiteX5" fmla="*/ 2552700 w 3899756"/>
              <a:gd name="connsiteY5" fmla="*/ 2641131 h 4527158"/>
              <a:gd name="connsiteX6" fmla="*/ 3162300 w 3899756"/>
              <a:gd name="connsiteY6" fmla="*/ 2488731 h 4527158"/>
              <a:gd name="connsiteX7" fmla="*/ 3829050 w 3899756"/>
              <a:gd name="connsiteY7" fmla="*/ 374181 h 4527158"/>
              <a:gd name="connsiteX8" fmla="*/ 3848100 w 3899756"/>
              <a:gd name="connsiteY8" fmla="*/ 12231 h 4527158"/>
              <a:gd name="connsiteX0-1" fmla="*/ 0 w 3902334"/>
              <a:gd name="connsiteY0-2" fmla="*/ 2047495 h 4524072"/>
              <a:gd name="connsiteX1-3" fmla="*/ 514350 w 3902334"/>
              <a:gd name="connsiteY1-4" fmla="*/ 2961895 h 4524072"/>
              <a:gd name="connsiteX2-5" fmla="*/ 1257300 w 3902334"/>
              <a:gd name="connsiteY2-6" fmla="*/ 3400045 h 4524072"/>
              <a:gd name="connsiteX3-7" fmla="*/ 1733550 w 3902334"/>
              <a:gd name="connsiteY3-8" fmla="*/ 4523995 h 4524072"/>
              <a:gd name="connsiteX4-9" fmla="*/ 2266950 w 3902334"/>
              <a:gd name="connsiteY4-10" fmla="*/ 3342895 h 4524072"/>
              <a:gd name="connsiteX5-11" fmla="*/ 2552700 w 3902334"/>
              <a:gd name="connsiteY5-12" fmla="*/ 2638045 h 4524072"/>
              <a:gd name="connsiteX6-13" fmla="*/ 3124200 w 3902334"/>
              <a:gd name="connsiteY6-14" fmla="*/ 2323720 h 4524072"/>
              <a:gd name="connsiteX7-15" fmla="*/ 3829050 w 3902334"/>
              <a:gd name="connsiteY7-16" fmla="*/ 371095 h 4524072"/>
              <a:gd name="connsiteX8-17" fmla="*/ 3848100 w 3902334"/>
              <a:gd name="connsiteY8-18" fmla="*/ 9145 h 4524072"/>
              <a:gd name="connsiteX0-19" fmla="*/ 0 w 3900367"/>
              <a:gd name="connsiteY0-20" fmla="*/ 2046608 h 4523185"/>
              <a:gd name="connsiteX1-21" fmla="*/ 514350 w 3900367"/>
              <a:gd name="connsiteY1-22" fmla="*/ 2961008 h 4523185"/>
              <a:gd name="connsiteX2-23" fmla="*/ 1257300 w 3900367"/>
              <a:gd name="connsiteY2-24" fmla="*/ 3399158 h 4523185"/>
              <a:gd name="connsiteX3-25" fmla="*/ 1733550 w 3900367"/>
              <a:gd name="connsiteY3-26" fmla="*/ 4523108 h 4523185"/>
              <a:gd name="connsiteX4-27" fmla="*/ 2266950 w 3900367"/>
              <a:gd name="connsiteY4-28" fmla="*/ 3342008 h 4523185"/>
              <a:gd name="connsiteX5-29" fmla="*/ 2552700 w 3900367"/>
              <a:gd name="connsiteY5-30" fmla="*/ 2637158 h 4523185"/>
              <a:gd name="connsiteX6-31" fmla="*/ 3153228 w 3900367"/>
              <a:gd name="connsiteY6-32" fmla="*/ 2264775 h 4523185"/>
              <a:gd name="connsiteX7-33" fmla="*/ 3829050 w 3900367"/>
              <a:gd name="connsiteY7-34" fmla="*/ 370208 h 4523185"/>
              <a:gd name="connsiteX8-35" fmla="*/ 3848100 w 3900367"/>
              <a:gd name="connsiteY8-36" fmla="*/ 8258 h 452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900367" h="4523185">
                <a:moveTo>
                  <a:pt x="0" y="2046608"/>
                </a:moveTo>
                <a:cubicBezTo>
                  <a:pt x="152400" y="2391095"/>
                  <a:pt x="304800" y="2735583"/>
                  <a:pt x="514350" y="2961008"/>
                </a:cubicBezTo>
                <a:cubicBezTo>
                  <a:pt x="723900" y="3186433"/>
                  <a:pt x="1054100" y="3138808"/>
                  <a:pt x="1257300" y="3399158"/>
                </a:cubicBezTo>
                <a:cubicBezTo>
                  <a:pt x="1460500" y="3659508"/>
                  <a:pt x="1565275" y="4532633"/>
                  <a:pt x="1733550" y="4523108"/>
                </a:cubicBezTo>
                <a:cubicBezTo>
                  <a:pt x="1901825" y="4513583"/>
                  <a:pt x="2130425" y="3656333"/>
                  <a:pt x="2266950" y="3342008"/>
                </a:cubicBezTo>
                <a:cubicBezTo>
                  <a:pt x="2403475" y="3027683"/>
                  <a:pt x="2404987" y="2816697"/>
                  <a:pt x="2552700" y="2637158"/>
                </a:cubicBezTo>
                <a:cubicBezTo>
                  <a:pt x="2700413" y="2457619"/>
                  <a:pt x="2940503" y="2642600"/>
                  <a:pt x="3153228" y="2264775"/>
                </a:cubicBezTo>
                <a:cubicBezTo>
                  <a:pt x="3365953" y="1886950"/>
                  <a:pt x="3713238" y="746294"/>
                  <a:pt x="3829050" y="370208"/>
                </a:cubicBezTo>
                <a:cubicBezTo>
                  <a:pt x="3944862" y="-5878"/>
                  <a:pt x="3895725" y="-17142"/>
                  <a:pt x="3848100" y="82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 flipH="1" flipV="1">
            <a:off x="2116333" y="3758991"/>
            <a:ext cx="817068" cy="10475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0"/>
            <a:endCxn id="12" idx="7"/>
          </p:cNvCxnSpPr>
          <p:nvPr/>
        </p:nvCxnSpPr>
        <p:spPr>
          <a:xfrm flipV="1">
            <a:off x="2116333" y="2082591"/>
            <a:ext cx="3829050" cy="16764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2964313" y="4768778"/>
            <a:ext cx="1574320" cy="3776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手繪多邊形 24"/>
          <p:cNvSpPr/>
          <p:nvPr/>
        </p:nvSpPr>
        <p:spPr>
          <a:xfrm>
            <a:off x="6312901" y="1813681"/>
            <a:ext cx="1790700" cy="1758857"/>
          </a:xfrm>
          <a:custGeom>
            <a:avLst/>
            <a:gdLst>
              <a:gd name="connsiteX0" fmla="*/ 0 w 1790700"/>
              <a:gd name="connsiteY0" fmla="*/ 1409700 h 1758857"/>
              <a:gd name="connsiteX1" fmla="*/ 304800 w 1790700"/>
              <a:gd name="connsiteY1" fmla="*/ 1663700 h 1758857"/>
              <a:gd name="connsiteX2" fmla="*/ 1790700 w 1790700"/>
              <a:gd name="connsiteY2" fmla="*/ 0 h 175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758857">
                <a:moveTo>
                  <a:pt x="0" y="1409700"/>
                </a:moveTo>
                <a:cubicBezTo>
                  <a:pt x="3175" y="1654175"/>
                  <a:pt x="6350" y="1898650"/>
                  <a:pt x="304800" y="1663700"/>
                </a:cubicBezTo>
                <a:cubicBezTo>
                  <a:pt x="603250" y="1428750"/>
                  <a:pt x="1196975" y="714375"/>
                  <a:pt x="179070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321048" y="3329294"/>
            <a:ext cx="3935464" cy="1520095"/>
          </a:xfrm>
          <a:custGeom>
            <a:avLst/>
            <a:gdLst>
              <a:gd name="connsiteX0" fmla="*/ 0 w 3935464"/>
              <a:gd name="connsiteY0" fmla="*/ 0 h 1520095"/>
              <a:gd name="connsiteX1" fmla="*/ 293298 w 3935464"/>
              <a:gd name="connsiteY1" fmla="*/ 672861 h 1520095"/>
              <a:gd name="connsiteX2" fmla="*/ 569344 w 3935464"/>
              <a:gd name="connsiteY2" fmla="*/ 1069676 h 1520095"/>
              <a:gd name="connsiteX3" fmla="*/ 1242204 w 3935464"/>
              <a:gd name="connsiteY3" fmla="*/ 1414732 h 1520095"/>
              <a:gd name="connsiteX4" fmla="*/ 3536830 w 3935464"/>
              <a:gd name="connsiteY4" fmla="*/ 1518249 h 1520095"/>
              <a:gd name="connsiteX5" fmla="*/ 3933645 w 3935464"/>
              <a:gd name="connsiteY5" fmla="*/ 1483744 h 1520095"/>
              <a:gd name="connsiteX6" fmla="*/ 3933645 w 3935464"/>
              <a:gd name="connsiteY6" fmla="*/ 1483744 h 152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464" h="1520095">
                <a:moveTo>
                  <a:pt x="0" y="0"/>
                </a:moveTo>
                <a:cubicBezTo>
                  <a:pt x="99203" y="247291"/>
                  <a:pt x="198407" y="494582"/>
                  <a:pt x="293298" y="672861"/>
                </a:cubicBezTo>
                <a:cubicBezTo>
                  <a:pt x="388189" y="851140"/>
                  <a:pt x="411193" y="946031"/>
                  <a:pt x="569344" y="1069676"/>
                </a:cubicBezTo>
                <a:cubicBezTo>
                  <a:pt x="727495" y="1193321"/>
                  <a:pt x="747623" y="1339970"/>
                  <a:pt x="1242204" y="1414732"/>
                </a:cubicBezTo>
                <a:cubicBezTo>
                  <a:pt x="1736785" y="1489494"/>
                  <a:pt x="3088257" y="1506747"/>
                  <a:pt x="3536830" y="1518249"/>
                </a:cubicBezTo>
                <a:cubicBezTo>
                  <a:pt x="3985403" y="1529751"/>
                  <a:pt x="3933645" y="1483744"/>
                  <a:pt x="3933645" y="1483744"/>
                </a:cubicBezTo>
                <a:lnTo>
                  <a:pt x="3933645" y="14837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303795" y="3329294"/>
            <a:ext cx="3952717" cy="1764955"/>
          </a:xfrm>
          <a:custGeom>
            <a:avLst/>
            <a:gdLst>
              <a:gd name="connsiteX0" fmla="*/ 0 w 4071668"/>
              <a:gd name="connsiteY0" fmla="*/ 0 h 1961190"/>
              <a:gd name="connsiteX1" fmla="*/ 1086929 w 4071668"/>
              <a:gd name="connsiteY1" fmla="*/ 724619 h 1961190"/>
              <a:gd name="connsiteX2" fmla="*/ 3071004 w 4071668"/>
              <a:gd name="connsiteY2" fmla="*/ 1500996 h 1961190"/>
              <a:gd name="connsiteX3" fmla="*/ 3709359 w 4071668"/>
              <a:gd name="connsiteY3" fmla="*/ 1828800 h 1961190"/>
              <a:gd name="connsiteX4" fmla="*/ 3985404 w 4071668"/>
              <a:gd name="connsiteY4" fmla="*/ 1949570 h 1961190"/>
              <a:gd name="connsiteX5" fmla="*/ 4071668 w 4071668"/>
              <a:gd name="connsiteY5" fmla="*/ 1949570 h 19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668" h="1961190">
                <a:moveTo>
                  <a:pt x="0" y="0"/>
                </a:moveTo>
                <a:cubicBezTo>
                  <a:pt x="287547" y="237226"/>
                  <a:pt x="575095" y="474453"/>
                  <a:pt x="1086929" y="724619"/>
                </a:cubicBezTo>
                <a:cubicBezTo>
                  <a:pt x="1598763" y="974785"/>
                  <a:pt x="2633932" y="1316966"/>
                  <a:pt x="3071004" y="1500996"/>
                </a:cubicBezTo>
                <a:cubicBezTo>
                  <a:pt x="3508076" y="1685026"/>
                  <a:pt x="3556959" y="1754038"/>
                  <a:pt x="3709359" y="1828800"/>
                </a:cubicBezTo>
                <a:cubicBezTo>
                  <a:pt x="3861759" y="1903562"/>
                  <a:pt x="3925019" y="1929442"/>
                  <a:pt x="3985404" y="1949570"/>
                </a:cubicBezTo>
                <a:cubicBezTo>
                  <a:pt x="4045789" y="1969698"/>
                  <a:pt x="4058728" y="1959634"/>
                  <a:pt x="4071668" y="194957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08" name="手繪多邊形 43007"/>
          <p:cNvSpPr/>
          <p:nvPr/>
        </p:nvSpPr>
        <p:spPr>
          <a:xfrm>
            <a:off x="6338301" y="3363800"/>
            <a:ext cx="3916392" cy="2018581"/>
          </a:xfrm>
          <a:custGeom>
            <a:avLst/>
            <a:gdLst>
              <a:gd name="connsiteX0" fmla="*/ 0 w 3916392"/>
              <a:gd name="connsiteY0" fmla="*/ 0 h 2018581"/>
              <a:gd name="connsiteX1" fmla="*/ 879894 w 3916392"/>
              <a:gd name="connsiteY1" fmla="*/ 931653 h 2018581"/>
              <a:gd name="connsiteX2" fmla="*/ 2104845 w 3916392"/>
              <a:gd name="connsiteY2" fmla="*/ 1777041 h 2018581"/>
              <a:gd name="connsiteX3" fmla="*/ 3916392 w 3916392"/>
              <a:gd name="connsiteY3" fmla="*/ 2018581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392" h="2018581">
                <a:moveTo>
                  <a:pt x="0" y="0"/>
                </a:moveTo>
                <a:cubicBezTo>
                  <a:pt x="264543" y="317740"/>
                  <a:pt x="529087" y="635480"/>
                  <a:pt x="879894" y="931653"/>
                </a:cubicBezTo>
                <a:cubicBezTo>
                  <a:pt x="1230701" y="1227826"/>
                  <a:pt x="1598762" y="1595886"/>
                  <a:pt x="2104845" y="1777041"/>
                </a:cubicBezTo>
                <a:cubicBezTo>
                  <a:pt x="2610928" y="1958196"/>
                  <a:pt x="3263660" y="1988388"/>
                  <a:pt x="3916392" y="201858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267425" y="505939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43009" name="文字方塊 43008"/>
          <p:cNvSpPr txBox="1"/>
          <p:nvPr/>
        </p:nvSpPr>
        <p:spPr>
          <a:xfrm>
            <a:off x="7351438" y="2686733"/>
            <a:ext cx="21911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Very Large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75260" y="4487477"/>
            <a:ext cx="8761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Large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212386" y="3858508"/>
            <a:ext cx="8761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196925" y="5020839"/>
            <a:ext cx="14498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Just make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61125" y="350838"/>
          <a:ext cx="31623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方程式" r:id="rId1" imgW="30175200" imgH="5486400" progId="Equation.3">
                  <p:embed/>
                </p:oleObj>
              </mc:Choice>
              <mc:Fallback>
                <p:oleObj name="方程式" r:id="rId1" imgW="30175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350838"/>
                        <a:ext cx="3162300" cy="573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內容版面配置區 2"/>
          <p:cNvSpPr txBox="1"/>
          <p:nvPr/>
        </p:nvSpPr>
        <p:spPr>
          <a:xfrm>
            <a:off x="5650662" y="995191"/>
            <a:ext cx="5139238" cy="70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Set the learning rate </a:t>
            </a:r>
            <a:r>
              <a:rPr lang="el-GR" altLang="zh-TW" dirty="0"/>
              <a:t>η</a:t>
            </a:r>
            <a:r>
              <a:rPr lang="en-US" altLang="zh-TW" dirty="0"/>
              <a:t> carefully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81002" y="1813681"/>
            <a:ext cx="404826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there are more than three parameters, you cannot visualize this.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829271" y="6134169"/>
            <a:ext cx="475760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But you can always visualize this.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>
            <a:stCxn id="12" idx="1"/>
          </p:cNvCxnSpPr>
          <p:nvPr/>
        </p:nvCxnSpPr>
        <p:spPr>
          <a:xfrm flipH="1" flipV="1">
            <a:off x="2127027" y="3772042"/>
            <a:ext cx="503656" cy="9013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</p:cNvCxnSpPr>
          <p:nvPr/>
        </p:nvCxnSpPr>
        <p:spPr>
          <a:xfrm flipH="1" flipV="1">
            <a:off x="2603713" y="4673392"/>
            <a:ext cx="769920" cy="4381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2" idx="3"/>
          </p:cNvCxnSpPr>
          <p:nvPr/>
        </p:nvCxnSpPr>
        <p:spPr>
          <a:xfrm flipH="1" flipV="1">
            <a:off x="3355755" y="5094250"/>
            <a:ext cx="494128" cy="11412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2045488" y="3811908"/>
            <a:ext cx="262522" cy="5611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2300996" y="4374132"/>
            <a:ext cx="271805" cy="42640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565615" y="4784076"/>
            <a:ext cx="342517" cy="236763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2860768" y="4980692"/>
            <a:ext cx="395993" cy="192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950654" y="4630085"/>
            <a:ext cx="1571228" cy="432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bldLvl="0" animBg="1"/>
      <p:bldP spid="25" grpId="0" bldLvl="0" animBg="1"/>
      <p:bldP spid="28" grpId="0" bldLvl="0" animBg="1"/>
      <p:bldP spid="29" grpId="0" bldLvl="0" animBg="1"/>
      <p:bldP spid="43008" grpId="0" bldLvl="0" animBg="1"/>
      <p:bldP spid="34" grpId="0"/>
      <p:bldP spid="43009" grpId="0"/>
      <p:bldP spid="36" grpId="0"/>
      <p:bldP spid="38" grpId="0"/>
      <p:bldP spid="39" grpId="0"/>
      <p:bldP spid="3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1829157" y="1611846"/>
                <a:ext cx="2673985" cy="861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57" y="1611846"/>
                <a:ext cx="2673985" cy="861060"/>
              </a:xfrm>
              <a:prstGeom prst="rect">
                <a:avLst/>
              </a:prstGeom>
              <a:blipFill rotWithShape="1">
                <a:blip r:embed="rId1"/>
                <a:stretch>
                  <a:fillRect l="-13" t="-25" r="-107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3124896" y="4920988"/>
                <a:ext cx="607060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24896" y="4920988"/>
                <a:ext cx="607060" cy="430530"/>
              </a:xfrm>
              <a:prstGeom prst="rect">
                <a:avLst/>
              </a:prstGeom>
              <a:blipFill rotWithShape="1">
                <a:blip r:embed="rId2"/>
                <a:stretch>
                  <a:fillRect l="14530" t="-20588" r="14550" b="-30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1829157" y="2596930"/>
                <a:ext cx="2660015" cy="858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57" y="2596930"/>
                <a:ext cx="2660015" cy="858520"/>
              </a:xfrm>
              <a:prstGeom prst="rect">
                <a:avLst/>
              </a:prstGeom>
              <a:blipFill rotWithShape="1">
                <a:blip r:embed="rId3"/>
                <a:stretch>
                  <a:fillRect l="-13" t="-48" r="-134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1868137" y="5499897"/>
                <a:ext cx="2875280" cy="850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37" y="5499897"/>
                <a:ext cx="2875280" cy="850900"/>
              </a:xfrm>
              <a:prstGeom prst="rect">
                <a:avLst/>
              </a:prstGeom>
              <a:blipFill rotWithShape="1">
                <a:blip r:embed="rId4"/>
                <a:stretch>
                  <a:fillRect l="-21" t="-19" r="-840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5304356" y="1737826"/>
                <a:ext cx="2000250" cy="514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56" y="1737826"/>
                <a:ext cx="2000250" cy="514350"/>
              </a:xfrm>
              <a:prstGeom prst="rect">
                <a:avLst/>
              </a:prstGeom>
              <a:blipFill rotWithShape="1">
                <a:blip r:embed="rId5"/>
                <a:stretch>
                  <a:fillRect l="-10" t="-91" r="-2149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5283199" y="2278951"/>
                <a:ext cx="3780790" cy="126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199" y="2278951"/>
                <a:ext cx="3780790" cy="1265555"/>
              </a:xfrm>
              <a:prstGeom prst="rect">
                <a:avLst/>
              </a:prstGeom>
              <a:blipFill rotWithShape="1">
                <a:blip r:embed="rId6"/>
                <a:stretch>
                  <a:fillRect l="-17" t="-45" r="-1025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5279296" y="4999469"/>
                <a:ext cx="3254375" cy="1668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96" y="4999469"/>
                <a:ext cx="3254375" cy="1668780"/>
              </a:xfrm>
              <a:prstGeom prst="rect">
                <a:avLst/>
              </a:prstGeom>
              <a:blipFill rotWithShape="1">
                <a:blip r:embed="rId7"/>
                <a:stretch>
                  <a:fillRect l="-17" t="-7" r="-15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1869393" y="3749893"/>
                <a:ext cx="2671445" cy="859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93" y="3749893"/>
                <a:ext cx="2671445" cy="859790"/>
              </a:xfrm>
              <a:prstGeom prst="rect">
                <a:avLst/>
              </a:prstGeom>
              <a:blipFill rotWithShape="1">
                <a:blip r:embed="rId8"/>
                <a:stretch>
                  <a:fillRect l="-22" t="-25" r="-111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5171847" y="3546705"/>
                <a:ext cx="5114925" cy="126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847" y="3546705"/>
                <a:ext cx="5114925" cy="1265555"/>
              </a:xfrm>
              <a:prstGeom prst="rect">
                <a:avLst/>
              </a:prstGeom>
              <a:blipFill rotWithShape="1">
                <a:blip r:embed="rId9"/>
                <a:stretch>
                  <a:fillRect l="-8" t="-18" r="-29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199528" y="90551"/>
                <a:ext cx="4269709" cy="139319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/>
                  <a:t>: </a:t>
                </a:r>
                <a:r>
                  <a:rPr lang="en-US" altLang="zh-TW" sz="2800" b="1" i="1" dirty="0"/>
                  <a:t>root mean square</a:t>
                </a:r>
                <a:r>
                  <a:rPr lang="en-US" altLang="zh-TW" sz="2800" dirty="0"/>
                  <a:t> of the previous derivatives of parameter w</a:t>
                </a:r>
                <a:endParaRPr lang="en-US" altLang="zh-TW" sz="28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28" y="90551"/>
                <a:ext cx="4269709" cy="1393190"/>
              </a:xfrm>
              <a:prstGeom prst="rect">
                <a:avLst/>
              </a:prstGeom>
              <a:blipFill rotWithShape="1">
                <a:blip r:embed="rId10"/>
                <a:stretch>
                  <a:fillRect l="-1131" t="-2124" r="-1116" b="-4804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6030216" y="5922645"/>
                <a:ext cx="39370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16" y="5922645"/>
                <a:ext cx="393700" cy="368935"/>
              </a:xfrm>
              <a:prstGeom prst="rect">
                <a:avLst/>
              </a:prstGeom>
              <a:blipFill rotWithShape="1">
                <a:blip r:embed="rId2"/>
                <a:stretch>
                  <a:fillRect l="-65" r="-1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297790" y="3975854"/>
                <a:ext cx="39751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90" y="3975854"/>
                <a:ext cx="397510" cy="368935"/>
              </a:xfrm>
              <a:prstGeom prst="rect">
                <a:avLst/>
              </a:prstGeom>
              <a:blipFill rotWithShape="1">
                <a:blip r:embed="rId3"/>
                <a:stretch>
                  <a:fillRect l="-91" t="-32" r="-1300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403255" y="1729795"/>
            <a:ext cx="7970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 when training 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244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285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618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59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145174" y="1514436"/>
                <a:ext cx="2707640" cy="737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74" y="1514436"/>
                <a:ext cx="2707640" cy="737870"/>
              </a:xfrm>
              <a:prstGeom prst="rect">
                <a:avLst/>
              </a:prstGeom>
              <a:blipFill rotWithShape="1">
                <a:blip r:embed="rId1"/>
                <a:stretch>
                  <a:fillRect l="-5" t="-81" r="-464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3352703" y="4265385"/>
                <a:ext cx="479378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52703" y="4265385"/>
                <a:ext cx="479378" cy="430530"/>
              </a:xfrm>
              <a:prstGeom prst="rect">
                <a:avLst/>
              </a:prstGeom>
              <a:blipFill rotWithShape="1">
                <a:blip r:embed="rId2"/>
                <a:stretch>
                  <a:fillRect l="5054" t="-5773" r="5136" b="-18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2145174" y="2413255"/>
                <a:ext cx="2707640" cy="73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74" y="2413255"/>
                <a:ext cx="2707640" cy="736600"/>
              </a:xfrm>
              <a:prstGeom prst="rect">
                <a:avLst/>
              </a:prstGeom>
              <a:blipFill rotWithShape="1">
                <a:blip r:embed="rId3"/>
                <a:stretch>
                  <a:fillRect l="-5" t="-35" r="-464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1919896" y="4911580"/>
                <a:ext cx="2875280" cy="732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96" y="4911580"/>
                <a:ext cx="2875280" cy="732790"/>
              </a:xfrm>
              <a:prstGeom prst="rect">
                <a:avLst/>
              </a:prstGeom>
              <a:blipFill rotWithShape="1">
                <a:blip r:embed="rId4"/>
                <a:stretch>
                  <a:fillRect l="-10" t="-67" r="-85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5340421" y="1698241"/>
                <a:ext cx="1275080" cy="417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1" y="1698241"/>
                <a:ext cx="1275080" cy="417195"/>
              </a:xfrm>
              <a:prstGeom prst="rect">
                <a:avLst/>
              </a:prstGeom>
              <a:blipFill rotWithShape="1">
                <a:blip r:embed="rId5"/>
                <a:stretch>
                  <a:fillRect l="-6" t="-60" r="-3630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5340421" y="2481235"/>
                <a:ext cx="4622800" cy="514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1" y="2481235"/>
                <a:ext cx="4622800" cy="514350"/>
              </a:xfrm>
              <a:prstGeom prst="rect">
                <a:avLst/>
              </a:prstGeom>
              <a:blipFill rotWithShape="1">
                <a:blip r:embed="rId6"/>
                <a:stretch>
                  <a:fillRect l="-2" t="-56" r="-617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2168157" y="3359185"/>
                <a:ext cx="2711450" cy="737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57" y="3359185"/>
                <a:ext cx="2711450" cy="737235"/>
              </a:xfrm>
              <a:prstGeom prst="rect">
                <a:avLst/>
              </a:prstGeom>
              <a:blipFill rotWithShape="1">
                <a:blip r:embed="rId7"/>
                <a:stretch>
                  <a:fillRect l="-10" t="-5" r="-38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304921" y="3468501"/>
                <a:ext cx="4670425" cy="514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21" y="3468501"/>
                <a:ext cx="4670425" cy="514350"/>
              </a:xfrm>
              <a:prstGeom prst="rect">
                <a:avLst/>
              </a:prstGeom>
              <a:blipFill rotWithShape="1">
                <a:blip r:embed="rId8"/>
                <a:stretch>
                  <a:fillRect l="-3" t="-25" r="-106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340421" y="4953756"/>
                <a:ext cx="4881245" cy="514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1" y="4953756"/>
                <a:ext cx="4881245" cy="514350"/>
              </a:xfrm>
              <a:prstGeom prst="rect">
                <a:avLst/>
              </a:prstGeom>
              <a:blipFill rotWithShape="1">
                <a:blip r:embed="rId9"/>
                <a:stretch>
                  <a:fillRect l="-1" t="-24" r="-259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253488" y="5649346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different universes, we use the same model, but  obtain 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85" y="3200594"/>
            <a:ext cx="4230471" cy="28480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56" y="3200594"/>
            <a:ext cx="4230471" cy="28480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17709" y="2758181"/>
            <a:ext cx="19678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123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370412" y="2748652"/>
            <a:ext cx="19678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345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926928" y="5977542"/>
                <a:ext cx="2242292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928" y="5977542"/>
                <a:ext cx="2242292" cy="953135"/>
              </a:xfrm>
              <a:prstGeom prst="rect">
                <a:avLst/>
              </a:prstGeom>
              <a:blipFill rotWithShape="1">
                <a:blip r:embed="rId4"/>
                <a:stretch>
                  <a:fillRect l="-9" t="-30" r="14" b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7157399" y="6017647"/>
                <a:ext cx="2242292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399" y="6017647"/>
                <a:ext cx="2242292" cy="953135"/>
              </a:xfrm>
              <a:prstGeom prst="rect">
                <a:avLst/>
              </a:prstGeom>
              <a:blipFill rotWithShape="1">
                <a:blip r:embed="rId4"/>
                <a:stretch>
                  <a:fillRect l="-14" t="-41" r="19" b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world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420815" y="25191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579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20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79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053860" y="3152182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952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7905011" y="4693609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52996" y="2812454"/>
            <a:ext cx="508635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about put this phenomenon in gradient descent?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Vanilla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946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643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484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719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386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395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998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785041" y="2032344"/>
                <a:ext cx="3055326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41" y="2032344"/>
                <a:ext cx="3055326" cy="477520"/>
              </a:xfrm>
              <a:prstGeom prst="rect">
                <a:avLst/>
              </a:prstGeom>
              <a:blipFill rotWithShape="1">
                <a:blip r:embed="rId1"/>
                <a:stretch>
                  <a:fillRect l="-2" t="-72" r="13" b="-2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785041" y="2619828"/>
                <a:ext cx="4393958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41" y="2619828"/>
                <a:ext cx="4393958" cy="477520"/>
              </a:xfrm>
              <a:prstGeom prst="rect">
                <a:avLst/>
              </a:prstGeom>
              <a:blipFill rotWithShape="1">
                <a:blip r:embed="rId2"/>
                <a:stretch>
                  <a:fillRect l="-2" t="-95" r="10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6786505" y="3221046"/>
                <a:ext cx="4169019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05" y="3221046"/>
                <a:ext cx="4169019" cy="477520"/>
              </a:xfrm>
              <a:prstGeom prst="rect">
                <a:avLst/>
              </a:prstGeom>
              <a:blipFill rotWithShape="1">
                <a:blip r:embed="rId3"/>
                <a:stretch>
                  <a:fillRect l="-6" t="-68" r="12" b="-2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801666" y="3779118"/>
                <a:ext cx="3993172" cy="47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666" y="3779118"/>
                <a:ext cx="3993172" cy="476885"/>
              </a:xfrm>
              <a:prstGeom prst="rect">
                <a:avLst/>
              </a:prstGeom>
              <a:blipFill rotWithShape="1">
                <a:blip r:embed="rId4"/>
                <a:stretch>
                  <a:fillRect l="-5" t="-49" r="12" b="-2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803130" y="4356069"/>
                <a:ext cx="4169019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30" y="4356069"/>
                <a:ext cx="4169019" cy="477520"/>
              </a:xfrm>
              <a:prstGeom prst="rect">
                <a:avLst/>
              </a:prstGeom>
              <a:blipFill rotWithShape="1">
                <a:blip r:embed="rId5"/>
                <a:stretch>
                  <a:fillRect l="-9" t="-126" r="15" b="-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4176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533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511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076407" y="4576468"/>
            <a:ext cx="19233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085390" y="4110059"/>
            <a:ext cx="19233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8139158" y="4897436"/>
            <a:ext cx="77588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2613519" y="2792155"/>
                <a:ext cx="689088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19" y="2792155"/>
                <a:ext cx="689088" cy="453390"/>
              </a:xfrm>
              <a:prstGeom prst="rect">
                <a:avLst/>
              </a:prstGeom>
              <a:blipFill rotWithShape="1">
                <a:blip r:embed="rId6"/>
                <a:stretch>
                  <a:fillRect l="-72" t="-13" r="88" b="-2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154829" y="3333998"/>
                <a:ext cx="689088" cy="45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29" y="3333998"/>
                <a:ext cx="689088" cy="452755"/>
              </a:xfrm>
              <a:prstGeom prst="rect">
                <a:avLst/>
              </a:prstGeom>
              <a:blipFill rotWithShape="1">
                <a:blip r:embed="rId7"/>
                <a:stretch>
                  <a:fillRect l="-3" t="-55" r="20" b="-2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4928647" y="3961865"/>
                <a:ext cx="689088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47" y="3961865"/>
                <a:ext cx="689088" cy="453390"/>
              </a:xfrm>
              <a:prstGeom prst="rect">
                <a:avLst/>
              </a:prstGeom>
              <a:blipFill rotWithShape="1">
                <a:blip r:embed="rId8"/>
                <a:stretch>
                  <a:fillRect l="-60" t="-22" r="76" b="-2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4852444" y="4800205"/>
                <a:ext cx="689088" cy="4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444" y="4800205"/>
                <a:ext cx="689088" cy="454025"/>
              </a:xfrm>
              <a:prstGeom prst="rect">
                <a:avLst/>
              </a:prstGeom>
              <a:blipFill rotWithShape="1">
                <a:blip r:embed="rId9"/>
                <a:stretch>
                  <a:fillRect l="-59" t="-53" r="76" b="-2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2191955" y="1994785"/>
                <a:ext cx="1078707" cy="43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55" y="1994785"/>
                <a:ext cx="1078707" cy="439420"/>
              </a:xfrm>
              <a:prstGeom prst="rect">
                <a:avLst/>
              </a:prstGeom>
              <a:blipFill rotWithShape="1">
                <a:blip r:embed="rId10"/>
                <a:stretch>
                  <a:fillRect l="-53" t="-57" r="38" b="-2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4385505" y="2678234"/>
                <a:ext cx="689088" cy="45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05" y="2678234"/>
                <a:ext cx="689088" cy="452755"/>
              </a:xfrm>
              <a:prstGeom prst="rect">
                <a:avLst/>
              </a:prstGeom>
              <a:blipFill rotWithShape="1">
                <a:blip r:embed="rId11"/>
                <a:stretch>
                  <a:fillRect l="-28" t="-97" r="-45846" b="-2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5590688" y="3462029"/>
                <a:ext cx="689088" cy="43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88" y="3462029"/>
                <a:ext cx="689088" cy="439420"/>
              </a:xfrm>
              <a:prstGeom prst="rect">
                <a:avLst/>
              </a:prstGeom>
              <a:blipFill rotWithShape="1">
                <a:blip r:embed="rId12"/>
                <a:stretch>
                  <a:fillRect l="-21" t="-2" r="-45853" b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5690094" y="4518579"/>
                <a:ext cx="689088" cy="44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94" y="4518579"/>
                <a:ext cx="689088" cy="440055"/>
              </a:xfrm>
              <a:prstGeom prst="rect">
                <a:avLst/>
              </a:prstGeom>
              <a:blipFill rotWithShape="1">
                <a:blip r:embed="rId13"/>
                <a:stretch>
                  <a:fillRect l="-72" t="-126" r="-45803" b="-2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2837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6786505" y="5424592"/>
                <a:ext cx="4169019" cy="47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Stop until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05" y="5424592"/>
                <a:ext cx="4169019" cy="472440"/>
              </a:xfrm>
              <a:prstGeom prst="rect">
                <a:avLst/>
              </a:prstGeom>
              <a:blipFill rotWithShape="1">
                <a:blip r:embed="rId14"/>
                <a:stretch>
                  <a:fillRect l="-6" t="-89" r="12" b="-2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bldLvl="0" animBg="1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615654" y="1468916"/>
                <a:ext cx="2580542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54" y="1468916"/>
                <a:ext cx="2580542" cy="477520"/>
              </a:xfrm>
              <a:prstGeom prst="rect">
                <a:avLst/>
              </a:prstGeom>
              <a:blipFill rotWithShape="1">
                <a:blip r:embed="rId1"/>
                <a:stretch>
                  <a:fillRect l="-9" t="-34" r="5" b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625909" y="2402286"/>
                <a:ext cx="3993172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2402286"/>
                <a:ext cx="3993172" cy="477520"/>
              </a:xfrm>
              <a:prstGeom prst="rect">
                <a:avLst/>
              </a:prstGeom>
              <a:blipFill rotWithShape="1">
                <a:blip r:embed="rId2"/>
                <a:stretch>
                  <a:fillRect l="-8" t="-17" r="15" b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6611536" y="3442919"/>
                <a:ext cx="3360126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3442919"/>
                <a:ext cx="3360126" cy="477520"/>
              </a:xfrm>
              <a:prstGeom prst="rect">
                <a:avLst/>
              </a:prstGeom>
              <a:blipFill rotWithShape="1">
                <a:blip r:embed="rId3"/>
                <a:stretch>
                  <a:fillRect l="-16" t="-6372" r="8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644584" y="3960557"/>
                <a:ext cx="3993172" cy="47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4" y="3960557"/>
                <a:ext cx="3993172" cy="476885"/>
              </a:xfrm>
              <a:prstGeom prst="rect">
                <a:avLst/>
              </a:prstGeom>
              <a:blipFill rotWithShape="1">
                <a:blip r:embed="rId4"/>
                <a:stretch>
                  <a:fillRect l="-14" t="-13" r="6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6625909" y="1930581"/>
            <a:ext cx="25805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6611535" y="2925645"/>
                <a:ext cx="4059271" cy="830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5" y="2925645"/>
                <a:ext cx="4059271" cy="830580"/>
              </a:xfrm>
              <a:prstGeom prst="rect">
                <a:avLst/>
              </a:prstGeom>
              <a:blipFill rotWithShape="1">
                <a:blip r:embed="rId5"/>
                <a:stretch>
                  <a:fillRect l="-14" t="-3617" r="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6619139" y="4492400"/>
                <a:ext cx="4044062" cy="84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9" y="4492400"/>
                <a:ext cx="4044062" cy="846455"/>
              </a:xfrm>
              <a:prstGeom prst="rect">
                <a:avLst/>
              </a:prstGeom>
              <a:blipFill rotWithShape="1">
                <a:blip r:embed="rId6"/>
                <a:stretch>
                  <a:fillRect l="-13" t="-3574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6625909" y="4954994"/>
                <a:ext cx="3360126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4954994"/>
                <a:ext cx="3360126" cy="477520"/>
              </a:xfrm>
              <a:prstGeom prst="rect">
                <a:avLst/>
              </a:prstGeom>
              <a:blipFill rotWithShape="1">
                <a:blip r:embed="rId7"/>
                <a:stretch>
                  <a:fillRect l="-9" t="-6269" r="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3006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280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157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4752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976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1976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1967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4228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5157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227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666629" y="5036311"/>
            <a:ext cx="19233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666629" y="4537020"/>
            <a:ext cx="19233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2579019" y="2978099"/>
                <a:ext cx="689088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19" y="2978099"/>
                <a:ext cx="689088" cy="453390"/>
              </a:xfrm>
              <a:prstGeom prst="rect">
                <a:avLst/>
              </a:prstGeom>
              <a:blipFill rotWithShape="1">
                <a:blip r:embed="rId8"/>
                <a:stretch>
                  <a:fillRect l="-41" t="-129" r="58" b="-2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3667986" y="3536864"/>
                <a:ext cx="689088" cy="45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986" y="3536864"/>
                <a:ext cx="689088" cy="452755"/>
              </a:xfrm>
              <a:prstGeom prst="rect">
                <a:avLst/>
              </a:prstGeom>
              <a:blipFill rotWithShape="1">
                <a:blip r:embed="rId9"/>
                <a:stretch>
                  <a:fillRect l="-33" t="-121" r="49" b="-2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4431205" y="4191935"/>
                <a:ext cx="689088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05" y="4191935"/>
                <a:ext cx="689088" cy="453390"/>
              </a:xfrm>
              <a:prstGeom prst="rect">
                <a:avLst/>
              </a:prstGeom>
              <a:blipFill rotWithShape="1">
                <a:blip r:embed="rId10"/>
                <a:stretch>
                  <a:fillRect l="-25" t="-66" r="42" b="-2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4570718" y="5185827"/>
                <a:ext cx="689088" cy="4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18" y="5185827"/>
                <a:ext cx="689088" cy="454025"/>
              </a:xfrm>
              <a:prstGeom prst="rect">
                <a:avLst/>
              </a:prstGeom>
              <a:blipFill rotWithShape="1">
                <a:blip r:embed="rId11"/>
                <a:stretch>
                  <a:fillRect l="-90" t="-92" r="15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2467216" y="2400299"/>
                <a:ext cx="689088" cy="43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16" y="2400299"/>
                <a:ext cx="689088" cy="439420"/>
              </a:xfrm>
              <a:prstGeom prst="rect">
                <a:avLst/>
              </a:prstGeom>
              <a:blipFill rotWithShape="1">
                <a:blip r:embed="rId12"/>
                <a:stretch>
                  <a:fillRect l="-35" t="-144" r="-45840" b="-2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4028347" y="2572537"/>
                <a:ext cx="689088" cy="45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47" y="2572537"/>
                <a:ext cx="689088" cy="452755"/>
              </a:xfrm>
              <a:prstGeom prst="rect">
                <a:avLst/>
              </a:prstGeom>
              <a:blipFill rotWithShape="1">
                <a:blip r:embed="rId13"/>
                <a:stretch>
                  <a:fillRect l="-79" t="-34" r="-45796" b="-2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5512977" y="3639798"/>
                <a:ext cx="689088" cy="43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977" y="3639798"/>
                <a:ext cx="689088" cy="439420"/>
              </a:xfrm>
              <a:prstGeom prst="rect">
                <a:avLst/>
              </a:prstGeom>
              <a:blipFill rotWithShape="1">
                <a:blip r:embed="rId14"/>
                <a:stretch>
                  <a:fillRect l="-79" t="-140" r="-4579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5505853" y="5381293"/>
                <a:ext cx="689088" cy="44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53" y="5381293"/>
                <a:ext cx="689088" cy="440055"/>
              </a:xfrm>
              <a:prstGeom prst="rect">
                <a:avLst/>
              </a:prstGeom>
              <a:blipFill rotWithShape="1">
                <a:blip r:embed="rId15"/>
                <a:stretch>
                  <a:fillRect l="-58" t="-69" r="-45816" b="-2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2806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293123" y="3495864"/>
            <a:ext cx="1008308" cy="39073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252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170403" y="4503974"/>
            <a:ext cx="761038" cy="86574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4495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4807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5191257" y="5706908"/>
            <a:ext cx="30800" cy="1044483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713726" y="5471970"/>
            <a:ext cx="3638550" cy="1198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movement.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962881" y="5776486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6629" y="5535602"/>
            <a:ext cx="30310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en-US" altLang="zh-TW" sz="2400" dirty="0"/>
          </a:p>
          <a:p>
            <a:r>
              <a:rPr lang="en-US" altLang="zh-TW" sz="2400" dirty="0"/>
              <a:t>of last step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33376" y="1542087"/>
            <a:ext cx="4223863" cy="1198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bldLvl="0" animBg="1"/>
      <p:bldP spid="85" grpId="0" bldLvl="0" animBg="1"/>
      <p:bldP spid="57" grpId="0"/>
      <p:bldP spid="5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0931769" y="534572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97890" y="766297"/>
            <a:ext cx="4024993" cy="5219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RMSProp</a:t>
            </a:r>
            <a:r>
              <a:rPr lang="en-US" altLang="zh-TW" sz="2800" dirty="0"/>
              <a:t> + Momentum 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17705" y="3635526"/>
            <a:ext cx="2809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17705" y="4001294"/>
            <a:ext cx="18950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7050157" y="3815991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7050157" y="423160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79" y="2162217"/>
            <a:ext cx="6624408" cy="4695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48115" y="2765303"/>
            <a:ext cx="211908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in the figure is a function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144469" y="4527759"/>
                <a:ext cx="1978932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69" y="4527759"/>
                <a:ext cx="1978932" cy="1198880"/>
              </a:xfrm>
              <a:prstGeom prst="rect">
                <a:avLst/>
              </a:prstGeom>
              <a:blipFill rotWithShape="1">
                <a:blip r:embed="rId2"/>
                <a:stretch>
                  <a:fillRect l="-4" t="-17" r="1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288269" y="6051890"/>
            <a:ext cx="19789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(true example)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92108" y="2977595"/>
            <a:ext cx="1204995" cy="8299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97103" y="5497532"/>
            <a:ext cx="1483297" cy="8299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large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678906" y="1212692"/>
                <a:ext cx="5198069" cy="114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06" y="1212692"/>
                <a:ext cx="5198069" cy="1143635"/>
              </a:xfrm>
              <a:prstGeom prst="rect">
                <a:avLst/>
              </a:prstGeom>
              <a:blipFill rotWithShape="1">
                <a:blip r:embed="rId3"/>
                <a:stretch>
                  <a:fillRect l="-2" t="-42" r="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710859" y="3985836"/>
                <a:ext cx="2291669" cy="8299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859" y="3985836"/>
                <a:ext cx="2291669" cy="829945"/>
              </a:xfrm>
              <a:prstGeom prst="rect">
                <a:avLst/>
              </a:prstGeom>
              <a:blipFill rotWithShape="1">
                <a:blip r:embed="rId4"/>
                <a:stretch>
                  <a:fillRect l="-285" t="-835" r="-271" b="-849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5759116" y="4924926"/>
            <a:ext cx="144379" cy="1443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5882351" y="4299284"/>
            <a:ext cx="828508" cy="64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4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558229" y="3049867"/>
                <a:ext cx="1400487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29" y="3049867"/>
                <a:ext cx="1400487" cy="829945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814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方程式" r:id="rId2" imgW="3657600" imgH="3352800" progId="Equation.3">
                  <p:embed/>
                </p:oleObj>
              </mc:Choice>
              <mc:Fallback>
                <p:oleObj name="方程式" r:id="rId2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863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518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9185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772331" y="1356089"/>
                <a:ext cx="2717165" cy="54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31" y="1356089"/>
                <a:ext cx="2717165" cy="548005"/>
              </a:xfrm>
              <a:prstGeom prst="rect">
                <a:avLst/>
              </a:prstGeom>
              <a:blipFill rotWithShape="1">
                <a:blip r:embed="rId4"/>
                <a:stretch>
                  <a:fillRect l="-21" t="-66" r="2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597695" y="2366222"/>
            <a:ext cx="52951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3418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495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610441" y="2800379"/>
                <a:ext cx="4406380" cy="62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41" y="2800379"/>
                <a:ext cx="4406380" cy="624840"/>
              </a:xfrm>
              <a:prstGeom prst="rect">
                <a:avLst/>
              </a:prstGeom>
              <a:blipFill rotWithShape="1">
                <a:blip r:embed="rId5"/>
                <a:stretch>
                  <a:fillRect l="-11" t="-5" r="1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260304" y="5979159"/>
            <a:ext cx="5238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95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514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023158" y="4052966"/>
            <a:ext cx="1633045" cy="4603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28997" y="3436602"/>
            <a:ext cx="1633045" cy="4603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7772331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7782542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566398" y="4040784"/>
            <a:ext cx="1633045" cy="8299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566398" y="3422742"/>
            <a:ext cx="1633045" cy="8299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693298" y="75518"/>
            <a:ext cx="297470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9" grpId="0" bldLvl="0" animBg="1"/>
      <p:bldP spid="10" grpId="0"/>
      <p:bldP spid="11" grpId="0"/>
      <p:bldP spid="12" grpId="0" bldLvl="0" animBg="1"/>
      <p:bldP spid="14" grpId="0"/>
      <p:bldP spid="15" grpId="0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558229" y="3049867"/>
                <a:ext cx="1400487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29" y="3049867"/>
                <a:ext cx="1400487" cy="829945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814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方程式" r:id="rId2" imgW="3657600" imgH="3352800" progId="Equation.3">
                  <p:embed/>
                </p:oleObj>
              </mc:Choice>
              <mc:Fallback>
                <p:oleObj name="方程式" r:id="rId2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863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518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9185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97695" y="2366222"/>
            <a:ext cx="52951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3418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495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610441" y="2800379"/>
                <a:ext cx="4406380" cy="62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41" y="2800379"/>
                <a:ext cx="4406380" cy="624840"/>
              </a:xfrm>
              <a:prstGeom prst="rect">
                <a:avLst/>
              </a:prstGeom>
              <a:blipFill rotWithShape="1">
                <a:blip r:embed="rId4"/>
                <a:stretch>
                  <a:fillRect l="-11" t="-5" r="1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260304" y="5979159"/>
            <a:ext cx="5238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95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514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687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693298" y="75518"/>
            <a:ext cx="297470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059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598707" y="6013892"/>
                <a:ext cx="2032157" cy="78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07" y="6013892"/>
                <a:ext cx="2032157" cy="786130"/>
              </a:xfrm>
              <a:prstGeom prst="rect">
                <a:avLst/>
              </a:prstGeom>
              <a:blipFill rotWithShape="1">
                <a:blip r:embed="rId6"/>
                <a:stretch>
                  <a:fillRect l="-8" t="-56" r="16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872694" y="2899587"/>
                <a:ext cx="3322139" cy="78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94" y="2899587"/>
                <a:ext cx="3322139" cy="786130"/>
              </a:xfrm>
              <a:prstGeom prst="rect">
                <a:avLst/>
              </a:prstGeom>
              <a:blipFill rotWithShape="1">
                <a:blip r:embed="rId7"/>
                <a:stretch>
                  <a:fillRect l="-3" t="-23" r="1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589080" y="5566010"/>
            <a:ext cx="2377921" cy="1383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7772331" y="1356089"/>
                <a:ext cx="2717165" cy="54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31" y="1356089"/>
                <a:ext cx="2717165" cy="548005"/>
              </a:xfrm>
              <a:prstGeom prst="rect">
                <a:avLst/>
              </a:prstGeom>
              <a:blipFill rotWithShape="1">
                <a:blip r:embed="rId8"/>
                <a:stretch>
                  <a:fillRect l="-21" t="-66" r="2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 bldLvl="0" animBg="1"/>
      <p:bldP spid="28" grpId="0"/>
      <p:bldP spid="29" grpId="0"/>
      <p:bldP spid="3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5158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973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558229" y="3049867"/>
                <a:ext cx="1400487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29" y="3049867"/>
                <a:ext cx="1400487" cy="829945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814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方程式" r:id="rId2" imgW="3657600" imgH="3352800" progId="Equation.3">
                  <p:embed/>
                </p:oleObj>
              </mc:Choice>
              <mc:Fallback>
                <p:oleObj name="方程式" r:id="rId2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863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518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9185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97695" y="2366222"/>
            <a:ext cx="52951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3418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495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610441" y="2800379"/>
                <a:ext cx="4406380" cy="62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41" y="2800379"/>
                <a:ext cx="4406380" cy="624840"/>
              </a:xfrm>
              <a:prstGeom prst="rect">
                <a:avLst/>
              </a:prstGeom>
              <a:blipFill rotWithShape="1">
                <a:blip r:embed="rId4"/>
                <a:stretch>
                  <a:fillRect l="-11" t="-5" r="1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260304" y="5979159"/>
            <a:ext cx="5238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95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687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059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858180" y="2870559"/>
                <a:ext cx="3322139" cy="78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80" y="2870559"/>
                <a:ext cx="3322139" cy="786130"/>
              </a:xfrm>
              <a:prstGeom prst="rect">
                <a:avLst/>
              </a:prstGeom>
              <a:blipFill rotWithShape="1">
                <a:blip r:embed="rId5"/>
                <a:stretch>
                  <a:fillRect l="-5" t="-46" r="19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5059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4464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873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5258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3603778" y="3592119"/>
                <a:ext cx="4406380" cy="62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78" y="3592119"/>
                <a:ext cx="4406380" cy="624840"/>
              </a:xfrm>
              <a:prstGeom prst="rect">
                <a:avLst/>
              </a:prstGeom>
              <a:blipFill rotWithShape="1">
                <a:blip r:embed="rId6"/>
                <a:stretch>
                  <a:fillRect l="-3" t="-89" r="6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6839677" y="3690958"/>
                <a:ext cx="3322139" cy="78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677" y="3690958"/>
                <a:ext cx="3322139" cy="786130"/>
              </a:xfrm>
              <a:prstGeom prst="rect">
                <a:avLst/>
              </a:prstGeom>
              <a:blipFill rotWithShape="1">
                <a:blip r:embed="rId7"/>
                <a:stretch>
                  <a:fillRect l="-3" t="-43" r="16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469325" y="4284519"/>
            <a:ext cx="27731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362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9081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9182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6856699" y="4902744"/>
            <a:ext cx="1215924" cy="829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558004" y="5029473"/>
            <a:ext cx="1284304" cy="829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4920285" y="6019181"/>
            <a:ext cx="5238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5712752" y="6025439"/>
            <a:ext cx="5238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7262168" y="6034579"/>
            <a:ext cx="5276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7772331" y="1356089"/>
                <a:ext cx="2717165" cy="54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31" y="1356089"/>
                <a:ext cx="2717165" cy="548005"/>
              </a:xfrm>
              <a:prstGeom prst="rect">
                <a:avLst/>
              </a:prstGeom>
              <a:blipFill rotWithShape="1">
                <a:blip r:embed="rId8"/>
                <a:stretch>
                  <a:fillRect l="-21" t="-66" r="2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7" grpId="0" bldLvl="0" animBg="1"/>
      <p:bldP spid="39" grpId="0"/>
      <p:bldP spid="40" grpId="0"/>
      <p:bldP spid="22" grpId="0"/>
      <p:bldP spid="41" grpId="0" bldLvl="0" animBg="1"/>
      <p:bldP spid="42" grpId="0" bldLvl="0" animBg="1"/>
      <p:bldP spid="43008" grpId="0" bldLvl="0" animBg="1"/>
      <p:bldP spid="46" grpId="0" bldLvl="0" animBg="1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6266276" y="1825625"/>
                <a:ext cx="3221355" cy="485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76" y="1825625"/>
                <a:ext cx="3221355" cy="485775"/>
              </a:xfrm>
              <a:prstGeom prst="rect">
                <a:avLst/>
              </a:prstGeom>
              <a:blipFill rotWithShape="1">
                <a:blip r:embed="rId1"/>
                <a:stretch>
                  <a:fillRect l="-3" r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478327" y="2513767"/>
            <a:ext cx="52951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478327" y="3075896"/>
                <a:ext cx="7021273" cy="625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27" y="3075896"/>
                <a:ext cx="7021273" cy="625475"/>
              </a:xfrm>
              <a:prstGeom prst="rect">
                <a:avLst/>
              </a:prstGeom>
              <a:blipFill rotWithShape="1">
                <a:blip r:embed="rId2"/>
                <a:stretch>
                  <a:fillRect l="-8" t="-94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047687" y="3842936"/>
                <a:ext cx="4142969" cy="78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687" y="3842936"/>
                <a:ext cx="4142969" cy="787400"/>
              </a:xfrm>
              <a:prstGeom prst="rect">
                <a:avLst/>
              </a:prstGeom>
              <a:blipFill rotWithShape="1">
                <a:blip r:embed="rId3"/>
                <a:stretch>
                  <a:fillRect l="-11" t="-70" r="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478327" y="4833984"/>
                <a:ext cx="6184410" cy="625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27" y="4833984"/>
                <a:ext cx="6184410" cy="625475"/>
              </a:xfrm>
              <a:prstGeom prst="rect">
                <a:avLst/>
              </a:prstGeom>
              <a:blipFill rotWithShape="1">
                <a:blip r:embed="rId4"/>
                <a:stretch>
                  <a:fillRect l="-9" t="-58" r="1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917615" y="3878760"/>
                <a:ext cx="4394776" cy="78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15" y="3878760"/>
                <a:ext cx="4394776" cy="787400"/>
              </a:xfrm>
              <a:prstGeom prst="rect">
                <a:avLst/>
              </a:prstGeom>
              <a:blipFill rotWithShape="1">
                <a:blip r:embed="rId5"/>
                <a:stretch>
                  <a:fillRect l="-1" t="-23" r="1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7979197" y="106211"/>
            <a:ext cx="2688803" cy="1857425"/>
            <a:chOff x="6455197" y="106211"/>
            <a:chExt cx="2688803" cy="18574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671830" cy="14503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71830" cy="145034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0167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01675" cy="36893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2047687" y="5708823"/>
                <a:ext cx="4142969" cy="78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687" y="5708823"/>
                <a:ext cx="4142969" cy="787400"/>
              </a:xfrm>
              <a:prstGeom prst="rect">
                <a:avLst/>
              </a:prstGeom>
              <a:blipFill rotWithShape="1">
                <a:blip r:embed="rId8"/>
                <a:stretch>
                  <a:fillRect l="-11" t="-22" r="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917615" y="5727753"/>
                <a:ext cx="4394776" cy="78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15" y="5727753"/>
                <a:ext cx="4394776" cy="787400"/>
              </a:xfrm>
              <a:prstGeom prst="rect">
                <a:avLst/>
              </a:prstGeom>
              <a:blipFill rotWithShape="1">
                <a:blip r:embed="rId9"/>
                <a:stretch>
                  <a:fillRect l="-1" t="-7" r="1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061845" y="445828"/>
            <a:ext cx="654119" cy="80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  <p:bldP spid="9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10749</Words>
  <Application>WPS 演示</Application>
  <PresentationFormat>宽屏</PresentationFormat>
  <Paragraphs>1834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43</vt:i4>
      </vt:variant>
    </vt:vector>
  </HeadingPairs>
  <TitlesOfParts>
    <vt:vector size="103" baseType="lpstr">
      <vt:lpstr>Arial</vt:lpstr>
      <vt:lpstr>方正书宋_GBK</vt:lpstr>
      <vt:lpstr>Wingdings</vt:lpstr>
      <vt:lpstr>Cambria Math</vt:lpstr>
      <vt:lpstr>times</vt:lpstr>
      <vt:lpstr>苹方-简</vt:lpstr>
      <vt:lpstr>Calibri</vt:lpstr>
      <vt:lpstr>Calibri Light</vt:lpstr>
      <vt:lpstr>Helvetica Neue</vt:lpstr>
      <vt:lpstr>微软雅黑</vt:lpstr>
      <vt:lpstr>汉仪旗黑KW</vt:lpstr>
      <vt:lpstr>宋体</vt:lpstr>
      <vt:lpstr>Arial Unicode MS</vt:lpstr>
      <vt:lpstr>汉仪书宋二KW</vt:lpstr>
      <vt:lpstr>PMingLiU</vt:lpstr>
      <vt:lpstr>宋体-繁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Class 2</vt:lpstr>
      <vt:lpstr>Three Steps for Deep Learning</vt:lpstr>
      <vt:lpstr>Fully Connect Feedforward Network</vt:lpstr>
      <vt:lpstr>Parallel Universes</vt:lpstr>
      <vt:lpstr>Step 2: Goodness of Function</vt:lpstr>
      <vt:lpstr>Step 3: Gradient Descent</vt:lpstr>
      <vt:lpstr>Step 3: Gradient Descent</vt:lpstr>
      <vt:lpstr>Step 3: Gradient Descent</vt:lpstr>
      <vt:lpstr>Step 3: Gradient Descent</vt:lpstr>
      <vt:lpstr>Two Classes</vt:lpstr>
      <vt:lpstr>Probability from Class - Feature</vt:lpstr>
      <vt:lpstr>PowerPoint 演示文稿</vt:lpstr>
      <vt:lpstr>Maximum Likelihood</vt:lpstr>
      <vt:lpstr>Now we can do classification </vt:lpstr>
      <vt:lpstr>Posterior Probability</vt:lpstr>
      <vt:lpstr>PowerPoint 演示文稿</vt:lpstr>
      <vt:lpstr>Why CNN for Image</vt:lpstr>
      <vt:lpstr>Why CNN for Image</vt:lpstr>
      <vt:lpstr>Why CNN for Image</vt:lpstr>
      <vt:lpstr>CNN – Convolution</vt:lpstr>
      <vt:lpstr>CNN – Convolution</vt:lpstr>
      <vt:lpstr>CNN – Convolution</vt:lpstr>
      <vt:lpstr>CNN – Convolution</vt:lpstr>
      <vt:lpstr>CNN – Colorful image</vt:lpstr>
      <vt:lpstr>CNN – Max Pooling</vt:lpstr>
      <vt:lpstr>The whole CNN</vt:lpstr>
      <vt:lpstr>Flatten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ReLU</vt:lpstr>
      <vt:lpstr>ReLU</vt:lpstr>
      <vt:lpstr>Learning Rate</vt:lpstr>
      <vt:lpstr>Adagrad</vt:lpstr>
      <vt:lpstr>RMSProp</vt:lpstr>
      <vt:lpstr>RMSProp</vt:lpstr>
      <vt:lpstr>In physical world ……</vt:lpstr>
      <vt:lpstr>Review: Vanilla Gradient Descent</vt:lpstr>
      <vt:lpstr>Momentum</vt:lpstr>
      <vt:lpstr>Adam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xiaoyin</dc:creator>
  <cp:lastModifiedBy>xiaoyin</cp:lastModifiedBy>
  <cp:revision>27</cp:revision>
  <dcterms:created xsi:type="dcterms:W3CDTF">2020-05-04T12:03:07Z</dcterms:created>
  <dcterms:modified xsi:type="dcterms:W3CDTF">2020-05-04T12:03:07Z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