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9" r:id="rId6"/>
    <p:sldId id="270" r:id="rId7"/>
    <p:sldId id="271" r:id="rId8"/>
    <p:sldId id="272" r:id="rId9"/>
    <p:sldId id="273" r:id="rId10"/>
    <p:sldId id="274" r:id="rId11"/>
    <p:sldId id="268" r:id="rId12"/>
    <p:sldId id="277" r:id="rId13"/>
    <p:sldId id="278" r:id="rId14"/>
    <p:sldId id="275" r:id="rId15"/>
    <p:sldId id="276" r:id="rId16"/>
    <p:sldId id="264" r:id="rId17"/>
    <p:sldId id="266" r:id="rId18"/>
    <p:sldId id="267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/>
    <p:restoredTop sz="94582"/>
  </p:normalViewPr>
  <p:slideViewPr>
    <p:cSldViewPr>
      <p:cViewPr>
        <p:scale>
          <a:sx n="81" d="100"/>
          <a:sy n="81" d="100"/>
        </p:scale>
        <p:origin x="480" y="144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77C0-B7CC-C245-B189-549F2E2BD01C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97DB-5EAB-E942-BEB4-0E8E719F50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353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73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13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1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789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27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12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12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97DB-5EAB-E942-BEB4-0E8E719F502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847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3665" y="2402651"/>
            <a:ext cx="9462804" cy="5289936"/>
            <a:chOff x="10783665" y="2402651"/>
            <a:chExt cx="9462804" cy="5289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66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60755" y="2402651"/>
            <a:ext cx="9462804" cy="5289936"/>
            <a:chOff x="-1960755" y="2402651"/>
            <a:chExt cx="9462804" cy="5289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60755" y="2402651"/>
              <a:ext cx="9462804" cy="52899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9258" y="4039651"/>
            <a:ext cx="15733333" cy="2015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500" b="1" kern="0" spc="100" dirty="0">
                <a:solidFill>
                  <a:srgbClr val="FFFFFF"/>
                </a:solidFill>
                <a:latin typeface="Gmarket Sans Bold" pitchFamily="34" charset="0"/>
              </a:rPr>
              <a:t>BIT BOOK KIOSK</a:t>
            </a:r>
            <a:endParaRPr lang="en-US" sz="125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7608" y="711657"/>
            <a:ext cx="548803" cy="306795"/>
            <a:chOff x="1047608" y="711657"/>
            <a:chExt cx="548803" cy="3067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08" y="711657"/>
              <a:ext cx="548803" cy="30679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2638363" y="705965"/>
            <a:ext cx="44728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20</a:t>
            </a:r>
            <a:r>
              <a:rPr lang="en-US" altLang="ko-KR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21</a:t>
            </a:r>
            <a:r>
              <a:rPr 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. </a:t>
            </a:r>
            <a:r>
              <a:rPr lang="en-US" altLang="ko-KR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11</a:t>
            </a:r>
            <a:r>
              <a:rPr 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.09</a:t>
            </a:r>
            <a:r>
              <a:rPr lang="ko-KR" alt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- 20</a:t>
            </a:r>
            <a:r>
              <a:rPr lang="en-US" altLang="ko-KR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21</a:t>
            </a:r>
            <a:r>
              <a:rPr 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. </a:t>
            </a:r>
            <a:r>
              <a:rPr lang="en-US" altLang="ko-KR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11</a:t>
            </a:r>
            <a:r>
              <a:rPr lang="ko-KR" alt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.15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590800" y="3467100"/>
            <a:ext cx="73541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i="1" kern="0" spc="800" dirty="0">
                <a:solidFill>
                  <a:srgbClr val="FFFFFF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a Agreement Signature" pitchFamily="34" charset="0"/>
              </a:rPr>
              <a:t>세상 쉬운 </a:t>
            </a:r>
            <a:r>
              <a:rPr lang="en-US" altLang="ko-KR" sz="4800" i="1" kern="0" spc="800" dirty="0">
                <a:solidFill>
                  <a:srgbClr val="FFFFFF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a Agreement Signature" pitchFamily="34" charset="0"/>
              </a:rPr>
              <a:t>:</a:t>
            </a:r>
            <a:r>
              <a:rPr lang="ko-KR" altLang="en-US" sz="4800" i="1" kern="0" spc="800" dirty="0">
                <a:solidFill>
                  <a:srgbClr val="FFFFFF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a Agreement Signature" pitchFamily="34" charset="0"/>
              </a:rPr>
              <a:t> </a:t>
            </a:r>
            <a:r>
              <a:rPr lang="en-US" altLang="ko-KR" sz="4800" i="1" kern="0" spc="800" dirty="0">
                <a:solidFill>
                  <a:srgbClr val="FFFFFF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a Agreement Signature" pitchFamily="34" charset="0"/>
              </a:rPr>
              <a:t>DB</a:t>
            </a:r>
            <a:r>
              <a:rPr lang="ko-KR" altLang="en-US" sz="4800" i="1" kern="0" spc="800" dirty="0">
                <a:solidFill>
                  <a:srgbClr val="FFFFFF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a Agreement Signature" pitchFamily="34" charset="0"/>
              </a:rPr>
              <a:t>자바라</a:t>
            </a:r>
            <a:endParaRPr lang="en-US" sz="1200" i="1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프로그램 흐름도</a:t>
            </a:r>
            <a:endParaRPr lang="en-US" sz="1000" dirty="0"/>
          </a:p>
        </p:txBody>
      </p:sp>
      <p:sp>
        <p:nvSpPr>
          <p:cNvPr id="40" name="Object 40"/>
          <p:cNvSpPr txBox="1"/>
          <p:nvPr/>
        </p:nvSpPr>
        <p:spPr>
          <a:xfrm>
            <a:off x="1322010" y="724396"/>
            <a:ext cx="32027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F3307-A1BB-E840-9DD5-903397E4824D}"/>
              </a:ext>
            </a:extLst>
          </p:cNvPr>
          <p:cNvSpPr/>
          <p:nvPr/>
        </p:nvSpPr>
        <p:spPr>
          <a:xfrm>
            <a:off x="7239000" y="1943100"/>
            <a:ext cx="3810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MAIN</a:t>
            </a:r>
            <a:endParaRPr kumimoji="1"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D1A162-06E6-6042-940A-86943AEEA721}"/>
              </a:ext>
            </a:extLst>
          </p:cNvPr>
          <p:cNvSpPr/>
          <p:nvPr/>
        </p:nvSpPr>
        <p:spPr>
          <a:xfrm>
            <a:off x="2989838" y="3238500"/>
            <a:ext cx="260228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회원가입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2C009F7-8353-3642-919B-975104067FE3}"/>
              </a:ext>
            </a:extLst>
          </p:cNvPr>
          <p:cNvSpPr/>
          <p:nvPr/>
        </p:nvSpPr>
        <p:spPr>
          <a:xfrm>
            <a:off x="7842860" y="3238500"/>
            <a:ext cx="260228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로그인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A374C1-CF80-2045-8F27-E846796A98D0}"/>
              </a:ext>
            </a:extLst>
          </p:cNvPr>
          <p:cNvSpPr/>
          <p:nvPr/>
        </p:nvSpPr>
        <p:spPr>
          <a:xfrm>
            <a:off x="13154400" y="3238500"/>
            <a:ext cx="260228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종료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E054CBD-E25B-D04A-9451-A9A2400F07DF}"/>
              </a:ext>
            </a:extLst>
          </p:cNvPr>
          <p:cNvSpPr/>
          <p:nvPr/>
        </p:nvSpPr>
        <p:spPr>
          <a:xfrm>
            <a:off x="8176546" y="4229533"/>
            <a:ext cx="1955132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로그인 </a:t>
            </a:r>
            <a:r>
              <a:rPr kumimoji="1"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ID</a:t>
            </a:r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식별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C5F53-AA3B-8E42-8828-B23CF9795390}"/>
              </a:ext>
            </a:extLst>
          </p:cNvPr>
          <p:cNvSpPr/>
          <p:nvPr/>
        </p:nvSpPr>
        <p:spPr>
          <a:xfrm>
            <a:off x="642955" y="7149557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내 정보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F4100BA-BC54-1448-BC8B-A05619B8EAE0}"/>
              </a:ext>
            </a:extLst>
          </p:cNvPr>
          <p:cNvSpPr/>
          <p:nvPr/>
        </p:nvSpPr>
        <p:spPr>
          <a:xfrm>
            <a:off x="4280341" y="7141540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주문내역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F45D8DC-69DD-5248-8342-78A664B81855}"/>
              </a:ext>
            </a:extLst>
          </p:cNvPr>
          <p:cNvSpPr/>
          <p:nvPr/>
        </p:nvSpPr>
        <p:spPr>
          <a:xfrm>
            <a:off x="2461648" y="7147080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도서검색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A395B7-90B6-1245-AE19-67127395D3D8}"/>
              </a:ext>
            </a:extLst>
          </p:cNvPr>
          <p:cNvSpPr/>
          <p:nvPr/>
        </p:nvSpPr>
        <p:spPr>
          <a:xfrm>
            <a:off x="6099034" y="7141540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도서추천</a:t>
            </a:r>
            <a:endParaRPr kumimoji="1"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0620A33-1F0B-1644-816D-75FCF4522E42}"/>
              </a:ext>
            </a:extLst>
          </p:cNvPr>
          <p:cNvSpPr/>
          <p:nvPr/>
        </p:nvSpPr>
        <p:spPr>
          <a:xfrm>
            <a:off x="7917728" y="7141540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로그아웃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E729E4-51FD-4E46-B15A-A4234005BCD4}"/>
              </a:ext>
            </a:extLst>
          </p:cNvPr>
          <p:cNvSpPr/>
          <p:nvPr/>
        </p:nvSpPr>
        <p:spPr>
          <a:xfrm>
            <a:off x="10515600" y="7149557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도서등록</a:t>
            </a:r>
            <a:endParaRPr kumimoji="1"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D382EC-E950-7F42-AC67-3DD13764959C}"/>
              </a:ext>
            </a:extLst>
          </p:cNvPr>
          <p:cNvSpPr/>
          <p:nvPr/>
        </p:nvSpPr>
        <p:spPr>
          <a:xfrm>
            <a:off x="12349573" y="7149525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자료관리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2BC57D9-E7FC-6047-9F3D-212C4351C2E0}"/>
              </a:ext>
            </a:extLst>
          </p:cNvPr>
          <p:cNvSpPr/>
          <p:nvPr/>
        </p:nvSpPr>
        <p:spPr>
          <a:xfrm>
            <a:off x="14183545" y="7149525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매출현황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C5BC44C-9828-CA4C-A3A3-76C274162C39}"/>
              </a:ext>
            </a:extLst>
          </p:cNvPr>
          <p:cNvSpPr/>
          <p:nvPr/>
        </p:nvSpPr>
        <p:spPr>
          <a:xfrm>
            <a:off x="16073143" y="7141540"/>
            <a:ext cx="1452857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로그아웃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923929A5-59DA-C241-BD52-01E3EC7C3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43302" y="2933700"/>
            <a:ext cx="609600" cy="1"/>
          </a:xfrm>
          <a:prstGeom prst="bentConnector3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F9B60FF5-448D-A942-A9CB-0AD31EB61304}"/>
              </a:ext>
            </a:extLst>
          </p:cNvPr>
          <p:cNvCxnSpPr>
            <a:cxnSpLocks/>
            <a:stCxn id="3" idx="2"/>
            <a:endCxn id="83" idx="0"/>
          </p:cNvCxnSpPr>
          <p:nvPr/>
        </p:nvCxnSpPr>
        <p:spPr>
          <a:xfrm rot="5400000">
            <a:off x="6412690" y="507190"/>
            <a:ext cx="609600" cy="4853021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93ED6E6-8C8D-9344-9FBF-8A93FCBD0F25}"/>
              </a:ext>
            </a:extLst>
          </p:cNvPr>
          <p:cNvCxnSpPr>
            <a:cxnSpLocks/>
            <a:stCxn id="86" idx="0"/>
            <a:endCxn id="3" idx="2"/>
          </p:cNvCxnSpPr>
          <p:nvPr/>
        </p:nvCxnSpPr>
        <p:spPr>
          <a:xfrm rot="16200000" flipV="1">
            <a:off x="11494971" y="277929"/>
            <a:ext cx="609600" cy="5311541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84476F99-3322-324A-B2D6-15EB9E0C152B}"/>
              </a:ext>
            </a:extLst>
          </p:cNvPr>
          <p:cNvCxnSpPr>
            <a:cxnSpLocks/>
            <a:stCxn id="130" idx="2"/>
            <a:endCxn id="89" idx="0"/>
          </p:cNvCxnSpPr>
          <p:nvPr/>
        </p:nvCxnSpPr>
        <p:spPr>
          <a:xfrm rot="5400000">
            <a:off x="2564846" y="4710905"/>
            <a:ext cx="1243191" cy="3634113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818D018-83D7-AA4A-8447-9BA61E5B5D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94239" y="5258092"/>
            <a:ext cx="9417" cy="8831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2104DFE-8DBE-1E49-B410-07B54C6AE6D3}"/>
              </a:ext>
            </a:extLst>
          </p:cNvPr>
          <p:cNvSpPr/>
          <p:nvPr/>
        </p:nvSpPr>
        <p:spPr>
          <a:xfrm>
            <a:off x="4114800" y="5220566"/>
            <a:ext cx="177739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USER</a:t>
            </a:r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로그인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A0D7FC2-EB5B-8945-8D96-4F93A70FA0CA}"/>
              </a:ext>
            </a:extLst>
          </p:cNvPr>
          <p:cNvSpPr/>
          <p:nvPr/>
        </p:nvSpPr>
        <p:spPr>
          <a:xfrm>
            <a:off x="12192000" y="5220566"/>
            <a:ext cx="177739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관리자 로그인</a:t>
            </a: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CF3834A0-1815-9F41-BBAA-F3AFCE9B1FF9}"/>
              </a:ext>
            </a:extLst>
          </p:cNvPr>
          <p:cNvCxnSpPr>
            <a:cxnSpLocks/>
            <a:stCxn id="130" idx="2"/>
            <a:endCxn id="92" idx="0"/>
          </p:cNvCxnSpPr>
          <p:nvPr/>
        </p:nvCxnSpPr>
        <p:spPr>
          <a:xfrm rot="5400000">
            <a:off x="3475430" y="5619013"/>
            <a:ext cx="1240714" cy="1815420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132">
            <a:extLst>
              <a:ext uri="{FF2B5EF4-FFF2-40B4-BE49-F238E27FC236}">
                <a16:creationId xmlns:a16="http://schemas.microsoft.com/office/drawing/2014/main" id="{5D4D3F12-814B-4E43-9E6D-10FFF6B078BA}"/>
              </a:ext>
            </a:extLst>
          </p:cNvPr>
          <p:cNvCxnSpPr>
            <a:cxnSpLocks/>
            <a:stCxn id="130" idx="2"/>
            <a:endCxn id="91" idx="0"/>
          </p:cNvCxnSpPr>
          <p:nvPr/>
        </p:nvCxnSpPr>
        <p:spPr>
          <a:xfrm rot="16200000" flipH="1">
            <a:off x="4387546" y="6522316"/>
            <a:ext cx="1235174" cy="3273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2B81C597-003E-534A-ACC2-88D8A34C4B29}"/>
              </a:ext>
            </a:extLst>
          </p:cNvPr>
          <p:cNvCxnSpPr>
            <a:cxnSpLocks/>
            <a:stCxn id="130" idx="2"/>
            <a:endCxn id="94" idx="0"/>
          </p:cNvCxnSpPr>
          <p:nvPr/>
        </p:nvCxnSpPr>
        <p:spPr>
          <a:xfrm rot="16200000" flipH="1">
            <a:off x="5296893" y="5612970"/>
            <a:ext cx="1235174" cy="1821966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A860FE9C-6589-A14D-A859-9D0ED543E321}"/>
              </a:ext>
            </a:extLst>
          </p:cNvPr>
          <p:cNvCxnSpPr>
            <a:cxnSpLocks/>
            <a:stCxn id="130" idx="2"/>
            <a:endCxn id="95" idx="0"/>
          </p:cNvCxnSpPr>
          <p:nvPr/>
        </p:nvCxnSpPr>
        <p:spPr>
          <a:xfrm rot="16200000" flipH="1">
            <a:off x="6206240" y="4703623"/>
            <a:ext cx="1235174" cy="3640660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BB97D2DA-7F81-F34F-84EE-5E95014ADCFC}"/>
              </a:ext>
            </a:extLst>
          </p:cNvPr>
          <p:cNvCxnSpPr>
            <a:cxnSpLocks/>
            <a:stCxn id="131" idx="2"/>
            <a:endCxn id="97" idx="0"/>
          </p:cNvCxnSpPr>
          <p:nvPr/>
        </p:nvCxnSpPr>
        <p:spPr>
          <a:xfrm rot="5400000">
            <a:off x="11539768" y="5608627"/>
            <a:ext cx="1243191" cy="1838668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[E] 144">
            <a:extLst>
              <a:ext uri="{FF2B5EF4-FFF2-40B4-BE49-F238E27FC236}">
                <a16:creationId xmlns:a16="http://schemas.microsoft.com/office/drawing/2014/main" id="{3E754416-984E-9649-9D29-28EAF4E32E4B}"/>
              </a:ext>
            </a:extLst>
          </p:cNvPr>
          <p:cNvCxnSpPr>
            <a:cxnSpLocks/>
            <a:stCxn id="131" idx="2"/>
            <a:endCxn id="106" idx="0"/>
          </p:cNvCxnSpPr>
          <p:nvPr/>
        </p:nvCxnSpPr>
        <p:spPr>
          <a:xfrm rot="16200000" flipH="1">
            <a:off x="13373756" y="5613306"/>
            <a:ext cx="1243159" cy="1829277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B562D703-E106-D14E-A09D-A2B352C9FCAE}"/>
              </a:ext>
            </a:extLst>
          </p:cNvPr>
          <p:cNvCxnSpPr>
            <a:cxnSpLocks/>
            <a:stCxn id="131" idx="2"/>
            <a:endCxn id="98" idx="0"/>
          </p:cNvCxnSpPr>
          <p:nvPr/>
        </p:nvCxnSpPr>
        <p:spPr>
          <a:xfrm rot="5400000">
            <a:off x="12456771" y="6525598"/>
            <a:ext cx="1243159" cy="4695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C1CF7CEA-0965-9D41-AEE0-6339AFCE4289}"/>
              </a:ext>
            </a:extLst>
          </p:cNvPr>
          <p:cNvCxnSpPr>
            <a:cxnSpLocks/>
            <a:stCxn id="131" idx="2"/>
            <a:endCxn id="110" idx="0"/>
          </p:cNvCxnSpPr>
          <p:nvPr/>
        </p:nvCxnSpPr>
        <p:spPr>
          <a:xfrm rot="16200000" flipH="1">
            <a:off x="14322547" y="4664515"/>
            <a:ext cx="1235174" cy="3718875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B3FC8A02-211F-CF46-B4E1-7A9B6D29184E}"/>
              </a:ext>
            </a:extLst>
          </p:cNvPr>
          <p:cNvCxnSpPr>
            <a:cxnSpLocks/>
            <a:stCxn id="87" idx="2"/>
            <a:endCxn id="130" idx="0"/>
          </p:cNvCxnSpPr>
          <p:nvPr/>
        </p:nvCxnSpPr>
        <p:spPr>
          <a:xfrm rot="5400000">
            <a:off x="6926189" y="2992642"/>
            <a:ext cx="305233" cy="4150615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72DDF0E3-B14D-804D-B418-7A696C7B3060}"/>
              </a:ext>
            </a:extLst>
          </p:cNvPr>
          <p:cNvCxnSpPr>
            <a:cxnSpLocks/>
            <a:stCxn id="131" idx="0"/>
            <a:endCxn id="87" idx="2"/>
          </p:cNvCxnSpPr>
          <p:nvPr/>
        </p:nvCxnSpPr>
        <p:spPr>
          <a:xfrm rot="16200000" flipV="1">
            <a:off x="10964789" y="3104657"/>
            <a:ext cx="305233" cy="3926585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0C46E344-945C-B745-833D-3D9363BBD169}"/>
              </a:ext>
            </a:extLst>
          </p:cNvPr>
          <p:cNvCxnSpPr>
            <a:cxnSpLocks/>
            <a:stCxn id="84" idx="2"/>
            <a:endCxn id="87" idx="0"/>
          </p:cNvCxnSpPr>
          <p:nvPr/>
        </p:nvCxnSpPr>
        <p:spPr>
          <a:xfrm rot="16200000" flipH="1">
            <a:off x="8996440" y="4071860"/>
            <a:ext cx="305233" cy="10111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TextBox 983">
            <a:extLst>
              <a:ext uri="{FF2B5EF4-FFF2-40B4-BE49-F238E27FC236}">
                <a16:creationId xmlns:a16="http://schemas.microsoft.com/office/drawing/2014/main" id="{85930468-5329-9247-8905-B7E2DB870BDB}"/>
              </a:ext>
            </a:extLst>
          </p:cNvPr>
          <p:cNvSpPr txBox="1"/>
          <p:nvPr/>
        </p:nvSpPr>
        <p:spPr>
          <a:xfrm>
            <a:off x="630685" y="7931083"/>
            <a:ext cx="149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정보수정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회원탈퇴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뒤로가기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F424E8D-1A85-2246-B4D6-05B2FC4992E0}"/>
              </a:ext>
            </a:extLst>
          </p:cNvPr>
          <p:cNvSpPr txBox="1"/>
          <p:nvPr/>
        </p:nvSpPr>
        <p:spPr>
          <a:xfrm>
            <a:off x="2362200" y="7926129"/>
            <a:ext cx="1873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전체리스트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카테고리 별 검색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제목별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검색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저자명 검색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출판사명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검색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책 구매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A13D60B-1A7B-6041-B673-0CD338EB151C}"/>
              </a:ext>
            </a:extLst>
          </p:cNvPr>
          <p:cNvSpPr txBox="1"/>
          <p:nvPr/>
        </p:nvSpPr>
        <p:spPr>
          <a:xfrm>
            <a:off x="4290977" y="7923066"/>
            <a:ext cx="160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주문내역출력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F25236D-22F0-9343-90F4-927C703615B8}"/>
              </a:ext>
            </a:extLst>
          </p:cNvPr>
          <p:cNvSpPr txBox="1"/>
          <p:nvPr/>
        </p:nvSpPr>
        <p:spPr>
          <a:xfrm>
            <a:off x="6132705" y="7926129"/>
            <a:ext cx="149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랜덤 추천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367D960-B2A0-9B41-B7F7-16D51A43B08E}"/>
              </a:ext>
            </a:extLst>
          </p:cNvPr>
          <p:cNvSpPr txBox="1"/>
          <p:nvPr/>
        </p:nvSpPr>
        <p:spPr>
          <a:xfrm>
            <a:off x="7917728" y="7923066"/>
            <a:ext cx="149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로그아웃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503D929-EE3E-0C46-B2A7-191339B630EF}"/>
              </a:ext>
            </a:extLst>
          </p:cNvPr>
          <p:cNvSpPr txBox="1"/>
          <p:nvPr/>
        </p:nvSpPr>
        <p:spPr>
          <a:xfrm>
            <a:off x="10515600" y="7923066"/>
            <a:ext cx="149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신규도서등록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D84CE29-30B9-4D45-8D74-5667CF7C3284}"/>
              </a:ext>
            </a:extLst>
          </p:cNvPr>
          <p:cNvSpPr txBox="1"/>
          <p:nvPr/>
        </p:nvSpPr>
        <p:spPr>
          <a:xfrm>
            <a:off x="12349573" y="7923066"/>
            <a:ext cx="14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기존도서수정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기존도서삭제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82C96ED-57F0-E34F-B1E7-2346BE315961}"/>
              </a:ext>
            </a:extLst>
          </p:cNvPr>
          <p:cNvSpPr txBox="1"/>
          <p:nvPr/>
        </p:nvSpPr>
        <p:spPr>
          <a:xfrm>
            <a:off x="14190986" y="7923066"/>
            <a:ext cx="1498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전체 매출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일별 매출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월별 매출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뒤로가기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1B345-4449-1442-BC95-4DF939558225}"/>
              </a:ext>
            </a:extLst>
          </p:cNvPr>
          <p:cNvSpPr txBox="1"/>
          <p:nvPr/>
        </p:nvSpPr>
        <p:spPr>
          <a:xfrm>
            <a:off x="16073143" y="7923066"/>
            <a:ext cx="149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73261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9600" y="-247619"/>
            <a:ext cx="10475162" cy="10933333"/>
            <a:chOff x="5885714" y="-247619"/>
            <a:chExt cx="12819048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5714" y="-247619"/>
              <a:ext cx="12819048" cy="10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13" name="Object 40">
            <a:extLst>
              <a:ext uri="{FF2B5EF4-FFF2-40B4-BE49-F238E27FC236}">
                <a16:creationId xmlns:a16="http://schemas.microsoft.com/office/drawing/2014/main" id="{3F26121B-3928-F44A-96E3-61739CA1CBD5}"/>
              </a:ext>
            </a:extLst>
          </p:cNvPr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기능별 소개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메인</a:t>
            </a:r>
            <a:endParaRPr lang="en-US" dirty="0"/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E5EFB80C-7804-DA4C-BCF7-BF1AC77F9500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메인 화면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F4356-5A50-6A4E-A5FE-345D2E0C9569}"/>
              </a:ext>
            </a:extLst>
          </p:cNvPr>
          <p:cNvSpPr txBox="1"/>
          <p:nvPr/>
        </p:nvSpPr>
        <p:spPr>
          <a:xfrm>
            <a:off x="1322010" y="2557165"/>
            <a:ext cx="624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로그인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회원 가입 후 로그인 가능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관리자 계정은 사전에 생성 된 계정으로 가입 절차를 거치지 않고 로그인 기능 이용 가능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회원가입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아이디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비밀번호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이메일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전화번호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주소 정보를 요구하는 형식에 맞추어 기입 후 가입하는 기능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프로그램 종료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3F03E42-B45A-9E45-85A3-8BEDB2BDA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89" y="691550"/>
            <a:ext cx="8934577" cy="8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9600" y="-247619"/>
            <a:ext cx="10475162" cy="10933333"/>
            <a:chOff x="5885714" y="-247619"/>
            <a:chExt cx="12819048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5714" y="-247619"/>
              <a:ext cx="12819048" cy="10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13" name="Object 40">
            <a:extLst>
              <a:ext uri="{FF2B5EF4-FFF2-40B4-BE49-F238E27FC236}">
                <a16:creationId xmlns:a16="http://schemas.microsoft.com/office/drawing/2014/main" id="{3F26121B-3928-F44A-96E3-61739CA1CBD5}"/>
              </a:ext>
            </a:extLst>
          </p:cNvPr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기능별 소개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메인</a:t>
            </a:r>
            <a:endParaRPr lang="en-US" dirty="0"/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E5EFB80C-7804-DA4C-BCF7-BF1AC77F9500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로그인</a:t>
            </a:r>
            <a:endParaRPr lang="en-US" sz="1000" dirty="0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214B08B-0430-634C-97ED-5557484EA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25" y="575868"/>
            <a:ext cx="9700184" cy="9135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AA2E8A-942B-664A-A596-588B75B56A83}"/>
              </a:ext>
            </a:extLst>
          </p:cNvPr>
          <p:cNvSpPr txBox="1"/>
          <p:nvPr/>
        </p:nvSpPr>
        <p:spPr>
          <a:xfrm>
            <a:off x="1322010" y="2557165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로그인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아이디와 비밀번호를 입력 받아 로그인 하는 기능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아이디는 영문과 숫자만 입력이 가능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비밀번호는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영어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특수문자로</a:t>
            </a:r>
            <a:r>
              <a:rPr kumimoji="1" lang="ko-KR" altLang="en-US" dirty="0"/>
              <a:t> 이루어진 </a:t>
            </a:r>
            <a:r>
              <a:rPr kumimoji="1" lang="en-US" altLang="ko-KR" dirty="0"/>
              <a:t>6~20</a:t>
            </a:r>
            <a:r>
              <a:rPr kumimoji="1" lang="ko-KR" altLang="en-US" dirty="0"/>
              <a:t>개 사이의 문자열만 입력 가능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로그인 한 계정의  </a:t>
            </a:r>
            <a:r>
              <a:rPr kumimoji="1" lang="en-US" altLang="ko-KR" dirty="0" err="1"/>
              <a:t>loginId</a:t>
            </a:r>
            <a:r>
              <a:rPr kumimoji="1" lang="ko-KR" altLang="en-US" dirty="0"/>
              <a:t> 값이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이상이면 사용자 메뉴가 노출되고 </a:t>
            </a:r>
            <a:r>
              <a:rPr kumimoji="1" lang="en-US" altLang="ko-KR" dirty="0"/>
              <a:t>9</a:t>
            </a:r>
            <a:r>
              <a:rPr kumimoji="1" lang="ko-KR" altLang="en-US" dirty="0"/>
              <a:t>이하일 경우 관리자 메뉴가 노출됨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loginId</a:t>
            </a:r>
            <a:r>
              <a:rPr kumimoji="1" lang="ko-KR" altLang="en-US" dirty="0"/>
              <a:t>의 값이 없다면 로그인 실패 메시지가 출력됨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0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9600" y="-247619"/>
            <a:ext cx="10475162" cy="10933333"/>
            <a:chOff x="5885714" y="-247619"/>
            <a:chExt cx="12819048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5714" y="-247619"/>
              <a:ext cx="12819048" cy="10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13" name="Object 40">
            <a:extLst>
              <a:ext uri="{FF2B5EF4-FFF2-40B4-BE49-F238E27FC236}">
                <a16:creationId xmlns:a16="http://schemas.microsoft.com/office/drawing/2014/main" id="{3F26121B-3928-F44A-96E3-61739CA1CBD5}"/>
              </a:ext>
            </a:extLst>
          </p:cNvPr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기능별 소개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메인</a:t>
            </a:r>
            <a:endParaRPr lang="en-US" dirty="0"/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E5EFB80C-7804-DA4C-BCF7-BF1AC77F9500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로그인</a:t>
            </a:r>
            <a:r>
              <a:rPr lang="en-US" altLang="ko-KR" sz="2400" dirty="0">
                <a:solidFill>
                  <a:srgbClr val="606060"/>
                </a:solidFill>
                <a:latin typeface="Noto Sans CJK KR Medium" pitchFamily="34" charset="0"/>
              </a:rPr>
              <a:t>_</a:t>
            </a:r>
            <a:r>
              <a:rPr lang="en-US" altLang="ko-KR" sz="2400" dirty="0" err="1">
                <a:solidFill>
                  <a:srgbClr val="606060"/>
                </a:solidFill>
                <a:latin typeface="Noto Sans CJK KR Medium" pitchFamily="34" charset="0"/>
              </a:rPr>
              <a:t>PatternChk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클래스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A2E8A-942B-664A-A596-588B75B56A83}"/>
              </a:ext>
            </a:extLst>
          </p:cNvPr>
          <p:cNvSpPr txBox="1"/>
          <p:nvPr/>
        </p:nvSpPr>
        <p:spPr>
          <a:xfrm>
            <a:off x="1322010" y="2557165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 err="1"/>
              <a:t>PatternChk</a:t>
            </a:r>
            <a:r>
              <a:rPr kumimoji="1" lang="ko-KR" altLang="en-US" dirty="0"/>
              <a:t> 클래스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사용자의 입력 값을 판별해 주는 클래스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아이디 형식에 맞지 않을 시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맞을 시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반환해 주는 </a:t>
            </a:r>
            <a:r>
              <a:rPr kumimoji="1" lang="ko-KR" altLang="en-US" dirty="0" err="1"/>
              <a:t>메소드들이</a:t>
            </a:r>
            <a:r>
              <a:rPr kumimoji="1" lang="ko-KR" altLang="en-US" dirty="0"/>
              <a:t> 모여있다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9ABFF0-F637-C348-91E3-C56C45E2E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00" y="349542"/>
            <a:ext cx="7689800" cy="95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9600" y="-247619"/>
            <a:ext cx="10475162" cy="10933333"/>
            <a:chOff x="5885714" y="-247619"/>
            <a:chExt cx="12819048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5714" y="-247619"/>
              <a:ext cx="12819048" cy="10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13" name="Object 40">
            <a:extLst>
              <a:ext uri="{FF2B5EF4-FFF2-40B4-BE49-F238E27FC236}">
                <a16:creationId xmlns:a16="http://schemas.microsoft.com/office/drawing/2014/main" id="{3F26121B-3928-F44A-96E3-61739CA1CBD5}"/>
              </a:ext>
            </a:extLst>
          </p:cNvPr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기능별 소개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메인</a:t>
            </a:r>
            <a:endParaRPr lang="en-US" dirty="0"/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E5EFB80C-7804-DA4C-BCF7-BF1AC77F9500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회원가입</a:t>
            </a:r>
            <a:endParaRPr lang="en-US" sz="1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D171E0-0E8A-AD47-8C66-25E7C8DB0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95300"/>
            <a:ext cx="9468300" cy="9385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E03D71-6506-B64E-9F16-466D3A2C35DB}"/>
              </a:ext>
            </a:extLst>
          </p:cNvPr>
          <p:cNvSpPr txBox="1"/>
          <p:nvPr/>
        </p:nvSpPr>
        <p:spPr>
          <a:xfrm>
            <a:off x="1322010" y="2557165"/>
            <a:ext cx="624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회원 가입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사용자에게 </a:t>
            </a:r>
            <a:r>
              <a:rPr kumimoji="1" lang="ko-KR" altLang="en-US" dirty="0" err="1"/>
              <a:t>입력값을</a:t>
            </a:r>
            <a:r>
              <a:rPr kumimoji="1" lang="ko-KR" altLang="en-US" dirty="0"/>
              <a:t> 받아서 회원 가입을 하는 기능을 가진 클래스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userController</a:t>
            </a:r>
            <a:r>
              <a:rPr kumimoji="1" lang="ko-KR" altLang="en-US" dirty="0"/>
              <a:t> 클래스의 </a:t>
            </a:r>
            <a:r>
              <a:rPr kumimoji="1" lang="en-US" altLang="ko-KR" dirty="0" err="1"/>
              <a:t>patternChk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메소드는</a:t>
            </a:r>
            <a:r>
              <a:rPr kumimoji="1" lang="ko-KR" altLang="en-US" dirty="0"/>
              <a:t> 이용하여 받은 </a:t>
            </a:r>
            <a:r>
              <a:rPr kumimoji="1" lang="ko-KR" altLang="en-US" dirty="0" err="1"/>
              <a:t>입력값이</a:t>
            </a:r>
            <a:r>
              <a:rPr kumimoji="1" lang="ko-KR" altLang="en-US" dirty="0"/>
              <a:t> 맞는 형식인지 확인해 주는 기능을 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09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9600" y="-247619"/>
            <a:ext cx="10475162" cy="10933333"/>
            <a:chOff x="5885714" y="-247619"/>
            <a:chExt cx="12819048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5714" y="-247619"/>
              <a:ext cx="12819048" cy="10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13" name="Object 40">
            <a:extLst>
              <a:ext uri="{FF2B5EF4-FFF2-40B4-BE49-F238E27FC236}">
                <a16:creationId xmlns:a16="http://schemas.microsoft.com/office/drawing/2014/main" id="{3F26121B-3928-F44A-96E3-61739CA1CBD5}"/>
              </a:ext>
            </a:extLst>
          </p:cNvPr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기능별 소개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메인</a:t>
            </a:r>
            <a:endParaRPr lang="en-US" dirty="0"/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E5EFB80C-7804-DA4C-BCF7-BF1AC77F9500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프로그램 종료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496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95238" y="3409524"/>
            <a:ext cx="20076190" cy="7050232"/>
            <a:chOff x="-895238" y="3409524"/>
            <a:chExt cx="20076190" cy="7050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95238" y="3409524"/>
              <a:ext cx="20076190" cy="70502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24072" y="4662411"/>
            <a:ext cx="7147807" cy="1512957"/>
            <a:chOff x="9824072" y="4662411"/>
            <a:chExt cx="7147807" cy="15129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0168" y="3905932"/>
              <a:ext cx="14295614" cy="30259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4072" y="4662411"/>
              <a:ext cx="7147807" cy="15129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24072" y="6351909"/>
            <a:ext cx="7147807" cy="1512957"/>
            <a:chOff x="9824072" y="6351909"/>
            <a:chExt cx="7147807" cy="15129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0168" y="5595430"/>
              <a:ext cx="14295614" cy="3025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4072" y="6351909"/>
              <a:ext cx="7147807" cy="1512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24072" y="8041407"/>
            <a:ext cx="7147807" cy="1512957"/>
            <a:chOff x="9824072" y="8041407"/>
            <a:chExt cx="7147807" cy="15129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0168" y="7284928"/>
              <a:ext cx="14295614" cy="302591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4072" y="8041407"/>
              <a:ext cx="7147807" cy="15129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 rot="-5400000">
            <a:off x="88911" y="1042132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009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22010" y="1865543"/>
            <a:ext cx="11045557" cy="12263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600" dirty="0">
                <a:solidFill>
                  <a:srgbClr val="606060"/>
                </a:solidFill>
                <a:latin typeface="Noto Sans CJK KR Black" pitchFamily="34" charset="0"/>
                <a:cs typeface="Noto Sans CJK KR Black" pitchFamily="34" charset="0"/>
              </a:rPr>
              <a:t>등린이</a:t>
            </a:r>
            <a:r>
              <a:rPr lang="en-US" sz="4600" dirty="0">
                <a:solidFill>
                  <a:srgbClr val="606060"/>
                </a:solidFill>
                <a:latin typeface="Noto Sans CJK KR Medium" pitchFamily="34" charset="0"/>
                <a:cs typeface="Noto Sans CJK KR Medium" pitchFamily="34" charset="0"/>
              </a:rPr>
              <a:t>에 의한 </a:t>
            </a:r>
            <a:r>
              <a:rPr lang="en-US" sz="4600" dirty="0">
                <a:solidFill>
                  <a:srgbClr val="606060"/>
                </a:solidFill>
                <a:latin typeface="Noto Sans CJK KR Black" pitchFamily="34" charset="0"/>
                <a:cs typeface="Noto Sans CJK KR Black" pitchFamily="34" charset="0"/>
              </a:rPr>
              <a:t>등린이</a:t>
            </a:r>
            <a:r>
              <a:rPr lang="en-US" sz="4600" dirty="0">
                <a:solidFill>
                  <a:srgbClr val="606060"/>
                </a:solidFill>
                <a:latin typeface="Noto Sans CJK KR Medium" pitchFamily="34" charset="0"/>
                <a:cs typeface="Noto Sans CJK KR Medium" pitchFamily="34" charset="0"/>
              </a:rPr>
              <a:t>를 위한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047619" y="1994600"/>
            <a:ext cx="1188638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프로젝트에 대한 </a:t>
            </a:r>
            <a:r>
              <a:rPr lang="en-US" sz="1500" dirty="0" err="1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간략한</a:t>
            </a:r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500" dirty="0" err="1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명을</a:t>
            </a:r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 입력해주세요. 또는 현재 페이지의 요약내용을 입력해주세요. 사용된 폰트는 Noto Sans CJK KR Regular 입니다. 레이아웃을 쓰임에 맞게 다양하게 활용해주세요.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78918" y="2255762"/>
            <a:ext cx="752983" cy="60610"/>
            <a:chOff x="8278918" y="2255762"/>
            <a:chExt cx="752983" cy="606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278918" y="2255762"/>
              <a:ext cx="752983" cy="6061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22010" y="1530190"/>
            <a:ext cx="6355081" cy="422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INSIGHT &amp; SOLUTION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3178274" y="4131434"/>
            <a:ext cx="3203557" cy="453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AS is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796197" y="4131434"/>
            <a:ext cx="320355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FE7949"/>
                </a:solidFill>
                <a:latin typeface="Noto Sans CJK KR Bold" pitchFamily="34" charset="0"/>
                <a:cs typeface="Noto Sans CJK KR Bold" pitchFamily="34" charset="0"/>
              </a:rPr>
              <a:t>Soultion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908508" y="5241839"/>
            <a:ext cx="354101" cy="354101"/>
            <a:chOff x="8908508" y="5241839"/>
            <a:chExt cx="354101" cy="35410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908508" y="5241839"/>
              <a:ext cx="354101" cy="354101"/>
              <a:chOff x="8908508" y="5241839"/>
              <a:chExt cx="354101" cy="35410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08508" y="5241839"/>
                <a:ext cx="354101" cy="354101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8852706" y="5263180"/>
              <a:ext cx="489876" cy="45258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606060"/>
                  </a:solidFill>
                  <a:latin typeface="Noto Sans CJK KR Regular" pitchFamily="34" charset="0"/>
                  <a:cs typeface="Noto Sans CJK KR Regular" pitchFamily="34" charset="0"/>
                </a:rPr>
                <a:t>&gt;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8918813" y="6931337"/>
            <a:ext cx="354101" cy="354101"/>
            <a:chOff x="8918813" y="6931337"/>
            <a:chExt cx="354101" cy="35410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918813" y="6931337"/>
              <a:ext cx="354101" cy="354101"/>
              <a:chOff x="8918813" y="6931337"/>
              <a:chExt cx="354101" cy="35410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18813" y="6931337"/>
                <a:ext cx="354101" cy="354101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8863010" y="6952678"/>
              <a:ext cx="489876" cy="45258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606060"/>
                  </a:solidFill>
                  <a:latin typeface="Noto Sans CJK KR Regular" pitchFamily="34" charset="0"/>
                  <a:cs typeface="Noto Sans CJK KR Regular" pitchFamily="34" charset="0"/>
                </a:rPr>
                <a:t>&gt;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8879467" y="8620835"/>
            <a:ext cx="354101" cy="354101"/>
            <a:chOff x="8879467" y="8620835"/>
            <a:chExt cx="354101" cy="35410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879467" y="8620835"/>
              <a:ext cx="354101" cy="354101"/>
              <a:chOff x="8879467" y="8620835"/>
              <a:chExt cx="354101" cy="35410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79467" y="8620835"/>
                <a:ext cx="354101" cy="354101"/>
              </a:xfrm>
              <a:prstGeom prst="rect">
                <a:avLst/>
              </a:prstGeom>
            </p:spPr>
          </p:pic>
        </p:grpSp>
        <p:sp>
          <p:nvSpPr>
            <p:cNvPr id="43" name="Object 43"/>
            <p:cNvSpPr txBox="1"/>
            <p:nvPr/>
          </p:nvSpPr>
          <p:spPr>
            <a:xfrm>
              <a:off x="8823664" y="8642176"/>
              <a:ext cx="489876" cy="45258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606060"/>
                  </a:solidFill>
                  <a:latin typeface="Noto Sans CJK KR Regular" pitchFamily="34" charset="0"/>
                  <a:cs typeface="Noto Sans CJK KR Regular" pitchFamily="34" charset="0"/>
                </a:rPr>
                <a:t>&gt;</a:t>
              </a:r>
              <a:endParaRPr lang="en-US"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023048" y="5131919"/>
            <a:ext cx="6851143" cy="847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 </a:t>
            </a:r>
            <a:r>
              <a:rPr lang="en-US" sz="15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항목과 관련된 세부내용을</a:t>
            </a:r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 이곳에 입력해주세요.</a:t>
            </a:r>
          </a:p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322010" y="8041407"/>
            <a:ext cx="6916086" cy="1512957"/>
            <a:chOff x="1322010" y="8041407"/>
            <a:chExt cx="6916086" cy="151295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38934" y="8041407"/>
              <a:ext cx="6899161" cy="1512957"/>
              <a:chOff x="1338934" y="8041407"/>
              <a:chExt cx="6899161" cy="151295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38934" y="8041407"/>
                <a:ext cx="6899161" cy="15129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22010" y="8041407"/>
              <a:ext cx="6916086" cy="1512957"/>
              <a:chOff x="1322010" y="8041407"/>
              <a:chExt cx="6916086" cy="151295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22010" y="8041407"/>
                <a:ext cx="6916086" cy="151295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322010" y="4662411"/>
            <a:ext cx="6916086" cy="1512957"/>
            <a:chOff x="1322010" y="4662411"/>
            <a:chExt cx="6916086" cy="151295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22010" y="4662411"/>
              <a:ext cx="6916086" cy="1512957"/>
              <a:chOff x="1322010" y="4662411"/>
              <a:chExt cx="6916086" cy="151295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22010" y="4662411"/>
                <a:ext cx="6916086" cy="151295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22010" y="4662411"/>
              <a:ext cx="6916086" cy="1512957"/>
              <a:chOff x="1322010" y="4662411"/>
              <a:chExt cx="6916086" cy="151295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22010" y="4662411"/>
                <a:ext cx="6916086" cy="1512957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322010" y="6351909"/>
            <a:ext cx="6916086" cy="1512957"/>
            <a:chOff x="1322010" y="6351909"/>
            <a:chExt cx="6916086" cy="151295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322010" y="6351909"/>
              <a:ext cx="6916086" cy="1512957"/>
              <a:chOff x="1322010" y="6351909"/>
              <a:chExt cx="6916086" cy="1512957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22010" y="6351909"/>
                <a:ext cx="6916086" cy="1512957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22010" y="6351909"/>
              <a:ext cx="6916086" cy="1512957"/>
              <a:chOff x="1322010" y="6351909"/>
              <a:chExt cx="6916086" cy="1512957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22010" y="6351909"/>
                <a:ext cx="6916086" cy="1512957"/>
              </a:xfrm>
              <a:prstGeom prst="rect">
                <a:avLst/>
              </a:prstGeom>
            </p:spPr>
          </p:pic>
        </p:grpSp>
      </p:grpSp>
      <p:sp>
        <p:nvSpPr>
          <p:cNvPr id="70" name="Object 70"/>
          <p:cNvSpPr txBox="1"/>
          <p:nvPr/>
        </p:nvSpPr>
        <p:spPr>
          <a:xfrm>
            <a:off x="2172700" y="5279464"/>
            <a:ext cx="1769900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 입력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3412952" y="5128992"/>
            <a:ext cx="6615636" cy="847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</a:p>
          <a:p>
            <a:r>
              <a:rPr lang="en-US" sz="1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2172700" y="6968962"/>
            <a:ext cx="1769900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 입력</a:t>
            </a:r>
            <a:endParaRPr lang="en-US" dirty="0"/>
          </a:p>
        </p:txBody>
      </p:sp>
      <p:sp>
        <p:nvSpPr>
          <p:cNvPr id="73" name="Object 73"/>
          <p:cNvSpPr txBox="1"/>
          <p:nvPr/>
        </p:nvSpPr>
        <p:spPr>
          <a:xfrm>
            <a:off x="3412952" y="6818490"/>
            <a:ext cx="6615636" cy="847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</a:p>
          <a:p>
            <a:r>
              <a:rPr lang="en-US" sz="1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  <a:endParaRPr lang="en-US" dirty="0"/>
          </a:p>
        </p:txBody>
      </p:sp>
      <p:sp>
        <p:nvSpPr>
          <p:cNvPr id="74" name="Object 74"/>
          <p:cNvSpPr txBox="1"/>
          <p:nvPr/>
        </p:nvSpPr>
        <p:spPr>
          <a:xfrm>
            <a:off x="2172700" y="8658460"/>
            <a:ext cx="1769900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 입력</a:t>
            </a:r>
            <a:endParaRPr lang="en-US" dirty="0"/>
          </a:p>
        </p:txBody>
      </p:sp>
      <p:sp>
        <p:nvSpPr>
          <p:cNvPr id="75" name="Object 75"/>
          <p:cNvSpPr txBox="1"/>
          <p:nvPr/>
        </p:nvSpPr>
        <p:spPr>
          <a:xfrm>
            <a:off x="3412952" y="8507988"/>
            <a:ext cx="6615636" cy="847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</a:p>
          <a:p>
            <a:r>
              <a:rPr lang="en-US" sz="1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1800124" y="8655261"/>
            <a:ext cx="253892" cy="259710"/>
            <a:chOff x="1800124" y="8655261"/>
            <a:chExt cx="253892" cy="25971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124" y="8655261"/>
              <a:ext cx="253892" cy="25971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97216" y="5289034"/>
            <a:ext cx="259710" cy="259710"/>
            <a:chOff x="1797216" y="5289034"/>
            <a:chExt cx="259710" cy="25971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7216" y="5289034"/>
              <a:ext cx="259710" cy="25971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813975" y="6949791"/>
            <a:ext cx="228869" cy="263924"/>
            <a:chOff x="1813975" y="6949791"/>
            <a:chExt cx="228869" cy="26392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3975" y="6949791"/>
              <a:ext cx="228869" cy="263924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10296276" y="5281274"/>
            <a:ext cx="1769900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FE7949"/>
                </a:solidFill>
                <a:latin typeface="Noto Sans CJK KR Bold" pitchFamily="34" charset="0"/>
                <a:cs typeface="Noto Sans CJK KR Bold" pitchFamily="34" charset="0"/>
              </a:rPr>
              <a:t>키워드 입력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10302491" y="6970771"/>
            <a:ext cx="1769900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FE7949"/>
                </a:solidFill>
                <a:latin typeface="Noto Sans CJK KR Bold" pitchFamily="34" charset="0"/>
                <a:cs typeface="Noto Sans CJK KR Bold" pitchFamily="34" charset="0"/>
              </a:rPr>
              <a:t>키워드 입력</a:t>
            </a:r>
            <a:endParaRPr lang="en-US" dirty="0"/>
          </a:p>
        </p:txBody>
      </p:sp>
      <p:sp>
        <p:nvSpPr>
          <p:cNvPr id="87" name="Object 87"/>
          <p:cNvSpPr txBox="1"/>
          <p:nvPr/>
        </p:nvSpPr>
        <p:spPr>
          <a:xfrm>
            <a:off x="10296276" y="8660269"/>
            <a:ext cx="1769900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FE7949"/>
                </a:solidFill>
                <a:latin typeface="Noto Sans CJK KR Bold" pitchFamily="34" charset="0"/>
                <a:cs typeface="Noto Sans CJK KR Bold" pitchFamily="34" charset="0"/>
              </a:rPr>
              <a:t>키워드 입력</a:t>
            </a:r>
            <a:endParaRPr lang="en-US" dirty="0"/>
          </a:p>
        </p:txBody>
      </p:sp>
      <p:sp>
        <p:nvSpPr>
          <p:cNvPr id="88" name="Object 88"/>
          <p:cNvSpPr txBox="1"/>
          <p:nvPr/>
        </p:nvSpPr>
        <p:spPr>
          <a:xfrm>
            <a:off x="12023048" y="6821417"/>
            <a:ext cx="6851143" cy="847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</a:p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</a:t>
            </a:r>
            <a:r>
              <a:rPr lang="en-US" sz="15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세부내용을 이곳에</a:t>
            </a:r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 입력해주세요.</a:t>
            </a:r>
            <a:endParaRPr lang="en-US" dirty="0"/>
          </a:p>
        </p:txBody>
      </p:sp>
      <p:sp>
        <p:nvSpPr>
          <p:cNvPr id="89" name="Object 89"/>
          <p:cNvSpPr txBox="1"/>
          <p:nvPr/>
        </p:nvSpPr>
        <p:spPr>
          <a:xfrm>
            <a:off x="12023048" y="8510914"/>
            <a:ext cx="6851143" cy="847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</a:t>
            </a:r>
            <a:r>
              <a:rPr lang="en-US" sz="15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세부내용을 이곳에 입력</a:t>
            </a:r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해주세요.</a:t>
            </a:r>
          </a:p>
          <a:p>
            <a:r>
              <a:rPr lang="en-US" sz="15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 항목과 관련된 세부내용을 이곳에 입력해주세요.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2089284" y="5258406"/>
            <a:ext cx="2007954" cy="142857"/>
            <a:chOff x="12089284" y="5258406"/>
            <a:chExt cx="2007954" cy="14285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89284" y="5258406"/>
              <a:ext cx="2007954" cy="14285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273016" y="7266390"/>
            <a:ext cx="1578603" cy="142857"/>
            <a:chOff x="13273016" y="7266390"/>
            <a:chExt cx="1578603" cy="142857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73016" y="7266390"/>
              <a:ext cx="1578603" cy="14285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266892" y="8678837"/>
            <a:ext cx="2013532" cy="142857"/>
            <a:chOff x="13266892" y="8678837"/>
            <a:chExt cx="2013532" cy="14285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66892" y="8678837"/>
              <a:ext cx="2013532" cy="14285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334458" y="8671509"/>
            <a:ext cx="253892" cy="259710"/>
            <a:chOff x="10334458" y="8671509"/>
            <a:chExt cx="253892" cy="25971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34458" y="8671509"/>
              <a:ext cx="253892" cy="25971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0331550" y="5308528"/>
            <a:ext cx="259710" cy="259710"/>
            <a:chOff x="10331550" y="5308528"/>
            <a:chExt cx="259710" cy="259710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31550" y="5308528"/>
              <a:ext cx="259710" cy="25971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0348309" y="6994610"/>
            <a:ext cx="228869" cy="263924"/>
            <a:chOff x="10348309" y="6994610"/>
            <a:chExt cx="228869" cy="263924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48309" y="6994610"/>
              <a:ext cx="228869" cy="26392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D9652-A330-1A4A-B8F2-78C38217B01E}"/>
              </a:ext>
            </a:extLst>
          </p:cNvPr>
          <p:cNvSpPr/>
          <p:nvPr/>
        </p:nvSpPr>
        <p:spPr>
          <a:xfrm>
            <a:off x="1813975" y="876300"/>
            <a:ext cx="14492825" cy="370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개선방향 </a:t>
            </a:r>
            <a:r>
              <a:rPr kumimoji="1" lang="ko-KR" altLang="en-US" dirty="0" err="1"/>
              <a:t>장표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3D67235E-5E81-F54B-BECE-F7DB99CE5FE9}"/>
              </a:ext>
            </a:extLst>
          </p:cNvPr>
          <p:cNvGrpSpPr/>
          <p:nvPr/>
        </p:nvGrpSpPr>
        <p:grpSpPr>
          <a:xfrm>
            <a:off x="5486400" y="1714500"/>
            <a:ext cx="8055510" cy="6858000"/>
            <a:chOff x="2056095" y="5959322"/>
            <a:chExt cx="3670071" cy="2961366"/>
          </a:xfrm>
        </p:grpSpPr>
        <p:grpSp>
          <p:nvGrpSpPr>
            <p:cNvPr id="36" name="그룹 1004">
              <a:extLst>
                <a:ext uri="{FF2B5EF4-FFF2-40B4-BE49-F238E27FC236}">
                  <a16:creationId xmlns:a16="http://schemas.microsoft.com/office/drawing/2014/main" id="{16A53EA6-6EF5-2542-836F-B7EF15810224}"/>
                </a:ext>
              </a:extLst>
            </p:cNvPr>
            <p:cNvGrpSpPr/>
            <p:nvPr/>
          </p:nvGrpSpPr>
          <p:grpSpPr>
            <a:xfrm>
              <a:off x="2056095" y="5959322"/>
              <a:ext cx="3077830" cy="2961366"/>
              <a:chOff x="2056095" y="5959322"/>
              <a:chExt cx="3077830" cy="2961366"/>
            </a:xfrm>
          </p:grpSpPr>
          <p:pic>
            <p:nvPicPr>
              <p:cNvPr id="38" name="Object 13">
                <a:extLst>
                  <a:ext uri="{FF2B5EF4-FFF2-40B4-BE49-F238E27FC236}">
                    <a16:creationId xmlns:a16="http://schemas.microsoft.com/office/drawing/2014/main" id="{8245EB9C-3F5B-D147-A083-4A0DC85D2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56095" y="5959322"/>
                <a:ext cx="3077830" cy="2961366"/>
              </a:xfrm>
              <a:prstGeom prst="rect">
                <a:avLst/>
              </a:prstGeom>
            </p:spPr>
          </p:pic>
        </p:grp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F6BFC2A8-0B9D-C14B-BD5B-99C4DB354E9B}"/>
                </a:ext>
              </a:extLst>
            </p:cNvPr>
            <p:cNvSpPr txBox="1"/>
            <p:nvPr/>
          </p:nvSpPr>
          <p:spPr>
            <a:xfrm rot="21420000">
              <a:off x="3592135" y="7523383"/>
              <a:ext cx="2134031" cy="4385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0" b="1" kern="0" spc="100" dirty="0">
                  <a:solidFill>
                    <a:srgbClr val="22CC8C"/>
                  </a:solidFill>
                  <a:latin typeface="THEAlienmiri" pitchFamily="34" charset="0"/>
                </a:rPr>
                <a:t>Q&amp;A</a:t>
              </a:r>
              <a:endParaRPr lang="en-US" sz="5400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4478" y="5744544"/>
            <a:ext cx="13916821" cy="240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0" kern="0" spc="1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3642132" y="9080020"/>
            <a:ext cx="3345269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THINKING INFINITY 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3642148" y="9337363"/>
            <a:ext cx="3345269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MAKE BETTER WORLD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341057" y="9060972"/>
            <a:ext cx="3345269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CONTACT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1533" y="9337363"/>
            <a:ext cx="479403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miri_maketing@miridih.com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47608" y="711657"/>
            <a:ext cx="548803" cy="306795"/>
            <a:chOff x="1047608" y="711657"/>
            <a:chExt cx="548803" cy="3067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08" y="711657"/>
              <a:ext cx="548803" cy="3067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98981" y="9329249"/>
            <a:ext cx="2873640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Instagram   @miri_66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742171" y="7110567"/>
            <a:ext cx="245230" cy="245230"/>
            <a:chOff x="16742171" y="7110567"/>
            <a:chExt cx="245230" cy="2452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2171" y="7110567"/>
              <a:ext cx="245230" cy="2452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638363" y="661316"/>
            <a:ext cx="4472864" cy="4278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20XX. 08 - 20XX. 09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671884" y="9480216"/>
            <a:ext cx="9490021" cy="98448"/>
            <a:chOff x="5671884" y="9480216"/>
            <a:chExt cx="9490021" cy="984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46046" y="4810947"/>
            <a:ext cx="10441355" cy="141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300" i="1" kern="0" spc="600" dirty="0">
                <a:solidFill>
                  <a:srgbClr val="FFFFFF"/>
                </a:solidFill>
                <a:latin typeface="a Agreement Signature" pitchFamily="34" charset="0"/>
                <a:cs typeface="a Agreement Signature" pitchFamily="34" charset="0"/>
              </a:rPr>
              <a:t>Thinking Infinity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1375762" y="3356342"/>
            <a:ext cx="8939984" cy="4997667"/>
            <a:chOff x="-1375762" y="3356342"/>
            <a:chExt cx="8939984" cy="49976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75762" y="3356342"/>
              <a:ext cx="8939984" cy="4997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693" y="6171568"/>
            <a:ext cx="1523810" cy="92635"/>
            <a:chOff x="11828693" y="6171568"/>
            <a:chExt cx="1523810" cy="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1828693" y="6171568"/>
              <a:ext cx="1523810" cy="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8693" y="8262368"/>
            <a:ext cx="1523810" cy="92635"/>
            <a:chOff x="11828693" y="8262368"/>
            <a:chExt cx="1523810" cy="92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1828693" y="8262368"/>
              <a:ext cx="1523810" cy="92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400" y="-171850"/>
            <a:ext cx="19047619" cy="4769777"/>
            <a:chOff x="-380952" y="-588824"/>
            <a:chExt cx="19047619" cy="47697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-5400000">
            <a:off x="88911" y="1042846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 rot="-5400000">
            <a:off x="-832740" y="8051613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CONTENTS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02962" y="2374740"/>
            <a:ext cx="7650934" cy="14192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00" b="1" kern="0" spc="1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260049" y="-973722"/>
            <a:ext cx="7454236" cy="4167098"/>
            <a:chOff x="11260049" y="-973722"/>
            <a:chExt cx="7454236" cy="4167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0049" y="-973722"/>
              <a:ext cx="7454236" cy="416709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00565" y="5598838"/>
            <a:ext cx="1137162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3002650" y="5549935"/>
            <a:ext cx="395809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dirty="0">
                <a:solidFill>
                  <a:srgbClr val="606060"/>
                </a:solidFill>
                <a:latin typeface="Noto Sans CJK KR Bold" pitchFamily="34" charset="0"/>
              </a:rPr>
              <a:t>DB / </a:t>
            </a:r>
            <a:r>
              <a:rPr lang="ko-KR" altLang="en-US" sz="2200" dirty="0">
                <a:solidFill>
                  <a:srgbClr val="606060"/>
                </a:solidFill>
                <a:latin typeface="Noto Sans CJK KR Bold" pitchFamily="34" charset="0"/>
              </a:rPr>
              <a:t>프로그램 흐름도 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3002654" y="6022133"/>
            <a:ext cx="44829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-DB </a:t>
            </a:r>
            <a:r>
              <a:rPr lang="ko-KR" altLang="en-US" sz="16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설계</a:t>
            </a:r>
            <a:r>
              <a:rPr lang="en-US" altLang="ko-KR" sz="16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(</a:t>
            </a:r>
            <a:r>
              <a:rPr lang="ko-KR" altLang="en-US" sz="16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테이블</a:t>
            </a:r>
            <a:r>
              <a:rPr lang="en-US" altLang="ko-KR" sz="16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606060"/>
                </a:solidFill>
                <a:latin typeface="Noto Sans CJK KR Regular" pitchFamily="34" charset="0"/>
              </a:rPr>
              <a:t>-</a:t>
            </a:r>
            <a:r>
              <a:rPr lang="ko-KR" altLang="en-US" sz="1600" dirty="0">
                <a:solidFill>
                  <a:srgbClr val="606060"/>
                </a:solidFill>
                <a:latin typeface="Noto Sans CJK KR Regular" pitchFamily="34" charset="0"/>
              </a:rPr>
              <a:t> 자바 설계도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828800" y="6163206"/>
            <a:ext cx="1523810" cy="92635"/>
            <a:chOff x="5883923" y="6163206"/>
            <a:chExt cx="1523810" cy="926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5883923" y="6163206"/>
              <a:ext cx="1523810" cy="9263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842138" y="5598838"/>
            <a:ext cx="1188696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002571" y="5555343"/>
            <a:ext cx="395809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기능별 소개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3002545" y="6079276"/>
            <a:ext cx="655650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606060"/>
                </a:solidFill>
                <a:latin typeface="Noto Sans CJK KR Regular" pitchFamily="34" charset="0"/>
                <a:cs typeface="Noto Sans CJK KR Regular" pitchFamily="34" charset="0"/>
              </a:rPr>
              <a:t>메인</a:t>
            </a:r>
            <a:endParaRPr lang="en-US" altLang="ko-KR" sz="1600" dirty="0">
              <a:solidFill>
                <a:srgbClr val="60606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606060"/>
                </a:solidFill>
                <a:latin typeface="Noto Sans CJK KR Regular" pitchFamily="34" charset="0"/>
              </a:rPr>
              <a:t>관리자 기능</a:t>
            </a:r>
            <a:endParaRPr lang="en-US" altLang="ko-KR" sz="1600" dirty="0">
              <a:solidFill>
                <a:srgbClr val="606060"/>
              </a:solidFill>
              <a:latin typeface="Noto Sans CJK KR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606060"/>
                </a:solidFill>
                <a:latin typeface="Noto Sans CJK KR Regular" pitchFamily="34" charset="0"/>
              </a:rPr>
              <a:t> 일반 사용자 기능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900565" y="7681276"/>
            <a:ext cx="1137160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3002651" y="7637781"/>
            <a:ext cx="395809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606060"/>
                </a:solidFill>
                <a:latin typeface="Noto Sans CJK KR Bold" pitchFamily="34" charset="0"/>
              </a:rPr>
              <a:t>협업과정에서의 문제점 및 해결 방법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1842138" y="7681276"/>
            <a:ext cx="1224654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002571" y="7637781"/>
            <a:ext cx="395809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프로젝트 개선방향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828800" y="8254006"/>
            <a:ext cx="1523810" cy="92635"/>
            <a:chOff x="5883923" y="8254006"/>
            <a:chExt cx="1523810" cy="926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5883923" y="8254006"/>
              <a:ext cx="1523810" cy="92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5400000">
            <a:off x="88911" y="1046894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 rot="-5400000">
            <a:off x="-832740" y="8055667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13386" y="1538663"/>
            <a:ext cx="3344207" cy="21875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2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-862073" y="1538667"/>
            <a:ext cx="1783350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Noto Sans CJK KR Black" pitchFamily="34" charset="0"/>
              </a:rPr>
              <a:t>DB </a:t>
            </a:r>
            <a:r>
              <a:rPr lang="en-US" altLang="ko-KR" sz="6000" dirty="0">
                <a:solidFill>
                  <a:srgbClr val="FFFFFF"/>
                </a:solidFill>
                <a:latin typeface="Noto Sans CJK KR Black" pitchFamily="34" charset="0"/>
              </a:rPr>
              <a:t>/</a:t>
            </a:r>
            <a:r>
              <a:rPr lang="en-US" sz="6000" dirty="0">
                <a:solidFill>
                  <a:srgbClr val="FFFFFF"/>
                </a:solidFill>
                <a:latin typeface="Noto Sans CJK KR Black" pitchFamily="34" charset="0"/>
              </a:rPr>
              <a:t> </a:t>
            </a:r>
            <a:r>
              <a:rPr lang="ko-KR" altLang="en-US" sz="6000" dirty="0">
                <a:solidFill>
                  <a:srgbClr val="FFFFFF"/>
                </a:solidFill>
                <a:latin typeface="Noto Sans CJK KR Black" pitchFamily="34" charset="0"/>
              </a:rPr>
              <a:t>프로그램 흐름도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3386" y="7440493"/>
            <a:ext cx="356341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DB</a:t>
            </a:r>
            <a:r>
              <a:rPr lang="ko-KR" altLang="en-US" sz="28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 설계 테이블</a:t>
            </a:r>
            <a:endParaRPr lang="en-US" altLang="ko-KR" sz="2800" dirty="0">
              <a:solidFill>
                <a:srgbClr val="FFFFFF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프로그램 흐름도</a:t>
            </a:r>
            <a:endParaRPr lang="en-US" altLang="ko-KR" sz="2800" dirty="0">
              <a:solidFill>
                <a:srgbClr val="FFFFFF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313836" y="7050222"/>
            <a:ext cx="15658043" cy="92635"/>
            <a:chOff x="1313836" y="7050222"/>
            <a:chExt cx="15658043" cy="926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836" y="7050222"/>
              <a:ext cx="15658043" cy="92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836" y="9496840"/>
            <a:ext cx="15658043" cy="92635"/>
            <a:chOff x="1313836" y="9496840"/>
            <a:chExt cx="15658043" cy="926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836" y="9496840"/>
              <a:ext cx="15658043" cy="926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00000" y="3196292"/>
            <a:ext cx="3148813" cy="123810"/>
            <a:chOff x="13800000" y="3196292"/>
            <a:chExt cx="3148813" cy="12381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0000" y="3196292"/>
              <a:ext cx="3148813" cy="123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606060"/>
                </a:solidFill>
                <a:latin typeface="Noto Sans CJK KR Medium" pitchFamily="34" charset="0"/>
              </a:rPr>
              <a:t>DB 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테이블</a:t>
            </a:r>
            <a:endParaRPr lang="en-US" sz="1000" dirty="0"/>
          </a:p>
        </p:txBody>
      </p:sp>
      <p:sp>
        <p:nvSpPr>
          <p:cNvPr id="40" name="Object 40"/>
          <p:cNvSpPr txBox="1"/>
          <p:nvPr/>
        </p:nvSpPr>
        <p:spPr>
          <a:xfrm>
            <a:off x="1322010" y="724396"/>
            <a:ext cx="32027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9721E16-3901-9245-9876-ABD26AEF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13284"/>
              </p:ext>
            </p:extLst>
          </p:nvPr>
        </p:nvGraphicFramePr>
        <p:xfrm>
          <a:off x="1219200" y="2019300"/>
          <a:ext cx="5559844" cy="2331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39285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260915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323413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65503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                                                                                         </a:t>
                      </a:r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                                           </a:t>
                      </a:r>
                      <a:r>
                        <a:rPr lang="en-US" altLang="ko-KR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bit_book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논리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이름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물리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이름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도메인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널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허용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rgbClr val="FF0000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>
                          <a:solidFill>
                            <a:srgbClr val="FF0000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bookid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</a:t>
                      </a:r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ID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bookname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책정보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price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NUMBER(10)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95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writer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책정보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428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publisher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책정보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8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카테고리고유번호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categoryid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카테고리번호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454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재고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stock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재고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NUMBER(1)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27791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C5AEBB5-E8E0-D844-B2FB-3022085170A9}"/>
              </a:ext>
            </a:extLst>
          </p:cNvPr>
          <p:cNvSpPr/>
          <p:nvPr/>
        </p:nvSpPr>
        <p:spPr>
          <a:xfrm>
            <a:off x="1322010" y="2872744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0D28D1-8AB2-F64D-9318-EEBB292435DA}"/>
              </a:ext>
            </a:extLst>
          </p:cNvPr>
          <p:cNvGrpSpPr/>
          <p:nvPr/>
        </p:nvGrpSpPr>
        <p:grpSpPr>
          <a:xfrm>
            <a:off x="1286151" y="3765726"/>
            <a:ext cx="304800" cy="307777"/>
            <a:chOff x="-685800" y="3395624"/>
            <a:chExt cx="304800" cy="30777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D5E7390-68B1-2347-8357-28699CCEAC1A}"/>
                </a:ext>
              </a:extLst>
            </p:cNvPr>
            <p:cNvSpPr/>
            <p:nvPr/>
          </p:nvSpPr>
          <p:spPr>
            <a:xfrm>
              <a:off x="-659190" y="3543300"/>
              <a:ext cx="125790" cy="125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C9B79-8819-0040-8F8D-AB39106805C8}"/>
                </a:ext>
              </a:extLst>
            </p:cNvPr>
            <p:cNvSpPr txBox="1"/>
            <p:nvPr/>
          </p:nvSpPr>
          <p:spPr>
            <a:xfrm>
              <a:off x="-685800" y="339562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chemeClr val="accent1"/>
                  </a:solidFill>
                </a:rPr>
                <a:t>F</a:t>
              </a:r>
              <a:endParaRPr kumimoji="1" lang="ko-KR" altLang="en-US" sz="1400" b="1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6354C517-746A-2A43-8A48-A7B12EA8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063"/>
              </p:ext>
            </p:extLst>
          </p:nvPr>
        </p:nvGraphicFramePr>
        <p:xfrm>
          <a:off x="9299156" y="2021565"/>
          <a:ext cx="5559844" cy="15544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53961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210345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1070314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234977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794262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주문                                                                                         </a:t>
                      </a:r>
                      <a:r>
                        <a:rPr lang="en-US" altLang="ko-KR" sz="1100" b="0" dirty="0"/>
                        <a:t>                  </a:t>
                      </a:r>
                      <a:r>
                        <a:rPr lang="ko-KR" altLang="en-US" sz="1100" b="0" dirty="0"/>
                        <a:t>                                  </a:t>
                      </a:r>
                      <a:r>
                        <a:rPr lang="en-US" altLang="ko-KR" sz="1100" b="0" dirty="0" err="1"/>
                        <a:t>bit_orders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주문고유번호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</a:rPr>
                        <a:t>책고유번호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accent1"/>
                          </a:solidFill>
                        </a:rPr>
                        <a:t>bookid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책</a:t>
                      </a:r>
                      <a:r>
                        <a:rPr lang="en-US" altLang="ko-KR" sz="1100" b="0" dirty="0"/>
                        <a:t>ID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accent1"/>
                          </a:solidFill>
                        </a:rPr>
                        <a:t>유저고유번호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accent1"/>
                          </a:solidFill>
                        </a:rPr>
                        <a:t>userid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유저고유번호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95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orderdate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TIMESTAMP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288519"/>
                  </a:ext>
                </a:extLst>
              </a:tr>
            </a:tbl>
          </a:graphicData>
        </a:graphic>
      </p:graphicFrame>
      <p:pic>
        <p:nvPicPr>
          <p:cNvPr id="35" name="그래픽 34" descr="키 단색으로 채워진">
            <a:extLst>
              <a:ext uri="{FF2B5EF4-FFF2-40B4-BE49-F238E27FC236}">
                <a16:creationId xmlns:a16="http://schemas.microsoft.com/office/drawing/2014/main" id="{3FB36598-7468-2D4B-B11B-59B1108C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5358" y="2552700"/>
            <a:ext cx="172052" cy="172052"/>
          </a:xfrm>
          <a:prstGeom prst="rect">
            <a:avLst/>
          </a:prstGeom>
        </p:spPr>
      </p:pic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0DFC574B-94F3-804A-A2F8-969FC9042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91235"/>
              </p:ext>
            </p:extLst>
          </p:nvPr>
        </p:nvGraphicFramePr>
        <p:xfrm>
          <a:off x="12192000" y="4625340"/>
          <a:ext cx="5221735" cy="2499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1226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126574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007434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86150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유저                                                                                          </a:t>
                      </a:r>
                      <a:r>
                        <a:rPr lang="en-US" altLang="ko-KR" sz="1100" b="0" dirty="0"/>
                        <a:t>                                         </a:t>
                      </a:r>
                      <a:r>
                        <a:rPr lang="en-US" altLang="ko-KR" sz="1100" b="0" dirty="0" err="1"/>
                        <a:t>bit_users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유저고유번호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userid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유저고유번호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NUMBER(2)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아이디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username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아이디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VARCHAR2(20)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비밀번호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password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비밀번호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VARCHAR2(20)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95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유저이름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VARCHAR2(20)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428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이메일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email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유저이메일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8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전화번호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phnum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유저전화번호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454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주소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address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유저주소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VARCHAR2(80)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27791"/>
                  </a:ext>
                </a:extLst>
              </a:tr>
            </a:tbl>
          </a:graphicData>
        </a:graphic>
      </p:graphicFrame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id="{BE730C36-23BF-F64F-9CBE-BAA3D499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3682"/>
              </p:ext>
            </p:extLst>
          </p:nvPr>
        </p:nvGraphicFramePr>
        <p:xfrm>
          <a:off x="1412485" y="7581900"/>
          <a:ext cx="5674116" cy="1036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58465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353250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카테고리                                                                                                                                          </a:t>
                      </a:r>
                      <a:r>
                        <a:rPr lang="en-US" altLang="ko-KR" sz="1100" b="0" dirty="0"/>
                        <a:t>category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카테고리고유번호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categoryid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카테고리번호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카테고리이름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categoryname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카테고리이름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</a:tbl>
          </a:graphicData>
        </a:graphic>
      </p:graphicFrame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7F9A6306-85D7-5740-B8C1-C4639512D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58345"/>
              </p:ext>
            </p:extLst>
          </p:nvPr>
        </p:nvGraphicFramePr>
        <p:xfrm>
          <a:off x="7848831" y="7631149"/>
          <a:ext cx="5221734" cy="1036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9666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031703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059764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73320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/>
                        <a:t>주문로그</a:t>
                      </a:r>
                      <a:r>
                        <a:rPr lang="ko-KR" altLang="en-US" sz="1100" b="0" dirty="0"/>
                        <a:t>                                                                      </a:t>
                      </a:r>
                      <a:r>
                        <a:rPr lang="en-US" altLang="ko-KR" sz="1100" b="0" dirty="0"/>
                        <a:t>                                        </a:t>
                      </a:r>
                      <a:r>
                        <a:rPr lang="en-US" altLang="ko-KR" sz="1100" b="0" dirty="0" err="1"/>
                        <a:t>bit_orders_log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주문로그번호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orderid_I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주무고유번호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</a:tbl>
          </a:graphicData>
        </a:graphic>
      </p:graphicFrame>
      <p:pic>
        <p:nvPicPr>
          <p:cNvPr id="48" name="그래픽 47" descr="키 단색으로 채워진">
            <a:extLst>
              <a:ext uri="{FF2B5EF4-FFF2-40B4-BE49-F238E27FC236}">
                <a16:creationId xmlns:a16="http://schemas.microsoft.com/office/drawing/2014/main" id="{C7014696-6890-0A4A-A303-C6166979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052" y="2555744"/>
            <a:ext cx="172052" cy="172052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8C4A334A-BBFC-1E4B-B3B8-9DAF83C494FE}"/>
              </a:ext>
            </a:extLst>
          </p:cNvPr>
          <p:cNvSpPr/>
          <p:nvPr/>
        </p:nvSpPr>
        <p:spPr>
          <a:xfrm>
            <a:off x="1322010" y="3120207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F85000-0BF2-3940-8608-584F2FF656B4}"/>
              </a:ext>
            </a:extLst>
          </p:cNvPr>
          <p:cNvSpPr/>
          <p:nvPr/>
        </p:nvSpPr>
        <p:spPr>
          <a:xfrm>
            <a:off x="1322010" y="3378669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DDEFD5B-D647-0E47-B4C6-3E79CF9652E0}"/>
              </a:ext>
            </a:extLst>
          </p:cNvPr>
          <p:cNvSpPr/>
          <p:nvPr/>
        </p:nvSpPr>
        <p:spPr>
          <a:xfrm>
            <a:off x="1318382" y="3649142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168B1F-B273-6048-8275-E71B27A22543}"/>
              </a:ext>
            </a:extLst>
          </p:cNvPr>
          <p:cNvSpPr/>
          <p:nvPr/>
        </p:nvSpPr>
        <p:spPr>
          <a:xfrm>
            <a:off x="1312761" y="4148573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DB5E1A5-117D-7240-AC8A-6FAE4B886885}"/>
              </a:ext>
            </a:extLst>
          </p:cNvPr>
          <p:cNvGrpSpPr/>
          <p:nvPr/>
        </p:nvGrpSpPr>
        <p:grpSpPr>
          <a:xfrm>
            <a:off x="9352394" y="2712686"/>
            <a:ext cx="304800" cy="307777"/>
            <a:chOff x="-685800" y="3395624"/>
            <a:chExt cx="304800" cy="307777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B72196-CEDC-5F4D-BF90-1645ED91F871}"/>
                </a:ext>
              </a:extLst>
            </p:cNvPr>
            <p:cNvSpPr/>
            <p:nvPr/>
          </p:nvSpPr>
          <p:spPr>
            <a:xfrm>
              <a:off x="-659190" y="3543300"/>
              <a:ext cx="125790" cy="125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1ED94C9-7BD4-8040-8F16-3B746A3EE109}"/>
                </a:ext>
              </a:extLst>
            </p:cNvPr>
            <p:cNvSpPr txBox="1"/>
            <p:nvPr/>
          </p:nvSpPr>
          <p:spPr>
            <a:xfrm>
              <a:off x="-685800" y="339562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chemeClr val="accent1"/>
                  </a:solidFill>
                </a:rPr>
                <a:t>F</a:t>
              </a:r>
              <a:endParaRPr kumimoji="1" lang="ko-KR" alt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B3C285E-51CD-8043-9B95-61D51F703510}"/>
              </a:ext>
            </a:extLst>
          </p:cNvPr>
          <p:cNvGrpSpPr/>
          <p:nvPr/>
        </p:nvGrpSpPr>
        <p:grpSpPr>
          <a:xfrm>
            <a:off x="9352394" y="2996510"/>
            <a:ext cx="304800" cy="307777"/>
            <a:chOff x="-685800" y="3395624"/>
            <a:chExt cx="304800" cy="30777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0314AC2-B531-D54B-A8FE-066B5E48AF70}"/>
                </a:ext>
              </a:extLst>
            </p:cNvPr>
            <p:cNvSpPr/>
            <p:nvPr/>
          </p:nvSpPr>
          <p:spPr>
            <a:xfrm>
              <a:off x="-659190" y="3543300"/>
              <a:ext cx="125790" cy="125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10B4E5-B968-864C-8721-7C59FF56AE57}"/>
                </a:ext>
              </a:extLst>
            </p:cNvPr>
            <p:cNvSpPr txBox="1"/>
            <p:nvPr/>
          </p:nvSpPr>
          <p:spPr>
            <a:xfrm>
              <a:off x="-685800" y="339562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chemeClr val="accent1"/>
                  </a:solidFill>
                </a:rPr>
                <a:t>F</a:t>
              </a:r>
              <a:endParaRPr kumimoji="1" lang="ko-KR" alt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3E072F13-6AC5-104C-B47E-F8BD8F1D45A5}"/>
              </a:ext>
            </a:extLst>
          </p:cNvPr>
          <p:cNvSpPr/>
          <p:nvPr/>
        </p:nvSpPr>
        <p:spPr>
          <a:xfrm>
            <a:off x="9379004" y="3378669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1" name="그래픽 70" descr="키 단색으로 채워진">
            <a:extLst>
              <a:ext uri="{FF2B5EF4-FFF2-40B4-BE49-F238E27FC236}">
                <a16:creationId xmlns:a16="http://schemas.microsoft.com/office/drawing/2014/main" id="{3C819041-AA6E-534E-8BF3-B7D74F2F4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68200" y="5345519"/>
            <a:ext cx="172052" cy="172052"/>
          </a:xfrm>
          <a:prstGeom prst="rect">
            <a:avLst/>
          </a:prstGeom>
        </p:spPr>
      </p:pic>
      <p:pic>
        <p:nvPicPr>
          <p:cNvPr id="72" name="그래픽 71" descr="키 단색으로 채워진">
            <a:extLst>
              <a:ext uri="{FF2B5EF4-FFF2-40B4-BE49-F238E27FC236}">
                <a16:creationId xmlns:a16="http://schemas.microsoft.com/office/drawing/2014/main" id="{4AE8AAB6-DFCC-5347-BE75-784F19F1D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584" y="8179409"/>
            <a:ext cx="172052" cy="172052"/>
          </a:xfrm>
          <a:prstGeom prst="rect">
            <a:avLst/>
          </a:prstGeom>
        </p:spPr>
      </p:pic>
      <p:pic>
        <p:nvPicPr>
          <p:cNvPr id="74" name="그래픽 73" descr="키 단색으로 채워진">
            <a:extLst>
              <a:ext uri="{FF2B5EF4-FFF2-40B4-BE49-F238E27FC236}">
                <a16:creationId xmlns:a16="http://schemas.microsoft.com/office/drawing/2014/main" id="{17DCEBC6-C170-7545-BA71-9503FE20A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925" y="8149309"/>
            <a:ext cx="172052" cy="172052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FE900D85-88E6-FA4E-ABA5-C4D1A6D5A9A6}"/>
              </a:ext>
            </a:extLst>
          </p:cNvPr>
          <p:cNvSpPr/>
          <p:nvPr/>
        </p:nvSpPr>
        <p:spPr>
          <a:xfrm>
            <a:off x="1525932" y="8446168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476B899-906D-2948-85FC-C5BFF5F7AB8C}"/>
              </a:ext>
            </a:extLst>
          </p:cNvPr>
          <p:cNvSpPr/>
          <p:nvPr/>
        </p:nvSpPr>
        <p:spPr>
          <a:xfrm>
            <a:off x="12291331" y="5645005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4F25BB8-9B37-BC43-8E9C-B2F170FC9964}"/>
              </a:ext>
            </a:extLst>
          </p:cNvPr>
          <p:cNvSpPr/>
          <p:nvPr/>
        </p:nvSpPr>
        <p:spPr>
          <a:xfrm>
            <a:off x="12294791" y="5898230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C8FA246-45AB-B249-8FDD-FF77137CB4C7}"/>
              </a:ext>
            </a:extLst>
          </p:cNvPr>
          <p:cNvSpPr/>
          <p:nvPr/>
        </p:nvSpPr>
        <p:spPr>
          <a:xfrm>
            <a:off x="12291331" y="6151454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7992433-67E4-A749-B721-F60FBE1A66C1}"/>
              </a:ext>
            </a:extLst>
          </p:cNvPr>
          <p:cNvSpPr/>
          <p:nvPr/>
        </p:nvSpPr>
        <p:spPr>
          <a:xfrm>
            <a:off x="12291331" y="6404679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466C34D-8DC3-7C45-8A48-7121736266CA}"/>
              </a:ext>
            </a:extLst>
          </p:cNvPr>
          <p:cNvSpPr/>
          <p:nvPr/>
        </p:nvSpPr>
        <p:spPr>
          <a:xfrm>
            <a:off x="12291331" y="6680498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FB8C4A9-3212-2F4F-BE22-21CDC126B6FB}"/>
              </a:ext>
            </a:extLst>
          </p:cNvPr>
          <p:cNvSpPr/>
          <p:nvPr/>
        </p:nvSpPr>
        <p:spPr>
          <a:xfrm>
            <a:off x="12291331" y="6938846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1530DD-6494-3E4D-9FE4-B87B2BE49AD2}"/>
              </a:ext>
            </a:extLst>
          </p:cNvPr>
          <p:cNvGrpSpPr/>
          <p:nvPr/>
        </p:nvGrpSpPr>
        <p:grpSpPr>
          <a:xfrm>
            <a:off x="7941584" y="8351461"/>
            <a:ext cx="233097" cy="307777"/>
            <a:chOff x="7941584" y="8351461"/>
            <a:chExt cx="233097" cy="307777"/>
          </a:xfrm>
        </p:grpSpPr>
        <p:pic>
          <p:nvPicPr>
            <p:cNvPr id="73" name="그래픽 72" descr="키 단색으로 채워진">
              <a:extLst>
                <a:ext uri="{FF2B5EF4-FFF2-40B4-BE49-F238E27FC236}">
                  <a16:creationId xmlns:a16="http://schemas.microsoft.com/office/drawing/2014/main" id="{44880114-BACB-FE47-883E-8365231D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1584" y="8446168"/>
              <a:ext cx="172052" cy="1720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3D60AC-648B-6D46-8A12-5C729D520B55}"/>
                </a:ext>
              </a:extLst>
            </p:cNvPr>
            <p:cNvSpPr txBox="1"/>
            <p:nvPr/>
          </p:nvSpPr>
          <p:spPr>
            <a:xfrm>
              <a:off x="7946081" y="8351461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F</a:t>
              </a:r>
              <a:endParaRPr kumimoji="1" lang="ko-KR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C6D5AC3-54A8-DF45-B953-D782B02E3CEA}"/>
              </a:ext>
            </a:extLst>
          </p:cNvPr>
          <p:cNvCxnSpPr>
            <a:cxnSpLocks/>
          </p:cNvCxnSpPr>
          <p:nvPr/>
        </p:nvCxnSpPr>
        <p:spPr>
          <a:xfrm>
            <a:off x="3581400" y="4810991"/>
            <a:ext cx="0" cy="24938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E14B0727-4C4F-D54A-9511-D5CD1CC1AEB3}"/>
              </a:ext>
            </a:extLst>
          </p:cNvPr>
          <p:cNvGrpSpPr/>
          <p:nvPr/>
        </p:nvGrpSpPr>
        <p:grpSpPr>
          <a:xfrm>
            <a:off x="3463827" y="4351020"/>
            <a:ext cx="235146" cy="434708"/>
            <a:chOff x="4016966" y="4886450"/>
            <a:chExt cx="235146" cy="43470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446DC06-BE65-2243-9331-EED0147A60F4}"/>
                </a:ext>
              </a:extLst>
            </p:cNvPr>
            <p:cNvSpPr/>
            <p:nvPr/>
          </p:nvSpPr>
          <p:spPr>
            <a:xfrm>
              <a:off x="4038600" y="5129280"/>
              <a:ext cx="191878" cy="19187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080F748C-805D-464A-962F-D6132F554401}"/>
                </a:ext>
              </a:extLst>
            </p:cNvPr>
            <p:cNvCxnSpPr>
              <a:cxnSpLocks/>
            </p:cNvCxnSpPr>
            <p:nvPr/>
          </p:nvCxnSpPr>
          <p:spPr>
            <a:xfrm>
              <a:off x="4016966" y="5115492"/>
              <a:ext cx="235146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C24987AA-7F7C-8B46-AC3A-4824798F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539" y="4886892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981B907-E00B-A741-AC3D-4783625513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8600" y="4886892"/>
              <a:ext cx="95939" cy="2286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ED1BC53D-C5DA-8C44-AE5B-29EDF42DC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275" y="4886450"/>
              <a:ext cx="88203" cy="22210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9" name="그룹 968">
            <a:extLst>
              <a:ext uri="{FF2B5EF4-FFF2-40B4-BE49-F238E27FC236}">
                <a16:creationId xmlns:a16="http://schemas.microsoft.com/office/drawing/2014/main" id="{EDFB6EA0-9AB6-F04D-982F-F15E91FDC121}"/>
              </a:ext>
            </a:extLst>
          </p:cNvPr>
          <p:cNvGrpSpPr/>
          <p:nvPr/>
        </p:nvGrpSpPr>
        <p:grpSpPr>
          <a:xfrm>
            <a:off x="3510979" y="7259783"/>
            <a:ext cx="140842" cy="322117"/>
            <a:chOff x="3510979" y="7259783"/>
            <a:chExt cx="140842" cy="322117"/>
          </a:xfrm>
        </p:grpSpPr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FE50D6FB-C9F4-B947-80FD-139858222F11}"/>
                </a:ext>
              </a:extLst>
            </p:cNvPr>
            <p:cNvCxnSpPr/>
            <p:nvPr/>
          </p:nvCxnSpPr>
          <p:spPr>
            <a:xfrm>
              <a:off x="3581400" y="7259783"/>
              <a:ext cx="0" cy="3221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7374C6E7-18C7-5948-A9F5-DDC23E230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979" y="7324276"/>
              <a:ext cx="14084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AC72A73-CCA3-6C4C-9364-F286FACBC6FA}"/>
              </a:ext>
            </a:extLst>
          </p:cNvPr>
          <p:cNvGrpSpPr/>
          <p:nvPr/>
        </p:nvGrpSpPr>
        <p:grpSpPr>
          <a:xfrm rot="5400000">
            <a:off x="8938981" y="2681519"/>
            <a:ext cx="235146" cy="434708"/>
            <a:chOff x="4016966" y="4886450"/>
            <a:chExt cx="235146" cy="434708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5FDC3C-59DC-334E-AA99-D58F03D47961}"/>
                </a:ext>
              </a:extLst>
            </p:cNvPr>
            <p:cNvSpPr/>
            <p:nvPr/>
          </p:nvSpPr>
          <p:spPr>
            <a:xfrm>
              <a:off x="4038600" y="5129280"/>
              <a:ext cx="191878" cy="19187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D233318C-87C1-824C-87A9-9646FFE557BC}"/>
                </a:ext>
              </a:extLst>
            </p:cNvPr>
            <p:cNvCxnSpPr>
              <a:cxnSpLocks/>
            </p:cNvCxnSpPr>
            <p:nvPr/>
          </p:nvCxnSpPr>
          <p:spPr>
            <a:xfrm>
              <a:off x="4016966" y="5115492"/>
              <a:ext cx="235146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35695FCF-F8DD-BE4A-8910-C6D2B0471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539" y="4886892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EC08DBD3-4C9C-FF43-97F4-5CC3E1042C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8600" y="4886892"/>
              <a:ext cx="95939" cy="2286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58CA1B01-198E-6B41-9751-35C71AA26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275" y="4886450"/>
              <a:ext cx="88203" cy="22210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D91A8CC1-C906-0245-939F-42C8A5867E6A}"/>
              </a:ext>
            </a:extLst>
          </p:cNvPr>
          <p:cNvCxnSpPr>
            <a:cxnSpLocks/>
          </p:cNvCxnSpPr>
          <p:nvPr/>
        </p:nvCxnSpPr>
        <p:spPr>
          <a:xfrm flipH="1">
            <a:off x="7139355" y="2898873"/>
            <a:ext cx="1679610" cy="773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2099E06-4849-7E44-9DC1-3085374564D2}"/>
              </a:ext>
            </a:extLst>
          </p:cNvPr>
          <p:cNvGrpSpPr/>
          <p:nvPr/>
        </p:nvGrpSpPr>
        <p:grpSpPr>
          <a:xfrm rot="5400000">
            <a:off x="6891116" y="2751169"/>
            <a:ext cx="140842" cy="322117"/>
            <a:chOff x="3510979" y="7259783"/>
            <a:chExt cx="140842" cy="322117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4D523FAA-D034-E146-9950-A607086CB6FF}"/>
                </a:ext>
              </a:extLst>
            </p:cNvPr>
            <p:cNvCxnSpPr/>
            <p:nvPr/>
          </p:nvCxnSpPr>
          <p:spPr>
            <a:xfrm>
              <a:off x="3581400" y="7259783"/>
              <a:ext cx="0" cy="3221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6EE8BE29-43ED-9D48-9E02-DE98786F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979" y="7324276"/>
              <a:ext cx="14084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022D8B-1D57-7D41-A3FA-083E99A916D7}"/>
              </a:ext>
            </a:extLst>
          </p:cNvPr>
          <p:cNvGrpSpPr/>
          <p:nvPr/>
        </p:nvGrpSpPr>
        <p:grpSpPr>
          <a:xfrm>
            <a:off x="13587181" y="3619500"/>
            <a:ext cx="235146" cy="434708"/>
            <a:chOff x="4016966" y="4886450"/>
            <a:chExt cx="235146" cy="43470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8507B1-952B-6D44-9643-6C87DEE170DD}"/>
                </a:ext>
              </a:extLst>
            </p:cNvPr>
            <p:cNvSpPr/>
            <p:nvPr/>
          </p:nvSpPr>
          <p:spPr>
            <a:xfrm>
              <a:off x="4038600" y="5129280"/>
              <a:ext cx="191878" cy="19187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46FCEEEE-5D49-CE4D-AE92-7720AA4081D5}"/>
                </a:ext>
              </a:extLst>
            </p:cNvPr>
            <p:cNvCxnSpPr>
              <a:cxnSpLocks/>
            </p:cNvCxnSpPr>
            <p:nvPr/>
          </p:nvCxnSpPr>
          <p:spPr>
            <a:xfrm>
              <a:off x="4016966" y="5115492"/>
              <a:ext cx="235146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B3911D5-8178-4548-BDD2-EA89A2BB2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539" y="4886892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94529F00-7E57-9C46-B40C-94F7F85A73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8600" y="4886892"/>
              <a:ext cx="95939" cy="2286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E8853356-3A23-AE41-8856-81EB0FF90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275" y="4886450"/>
              <a:ext cx="88203" cy="22210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8DF1A38-0583-B141-A552-EA01DC3FCBC3}"/>
              </a:ext>
            </a:extLst>
          </p:cNvPr>
          <p:cNvGrpSpPr/>
          <p:nvPr/>
        </p:nvGrpSpPr>
        <p:grpSpPr>
          <a:xfrm>
            <a:off x="13634333" y="4287983"/>
            <a:ext cx="140842" cy="322117"/>
            <a:chOff x="3510979" y="7259783"/>
            <a:chExt cx="140842" cy="322117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89145D40-9878-3F4C-B739-18EA6D3A33F3}"/>
                </a:ext>
              </a:extLst>
            </p:cNvPr>
            <p:cNvCxnSpPr/>
            <p:nvPr/>
          </p:nvCxnSpPr>
          <p:spPr>
            <a:xfrm>
              <a:off x="3581400" y="7259783"/>
              <a:ext cx="0" cy="3221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0C103ACF-B905-724F-9D69-7B520A54E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979" y="7324276"/>
              <a:ext cx="14084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63731E8F-8DAE-7341-87A6-C83BF58EB7CD}"/>
              </a:ext>
            </a:extLst>
          </p:cNvPr>
          <p:cNvCxnSpPr>
            <a:cxnSpLocks/>
          </p:cNvCxnSpPr>
          <p:nvPr/>
        </p:nvCxnSpPr>
        <p:spPr>
          <a:xfrm>
            <a:off x="13704398" y="4085995"/>
            <a:ext cx="0" cy="2019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5" name="직선 연결선[R] 974">
            <a:extLst>
              <a:ext uri="{FF2B5EF4-FFF2-40B4-BE49-F238E27FC236}">
                <a16:creationId xmlns:a16="http://schemas.microsoft.com/office/drawing/2014/main" id="{18D29AA2-1F36-2D40-ABFF-CCB5B31BAD45}"/>
              </a:ext>
            </a:extLst>
          </p:cNvPr>
          <p:cNvCxnSpPr>
            <a:cxnSpLocks/>
          </p:cNvCxnSpPr>
          <p:nvPr/>
        </p:nvCxnSpPr>
        <p:spPr>
          <a:xfrm>
            <a:off x="9906000" y="3576045"/>
            <a:ext cx="0" cy="4055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76B33314-0F05-9B4C-9AE9-8AFDFDBEE271}"/>
              </a:ext>
            </a:extLst>
          </p:cNvPr>
          <p:cNvCxnSpPr>
            <a:cxnSpLocks/>
          </p:cNvCxnSpPr>
          <p:nvPr/>
        </p:nvCxnSpPr>
        <p:spPr>
          <a:xfrm flipH="1">
            <a:off x="9782249" y="3848542"/>
            <a:ext cx="247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6B6420C9-A859-A444-8C59-F0065BD35030}"/>
              </a:ext>
            </a:extLst>
          </p:cNvPr>
          <p:cNvCxnSpPr>
            <a:cxnSpLocks/>
          </p:cNvCxnSpPr>
          <p:nvPr/>
        </p:nvCxnSpPr>
        <p:spPr>
          <a:xfrm flipH="1">
            <a:off x="9782249" y="7262189"/>
            <a:ext cx="247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상세설명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9721E16-3901-9245-9876-ABD26AEF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71688"/>
              </p:ext>
            </p:extLst>
          </p:nvPr>
        </p:nvGraphicFramePr>
        <p:xfrm>
          <a:off x="1371600" y="3009900"/>
          <a:ext cx="5559844" cy="2331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39285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260915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323413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65503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                                                                                         </a:t>
                      </a:r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                                           </a:t>
                      </a:r>
                      <a:r>
                        <a:rPr lang="en-US" altLang="ko-KR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bit_book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논리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이름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물리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이름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도메인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널</a:t>
                      </a:r>
                      <a:r>
                        <a:rPr lang="en-US" altLang="ko-KR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허용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rgbClr val="FF0000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>
                          <a:solidFill>
                            <a:srgbClr val="FF0000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bookid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</a:t>
                      </a:r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ID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bookname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책정보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price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NUMBER(10)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95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writer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책정보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428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publisher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책정보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8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카테고리고유번호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categoryid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카테고리번호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454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재고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stock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재고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accent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NUMBER(1)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27791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C5AEBB5-E8E0-D844-B2FB-3022085170A9}"/>
              </a:ext>
            </a:extLst>
          </p:cNvPr>
          <p:cNvSpPr/>
          <p:nvPr/>
        </p:nvSpPr>
        <p:spPr>
          <a:xfrm>
            <a:off x="1474410" y="3863344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0D28D1-8AB2-F64D-9318-EEBB292435DA}"/>
              </a:ext>
            </a:extLst>
          </p:cNvPr>
          <p:cNvGrpSpPr/>
          <p:nvPr/>
        </p:nvGrpSpPr>
        <p:grpSpPr>
          <a:xfrm>
            <a:off x="1438551" y="4756326"/>
            <a:ext cx="304800" cy="307777"/>
            <a:chOff x="-685800" y="3395624"/>
            <a:chExt cx="304800" cy="30777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D5E7390-68B1-2347-8357-28699CCEAC1A}"/>
                </a:ext>
              </a:extLst>
            </p:cNvPr>
            <p:cNvSpPr/>
            <p:nvPr/>
          </p:nvSpPr>
          <p:spPr>
            <a:xfrm>
              <a:off x="-659190" y="3543300"/>
              <a:ext cx="125790" cy="125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C9B79-8819-0040-8F8D-AB39106805C8}"/>
                </a:ext>
              </a:extLst>
            </p:cNvPr>
            <p:cNvSpPr txBox="1"/>
            <p:nvPr/>
          </p:nvSpPr>
          <p:spPr>
            <a:xfrm>
              <a:off x="-685800" y="339562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chemeClr val="accent1"/>
                  </a:solidFill>
                </a:rPr>
                <a:t>F</a:t>
              </a:r>
              <a:endParaRPr kumimoji="1" lang="ko-KR" altLang="en-US" sz="14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8" name="그래픽 47" descr="키 단색으로 채워진">
            <a:extLst>
              <a:ext uri="{FF2B5EF4-FFF2-40B4-BE49-F238E27FC236}">
                <a16:creationId xmlns:a16="http://schemas.microsoft.com/office/drawing/2014/main" id="{C7014696-6890-0A4A-A303-C6166979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1452" y="3546344"/>
            <a:ext cx="172052" cy="172052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8C4A334A-BBFC-1E4B-B3B8-9DAF83C494FE}"/>
              </a:ext>
            </a:extLst>
          </p:cNvPr>
          <p:cNvSpPr/>
          <p:nvPr/>
        </p:nvSpPr>
        <p:spPr>
          <a:xfrm>
            <a:off x="1474410" y="4110807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F85000-0BF2-3940-8608-584F2FF656B4}"/>
              </a:ext>
            </a:extLst>
          </p:cNvPr>
          <p:cNvSpPr/>
          <p:nvPr/>
        </p:nvSpPr>
        <p:spPr>
          <a:xfrm>
            <a:off x="1474410" y="4369269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DDEFD5B-D647-0E47-B4C6-3E79CF9652E0}"/>
              </a:ext>
            </a:extLst>
          </p:cNvPr>
          <p:cNvSpPr/>
          <p:nvPr/>
        </p:nvSpPr>
        <p:spPr>
          <a:xfrm>
            <a:off x="1470782" y="4639742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168B1F-B273-6048-8275-E71B27A22543}"/>
              </a:ext>
            </a:extLst>
          </p:cNvPr>
          <p:cNvSpPr/>
          <p:nvPr/>
        </p:nvSpPr>
        <p:spPr>
          <a:xfrm>
            <a:off x="1465161" y="5139173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C55DBCDC-E0C4-8845-B4C9-BC4550EA45DB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책</a:t>
            </a:r>
            <a:r>
              <a:rPr lang="en-US" sz="2400" dirty="0">
                <a:solidFill>
                  <a:srgbClr val="606060"/>
                </a:solidFill>
                <a:latin typeface="Noto Sans CJK KR Medium" pitchFamily="34" charset="0"/>
              </a:rPr>
              <a:t> 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테이블</a:t>
            </a:r>
            <a:endParaRPr lang="en-US" sz="1000" dirty="0"/>
          </a:p>
        </p:txBody>
      </p:sp>
      <p:grpSp>
        <p:nvGrpSpPr>
          <p:cNvPr id="84" name="그룹 1001">
            <a:extLst>
              <a:ext uri="{FF2B5EF4-FFF2-40B4-BE49-F238E27FC236}">
                <a16:creationId xmlns:a16="http://schemas.microsoft.com/office/drawing/2014/main" id="{FA1C4646-E950-3840-B939-DFFE14096452}"/>
              </a:ext>
            </a:extLst>
          </p:cNvPr>
          <p:cNvGrpSpPr/>
          <p:nvPr/>
        </p:nvGrpSpPr>
        <p:grpSpPr>
          <a:xfrm>
            <a:off x="7574160" y="-495300"/>
            <a:ext cx="10866240" cy="11430000"/>
            <a:chOff x="-895238" y="3409524"/>
            <a:chExt cx="20076190" cy="7050232"/>
          </a:xfrm>
        </p:grpSpPr>
        <p:pic>
          <p:nvPicPr>
            <p:cNvPr id="86" name="Object 2">
              <a:extLst>
                <a:ext uri="{FF2B5EF4-FFF2-40B4-BE49-F238E27FC236}">
                  <a16:creationId xmlns:a16="http://schemas.microsoft.com/office/drawing/2014/main" id="{46CBDA30-2775-A245-8F25-4F6DFAEA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95238" y="3409524"/>
              <a:ext cx="20076190" cy="7050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52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상세설명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C55DBCDC-E0C4-8845-B4C9-BC4550EA45DB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주문</a:t>
            </a:r>
            <a:r>
              <a:rPr lang="en-US" sz="2400" dirty="0">
                <a:solidFill>
                  <a:srgbClr val="606060"/>
                </a:solidFill>
                <a:latin typeface="Noto Sans CJK KR Medium" pitchFamily="34" charset="0"/>
              </a:rPr>
              <a:t> 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테이블</a:t>
            </a:r>
            <a:endParaRPr lang="en-US" sz="1000" dirty="0"/>
          </a:p>
        </p:txBody>
      </p:sp>
      <p:grpSp>
        <p:nvGrpSpPr>
          <p:cNvPr id="84" name="그룹 1001">
            <a:extLst>
              <a:ext uri="{FF2B5EF4-FFF2-40B4-BE49-F238E27FC236}">
                <a16:creationId xmlns:a16="http://schemas.microsoft.com/office/drawing/2014/main" id="{FA1C4646-E950-3840-B939-DFFE14096452}"/>
              </a:ext>
            </a:extLst>
          </p:cNvPr>
          <p:cNvGrpSpPr/>
          <p:nvPr/>
        </p:nvGrpSpPr>
        <p:grpSpPr>
          <a:xfrm>
            <a:off x="7574160" y="-495300"/>
            <a:ext cx="10866240" cy="11430000"/>
            <a:chOff x="-895238" y="3409524"/>
            <a:chExt cx="20076190" cy="7050232"/>
          </a:xfrm>
        </p:grpSpPr>
        <p:pic>
          <p:nvPicPr>
            <p:cNvPr id="86" name="Object 2">
              <a:extLst>
                <a:ext uri="{FF2B5EF4-FFF2-40B4-BE49-F238E27FC236}">
                  <a16:creationId xmlns:a16="http://schemas.microsoft.com/office/drawing/2014/main" id="{46CBDA30-2775-A245-8F25-4F6DFAEA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95238" y="3409524"/>
              <a:ext cx="20076190" cy="7050232"/>
            </a:xfrm>
            <a:prstGeom prst="rect">
              <a:avLst/>
            </a:prstGeom>
          </p:spPr>
        </p:pic>
      </p:grp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07FAEAEE-0668-8B4F-8C99-16B2C9E1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87478"/>
              </p:ext>
            </p:extLst>
          </p:nvPr>
        </p:nvGraphicFramePr>
        <p:xfrm>
          <a:off x="1163301" y="3467100"/>
          <a:ext cx="5559844" cy="15544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53961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210345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1070314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234977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794262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주문                                                                                         </a:t>
                      </a:r>
                      <a:r>
                        <a:rPr lang="en-US" altLang="ko-KR" sz="1100" b="0" dirty="0"/>
                        <a:t>                  </a:t>
                      </a:r>
                      <a:r>
                        <a:rPr lang="ko-KR" altLang="en-US" sz="1100" b="0" dirty="0"/>
                        <a:t>                                  </a:t>
                      </a:r>
                      <a:r>
                        <a:rPr lang="en-US" altLang="ko-KR" sz="1100" b="0" dirty="0" err="1"/>
                        <a:t>bit_orders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주문고유번호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</a:rPr>
                        <a:t>책고유번호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accent1"/>
                          </a:solidFill>
                        </a:rPr>
                        <a:t>bookid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책</a:t>
                      </a:r>
                      <a:r>
                        <a:rPr lang="en-US" altLang="ko-KR" sz="1100" b="0" dirty="0"/>
                        <a:t>ID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accent1"/>
                          </a:solidFill>
                        </a:rPr>
                        <a:t>유저고유번호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accent1"/>
                          </a:solidFill>
                        </a:rPr>
                        <a:t>userid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유저고유번호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95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orderdate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TIMESTAMP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288519"/>
                  </a:ext>
                </a:extLst>
              </a:tr>
            </a:tbl>
          </a:graphicData>
        </a:graphic>
      </p:graphicFrame>
      <p:pic>
        <p:nvPicPr>
          <p:cNvPr id="22" name="그래픽 21" descr="키 단색으로 채워진">
            <a:extLst>
              <a:ext uri="{FF2B5EF4-FFF2-40B4-BE49-F238E27FC236}">
                <a16:creationId xmlns:a16="http://schemas.microsoft.com/office/drawing/2014/main" id="{1FE3B521-3EA6-5842-A617-3F1B093B3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9503" y="3998235"/>
            <a:ext cx="172052" cy="1720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5FA8E8-A6C6-4A46-9E33-813038C2F92D}"/>
              </a:ext>
            </a:extLst>
          </p:cNvPr>
          <p:cNvGrpSpPr/>
          <p:nvPr/>
        </p:nvGrpSpPr>
        <p:grpSpPr>
          <a:xfrm>
            <a:off x="1216539" y="4158221"/>
            <a:ext cx="304800" cy="307777"/>
            <a:chOff x="-685800" y="3395624"/>
            <a:chExt cx="304800" cy="30777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9992C01-6804-1940-B44A-233F6D7A4DF7}"/>
                </a:ext>
              </a:extLst>
            </p:cNvPr>
            <p:cNvSpPr/>
            <p:nvPr/>
          </p:nvSpPr>
          <p:spPr>
            <a:xfrm>
              <a:off x="-659190" y="3543300"/>
              <a:ext cx="125790" cy="125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DCD382-8C32-F344-B830-263ECC408E59}"/>
                </a:ext>
              </a:extLst>
            </p:cNvPr>
            <p:cNvSpPr txBox="1"/>
            <p:nvPr/>
          </p:nvSpPr>
          <p:spPr>
            <a:xfrm>
              <a:off x="-685800" y="339562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chemeClr val="accent1"/>
                  </a:solidFill>
                </a:rPr>
                <a:t>F</a:t>
              </a:r>
              <a:endParaRPr kumimoji="1" lang="ko-KR" alt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A30F77-9286-E842-8EBE-E5E088AE1513}"/>
              </a:ext>
            </a:extLst>
          </p:cNvPr>
          <p:cNvGrpSpPr/>
          <p:nvPr/>
        </p:nvGrpSpPr>
        <p:grpSpPr>
          <a:xfrm>
            <a:off x="1216539" y="4442045"/>
            <a:ext cx="304800" cy="307777"/>
            <a:chOff x="-685800" y="3395624"/>
            <a:chExt cx="304800" cy="30777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BF006EA-554A-A74D-A648-22119772F616}"/>
                </a:ext>
              </a:extLst>
            </p:cNvPr>
            <p:cNvSpPr/>
            <p:nvPr/>
          </p:nvSpPr>
          <p:spPr>
            <a:xfrm>
              <a:off x="-659190" y="3543300"/>
              <a:ext cx="125790" cy="125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A422F6-4998-D64D-911E-6B11E1AE5852}"/>
                </a:ext>
              </a:extLst>
            </p:cNvPr>
            <p:cNvSpPr txBox="1"/>
            <p:nvPr/>
          </p:nvSpPr>
          <p:spPr>
            <a:xfrm>
              <a:off x="-685800" y="339562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chemeClr val="accent1"/>
                  </a:solidFill>
                </a:rPr>
                <a:t>F</a:t>
              </a:r>
              <a:endParaRPr kumimoji="1" lang="ko-KR" alt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8FEA26E5-A738-7B4D-B209-9938727D95B4}"/>
              </a:ext>
            </a:extLst>
          </p:cNvPr>
          <p:cNvSpPr/>
          <p:nvPr/>
        </p:nvSpPr>
        <p:spPr>
          <a:xfrm>
            <a:off x="1243149" y="4824204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4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상세설명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C55DBCDC-E0C4-8845-B4C9-BC4550EA45DB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유저</a:t>
            </a:r>
            <a:r>
              <a:rPr lang="en-US" sz="2400" dirty="0">
                <a:solidFill>
                  <a:srgbClr val="606060"/>
                </a:solidFill>
                <a:latin typeface="Noto Sans CJK KR Medium" pitchFamily="34" charset="0"/>
              </a:rPr>
              <a:t> 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테이블</a:t>
            </a:r>
            <a:endParaRPr lang="en-US" sz="1000" dirty="0"/>
          </a:p>
        </p:txBody>
      </p:sp>
      <p:grpSp>
        <p:nvGrpSpPr>
          <p:cNvPr id="84" name="그룹 1001">
            <a:extLst>
              <a:ext uri="{FF2B5EF4-FFF2-40B4-BE49-F238E27FC236}">
                <a16:creationId xmlns:a16="http://schemas.microsoft.com/office/drawing/2014/main" id="{FA1C4646-E950-3840-B939-DFFE14096452}"/>
              </a:ext>
            </a:extLst>
          </p:cNvPr>
          <p:cNvGrpSpPr/>
          <p:nvPr/>
        </p:nvGrpSpPr>
        <p:grpSpPr>
          <a:xfrm>
            <a:off x="7574160" y="-495300"/>
            <a:ext cx="10866240" cy="11430000"/>
            <a:chOff x="-895238" y="3409524"/>
            <a:chExt cx="20076190" cy="7050232"/>
          </a:xfrm>
        </p:grpSpPr>
        <p:pic>
          <p:nvPicPr>
            <p:cNvPr id="86" name="Object 2">
              <a:extLst>
                <a:ext uri="{FF2B5EF4-FFF2-40B4-BE49-F238E27FC236}">
                  <a16:creationId xmlns:a16="http://schemas.microsoft.com/office/drawing/2014/main" id="{46CBDA30-2775-A245-8F25-4F6DFAEA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95238" y="3409524"/>
              <a:ext cx="20076190" cy="7050232"/>
            </a:xfrm>
            <a:prstGeom prst="rect">
              <a:avLst/>
            </a:prstGeom>
          </p:spPr>
        </p:pic>
      </p:grp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F4865CCA-9169-D447-B35E-1347DE3B2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16899"/>
              </p:ext>
            </p:extLst>
          </p:nvPr>
        </p:nvGraphicFramePr>
        <p:xfrm>
          <a:off x="914400" y="3314700"/>
          <a:ext cx="5221735" cy="2499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1226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126574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007434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86150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유저                                                                                          </a:t>
                      </a:r>
                      <a:r>
                        <a:rPr lang="en-US" altLang="ko-KR" sz="1100" b="0" dirty="0"/>
                        <a:t>                                         </a:t>
                      </a:r>
                      <a:r>
                        <a:rPr lang="en-US" altLang="ko-KR" sz="1100" b="0" dirty="0" err="1"/>
                        <a:t>bit_users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유저고유번호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userid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유저고유번호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NUMBER(2)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아이디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username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아이디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VARCHAR2(20)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비밀번호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password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비밀번호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VARCHAR2(20)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95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유저이름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VARCHAR2(20)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428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이메일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email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유저이메일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68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전화번호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phnum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유저전화번호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454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주소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address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유저주소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VARCHAR2(80)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NULL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27791"/>
                  </a:ext>
                </a:extLst>
              </a:tr>
            </a:tbl>
          </a:graphicData>
        </a:graphic>
      </p:graphicFrame>
      <p:pic>
        <p:nvPicPr>
          <p:cNvPr id="22" name="그래픽 21" descr="키 단색으로 채워진">
            <a:extLst>
              <a:ext uri="{FF2B5EF4-FFF2-40B4-BE49-F238E27FC236}">
                <a16:creationId xmlns:a16="http://schemas.microsoft.com/office/drawing/2014/main" id="{E07EFD99-9203-1D49-A444-E005533ED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0" y="4034879"/>
            <a:ext cx="172052" cy="172052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E6CB0DF-E0E9-3640-ACEC-428629A27AD0}"/>
              </a:ext>
            </a:extLst>
          </p:cNvPr>
          <p:cNvSpPr/>
          <p:nvPr/>
        </p:nvSpPr>
        <p:spPr>
          <a:xfrm>
            <a:off x="1013731" y="4334365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6EBB37B-8C17-4743-AA48-A7B6E10F0812}"/>
              </a:ext>
            </a:extLst>
          </p:cNvPr>
          <p:cNvSpPr/>
          <p:nvPr/>
        </p:nvSpPr>
        <p:spPr>
          <a:xfrm>
            <a:off x="1017191" y="4587590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1B972E-7B68-7F43-ACE9-0B4D1960BA1B}"/>
              </a:ext>
            </a:extLst>
          </p:cNvPr>
          <p:cNvSpPr/>
          <p:nvPr/>
        </p:nvSpPr>
        <p:spPr>
          <a:xfrm>
            <a:off x="1013731" y="4840814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D8B1FB7-47DF-3640-BBA4-ADCA5EAC188D}"/>
              </a:ext>
            </a:extLst>
          </p:cNvPr>
          <p:cNvSpPr/>
          <p:nvPr/>
        </p:nvSpPr>
        <p:spPr>
          <a:xfrm>
            <a:off x="1013731" y="5094039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3C7D2C9-D393-4C42-8285-76C42044334A}"/>
              </a:ext>
            </a:extLst>
          </p:cNvPr>
          <p:cNvSpPr/>
          <p:nvPr/>
        </p:nvSpPr>
        <p:spPr>
          <a:xfrm>
            <a:off x="1013731" y="5369858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8BBC01-411E-2D4A-8100-D6B6F23F69E0}"/>
              </a:ext>
            </a:extLst>
          </p:cNvPr>
          <p:cNvSpPr/>
          <p:nvPr/>
        </p:nvSpPr>
        <p:spPr>
          <a:xfrm>
            <a:off x="1013731" y="5628206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5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상세설명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C55DBCDC-E0C4-8845-B4C9-BC4550EA45DB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카테고리</a:t>
            </a:r>
            <a:r>
              <a:rPr lang="en-US" sz="2400" dirty="0">
                <a:solidFill>
                  <a:srgbClr val="606060"/>
                </a:solidFill>
                <a:latin typeface="Noto Sans CJK KR Medium" pitchFamily="34" charset="0"/>
              </a:rPr>
              <a:t> 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테이블</a:t>
            </a:r>
            <a:endParaRPr lang="en-US" sz="1000" dirty="0"/>
          </a:p>
        </p:txBody>
      </p:sp>
      <p:grpSp>
        <p:nvGrpSpPr>
          <p:cNvPr id="84" name="그룹 1001">
            <a:extLst>
              <a:ext uri="{FF2B5EF4-FFF2-40B4-BE49-F238E27FC236}">
                <a16:creationId xmlns:a16="http://schemas.microsoft.com/office/drawing/2014/main" id="{FA1C4646-E950-3840-B939-DFFE14096452}"/>
              </a:ext>
            </a:extLst>
          </p:cNvPr>
          <p:cNvGrpSpPr/>
          <p:nvPr/>
        </p:nvGrpSpPr>
        <p:grpSpPr>
          <a:xfrm>
            <a:off x="7574160" y="-495300"/>
            <a:ext cx="10866240" cy="11430000"/>
            <a:chOff x="-895238" y="3409524"/>
            <a:chExt cx="20076190" cy="7050232"/>
          </a:xfrm>
        </p:grpSpPr>
        <p:pic>
          <p:nvPicPr>
            <p:cNvPr id="86" name="Object 2">
              <a:extLst>
                <a:ext uri="{FF2B5EF4-FFF2-40B4-BE49-F238E27FC236}">
                  <a16:creationId xmlns:a16="http://schemas.microsoft.com/office/drawing/2014/main" id="{46CBDA30-2775-A245-8F25-4F6DFAEA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95238" y="3409524"/>
              <a:ext cx="20076190" cy="7050232"/>
            </a:xfrm>
            <a:prstGeom prst="rect">
              <a:avLst/>
            </a:prstGeom>
          </p:spPr>
        </p:pic>
      </p:grp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CAEA487D-C761-A348-94A1-D60B55633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36812"/>
              </p:ext>
            </p:extLst>
          </p:nvPr>
        </p:nvGraphicFramePr>
        <p:xfrm>
          <a:off x="838200" y="3390900"/>
          <a:ext cx="5674116" cy="1036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58465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353250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카테고리                                                                                                                                          </a:t>
                      </a:r>
                      <a:r>
                        <a:rPr lang="en-US" altLang="ko-KR" sz="1100" b="0" dirty="0"/>
                        <a:t>category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카테고리고유번호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categoryid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카테고리번호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카테고리이름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categoryname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카테고리이름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</a:tbl>
          </a:graphicData>
        </a:graphic>
      </p:graphicFrame>
      <p:pic>
        <p:nvPicPr>
          <p:cNvPr id="22" name="그래픽 21" descr="키 단색으로 채워진">
            <a:extLst>
              <a:ext uri="{FF2B5EF4-FFF2-40B4-BE49-F238E27FC236}">
                <a16:creationId xmlns:a16="http://schemas.microsoft.com/office/drawing/2014/main" id="{B76D3418-F316-B04E-AC43-140FF76FE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640" y="3958309"/>
            <a:ext cx="172052" cy="172052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C16C4AF7-7AD8-C749-9C74-796E05BE839B}"/>
              </a:ext>
            </a:extLst>
          </p:cNvPr>
          <p:cNvSpPr/>
          <p:nvPr/>
        </p:nvSpPr>
        <p:spPr>
          <a:xfrm>
            <a:off x="951647" y="4255168"/>
            <a:ext cx="125790" cy="12579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2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928708" y="83553"/>
            <a:ext cx="9053664" cy="5067213"/>
            <a:chOff x="9928708" y="83553"/>
            <a:chExt cx="9053664" cy="50672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60000">
              <a:off x="9928708" y="83553"/>
              <a:ext cx="9053664" cy="50672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22010" y="724396"/>
            <a:ext cx="3630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DB / 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프로그램 흐름도 </a:t>
            </a:r>
            <a:r>
              <a:rPr lang="en-US" altLang="ko-KR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r>
              <a:rPr lang="ko-KR" altLang="en-US" sz="1600" dirty="0">
                <a:solidFill>
                  <a:srgbClr val="FE7949"/>
                </a:solidFill>
                <a:latin typeface="Gmarket Sans Bold" pitchFamily="34" charset="0"/>
                <a:cs typeface="Gmarket Sans Bold" pitchFamily="34" charset="0"/>
              </a:rPr>
              <a:t> 상세설명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 rot="-5400000">
            <a:off x="88911" y="1042131"/>
            <a:ext cx="841589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007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 rot="-5400000">
            <a:off x="-832740" y="8087556"/>
            <a:ext cx="2693622" cy="23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606060"/>
                </a:solidFill>
                <a:latin typeface="Noto Sans CJK KR Bold" pitchFamily="34" charset="0"/>
                <a:cs typeface="Noto Sans CJK KR Bold" pitchFamily="34" charset="0"/>
              </a:rPr>
              <a:t>PROJECT A</a:t>
            </a:r>
            <a:endParaRPr lang="en-US" dirty="0"/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C55DBCDC-E0C4-8845-B4C9-BC4550EA45DB}"/>
              </a:ext>
            </a:extLst>
          </p:cNvPr>
          <p:cNvSpPr txBox="1"/>
          <p:nvPr/>
        </p:nvSpPr>
        <p:spPr>
          <a:xfrm>
            <a:off x="1322010" y="1028700"/>
            <a:ext cx="55598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 err="1">
                <a:solidFill>
                  <a:srgbClr val="606060"/>
                </a:solidFill>
                <a:latin typeface="Noto Sans CJK KR Medium" pitchFamily="34" charset="0"/>
              </a:rPr>
              <a:t>주문로그</a:t>
            </a:r>
            <a:r>
              <a:rPr lang="en-US" sz="2400" dirty="0">
                <a:solidFill>
                  <a:srgbClr val="606060"/>
                </a:solidFill>
                <a:latin typeface="Noto Sans CJK KR Medium" pitchFamily="34" charset="0"/>
              </a:rPr>
              <a:t> </a:t>
            </a:r>
            <a:r>
              <a:rPr lang="ko-KR" altLang="en-US" sz="2400" dirty="0">
                <a:solidFill>
                  <a:srgbClr val="606060"/>
                </a:solidFill>
                <a:latin typeface="Noto Sans CJK KR Medium" pitchFamily="34" charset="0"/>
              </a:rPr>
              <a:t>테이블</a:t>
            </a:r>
            <a:endParaRPr lang="en-US" sz="1000" dirty="0"/>
          </a:p>
        </p:txBody>
      </p:sp>
      <p:grpSp>
        <p:nvGrpSpPr>
          <p:cNvPr id="84" name="그룹 1001">
            <a:extLst>
              <a:ext uri="{FF2B5EF4-FFF2-40B4-BE49-F238E27FC236}">
                <a16:creationId xmlns:a16="http://schemas.microsoft.com/office/drawing/2014/main" id="{FA1C4646-E950-3840-B939-DFFE14096452}"/>
              </a:ext>
            </a:extLst>
          </p:cNvPr>
          <p:cNvGrpSpPr/>
          <p:nvPr/>
        </p:nvGrpSpPr>
        <p:grpSpPr>
          <a:xfrm>
            <a:off x="7574160" y="-495300"/>
            <a:ext cx="10866240" cy="11430000"/>
            <a:chOff x="-895238" y="3409524"/>
            <a:chExt cx="20076190" cy="7050232"/>
          </a:xfrm>
        </p:grpSpPr>
        <p:pic>
          <p:nvPicPr>
            <p:cNvPr id="86" name="Object 2">
              <a:extLst>
                <a:ext uri="{FF2B5EF4-FFF2-40B4-BE49-F238E27FC236}">
                  <a16:creationId xmlns:a16="http://schemas.microsoft.com/office/drawing/2014/main" id="{46CBDA30-2775-A245-8F25-4F6DFAEA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95238" y="3409524"/>
              <a:ext cx="20076190" cy="7050232"/>
            </a:xfrm>
            <a:prstGeom prst="rect">
              <a:avLst/>
            </a:prstGeom>
          </p:spPr>
        </p:pic>
      </p:grp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D5635121-3DE3-5249-B733-2DBC4B57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36328"/>
              </p:ext>
            </p:extLst>
          </p:nvPr>
        </p:nvGraphicFramePr>
        <p:xfrm>
          <a:off x="1322010" y="2628900"/>
          <a:ext cx="5221734" cy="1036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9666">
                  <a:extLst>
                    <a:ext uri="{9D8B030D-6E8A-4147-A177-3AD203B41FA5}">
                      <a16:colId xmlns:a16="http://schemas.microsoft.com/office/drawing/2014/main" val="4276089585"/>
                    </a:ext>
                  </a:extLst>
                </a:gridCol>
                <a:gridCol w="1031703">
                  <a:extLst>
                    <a:ext uri="{9D8B030D-6E8A-4147-A177-3AD203B41FA5}">
                      <a16:colId xmlns:a16="http://schemas.microsoft.com/office/drawing/2014/main" val="37384674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1641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3972404"/>
                    </a:ext>
                  </a:extLst>
                </a:gridCol>
                <a:gridCol w="1059764">
                  <a:extLst>
                    <a:ext uri="{9D8B030D-6E8A-4147-A177-3AD203B41FA5}">
                      <a16:colId xmlns:a16="http://schemas.microsoft.com/office/drawing/2014/main" val="616543229"/>
                    </a:ext>
                  </a:extLst>
                </a:gridCol>
                <a:gridCol w="733201">
                  <a:extLst>
                    <a:ext uri="{9D8B030D-6E8A-4147-A177-3AD203B41FA5}">
                      <a16:colId xmlns:a16="http://schemas.microsoft.com/office/drawing/2014/main" val="229280926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/>
                        <a:t>주문로그</a:t>
                      </a:r>
                      <a:r>
                        <a:rPr lang="ko-KR" altLang="en-US" sz="1100" b="0" dirty="0"/>
                        <a:t>                                                                      </a:t>
                      </a:r>
                      <a:r>
                        <a:rPr lang="en-US" altLang="ko-KR" sz="1100" b="0" dirty="0"/>
                        <a:t>                                        </a:t>
                      </a:r>
                      <a:r>
                        <a:rPr lang="en-US" altLang="ko-KR" sz="1100" b="0" dirty="0" err="1"/>
                        <a:t>bit_orders_log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</a:t>
                      </a:r>
                      <a:r>
                        <a:rPr lang="en-US" altLang="ko-KR" sz="1400" dirty="0"/>
                        <a:t>                                                                                                                                  </a:t>
                      </a:r>
                      <a:r>
                        <a:rPr lang="en-US" altLang="ko-KR" sz="1400" dirty="0" err="1"/>
                        <a:t>bit_bok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도메인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데이터타입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허용</a:t>
                      </a:r>
                      <a:endParaRPr lang="ko-KR" altLang="en-US" sz="11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75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주문로그번호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orderid_I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NUMBER(8)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10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주무고유번호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주문고유번호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</a:rPr>
                        <a:t>VARCHAR2(40)</a:t>
                      </a:r>
                      <a:endParaRPr lang="ko-KR" altLang="en-US" sz="1100" b="0" i="0" dirty="0">
                        <a:solidFill>
                          <a:schemeClr val="accent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 - N</a:t>
                      </a:r>
                      <a:endParaRPr lang="ko-KR" altLang="en-US" sz="11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4F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80612"/>
                  </a:ext>
                </a:extLst>
              </a:tr>
            </a:tbl>
          </a:graphicData>
        </a:graphic>
      </p:graphicFrame>
      <p:pic>
        <p:nvPicPr>
          <p:cNvPr id="22" name="그래픽 21" descr="키 단색으로 채워진">
            <a:extLst>
              <a:ext uri="{FF2B5EF4-FFF2-40B4-BE49-F238E27FC236}">
                <a16:creationId xmlns:a16="http://schemas.microsoft.com/office/drawing/2014/main" id="{D7649A6F-11AF-1440-83DD-26CC0AA2D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4763" y="3177160"/>
            <a:ext cx="172052" cy="1720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743C82-1202-C548-A1BC-5BFA53F6DB4A}"/>
              </a:ext>
            </a:extLst>
          </p:cNvPr>
          <p:cNvGrpSpPr/>
          <p:nvPr/>
        </p:nvGrpSpPr>
        <p:grpSpPr>
          <a:xfrm>
            <a:off x="1414763" y="3349212"/>
            <a:ext cx="233097" cy="307777"/>
            <a:chOff x="7941584" y="8351461"/>
            <a:chExt cx="233097" cy="307777"/>
          </a:xfrm>
        </p:grpSpPr>
        <p:pic>
          <p:nvPicPr>
            <p:cNvPr id="24" name="그래픽 23" descr="키 단색으로 채워진">
              <a:extLst>
                <a:ext uri="{FF2B5EF4-FFF2-40B4-BE49-F238E27FC236}">
                  <a16:creationId xmlns:a16="http://schemas.microsoft.com/office/drawing/2014/main" id="{C297642A-F614-0647-8152-081850F0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41584" y="8446168"/>
              <a:ext cx="172052" cy="17205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B37E84-FD9A-B74E-8CDF-0B9E9D8D316E}"/>
                </a:ext>
              </a:extLst>
            </p:cNvPr>
            <p:cNvSpPr txBox="1"/>
            <p:nvPr/>
          </p:nvSpPr>
          <p:spPr>
            <a:xfrm>
              <a:off x="7946081" y="8351461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F</a:t>
              </a:r>
              <a:endParaRPr kumimoji="1" lang="ko-KR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52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1104</Words>
  <Application>Microsoft Macintosh PowerPoint</Application>
  <PresentationFormat>사용자 지정</PresentationFormat>
  <Paragraphs>480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맑은 고딕</vt:lpstr>
      <vt:lpstr>a Agreement Signature</vt:lpstr>
      <vt:lpstr>Gmarket Sans Bold</vt:lpstr>
      <vt:lpstr>Nanum Pen Script</vt:lpstr>
      <vt:lpstr>NanumSquareOTF</vt:lpstr>
      <vt:lpstr>NanumSquareOTF Bold</vt:lpstr>
      <vt:lpstr>Noto Sans CJK KR Black</vt:lpstr>
      <vt:lpstr>Noto Sans CJK KR Bold</vt:lpstr>
      <vt:lpstr>Noto Sans CJK KR Medium</vt:lpstr>
      <vt:lpstr>Noto Sans CJK KR Regular</vt:lpstr>
      <vt:lpstr>THEAlienmiri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호재</cp:lastModifiedBy>
  <cp:revision>21</cp:revision>
  <dcterms:created xsi:type="dcterms:W3CDTF">2021-11-12T17:10:43Z</dcterms:created>
  <dcterms:modified xsi:type="dcterms:W3CDTF">2021-11-13T08:05:36Z</dcterms:modified>
</cp:coreProperties>
</file>