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7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9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8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猜數字遊戲的深入討論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pc="300" dirty="0">
                <a:ea typeface="標楷體" panose="03000509000000000000" pitchFamily="65" charset="-120"/>
              </a:rPr>
              <a:t>應數四甲 </a:t>
            </a:r>
            <a:r>
              <a:rPr lang="en-US" altLang="zh-TW" spc="300" dirty="0">
                <a:ea typeface="標楷體" panose="03000509000000000000" pitchFamily="65" charset="-120"/>
              </a:rPr>
              <a:t>D0452057</a:t>
            </a:r>
            <a:r>
              <a:rPr lang="zh-TW" altLang="en-US" spc="300" dirty="0">
                <a:ea typeface="標楷體" panose="03000509000000000000" pitchFamily="65" charset="-120"/>
              </a:rPr>
              <a:t> 林見達</a:t>
            </a:r>
            <a:endParaRPr lang="en-US" spc="3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8586CB-9857-4549-A25E-8C2AAD96159E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71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手算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8DAFC3-66F6-489F-A76A-47A4C8C3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08702"/>
              </p:ext>
            </p:extLst>
          </p:nvPr>
        </p:nvGraphicFramePr>
        <p:xfrm>
          <a:off x="666750" y="1367366"/>
          <a:ext cx="1085850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7247275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96343964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42466729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802968159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068760533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36069053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75073253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9520827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2712743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508376356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2746645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6396325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6012613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990036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413171331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case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40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13011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264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480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74968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53C811C-2D2A-4C77-BAC5-DB38FC9FC3BB}"/>
              </a:ext>
            </a:extLst>
          </p:cNvPr>
          <p:cNvSpPr txBox="1"/>
          <p:nvPr/>
        </p:nvSpPr>
        <p:spPr>
          <a:xfrm>
            <a:off x="666750" y="2545339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1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/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5040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0038621D-BCE1-4695-985C-BED7D87DC20E}"/>
              </a:ext>
            </a:extLst>
          </p:cNvPr>
          <p:cNvSpPr txBox="1"/>
          <p:nvPr/>
        </p:nvSpPr>
        <p:spPr>
          <a:xfrm>
            <a:off x="666750" y="4138411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2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/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200" dirty="0"/>
                  <a:t>…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blipFill>
                <a:blip r:embed="rId3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C4A58E-8F40-4485-BC5B-0CFEF2F072B4}"/>
              </a:ext>
            </a:extLst>
          </p:cNvPr>
          <p:cNvSpPr txBox="1"/>
          <p:nvPr/>
        </p:nvSpPr>
        <p:spPr>
          <a:xfrm>
            <a:off x="666750" y="5772402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3 :</a:t>
            </a:r>
            <a:r>
              <a:rPr lang="zh-TW" altLang="en-US" sz="2400" dirty="0"/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程式算</a:t>
            </a:r>
          </a:p>
        </p:txBody>
      </p:sp>
    </p:spTree>
    <p:extLst>
      <p:ext uri="{BB962C8B-B14F-4D97-AF65-F5344CB8AC3E}">
        <p14:creationId xmlns:p14="http://schemas.microsoft.com/office/powerpoint/2010/main" val="17492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1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程式碼執行結果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61C4E3-F4B1-42FD-AD5F-4B25B056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43" y="1447800"/>
            <a:ext cx="8405813" cy="182223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7268D0C-56EB-4175-918A-12DF63633ECA}"/>
              </a:ext>
            </a:extLst>
          </p:cNvPr>
          <p:cNvGrpSpPr/>
          <p:nvPr/>
        </p:nvGrpSpPr>
        <p:grpSpPr>
          <a:xfrm>
            <a:off x="2778918" y="3851065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68F0BEE-6464-491B-82DE-EEB4E5EE8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644F746-8DAA-4B96-92D8-9B112D665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381F28-CA94-48CC-8E81-391CD2C887B9}"/>
              </a:ext>
            </a:extLst>
          </p:cNvPr>
          <p:cNvSpPr txBox="1"/>
          <p:nvPr/>
        </p:nvSpPr>
        <p:spPr>
          <a:xfrm>
            <a:off x="819150" y="222885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 err="1"/>
              <a:t>Colab</a:t>
            </a:r>
            <a:r>
              <a:rPr lang="en-US" altLang="zh-TW" sz="2400" spc="300" dirty="0"/>
              <a:t>:</a:t>
            </a:r>
            <a:endParaRPr lang="zh-TW" altLang="en-US" sz="2400" spc="3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6AA241-FC92-4F14-918A-284C74C4DFD2}"/>
              </a:ext>
            </a:extLst>
          </p:cNvPr>
          <p:cNvSpPr txBox="1"/>
          <p:nvPr/>
        </p:nvSpPr>
        <p:spPr>
          <a:xfrm>
            <a:off x="819150" y="4379515"/>
            <a:ext cx="143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/>
              <a:t>Spyder: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5131C-B58A-4EF4-9B6E-448C1006D2B9}"/>
              </a:ext>
            </a:extLst>
          </p:cNvPr>
          <p:cNvSpPr txBox="1"/>
          <p:nvPr/>
        </p:nvSpPr>
        <p:spPr>
          <a:xfrm>
            <a:off x="735495" y="5868460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計算時間過久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截至簡報完成前仍未跑完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62F9FB-FF8A-4F2C-96D8-C4452CEB2623}"/>
              </a:ext>
            </a:extLst>
          </p:cNvPr>
          <p:cNvSpPr txBox="1"/>
          <p:nvPr/>
        </p:nvSpPr>
        <p:spPr>
          <a:xfrm>
            <a:off x="7724809" y="541020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pc="300" dirty="0"/>
              <a:t>第一個</a:t>
            </a:r>
            <a:r>
              <a:rPr lang="en-US" altLang="zh-TW" spc="300" dirty="0"/>
              <a:t>for</a:t>
            </a:r>
            <a:r>
              <a:rPr lang="zh-TW" altLang="en-US" spc="300" dirty="0"/>
              <a:t>跑完前</a:t>
            </a:r>
            <a:r>
              <a:rPr lang="en-US" altLang="zh-TW" spc="300" dirty="0"/>
              <a:t>504</a:t>
            </a:r>
            <a:r>
              <a:rPr lang="zh-TW" altLang="en-US" spc="300" dirty="0"/>
              <a:t>個數的結果</a:t>
            </a:r>
          </a:p>
        </p:txBody>
      </p:sp>
    </p:spTree>
    <p:extLst>
      <p:ext uri="{BB962C8B-B14F-4D97-AF65-F5344CB8AC3E}">
        <p14:creationId xmlns:p14="http://schemas.microsoft.com/office/powerpoint/2010/main" val="39123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DD82DB-74CC-430B-B7E7-FA4714017D45}"/>
              </a:ext>
            </a:extLst>
          </p:cNvPr>
          <p:cNvSpPr txBox="1"/>
          <p:nvPr/>
        </p:nvSpPr>
        <p:spPr>
          <a:xfrm>
            <a:off x="735495" y="623933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估算求得準確值之時間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D183C-444F-4DCE-952A-595DABD13B83}"/>
              </a:ext>
            </a:extLst>
          </p:cNvPr>
          <p:cNvSpPr txBox="1"/>
          <p:nvPr/>
        </p:nvSpPr>
        <p:spPr>
          <a:xfrm>
            <a:off x="564045" y="1643896"/>
            <a:ext cx="113928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從第一個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到第二個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4694294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以目前測試成功的來說，迴圈總數約莫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218123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若只單看前兩個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去估時間，約跑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天才會求得正確值，但實際上應該會更久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B80E6D-D280-4BC0-9BA6-08D65BAF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24" y="3415546"/>
            <a:ext cx="905835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9F0CDCA-C2A5-4899-AB13-13A9CC61EE0A}"/>
              </a:ext>
            </a:extLst>
          </p:cNvPr>
          <p:cNvGrpSpPr/>
          <p:nvPr/>
        </p:nvGrpSpPr>
        <p:grpSpPr>
          <a:xfrm>
            <a:off x="1715584" y="1631740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AD78C2E-3DD4-4E2C-B5F7-3957CA044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5046473-B870-4B25-AAB3-FC2F00826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AE0B92-67C9-4A38-ADA8-45D929C95893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可觀察到的事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0761FE-2DE2-4E32-B943-952FF3E6187D}"/>
              </a:ext>
            </a:extLst>
          </p:cNvPr>
          <p:cNvSpPr txBox="1"/>
          <p:nvPr/>
        </p:nvSpPr>
        <p:spPr>
          <a:xfrm>
            <a:off x="1038225" y="3752850"/>
            <a:ext cx="10267950" cy="168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有可能猜到第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次。如果使用排除法，且答案設定為</a:t>
            </a:r>
            <a:r>
              <a:rPr lang="en-US" altLang="zh-TW" sz="2400" dirty="0"/>
              <a:t>0123</a:t>
            </a:r>
            <a:r>
              <a:rPr lang="zh-TW" altLang="en-US" sz="2400" dirty="0"/>
              <a:t>，第一次猜測數為介於</a:t>
            </a:r>
            <a:r>
              <a:rPr lang="en-US" altLang="zh-TW" sz="2400" dirty="0"/>
              <a:t>0123</a:t>
            </a:r>
            <a:r>
              <a:rPr lang="zh-TW" altLang="en-US" sz="2400" dirty="0"/>
              <a:t>至</a:t>
            </a:r>
            <a:r>
              <a:rPr lang="en-US" altLang="zh-TW" sz="2400" dirty="0"/>
              <a:t>0987</a:t>
            </a:r>
            <a:r>
              <a:rPr lang="zh-TW" altLang="en-US" sz="2400" dirty="0"/>
              <a:t>的組合中，約猜測</a:t>
            </a:r>
            <a:r>
              <a:rPr lang="en-US" altLang="zh-TW" sz="2400" dirty="0"/>
              <a:t>177840508</a:t>
            </a:r>
            <a:r>
              <a:rPr lang="zh-TW" altLang="en-US" sz="2400" dirty="0"/>
              <a:t>次中會有一次猜到第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這就是網路上找不到有人提供排除法準確值的原因</a:t>
            </a:r>
          </a:p>
        </p:txBody>
      </p:sp>
    </p:spTree>
    <p:extLst>
      <p:ext uri="{BB962C8B-B14F-4D97-AF65-F5344CB8AC3E}">
        <p14:creationId xmlns:p14="http://schemas.microsoft.com/office/powerpoint/2010/main" val="118807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227B19-7F45-4486-A3A8-BC14B7470554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49C340-20E4-42B6-9F6D-A6EDDAC31CDF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6A28D85-A56C-4B54-81D7-539D7C9BA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7" r="13061" b="28472"/>
          <a:stretch/>
        </p:blipFill>
        <p:spPr>
          <a:xfrm>
            <a:off x="4487912" y="76200"/>
            <a:ext cx="6968593" cy="4905375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C067A3C9-D142-4A84-B6D5-7B9D4EAFB8E9}"/>
              </a:ext>
            </a:extLst>
          </p:cNvPr>
          <p:cNvGrpSpPr/>
          <p:nvPr/>
        </p:nvGrpSpPr>
        <p:grpSpPr>
          <a:xfrm>
            <a:off x="1408637" y="5467350"/>
            <a:ext cx="10232134" cy="1181947"/>
            <a:chOff x="360887" y="4981575"/>
            <a:chExt cx="10232134" cy="118194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977A173-0240-430E-BA11-CA048EF36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0887" y="4981576"/>
              <a:ext cx="7850883" cy="89535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CFDC7A5-F5AE-4A23-8A6D-2455B0D05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11770" y="4981575"/>
              <a:ext cx="2381251" cy="733493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CD0B07C0-FAE6-4025-96B4-341F99C45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0887" y="5848351"/>
              <a:ext cx="7850883" cy="315171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D4B8CBE-CF74-45B4-8571-607EA53A5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11770" y="5715067"/>
              <a:ext cx="2381251" cy="448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64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70436D-CDBA-49D9-BE40-06D7D8678999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外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D04848-262B-455C-9CD8-0DFF5EA178A1}"/>
              </a:ext>
            </a:extLst>
          </p:cNvPr>
          <p:cNvSpPr txBox="1"/>
          <p:nvPr/>
        </p:nvSpPr>
        <p:spPr>
          <a:xfrm>
            <a:off x="655591" y="2267545"/>
            <a:ext cx="3134191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92E7671-4511-43E7-820D-6EE4EB49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83" y="0"/>
            <a:ext cx="818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3909EC-1CD5-4623-B415-12C1C036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76" y="0"/>
            <a:ext cx="836274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94A04BA-16B6-4710-95CC-96EED01AA8AF}"/>
              </a:ext>
            </a:extLst>
          </p:cNvPr>
          <p:cNvSpPr txBox="1"/>
          <p:nvPr/>
        </p:nvSpPr>
        <p:spPr>
          <a:xfrm>
            <a:off x="735495" y="623933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擇優最大分支法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109164-44CD-4071-8A27-0908592487CF}"/>
              </a:ext>
            </a:extLst>
          </p:cNvPr>
          <p:cNvSpPr txBox="1"/>
          <p:nvPr/>
        </p:nvSpPr>
        <p:spPr>
          <a:xfrm>
            <a:off x="327326" y="2134195"/>
            <a:ext cx="3903633" cy="373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擇優分支法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AnsData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if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表內≧表外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75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56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EA584E-20D9-4140-A28D-23D2EE42530B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一、遊戲規則及遊戲概述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7E6460-5C6F-44CD-B284-2A281152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5939"/>
              </p:ext>
            </p:extLst>
          </p:nvPr>
        </p:nvGraphicFramePr>
        <p:xfrm>
          <a:off x="7681291" y="1823875"/>
          <a:ext cx="3906585" cy="403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95">
                  <a:extLst>
                    <a:ext uri="{9D8B030D-6E8A-4147-A177-3AD203B41FA5}">
                      <a16:colId xmlns:a16="http://schemas.microsoft.com/office/drawing/2014/main" val="3469406109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4028934920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347264624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times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guess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335475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12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6600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altLang="zh-TW" sz="2000" spc="600" dirty="0"/>
                        <a:t>678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7941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3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12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762846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5467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5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7526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6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/>
                        <a:t>2</a:t>
                      </a: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2015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0305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66560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184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9FD9F0-207D-47AE-B106-CBCF18ADA4B7}"/>
              </a:ext>
            </a:extLst>
          </p:cNvPr>
          <p:cNvSpPr txBox="1"/>
          <p:nvPr/>
        </p:nvSpPr>
        <p:spPr>
          <a:xfrm>
            <a:off x="8716703" y="1222097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/>
              <a:t>Ans = 9305</a:t>
            </a:r>
            <a:endParaRPr lang="zh-TW" altLang="en-US" sz="2000" spc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/>
              <p:nvPr/>
            </p:nvSpPr>
            <p:spPr>
              <a:xfrm>
                <a:off x="735495" y="1823875"/>
                <a:ext cx="6315031" cy="444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又稱「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Bulls and Cows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1A2B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」等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0A1B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:r>
                  <a:rPr lang="zh-TW" altLang="en-US" sz="2400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4×3×6×5×4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=1440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" y="1823875"/>
                <a:ext cx="6315031" cy="4447949"/>
              </a:xfrm>
              <a:prstGeom prst="rect">
                <a:avLst/>
              </a:prstGeo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B9384F-35BB-4E18-B154-32810A5FA0AF}"/>
                  </a:ext>
                </a:extLst>
              </p:cNvPr>
              <p:cNvSpPr txBox="1"/>
              <p:nvPr/>
            </p:nvSpPr>
            <p:spPr>
              <a:xfrm>
                <a:off x="3590925" y="3429000"/>
                <a:ext cx="3459601" cy="2744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2A1B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TW" alt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:r>
                  <a:rPr lang="zh-TW" altLang="en-US" sz="2400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6×1×2×1×6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=72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B9384F-35BB-4E18-B154-32810A5F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25" y="3429000"/>
                <a:ext cx="3459601" cy="2744406"/>
              </a:xfrm>
              <a:prstGeom prst="rect">
                <a:avLst/>
              </a:prstGeom>
              <a:blipFill>
                <a:blip r:embed="rId3"/>
                <a:stretch>
                  <a:fillRect l="-2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5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8C0CA-8161-47D7-A951-1707297C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247508"/>
            <a:ext cx="10039350" cy="53580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82D0F5-3B5C-44DC-9960-DB90003E8480}"/>
              </a:ext>
            </a:extLst>
          </p:cNvPr>
          <p:cNvSpPr/>
          <p:nvPr/>
        </p:nvSpPr>
        <p:spPr>
          <a:xfrm>
            <a:off x="9201150" y="1514475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C0A4A1-F521-41E6-BC99-9E3D14D95A25}"/>
              </a:ext>
            </a:extLst>
          </p:cNvPr>
          <p:cNvSpPr/>
          <p:nvPr/>
        </p:nvSpPr>
        <p:spPr>
          <a:xfrm>
            <a:off x="7210425" y="283845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73663D-B79A-4CFA-B20E-646D06D55F31}"/>
              </a:ext>
            </a:extLst>
          </p:cNvPr>
          <p:cNvSpPr/>
          <p:nvPr/>
        </p:nvSpPr>
        <p:spPr>
          <a:xfrm>
            <a:off x="7210424" y="419100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E9DCE43-D22A-47A1-9FAE-7B6DCFD6C388}"/>
              </a:ext>
            </a:extLst>
          </p:cNvPr>
          <p:cNvCxnSpPr/>
          <p:nvPr/>
        </p:nvCxnSpPr>
        <p:spPr>
          <a:xfrm>
            <a:off x="1609725" y="29432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C0D11B-76BC-41BD-B2F6-72BAFD1C01DA}"/>
              </a:ext>
            </a:extLst>
          </p:cNvPr>
          <p:cNvCxnSpPr/>
          <p:nvPr/>
        </p:nvCxnSpPr>
        <p:spPr>
          <a:xfrm>
            <a:off x="1609725" y="432435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094DCA-F6CE-47BF-8FD1-DD4C910367F6}"/>
              </a:ext>
            </a:extLst>
          </p:cNvPr>
          <p:cNvCxnSpPr/>
          <p:nvPr/>
        </p:nvCxnSpPr>
        <p:spPr>
          <a:xfrm>
            <a:off x="1609725" y="56864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2E2A453-E34C-4CFF-A3F3-4FDFE4FF5FFB}"/>
              </a:ext>
            </a:extLst>
          </p:cNvPr>
          <p:cNvCxnSpPr>
            <a:cxnSpLocks/>
          </p:cNvCxnSpPr>
          <p:nvPr/>
        </p:nvCxnSpPr>
        <p:spPr>
          <a:xfrm flipH="1">
            <a:off x="2686049" y="2227559"/>
            <a:ext cx="6515101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1D57082-0F4C-4B01-A1B6-00E85B186E03}"/>
              </a:ext>
            </a:extLst>
          </p:cNvPr>
          <p:cNvCxnSpPr>
            <a:cxnSpLocks/>
          </p:cNvCxnSpPr>
          <p:nvPr/>
        </p:nvCxnSpPr>
        <p:spPr>
          <a:xfrm flipH="1">
            <a:off x="2600325" y="3607527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28276AD-3241-400C-958F-6D036FC78D78}"/>
              </a:ext>
            </a:extLst>
          </p:cNvPr>
          <p:cNvCxnSpPr>
            <a:cxnSpLocks/>
          </p:cNvCxnSpPr>
          <p:nvPr/>
        </p:nvCxnSpPr>
        <p:spPr>
          <a:xfrm flipH="1">
            <a:off x="2533649" y="4964773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C0C066-25D8-4DC2-B1F7-AA8B49CDD46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求分支數說明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F76E8D-20F0-4E89-8377-4945F01B8D35}"/>
              </a:ext>
            </a:extLst>
          </p:cNvPr>
          <p:cNvCxnSpPr/>
          <p:nvPr/>
        </p:nvCxnSpPr>
        <p:spPr>
          <a:xfrm>
            <a:off x="492442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10C45F4-8A9B-456E-A408-613A0DB42874}"/>
              </a:ext>
            </a:extLst>
          </p:cNvPr>
          <p:cNvCxnSpPr/>
          <p:nvPr/>
        </p:nvCxnSpPr>
        <p:spPr>
          <a:xfrm>
            <a:off x="1020127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F8B1241-D9DF-4E57-AAF0-97F582FC731F}"/>
              </a:ext>
            </a:extLst>
          </p:cNvPr>
          <p:cNvCxnSpPr/>
          <p:nvPr/>
        </p:nvCxnSpPr>
        <p:spPr>
          <a:xfrm>
            <a:off x="7296150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60A99C8-7855-4AE1-AD43-EAF27123AC39}"/>
              </a:ext>
            </a:extLst>
          </p:cNvPr>
          <p:cNvCxnSpPr/>
          <p:nvPr/>
        </p:nvCxnSpPr>
        <p:spPr>
          <a:xfrm>
            <a:off x="492442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F81B5A9-C7BE-45CC-9F67-1FA7873998D8}"/>
              </a:ext>
            </a:extLst>
          </p:cNvPr>
          <p:cNvCxnSpPr/>
          <p:nvPr/>
        </p:nvCxnSpPr>
        <p:spPr>
          <a:xfrm>
            <a:off x="1020127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BD7D-E591-43F5-B208-885ACFAAAEC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85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60B128-1748-40A0-A4C8-BBD3AE70F4AC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02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09308F-BF7C-4F1D-B20B-B4A2895BD376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F7622D3-0EC2-4E42-9D34-66179229CC43}"/>
              </a:ext>
            </a:extLst>
          </p:cNvPr>
          <p:cNvGrpSpPr/>
          <p:nvPr/>
        </p:nvGrpSpPr>
        <p:grpSpPr>
          <a:xfrm>
            <a:off x="1362076" y="1219157"/>
            <a:ext cx="10717529" cy="1039505"/>
            <a:chOff x="220069" y="4701209"/>
            <a:chExt cx="8993506" cy="8722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5306A00-CA96-4592-B3E9-0CAC26411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4701209"/>
              <a:ext cx="7679055" cy="685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2E53F06-5D2B-4854-B58B-8F6FB10BC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3131" y="4701210"/>
              <a:ext cx="1560444" cy="6858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0228EC2-B692-44C7-ACA1-54A989AED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5387008"/>
              <a:ext cx="2054151" cy="18649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54CE686-AE49-48F7-922D-EC682AA32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74220" y="5387008"/>
              <a:ext cx="6939355" cy="186491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94E1BB-3B95-4418-9D54-3A94E61E7D6A}"/>
              </a:ext>
            </a:extLst>
          </p:cNvPr>
          <p:cNvGrpSpPr/>
          <p:nvPr/>
        </p:nvGrpSpPr>
        <p:grpSpPr>
          <a:xfrm>
            <a:off x="1362074" y="2343150"/>
            <a:ext cx="10717530" cy="1186069"/>
            <a:chOff x="2658291" y="4930101"/>
            <a:chExt cx="9247959" cy="102343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43D330E-3F02-4DCE-811F-7DE1D1E97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9058" y="4930101"/>
              <a:ext cx="1887192" cy="74031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6526089-3E90-4CA9-BF59-5739F0CA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95"/>
            <a:stretch/>
          </p:blipFill>
          <p:spPr>
            <a:xfrm>
              <a:off x="2658292" y="4930101"/>
              <a:ext cx="7476308" cy="74031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3A2342F-5A1A-4536-82FB-C29C34430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89"/>
            <a:stretch/>
          </p:blipFill>
          <p:spPr>
            <a:xfrm>
              <a:off x="2658291" y="5670419"/>
              <a:ext cx="7817550" cy="28311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EF3BCB2-6999-408B-BA65-92A440ACA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75842" y="5670419"/>
              <a:ext cx="1430407" cy="283119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3EE4EC0-082C-4265-A274-69039823B6FE}"/>
              </a:ext>
            </a:extLst>
          </p:cNvPr>
          <p:cNvGrpSpPr/>
          <p:nvPr/>
        </p:nvGrpSpPr>
        <p:grpSpPr>
          <a:xfrm>
            <a:off x="2832898" y="3678195"/>
            <a:ext cx="9246705" cy="1132900"/>
            <a:chOff x="1115923" y="4791075"/>
            <a:chExt cx="8269847" cy="1013216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06962E6-A7FE-4995-883E-9299516DB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4791075"/>
              <a:ext cx="7749781" cy="74775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429BC286-98A8-4804-960D-DE6A98881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3"/>
            <a:stretch/>
          </p:blipFill>
          <p:spPr>
            <a:xfrm>
              <a:off x="8865705" y="4791075"/>
              <a:ext cx="520065" cy="74775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866B031-0987-4BE0-95BD-3E4337F0E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5538833"/>
              <a:ext cx="7749782" cy="26545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3255A650-31E0-40F5-B98E-DC843B20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2"/>
            <a:stretch/>
          </p:blipFill>
          <p:spPr>
            <a:xfrm>
              <a:off x="8865704" y="5538833"/>
              <a:ext cx="520065" cy="265458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4370D83-FB5C-44A6-9242-06234D8E867E}"/>
              </a:ext>
            </a:extLst>
          </p:cNvPr>
          <p:cNvGrpSpPr/>
          <p:nvPr/>
        </p:nvGrpSpPr>
        <p:grpSpPr>
          <a:xfrm>
            <a:off x="2832899" y="4948752"/>
            <a:ext cx="9246704" cy="1303303"/>
            <a:chOff x="3276599" y="5229042"/>
            <a:chExt cx="7970355" cy="1123405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BD7FBE-4732-45E5-A128-3874DB7D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908" b="14574"/>
            <a:stretch/>
          </p:blipFill>
          <p:spPr>
            <a:xfrm>
              <a:off x="3276599" y="5229042"/>
              <a:ext cx="7970355" cy="832894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501A449-5DBD-4B8B-9F08-8B53CFB09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6061936"/>
              <a:ext cx="7970355" cy="290511"/>
            </a:xfrm>
            <a:prstGeom prst="rect">
              <a:avLst/>
            </a:prstGeom>
          </p:spPr>
        </p:pic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989328-E645-4AE6-B83F-F79A739BAEA5}"/>
              </a:ext>
            </a:extLst>
          </p:cNvPr>
          <p:cNvSpPr txBox="1"/>
          <p:nvPr/>
        </p:nvSpPr>
        <p:spPr>
          <a:xfrm>
            <a:off x="392595" y="15297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隨機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BC66EC-889F-4509-B966-E52D9E157589}"/>
              </a:ext>
            </a:extLst>
          </p:cNvPr>
          <p:cNvSpPr txBox="1"/>
          <p:nvPr/>
        </p:nvSpPr>
        <p:spPr>
          <a:xfrm>
            <a:off x="392594" y="25306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順序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1808A1-C5F8-4444-A9AC-D061E89DBC1E}"/>
              </a:ext>
            </a:extLst>
          </p:cNvPr>
          <p:cNvSpPr txBox="1"/>
          <p:nvPr/>
        </p:nvSpPr>
        <p:spPr>
          <a:xfrm>
            <a:off x="277177" y="4011957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第一表內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F6704C-BBDC-4D15-8A17-BCA7E4D4CDF8}"/>
              </a:ext>
            </a:extLst>
          </p:cNvPr>
          <p:cNvSpPr txBox="1"/>
          <p:nvPr/>
        </p:nvSpPr>
        <p:spPr>
          <a:xfrm>
            <a:off x="277177" y="526869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第一表外</a:t>
            </a:r>
          </a:p>
        </p:txBody>
      </p:sp>
    </p:spTree>
    <p:extLst>
      <p:ext uri="{BB962C8B-B14F-4D97-AF65-F5344CB8AC3E}">
        <p14:creationId xmlns:p14="http://schemas.microsoft.com/office/powerpoint/2010/main" val="257649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15166"/>
                  </p:ext>
                </p:extLst>
              </p:nvPr>
            </p:nvGraphicFramePr>
            <p:xfrm>
              <a:off x="933450" y="1609725"/>
              <a:ext cx="1062940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8046">
                      <a:extLst>
                        <a:ext uri="{9D8B030D-6E8A-4147-A177-3AD203B41FA5}">
                          <a16:colId xmlns:a16="http://schemas.microsoft.com/office/drawing/2014/main" val="359405301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</a:t>
                          </a: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a:t>9</a:t>
                          </a:r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15166"/>
                  </p:ext>
                </p:extLst>
              </p:nvPr>
            </p:nvGraphicFramePr>
            <p:xfrm>
              <a:off x="933450" y="1609725"/>
              <a:ext cx="1062940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8046">
                      <a:extLst>
                        <a:ext uri="{9D8B030D-6E8A-4147-A177-3AD203B41FA5}">
                          <a16:colId xmlns:a16="http://schemas.microsoft.com/office/drawing/2014/main" val="359405301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5093" t="-1266" r="-400000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9375" t="-1266" r="-302500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4472" t="-1266" r="-200621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0000" t="-1266" r="-101875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</a:t>
                          </a: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a:t>9</a:t>
                          </a:r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0D166FF9-F567-4870-A0CA-FDEAF9844DC5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23CF29-7DE9-43B7-8EDF-E09CF0EC95C2}"/>
              </a:ext>
            </a:extLst>
          </p:cNvPr>
          <p:cNvSpPr txBox="1"/>
          <p:nvPr/>
        </p:nvSpPr>
        <p:spPr>
          <a:xfrm>
            <a:off x="10270642" y="1179783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Range</a:t>
            </a:r>
            <a:r>
              <a:rPr lang="zh-TW" altLang="en-US" sz="1400" dirty="0"/>
              <a:t>極值仍不確定</a:t>
            </a:r>
          </a:p>
        </p:txBody>
      </p:sp>
      <p:sp>
        <p:nvSpPr>
          <p:cNvPr id="7" name="箭號: 彎曲 6">
            <a:extLst>
              <a:ext uri="{FF2B5EF4-FFF2-40B4-BE49-F238E27FC236}">
                <a16:creationId xmlns:a16="http://schemas.microsoft.com/office/drawing/2014/main" id="{FB47E7EA-40E8-48E9-84BE-1D5B45C9CCB3}"/>
              </a:ext>
            </a:extLst>
          </p:cNvPr>
          <p:cNvSpPr/>
          <p:nvPr/>
        </p:nvSpPr>
        <p:spPr>
          <a:xfrm rot="10800000">
            <a:off x="11459117" y="1543050"/>
            <a:ext cx="420184" cy="904875"/>
          </a:xfrm>
          <a:prstGeom prst="bentArrow">
            <a:avLst>
              <a:gd name="adj1" fmla="val 15933"/>
              <a:gd name="adj2" fmla="val 21664"/>
              <a:gd name="adj3" fmla="val 43135"/>
              <a:gd name="adj4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C5C790-78AB-4D0D-BE2D-DEA6D0919330}"/>
              </a:ext>
            </a:extLst>
          </p:cNvPr>
          <p:cNvSpPr txBox="1"/>
          <p:nvPr/>
        </p:nvSpPr>
        <p:spPr>
          <a:xfrm>
            <a:off x="994475" y="4664407"/>
            <a:ext cx="5101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根據平均值、標準差、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值可知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29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C967E1-4D61-4D3D-B9CD-3C2F6AF46A3F}"/>
              </a:ext>
            </a:extLst>
          </p:cNvPr>
          <p:cNvSpPr txBox="1"/>
          <p:nvPr/>
        </p:nvSpPr>
        <p:spPr>
          <a:xfrm>
            <a:off x="735495" y="623933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spc="300" dirty="0"/>
              <a:t> </a:t>
            </a:r>
            <a:r>
              <a:rPr lang="en-US" altLang="zh-TW" sz="2400" spc="300" dirty="0" err="1"/>
              <a:t>OrigData</a:t>
            </a:r>
            <a:r>
              <a:rPr lang="en-US" altLang="zh-TW" sz="2400" spc="300" dirty="0"/>
              <a:t> 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/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pc="300" dirty="0"/>
                  <a:t>Orig_data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 spc="30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</m:oMath>
                </a14:m>
                <a:r>
                  <a:rPr lang="en-US" altLang="zh-TW" sz="2400" spc="300" dirty="0"/>
                  <a:t> = 10×9×8×7 = 5040</a:t>
                </a:r>
                <a:endParaRPr lang="zh-TW" altLang="en-US" sz="2400" spc="3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blipFill>
                <a:blip r:embed="rId2"/>
                <a:stretch>
                  <a:fillRect l="-1524" t="-9211" r="-28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36A88D67-DCBE-47F4-9CF7-22EC6A0A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0" y="2240100"/>
            <a:ext cx="10991023" cy="6915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394D3EB-D18D-400C-8870-54EA63986D3D}"/>
              </a:ext>
            </a:extLst>
          </p:cNvPr>
          <p:cNvSpPr txBox="1"/>
          <p:nvPr/>
        </p:nvSpPr>
        <p:spPr>
          <a:xfrm>
            <a:off x="637759" y="3104113"/>
            <a:ext cx="10991023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 (0, 1, 2, 3), (0, 1, 2, 4), (0, 1, 2, 5), (0, 1, 2, 6), (0, 1, 2, 7), (0, 1, 2, 8), (0, 1, 2, 9), (0, 1, 3, 2), (0, 1, 3, 4), (0, 1, 3, 5), (0, 1, 3, 6), (0, 1, 3, 7), (0, 1, 3, 8), (0, 1, 3, 9), (0, 1, 4, 2), (0, 1, 4, 3), (0, 1, 4, 5), (0, 1, 4, 6), (0, 1, 4, 7), (0, 1, 4, 8), (0, 1, 4, 9), (0, 1, 5, 2), (0, 1, 5, 3), (0, 1, 5, 4), (0, 1, 5, 6), (0, 1, 5, 7), (0, 1, 5, 8), (0, 1, 5, 9), (0, 1, 6, 2), (0, 1, 6, 3), (0, 1, 6, 4), (0, 1, 6, 5), (0, 1, 6, 7), (0, 1, 6, 8), (0, 1, 6, 9), (0, 1, 7, 2), (0, 1, 7, 3), (0, 1, 7, 4), (0, 1, 7, 5), (0, 1, 7, 6), (0, 1, 7, 8), (0, 1, 7, 9), (0, 1, 8, 2), (0, 1, 8, 3), (0, 1, 8, 4), (0, 1, 8, 5), (0, 1, 8, 6), (0, 1, 8, 7), (0, 1, 8, 9), (0, 1, 9, 2), (0, 1, 9, 3), (0, 1, 9, 4), (0, 1, 9, 5), (0, 1, 9, 6), (0, 1, 9, 7), (0, 1, 9, 8), (0, 2, 1, 3), (0, 2, 1, 4), (0, 2, 1, 5), (0, 2, 1, 6), (0, 2, 1, 7), (0, 2, 1, 8), (0, 2, 1, 9), (0, 2, 3, 1), (0, 2, 3, 4), (0, 2, 3, 5), (0, 2, 3, 6), (0, 2, 3, 7), (0, 2, 3, 8), (0, 2, 3, 9), (0, 2, 4, 1), (0, 2, 4, 3), (0, 2, 4, 5), (0, 2, 4, 6), (0, 2, 4, 7), ……, (9, 8, 7, 6)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4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452095-D6AC-4A96-AA59-B21048FE7F3E}"/>
              </a:ext>
            </a:extLst>
          </p:cNvPr>
          <p:cNvSpPr txBox="1"/>
          <p:nvPr/>
        </p:nvSpPr>
        <p:spPr>
          <a:xfrm>
            <a:off x="735495" y="623933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、變數、函式</a:t>
            </a:r>
          </a:p>
        </p:txBody>
      </p:sp>
    </p:spTree>
    <p:extLst>
      <p:ext uri="{BB962C8B-B14F-4D97-AF65-F5344CB8AC3E}">
        <p14:creationId xmlns:p14="http://schemas.microsoft.com/office/powerpoint/2010/main" val="20924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266116-A3B5-4AA7-BC02-BE2F33926E2A}"/>
              </a:ext>
            </a:extLst>
          </p:cNvPr>
          <p:cNvSpPr txBox="1"/>
          <p:nvPr/>
        </p:nvSpPr>
        <p:spPr>
          <a:xfrm>
            <a:off x="735495" y="623933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變數計算、表格、繪圖</a:t>
            </a:r>
          </a:p>
        </p:txBody>
      </p:sp>
    </p:spTree>
    <p:extLst>
      <p:ext uri="{BB962C8B-B14F-4D97-AF65-F5344CB8AC3E}">
        <p14:creationId xmlns:p14="http://schemas.microsoft.com/office/powerpoint/2010/main" val="204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D5C43A-D85C-44E6-A5D3-88A523B49B7E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三、程式測試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6D1BE2-D2D0-4C2A-9E5E-7AE78450AE14}"/>
              </a:ext>
            </a:extLst>
          </p:cNvPr>
          <p:cNvSpPr txBox="1"/>
          <p:nvPr/>
        </p:nvSpPr>
        <p:spPr>
          <a:xfrm>
            <a:off x="932251" y="1324806"/>
            <a:ext cx="4868474" cy="465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隨機解，隨機猜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所有解，所有猜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準確值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表內，所有解，順序猜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表外，所有解，順序猜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擇優，所有解，順序猜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最大分支相乘法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9108-9EE2-4B78-B39B-6809DCD5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11579"/>
              </p:ext>
            </p:extLst>
          </p:nvPr>
        </p:nvGraphicFramePr>
        <p:xfrm>
          <a:off x="7766364" y="733425"/>
          <a:ext cx="2251866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211165200"/>
                    </a:ext>
                  </a:extLst>
                </a:gridCol>
                <a:gridCol w="1083466">
                  <a:extLst>
                    <a:ext uri="{9D8B030D-6E8A-4147-A177-3AD203B41FA5}">
                      <a16:colId xmlns:a16="http://schemas.microsoft.com/office/drawing/2014/main" val="415676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case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42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98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8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9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7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4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216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264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76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6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1260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9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14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044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F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375688"/>
                  </a:ext>
                </a:extLst>
              </a:tr>
            </a:tbl>
          </a:graphicData>
        </a:graphic>
      </p:graphicFrame>
      <p:sp>
        <p:nvSpPr>
          <p:cNvPr id="9" name="左大括弧 8">
            <a:extLst>
              <a:ext uri="{FF2B5EF4-FFF2-40B4-BE49-F238E27FC236}">
                <a16:creationId xmlns:a16="http://schemas.microsoft.com/office/drawing/2014/main" id="{92EB8043-03D5-4ABB-8381-4E658DFFBFC8}"/>
              </a:ext>
            </a:extLst>
          </p:cNvPr>
          <p:cNvSpPr/>
          <p:nvPr/>
        </p:nvSpPr>
        <p:spPr>
          <a:xfrm>
            <a:off x="7086600" y="1311330"/>
            <a:ext cx="504825" cy="4791075"/>
          </a:xfrm>
          <a:prstGeom prst="leftBrace">
            <a:avLst>
              <a:gd name="adj1" fmla="val 178144"/>
              <a:gd name="adj2" fmla="val 1779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B0C3FC-DDDE-4B3C-B1EB-66D3C413382E}"/>
              </a:ext>
            </a:extLst>
          </p:cNvPr>
          <p:cNvSpPr txBox="1"/>
          <p:nvPr/>
        </p:nvSpPr>
        <p:spPr>
          <a:xfrm>
            <a:off x="6474627" y="1933575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14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259A81EA-A4F3-49C9-8EEC-D35436130E52}"/>
              </a:ext>
            </a:extLst>
          </p:cNvPr>
          <p:cNvSpPr/>
          <p:nvPr/>
        </p:nvSpPr>
        <p:spPr>
          <a:xfrm flipH="1">
            <a:off x="10126494" y="1324806"/>
            <a:ext cx="615146" cy="4791075"/>
          </a:xfrm>
          <a:prstGeom prst="leftBrace">
            <a:avLst>
              <a:gd name="adj1" fmla="val 178144"/>
              <a:gd name="adj2" fmla="val 49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AB8123-8B4D-4F0B-9D92-B48E8ADC0D1F}"/>
              </a:ext>
            </a:extLst>
          </p:cNvPr>
          <p:cNvSpPr txBox="1"/>
          <p:nvPr/>
        </p:nvSpPr>
        <p:spPr>
          <a:xfrm>
            <a:off x="10903565" y="348609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5040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A5B3423D-05D2-4616-AF02-37991C34B69E}"/>
              </a:ext>
            </a:extLst>
          </p:cNvPr>
          <p:cNvSpPr txBox="1"/>
          <p:nvPr/>
        </p:nvSpPr>
        <p:spPr>
          <a:xfrm>
            <a:off x="735495" y="62393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排除法隨機猜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8050F7-D31D-4B6D-93D8-1F3176BE6729}"/>
              </a:ext>
            </a:extLst>
          </p:cNvPr>
          <p:cNvSpPr txBox="1"/>
          <p:nvPr/>
        </p:nvSpPr>
        <p:spPr>
          <a:xfrm>
            <a:off x="976395" y="2178724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random 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random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5B0BDA4-456D-4A30-9EC2-A663261089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4286" y="260653"/>
            <a:ext cx="6734175" cy="478155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E893AF3-D404-4672-8587-C418FB0C1DC2}"/>
              </a:ext>
            </a:extLst>
          </p:cNvPr>
          <p:cNvGrpSpPr/>
          <p:nvPr/>
        </p:nvGrpSpPr>
        <p:grpSpPr>
          <a:xfrm>
            <a:off x="523310" y="5238751"/>
            <a:ext cx="11245151" cy="1238250"/>
            <a:chOff x="1562100" y="4572000"/>
            <a:chExt cx="10120636" cy="11144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4970E5B-D412-4F58-A5D2-22E373988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62100" y="4572000"/>
              <a:ext cx="7664457" cy="926948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58EEB007-4EAC-46E1-BB73-6AB5BF758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82100" y="4572000"/>
              <a:ext cx="2500636" cy="66372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63E0D42-22EA-4560-B68A-C695579A7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62101" y="5498948"/>
              <a:ext cx="1581150" cy="187477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E7E25B2-8BF4-405E-994A-3FA545BAF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43251" y="5498948"/>
              <a:ext cx="6083306" cy="187477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80E5CD2-9E44-4ACA-9911-BCC5B5673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26557" y="5235726"/>
              <a:ext cx="2456179" cy="450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20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35FEF67-3918-4F09-BF08-4D863DC0B7F7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607F9399-13D5-4716-9502-984CF70DCDCF}"/>
              </a:ext>
            </a:extLst>
          </p:cNvPr>
          <p:cNvSpPr txBox="1"/>
          <p:nvPr/>
        </p:nvSpPr>
        <p:spPr>
          <a:xfrm>
            <a:off x="735495" y="62393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F7F044-83DD-49BF-A8FA-02AE744EB2E1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EA753D-151B-40EE-A397-84B0343DD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3406" r="11737" b="26594"/>
          <a:stretch/>
        </p:blipFill>
        <p:spPr>
          <a:xfrm>
            <a:off x="5081217" y="334835"/>
            <a:ext cx="6726688" cy="4637827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1FD88697-6DE5-4D9A-904C-7541D105C130}"/>
              </a:ext>
            </a:extLst>
          </p:cNvPr>
          <p:cNvGrpSpPr/>
          <p:nvPr/>
        </p:nvGrpSpPr>
        <p:grpSpPr>
          <a:xfrm>
            <a:off x="604839" y="5213527"/>
            <a:ext cx="10982322" cy="1309638"/>
            <a:chOff x="628650" y="4953001"/>
            <a:chExt cx="9667875" cy="115289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DE520C2-EA5E-4AEB-B3A6-D1CBF4AD2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650" y="4953001"/>
              <a:ext cx="7591425" cy="9144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62C3511-708F-400C-86F7-40E366EDB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0075" y="4953001"/>
              <a:ext cx="2076450" cy="70236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985DBAD-55DE-408D-B71A-045504AB4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650" y="5867401"/>
              <a:ext cx="7591425" cy="23849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C51B8A47-2E05-412F-9868-2974B6AA5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0075" y="5655364"/>
              <a:ext cx="2076450" cy="45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30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6970</TotalTime>
  <Words>1479</Words>
  <Application>Microsoft Office PowerPoint</Application>
  <PresentationFormat>寬螢幕</PresentationFormat>
  <Paragraphs>222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標楷體</vt:lpstr>
      <vt:lpstr>Arial</vt:lpstr>
      <vt:lpstr>Calisto MT</vt:lpstr>
      <vt:lpstr>Cambria Math</vt:lpstr>
      <vt:lpstr>Wingdings</vt:lpstr>
      <vt:lpstr>Wingdings 2</vt:lpstr>
      <vt:lpstr>石板</vt:lpstr>
      <vt:lpstr>猜數字遊戲的深入討論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JianDa</dc:creator>
  <cp:lastModifiedBy>林見達</cp:lastModifiedBy>
  <cp:revision>72</cp:revision>
  <dcterms:created xsi:type="dcterms:W3CDTF">2018-12-29T12:52:32Z</dcterms:created>
  <dcterms:modified xsi:type="dcterms:W3CDTF">2019-01-05T02:09:29Z</dcterms:modified>
</cp:coreProperties>
</file>