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57" r:id="rId8"/>
    <p:sldId id="263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1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2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1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48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2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4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2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44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5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3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7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4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1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A1C593-65D0-4073-BCC9-577B9352EA97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3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5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3.png"/><Relationship Id="rId5" Type="http://schemas.openxmlformats.org/officeDocument/2006/relationships/image" Target="../media/image44.png"/><Relationship Id="rId15" Type="http://schemas.openxmlformats.org/officeDocument/2006/relationships/image" Target="../media/image38.png"/><Relationship Id="rId10" Type="http://schemas.openxmlformats.org/officeDocument/2006/relationships/image" Target="../media/image32.png"/><Relationship Id="rId4" Type="http://schemas.openxmlformats.org/officeDocument/2006/relationships/image" Target="../media/image43.png"/><Relationship Id="rId9" Type="http://schemas.openxmlformats.org/officeDocument/2006/relationships/image" Target="../media/image22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猜數字遊戲的深入討論</a:t>
            </a:r>
            <a:endParaRPr lang="en-US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pc="300" dirty="0">
                <a:ea typeface="標楷體" panose="03000509000000000000" pitchFamily="65" charset="-120"/>
              </a:rPr>
              <a:t>應數四甲 </a:t>
            </a:r>
            <a:r>
              <a:rPr lang="en-US" altLang="zh-TW" spc="300" dirty="0">
                <a:ea typeface="標楷體" panose="03000509000000000000" pitchFamily="65" charset="-120"/>
              </a:rPr>
              <a:t>D0452057</a:t>
            </a:r>
            <a:r>
              <a:rPr lang="zh-TW" altLang="en-US" spc="300" dirty="0">
                <a:ea typeface="標楷體" panose="03000509000000000000" pitchFamily="65" charset="-120"/>
              </a:rPr>
              <a:t> 林見達</a:t>
            </a:r>
            <a:endParaRPr lang="en-US" spc="3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D44B759-D82D-4556-A323-1CF320B8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323723"/>
            <a:ext cx="10401300" cy="52768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98586CB-9857-4549-A25E-8C2AAD96159E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B.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排除法順序猜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主迴圈程式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71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6EA8EFC-9AA3-4636-8775-C3E7C402EC55}"/>
              </a:ext>
            </a:extLst>
          </p:cNvPr>
          <p:cNvSpPr txBox="1"/>
          <p:nvPr/>
        </p:nvSpPr>
        <p:spPr>
          <a:xfrm>
            <a:off x="735495" y="623933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手算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58DAFC3-66F6-489F-A76A-47A4C8C30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08702"/>
              </p:ext>
            </p:extLst>
          </p:nvPr>
        </p:nvGraphicFramePr>
        <p:xfrm>
          <a:off x="666750" y="1367366"/>
          <a:ext cx="10858505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7247275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963439647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424667294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1802968159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1068760533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136069053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750732538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395208270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3271274342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3508376356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12746645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63963257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46012613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6990036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413171331"/>
                    </a:ext>
                  </a:extLst>
                </a:gridCol>
              </a:tblGrid>
              <a:tr h="31855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pc="300" dirty="0"/>
                        <a:t>case</a:t>
                      </a:r>
                      <a:endParaRPr lang="zh-TW" altLang="en-US" sz="1600" spc="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spc="300" dirty="0"/>
                        <a:t>40</a:t>
                      </a:r>
                      <a:endParaRPr lang="zh-TW" altLang="en-US" sz="1600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22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13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04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30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12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03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02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00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613011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spc="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6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8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9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24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72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216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264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180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720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1260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480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>
                          <a:solidFill>
                            <a:schemeClr val="tx1"/>
                          </a:solidFill>
                        </a:rPr>
                        <a:t>1440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pc="300" dirty="0"/>
                        <a:t>360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74968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153C811C-2D2A-4C77-BAC5-DB38FC9FC3BB}"/>
              </a:ext>
            </a:extLst>
          </p:cNvPr>
          <p:cNvSpPr txBox="1"/>
          <p:nvPr/>
        </p:nvSpPr>
        <p:spPr>
          <a:xfrm>
            <a:off x="666750" y="2545339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Times = 1 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DF0A85-7426-4350-AD6C-C0DD40E187CD}"/>
                  </a:ext>
                </a:extLst>
              </p:cNvPr>
              <p:cNvSpPr txBox="1"/>
              <p:nvPr/>
            </p:nvSpPr>
            <p:spPr>
              <a:xfrm>
                <a:off x="2487095" y="2348114"/>
                <a:ext cx="1469248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5040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DF0A85-7426-4350-AD6C-C0DD40E1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095" y="2348114"/>
                <a:ext cx="1469248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0038621D-BCE1-4695-985C-BED7D87DC20E}"/>
              </a:ext>
            </a:extLst>
          </p:cNvPr>
          <p:cNvSpPr txBox="1"/>
          <p:nvPr/>
        </p:nvSpPr>
        <p:spPr>
          <a:xfrm>
            <a:off x="666750" y="4138411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Times = 2 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0F86611-863E-4EEE-A563-2B84ACA84420}"/>
                  </a:ext>
                </a:extLst>
              </p:cNvPr>
              <p:cNvSpPr txBox="1"/>
              <p:nvPr/>
            </p:nvSpPr>
            <p:spPr>
              <a:xfrm>
                <a:off x="2487095" y="3243322"/>
                <a:ext cx="8712236" cy="2103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  <m:r>
                      <a:rPr lang="en-US" altLang="zh-TW" sz="32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TW" altLang="en-US" sz="3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 sz="3200" dirty="0"/>
                  <a:t>…</a:t>
                </a:r>
                <a:r>
                  <a:rPr lang="zh-TW" altLang="en-US" sz="3200" dirty="0"/>
                  <a:t> </a:t>
                </a:r>
                <a:r>
                  <a:rPr lang="en-US" altLang="zh-TW" sz="3200" dirty="0"/>
                  <a:t>=</a:t>
                </a:r>
                <a:r>
                  <a:rPr lang="zh-TW" alt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5040</m:t>
                        </m:r>
                      </m:den>
                    </m:f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0F86611-863E-4EEE-A563-2B84ACA8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095" y="3243322"/>
                <a:ext cx="8712236" cy="2103909"/>
              </a:xfrm>
              <a:prstGeom prst="rect">
                <a:avLst/>
              </a:prstGeom>
              <a:blipFill>
                <a:blip r:embed="rId3"/>
                <a:stretch>
                  <a:fillRect b="-3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C4A58E-8F40-4485-BC5B-0CFEF2F072B4}"/>
              </a:ext>
            </a:extLst>
          </p:cNvPr>
          <p:cNvSpPr txBox="1"/>
          <p:nvPr/>
        </p:nvSpPr>
        <p:spPr>
          <a:xfrm>
            <a:off x="666750" y="5772402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Times = 3 :</a:t>
            </a:r>
            <a:r>
              <a:rPr lang="zh-TW" altLang="en-US" sz="2400" dirty="0"/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程式算</a:t>
            </a:r>
          </a:p>
        </p:txBody>
      </p:sp>
    </p:spTree>
    <p:extLst>
      <p:ext uri="{BB962C8B-B14F-4D97-AF65-F5344CB8AC3E}">
        <p14:creationId xmlns:p14="http://schemas.microsoft.com/office/powerpoint/2010/main" val="174924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6EA8EFC-9AA3-4636-8775-C3E7C402EC55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82D5212-37E8-4416-B12F-B94E41C0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180848"/>
            <a:ext cx="7496175" cy="55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2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6EA8EFC-9AA3-4636-8775-C3E7C402EC55}"/>
              </a:ext>
            </a:extLst>
          </p:cNvPr>
          <p:cNvSpPr txBox="1"/>
          <p:nvPr/>
        </p:nvSpPr>
        <p:spPr>
          <a:xfrm>
            <a:off x="735495" y="623933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程式碼執行結果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61C4E3-F4B1-42FD-AD5F-4B25B056F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643" y="1447800"/>
            <a:ext cx="8405813" cy="1822239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77268D0C-56EB-4175-918A-12DF63633ECA}"/>
              </a:ext>
            </a:extLst>
          </p:cNvPr>
          <p:cNvGrpSpPr/>
          <p:nvPr/>
        </p:nvGrpSpPr>
        <p:grpSpPr>
          <a:xfrm>
            <a:off x="2778918" y="3851065"/>
            <a:ext cx="8760831" cy="1559135"/>
            <a:chOff x="1883568" y="4638091"/>
            <a:chExt cx="7747208" cy="13787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68F0BEE-6464-491B-82DE-EEB4E5EE8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83568" y="4676191"/>
              <a:ext cx="7747208" cy="1340644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644F746-8DAA-4B96-92D8-9B112D665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83568" y="4638091"/>
              <a:ext cx="7747208" cy="467309"/>
            </a:xfrm>
            <a:prstGeom prst="rect">
              <a:avLst/>
            </a:prstGeom>
          </p:spPr>
        </p:pic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381F28-CA94-48CC-8E81-391CD2C887B9}"/>
              </a:ext>
            </a:extLst>
          </p:cNvPr>
          <p:cNvSpPr txBox="1"/>
          <p:nvPr/>
        </p:nvSpPr>
        <p:spPr>
          <a:xfrm>
            <a:off x="819150" y="2228850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300" dirty="0" err="1"/>
              <a:t>Colab</a:t>
            </a:r>
            <a:r>
              <a:rPr lang="en-US" altLang="zh-TW" sz="2400" spc="300" dirty="0"/>
              <a:t>:</a:t>
            </a:r>
            <a:endParaRPr lang="zh-TW" altLang="en-US" sz="2400" spc="3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6AA241-FC92-4F14-918A-284C74C4DFD2}"/>
              </a:ext>
            </a:extLst>
          </p:cNvPr>
          <p:cNvSpPr txBox="1"/>
          <p:nvPr/>
        </p:nvSpPr>
        <p:spPr>
          <a:xfrm>
            <a:off x="819150" y="4379515"/>
            <a:ext cx="1432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300" dirty="0"/>
              <a:t>Spyder: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A5131C-B58A-4EF4-9B6E-448C1006D2B9}"/>
              </a:ext>
            </a:extLst>
          </p:cNvPr>
          <p:cNvSpPr txBox="1"/>
          <p:nvPr/>
        </p:nvSpPr>
        <p:spPr>
          <a:xfrm>
            <a:off x="735495" y="5868460"/>
            <a:ext cx="5788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計算時間過久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截至簡報完成前仍未跑完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endParaRPr lang="zh-TW" altLang="en-US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462F9FB-FF8A-4F2C-96D8-C4452CEB2623}"/>
              </a:ext>
            </a:extLst>
          </p:cNvPr>
          <p:cNvSpPr txBox="1"/>
          <p:nvPr/>
        </p:nvSpPr>
        <p:spPr>
          <a:xfrm>
            <a:off x="7724809" y="5410200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pc="300" dirty="0"/>
              <a:t>第一個</a:t>
            </a:r>
            <a:r>
              <a:rPr lang="en-US" altLang="zh-TW" spc="300" dirty="0"/>
              <a:t>for</a:t>
            </a:r>
            <a:r>
              <a:rPr lang="zh-TW" altLang="en-US" spc="300" dirty="0"/>
              <a:t>跑完前</a:t>
            </a:r>
            <a:r>
              <a:rPr lang="en-US" altLang="zh-TW" spc="300" dirty="0"/>
              <a:t>504</a:t>
            </a:r>
            <a:r>
              <a:rPr lang="zh-TW" altLang="en-US" spc="300" dirty="0"/>
              <a:t>個數的結果</a:t>
            </a:r>
          </a:p>
        </p:txBody>
      </p:sp>
    </p:spTree>
    <p:extLst>
      <p:ext uri="{BB962C8B-B14F-4D97-AF65-F5344CB8AC3E}">
        <p14:creationId xmlns:p14="http://schemas.microsoft.com/office/powerpoint/2010/main" val="391237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3DD82DB-74CC-430B-B7E7-FA4714017D45}"/>
              </a:ext>
            </a:extLst>
          </p:cNvPr>
          <p:cNvSpPr txBox="1"/>
          <p:nvPr/>
        </p:nvSpPr>
        <p:spPr>
          <a:xfrm>
            <a:off x="735495" y="623933"/>
            <a:ext cx="772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 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估算求得準確值之時間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ED183C-444F-4DCE-952A-595DABD13B83}"/>
              </a:ext>
            </a:extLst>
          </p:cNvPr>
          <p:cNvSpPr txBox="1"/>
          <p:nvPr/>
        </p:nvSpPr>
        <p:spPr>
          <a:xfrm>
            <a:off x="564045" y="1643896"/>
            <a:ext cx="1139286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從第一個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到第二個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，迴圈總數約莫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4694294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以目前測試成功的來說，迴圈總數約莫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218123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spc="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若只單看前兩個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去估時間，約跑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天才會求得正確值，但實際上應該會更久</a:t>
            </a:r>
            <a:r>
              <a:rPr lang="en-US" altLang="zh-TW" sz="2000" spc="3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CB80E6D-D280-4BC0-9BA6-08D65BAF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24" y="3415546"/>
            <a:ext cx="905835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5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9F0CDCA-C2A5-4899-AB13-13A9CC61EE0A}"/>
              </a:ext>
            </a:extLst>
          </p:cNvPr>
          <p:cNvGrpSpPr/>
          <p:nvPr/>
        </p:nvGrpSpPr>
        <p:grpSpPr>
          <a:xfrm>
            <a:off x="1715584" y="1631740"/>
            <a:ext cx="8760831" cy="1559135"/>
            <a:chOff x="1883568" y="4638091"/>
            <a:chExt cx="7747208" cy="13787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AD78C2E-3DD4-4E2C-B5F7-3957CA044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83568" y="4676191"/>
              <a:ext cx="7747208" cy="1340644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5046473-B870-4B25-AAB3-FC2F00826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83568" y="4638091"/>
              <a:ext cx="7747208" cy="467309"/>
            </a:xfrm>
            <a:prstGeom prst="rect">
              <a:avLst/>
            </a:prstGeom>
          </p:spPr>
        </p:pic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AE0B92-67C9-4A38-ADA8-45D929C95893}"/>
              </a:ext>
            </a:extLst>
          </p:cNvPr>
          <p:cNvSpPr txBox="1"/>
          <p:nvPr/>
        </p:nvSpPr>
        <p:spPr>
          <a:xfrm>
            <a:off x="735495" y="623933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表內排除法準確值 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可觀察到的事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0761FE-2DE2-4E32-B943-952FF3E6187D}"/>
              </a:ext>
            </a:extLst>
          </p:cNvPr>
          <p:cNvSpPr txBox="1"/>
          <p:nvPr/>
        </p:nvSpPr>
        <p:spPr>
          <a:xfrm>
            <a:off x="1038225" y="3752850"/>
            <a:ext cx="10267950" cy="168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有可能猜到第</a:t>
            </a:r>
            <a:r>
              <a:rPr lang="en-US" altLang="zh-TW" sz="2400" dirty="0"/>
              <a:t>9</a:t>
            </a:r>
            <a:r>
              <a:rPr lang="zh-TW" altLang="en-US" sz="2400" dirty="0"/>
              <a:t>次。如果使用排除法，且答案設定為</a:t>
            </a:r>
            <a:r>
              <a:rPr lang="en-US" altLang="zh-TW" sz="2400" dirty="0"/>
              <a:t>0123</a:t>
            </a:r>
            <a:r>
              <a:rPr lang="zh-TW" altLang="en-US" sz="2400" dirty="0"/>
              <a:t>，第一次猜測數為介於</a:t>
            </a:r>
            <a:r>
              <a:rPr lang="en-US" altLang="zh-TW" sz="2400" dirty="0"/>
              <a:t>0123</a:t>
            </a:r>
            <a:r>
              <a:rPr lang="zh-TW" altLang="en-US" sz="2400" dirty="0"/>
              <a:t>至</a:t>
            </a:r>
            <a:r>
              <a:rPr lang="en-US" altLang="zh-TW" sz="2400" dirty="0"/>
              <a:t>0987</a:t>
            </a:r>
            <a:r>
              <a:rPr lang="zh-TW" altLang="en-US" sz="2400" dirty="0"/>
              <a:t>的組合中，約猜測</a:t>
            </a:r>
            <a:r>
              <a:rPr lang="en-US" altLang="zh-TW" sz="2400" dirty="0"/>
              <a:t>177840508</a:t>
            </a:r>
            <a:r>
              <a:rPr lang="zh-TW" altLang="en-US" sz="2400" dirty="0"/>
              <a:t>次中會有一次猜到第</a:t>
            </a:r>
            <a:r>
              <a:rPr lang="en-US" altLang="zh-TW" sz="2400" dirty="0"/>
              <a:t>9</a:t>
            </a:r>
            <a:r>
              <a:rPr lang="zh-TW" altLang="en-US" sz="2400" dirty="0"/>
              <a:t>次。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這就是網路上找不到有人提供排除法準確值的原因</a:t>
            </a:r>
          </a:p>
        </p:txBody>
      </p:sp>
    </p:spTree>
    <p:extLst>
      <p:ext uri="{BB962C8B-B14F-4D97-AF65-F5344CB8AC3E}">
        <p14:creationId xmlns:p14="http://schemas.microsoft.com/office/powerpoint/2010/main" val="118807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4227B19-7F45-4486-A3A8-BC14B7470554}"/>
              </a:ext>
            </a:extLst>
          </p:cNvPr>
          <p:cNvSpPr txBox="1"/>
          <p:nvPr/>
        </p:nvSpPr>
        <p:spPr>
          <a:xfrm>
            <a:off x="735495" y="62393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D.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zh-TW" altLang="en-US" sz="2400" u="sng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最大分支法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F49C340-20E4-42B6-9F6D-A6EDDAC31CDF}"/>
              </a:ext>
            </a:extLst>
          </p:cNvPr>
          <p:cNvSpPr txBox="1"/>
          <p:nvPr/>
        </p:nvSpPr>
        <p:spPr>
          <a:xfrm>
            <a:off x="527351" y="2267545"/>
            <a:ext cx="3390672" cy="1423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表內分支法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AnsData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OrigData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GuessData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FilterData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[0]</a:t>
            </a:r>
            <a:endParaRPr lang="zh-TW" altLang="en-US" sz="2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3F7AF10-7685-444A-9C45-A8072773A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8" t="1111" r="12238" b="27933"/>
          <a:stretch/>
        </p:blipFill>
        <p:spPr>
          <a:xfrm>
            <a:off x="4840357" y="288234"/>
            <a:ext cx="6967329" cy="5116481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3780F9ED-E4B4-4B8E-BF69-42261168D91A}"/>
              </a:ext>
            </a:extLst>
          </p:cNvPr>
          <p:cNvGrpSpPr/>
          <p:nvPr/>
        </p:nvGrpSpPr>
        <p:grpSpPr>
          <a:xfrm>
            <a:off x="633395" y="5575852"/>
            <a:ext cx="11174291" cy="1132900"/>
            <a:chOff x="902805" y="4791075"/>
            <a:chExt cx="9993795" cy="1013216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A07B121-4328-41E9-8481-F6B4A7141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2805" y="4791075"/>
              <a:ext cx="7962900" cy="747758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7C9E1EF2-B66B-41BF-9701-FFDEAAD4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65705" y="4791075"/>
              <a:ext cx="2030895" cy="747758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8260BEF-F6F4-4160-BD2D-906E223280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2805" y="5538833"/>
              <a:ext cx="7962900" cy="265458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AD74495-BC02-41E4-859A-3EF19B31EA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65704" y="5538833"/>
              <a:ext cx="2030895" cy="265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64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070436D-CDBA-49D9-BE40-06D7D8678999}"/>
              </a:ext>
            </a:extLst>
          </p:cNvPr>
          <p:cNvSpPr txBox="1"/>
          <p:nvPr/>
        </p:nvSpPr>
        <p:spPr>
          <a:xfrm>
            <a:off x="735495" y="62393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E.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zh-TW" altLang="en-US" sz="2400" u="sng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外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最大分支法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30EE0F-95AA-4AC7-8D51-51ED8F472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6" t="2504" r="12891" b="31688"/>
          <a:stretch/>
        </p:blipFill>
        <p:spPr>
          <a:xfrm>
            <a:off x="4791075" y="409532"/>
            <a:ext cx="6932130" cy="4381500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7CD611DB-90B3-4785-9032-6BCF84DB1B22}"/>
              </a:ext>
            </a:extLst>
          </p:cNvPr>
          <p:cNvGrpSpPr/>
          <p:nvPr/>
        </p:nvGrpSpPr>
        <p:grpSpPr>
          <a:xfrm>
            <a:off x="2476501" y="4950659"/>
            <a:ext cx="9246704" cy="1707269"/>
            <a:chOff x="3276599" y="5052968"/>
            <a:chExt cx="7970355" cy="147161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957E18D-3BD1-4DD8-B623-B81A238A0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76599" y="5052968"/>
              <a:ext cx="7970355" cy="118109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63CE902-F58F-4691-8A0F-A1B1CFD5D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76599" y="6234067"/>
              <a:ext cx="7970355" cy="290511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D04848-262B-455C-9CD8-0DFF5EA178A1}"/>
              </a:ext>
            </a:extLst>
          </p:cNvPr>
          <p:cNvSpPr txBox="1"/>
          <p:nvPr/>
        </p:nvSpPr>
        <p:spPr>
          <a:xfrm>
            <a:off x="655591" y="2267545"/>
            <a:ext cx="3134191" cy="1423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表外分支法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AnsData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OrigData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GuessData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OrigData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[0]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9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38C0CA-8161-47D7-A951-1707297C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247508"/>
            <a:ext cx="10039350" cy="53580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D82D0F5-3B5C-44DC-9960-DB90003E8480}"/>
              </a:ext>
            </a:extLst>
          </p:cNvPr>
          <p:cNvSpPr/>
          <p:nvPr/>
        </p:nvSpPr>
        <p:spPr>
          <a:xfrm>
            <a:off x="9201150" y="1514475"/>
            <a:ext cx="581025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C0A4A1-F521-41E6-BC99-9E3D14D95A25}"/>
              </a:ext>
            </a:extLst>
          </p:cNvPr>
          <p:cNvSpPr/>
          <p:nvPr/>
        </p:nvSpPr>
        <p:spPr>
          <a:xfrm>
            <a:off x="7210425" y="2838450"/>
            <a:ext cx="581025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73663D-B79A-4CFA-B20E-646D06D55F31}"/>
              </a:ext>
            </a:extLst>
          </p:cNvPr>
          <p:cNvSpPr/>
          <p:nvPr/>
        </p:nvSpPr>
        <p:spPr>
          <a:xfrm>
            <a:off x="7210424" y="4191000"/>
            <a:ext cx="581025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E9DCE43-D22A-47A1-9FAE-7B6DCFD6C388}"/>
              </a:ext>
            </a:extLst>
          </p:cNvPr>
          <p:cNvCxnSpPr/>
          <p:nvPr/>
        </p:nvCxnSpPr>
        <p:spPr>
          <a:xfrm>
            <a:off x="1609725" y="294322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1C0D11B-76BC-41BD-B2F6-72BAFD1C01DA}"/>
              </a:ext>
            </a:extLst>
          </p:cNvPr>
          <p:cNvCxnSpPr/>
          <p:nvPr/>
        </p:nvCxnSpPr>
        <p:spPr>
          <a:xfrm>
            <a:off x="1609725" y="4324350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F094DCA-F6CE-47BF-8FD1-DD4C910367F6}"/>
              </a:ext>
            </a:extLst>
          </p:cNvPr>
          <p:cNvCxnSpPr/>
          <p:nvPr/>
        </p:nvCxnSpPr>
        <p:spPr>
          <a:xfrm>
            <a:off x="1609725" y="5686425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2E2A453-E34C-4CFF-A3F3-4FDFE4FF5FFB}"/>
              </a:ext>
            </a:extLst>
          </p:cNvPr>
          <p:cNvCxnSpPr>
            <a:cxnSpLocks/>
          </p:cNvCxnSpPr>
          <p:nvPr/>
        </p:nvCxnSpPr>
        <p:spPr>
          <a:xfrm flipH="1">
            <a:off x="2686049" y="2227559"/>
            <a:ext cx="6515101" cy="5834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1D57082-0F4C-4B01-A1B6-00E85B186E03}"/>
              </a:ext>
            </a:extLst>
          </p:cNvPr>
          <p:cNvCxnSpPr>
            <a:cxnSpLocks/>
          </p:cNvCxnSpPr>
          <p:nvPr/>
        </p:nvCxnSpPr>
        <p:spPr>
          <a:xfrm flipH="1">
            <a:off x="2600325" y="3607527"/>
            <a:ext cx="4610099" cy="5834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28276AD-3241-400C-958F-6D036FC78D78}"/>
              </a:ext>
            </a:extLst>
          </p:cNvPr>
          <p:cNvCxnSpPr>
            <a:cxnSpLocks/>
          </p:cNvCxnSpPr>
          <p:nvPr/>
        </p:nvCxnSpPr>
        <p:spPr>
          <a:xfrm flipH="1">
            <a:off x="2533649" y="4964773"/>
            <a:ext cx="4610099" cy="5834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4C0C066-25D8-4DC2-B1F7-AA8B49CDD46B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D+E.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最大分支法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求分支數說明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F76E8D-20F0-4E89-8377-4945F01B8D35}"/>
              </a:ext>
            </a:extLst>
          </p:cNvPr>
          <p:cNvCxnSpPr/>
          <p:nvPr/>
        </p:nvCxnSpPr>
        <p:spPr>
          <a:xfrm>
            <a:off x="4924425" y="3505200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10C45F4-8A9B-456E-A408-613A0DB42874}"/>
              </a:ext>
            </a:extLst>
          </p:cNvPr>
          <p:cNvCxnSpPr/>
          <p:nvPr/>
        </p:nvCxnSpPr>
        <p:spPr>
          <a:xfrm>
            <a:off x="10201275" y="3505200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F8B1241-D9DF-4E57-AAF0-97F582FC731F}"/>
              </a:ext>
            </a:extLst>
          </p:cNvPr>
          <p:cNvCxnSpPr/>
          <p:nvPr/>
        </p:nvCxnSpPr>
        <p:spPr>
          <a:xfrm>
            <a:off x="7296150" y="3505200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60A99C8-7855-4AE1-AD43-EAF27123AC39}"/>
              </a:ext>
            </a:extLst>
          </p:cNvPr>
          <p:cNvCxnSpPr/>
          <p:nvPr/>
        </p:nvCxnSpPr>
        <p:spPr>
          <a:xfrm>
            <a:off x="4924425" y="6219825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F81B5A9-C7BE-45CC-9F67-1FA7873998D8}"/>
              </a:ext>
            </a:extLst>
          </p:cNvPr>
          <p:cNvCxnSpPr/>
          <p:nvPr/>
        </p:nvCxnSpPr>
        <p:spPr>
          <a:xfrm>
            <a:off x="10201275" y="6219825"/>
            <a:ext cx="409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7AFB71-FD86-42F5-8EFF-6C08CBBD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95400"/>
            <a:ext cx="8534400" cy="50863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614BD7D-E591-43F5-B208-885ACFAAAECB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D+E.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表內最大分支法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85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EA584E-20D9-4140-A28D-23D2EE42530B}"/>
              </a:ext>
            </a:extLst>
          </p:cNvPr>
          <p:cNvSpPr txBox="1"/>
          <p:nvPr/>
        </p:nvSpPr>
        <p:spPr>
          <a:xfrm>
            <a:off x="735495" y="623933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一、遊戲規則及遊戲概述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7E6460-5C6F-44CD-B284-2A2811528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91869"/>
              </p:ext>
            </p:extLst>
          </p:nvPr>
        </p:nvGraphicFramePr>
        <p:xfrm>
          <a:off x="6871666" y="2008541"/>
          <a:ext cx="3906585" cy="4035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95">
                  <a:extLst>
                    <a:ext uri="{9D8B030D-6E8A-4147-A177-3AD203B41FA5}">
                      <a16:colId xmlns:a16="http://schemas.microsoft.com/office/drawing/2014/main" val="3469406109"/>
                    </a:ext>
                  </a:extLst>
                </a:gridCol>
                <a:gridCol w="1302195">
                  <a:extLst>
                    <a:ext uri="{9D8B030D-6E8A-4147-A177-3AD203B41FA5}">
                      <a16:colId xmlns:a16="http://schemas.microsoft.com/office/drawing/2014/main" val="4028934920"/>
                    </a:ext>
                  </a:extLst>
                </a:gridCol>
                <a:gridCol w="1302195">
                  <a:extLst>
                    <a:ext uri="{9D8B030D-6E8A-4147-A177-3AD203B41FA5}">
                      <a16:colId xmlns:a16="http://schemas.microsoft.com/office/drawing/2014/main" val="3472646245"/>
                    </a:ext>
                  </a:extLst>
                </a:gridCol>
              </a:tblGrid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times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guess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B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9335475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1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12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altLang="zh-TW" sz="2000" spc="600" dirty="0"/>
                        <a:t>4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0660014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2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5</a:t>
                      </a:r>
                      <a:r>
                        <a:rPr lang="en-US" altLang="zh-TW" sz="2000" spc="600" dirty="0"/>
                        <a:t>678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0794114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3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12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762846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4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87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9546708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5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1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87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752608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6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zh-TW" sz="2000" spc="600" dirty="0"/>
                        <a:t>2</a:t>
                      </a: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05</a:t>
                      </a:r>
                      <a:endParaRPr lang="zh-TW" altLang="en-US" sz="2000" spc="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520158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/>
                        <a:t>7</a:t>
                      </a: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0305</a:t>
                      </a:r>
                      <a:endParaRPr lang="zh-TW" altLang="en-US" sz="2000" spc="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spc="6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TW" sz="2000" spc="600" dirty="0"/>
                        <a:t>,</a:t>
                      </a:r>
                      <a:r>
                        <a:rPr lang="en-US" altLang="zh-TW" sz="2000" spc="600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zh-TW" altLang="en-US" sz="2000" spc="6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866560"/>
                  </a:ext>
                </a:extLst>
              </a:tr>
              <a:tr h="4484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spc="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18434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B9FD9F0-207D-47AE-B106-CBCF18ADA4B7}"/>
              </a:ext>
            </a:extLst>
          </p:cNvPr>
          <p:cNvSpPr txBox="1"/>
          <p:nvPr/>
        </p:nvSpPr>
        <p:spPr>
          <a:xfrm>
            <a:off x="7907078" y="1406763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pc="300" dirty="0"/>
              <a:t>Ans = 9305</a:t>
            </a:r>
            <a:endParaRPr lang="zh-TW" altLang="en-US" sz="2000" spc="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AE6C726-FC96-4962-B4D2-747BAFBA8487}"/>
                  </a:ext>
                </a:extLst>
              </p:cNvPr>
              <p:cNvSpPr txBox="1"/>
              <p:nvPr/>
            </p:nvSpPr>
            <p:spPr>
              <a:xfrm>
                <a:off x="735495" y="1823875"/>
                <a:ext cx="5360505" cy="4447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又稱「幾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幾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B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」、「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1A2B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」、「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Bulls and Cows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」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0A1B</a:t>
                </a: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m:rPr>
                        <m:nor/>
                      </m:rPr>
                      <a:rPr lang="en-US" altLang="zh-TW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TW" alt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m:rPr>
                        <m:nor/>
                      </m:rPr>
                      <a:rPr lang="en-US" altLang="zh-TW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zh-TW" alt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zh-TW" altLang="en-US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</a:t>
                </a:r>
                <a:r>
                  <a:rPr lang="zh-TW" altLang="en-US" sz="2400" dirty="0">
                    <a:latin typeface="Cambria Math" panose="020405030504060302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4×3×6×5×4</a:t>
                </a: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=1440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AE6C726-FC96-4962-B4D2-747BAFBA8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5" y="1823875"/>
                <a:ext cx="5360505" cy="4447949"/>
              </a:xfrm>
              <a:prstGeom prst="rect">
                <a:avLst/>
              </a:prstGeom>
              <a:blipFill>
                <a:blip r:embed="rId2"/>
                <a:stretch>
                  <a:fillRect l="-1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54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B60B128-1748-40A0-A4C8-BBD3AE70F4AC}"/>
              </a:ext>
            </a:extLst>
          </p:cNvPr>
          <p:cNvSpPr txBox="1"/>
          <p:nvPr/>
        </p:nvSpPr>
        <p:spPr>
          <a:xfrm>
            <a:off x="735495" y="623933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D+E.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表內最大分支法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122521-6DA1-4969-B9A8-28EAA5ED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76" y="1738312"/>
            <a:ext cx="9034247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2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F09308F-BF7C-4F1D-B20B-B4A2895BD376}"/>
              </a:ext>
            </a:extLst>
          </p:cNvPr>
          <p:cNvSpPr txBox="1"/>
          <p:nvPr/>
        </p:nvSpPr>
        <p:spPr>
          <a:xfrm>
            <a:off x="735495" y="623933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四、方法比較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F7622D3-0EC2-4E42-9D34-66179229CC43}"/>
              </a:ext>
            </a:extLst>
          </p:cNvPr>
          <p:cNvGrpSpPr/>
          <p:nvPr/>
        </p:nvGrpSpPr>
        <p:grpSpPr>
          <a:xfrm>
            <a:off x="1362076" y="1219157"/>
            <a:ext cx="10717529" cy="1039505"/>
            <a:chOff x="220069" y="4701209"/>
            <a:chExt cx="8993506" cy="87229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5306A00-CA96-4592-B3E9-0CAC26411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0069" y="4701209"/>
              <a:ext cx="7679055" cy="6858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2E53F06-5D2B-4854-B58B-8F6FB10BC5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53131" y="4701210"/>
              <a:ext cx="1560444" cy="6858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0228EC2-B692-44C7-ACA1-54A989AED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0069" y="5387008"/>
              <a:ext cx="2054151" cy="186491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54CE686-AE49-48F7-922D-EC682AA32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74220" y="5387008"/>
              <a:ext cx="6939355" cy="186491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C94E1BB-3B95-4418-9D54-3A94E61E7D6A}"/>
              </a:ext>
            </a:extLst>
          </p:cNvPr>
          <p:cNvGrpSpPr/>
          <p:nvPr/>
        </p:nvGrpSpPr>
        <p:grpSpPr>
          <a:xfrm>
            <a:off x="1362074" y="2343150"/>
            <a:ext cx="10717530" cy="1186069"/>
            <a:chOff x="2658291" y="4930101"/>
            <a:chExt cx="9247959" cy="1023437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43D330E-3F02-4DCE-811F-7DE1D1E97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19058" y="4930101"/>
              <a:ext cx="1887192" cy="740319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6526089-3E90-4CA9-BF59-5739F0CA6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95"/>
            <a:stretch/>
          </p:blipFill>
          <p:spPr>
            <a:xfrm>
              <a:off x="2658292" y="4930101"/>
              <a:ext cx="7476308" cy="740319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13A2342F-5A1A-4536-82FB-C29C34430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389"/>
            <a:stretch/>
          </p:blipFill>
          <p:spPr>
            <a:xfrm>
              <a:off x="2658291" y="5670419"/>
              <a:ext cx="7817550" cy="283119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8EF3BCB2-6999-408B-BA65-92A440ACA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75842" y="5670419"/>
              <a:ext cx="1430407" cy="283119"/>
            </a:xfrm>
            <a:prstGeom prst="rect">
              <a:avLst/>
            </a:prstGeom>
          </p:spPr>
        </p:pic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3EE4EC0-082C-4265-A274-69039823B6FE}"/>
              </a:ext>
            </a:extLst>
          </p:cNvPr>
          <p:cNvGrpSpPr/>
          <p:nvPr/>
        </p:nvGrpSpPr>
        <p:grpSpPr>
          <a:xfrm>
            <a:off x="2832898" y="3678195"/>
            <a:ext cx="9246705" cy="1132900"/>
            <a:chOff x="1115923" y="4791075"/>
            <a:chExt cx="8269847" cy="1013216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606962E6-A7FE-4995-883E-9299516DB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6"/>
            <a:stretch/>
          </p:blipFill>
          <p:spPr>
            <a:xfrm>
              <a:off x="1115923" y="4791075"/>
              <a:ext cx="7749781" cy="747758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429BC286-98A8-4804-960D-DE6A98881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4393"/>
            <a:stretch/>
          </p:blipFill>
          <p:spPr>
            <a:xfrm>
              <a:off x="8865705" y="4791075"/>
              <a:ext cx="520065" cy="747758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866B031-0987-4BE0-95BD-3E4337F0E9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6"/>
            <a:stretch/>
          </p:blipFill>
          <p:spPr>
            <a:xfrm>
              <a:off x="1115923" y="5538833"/>
              <a:ext cx="7749782" cy="265458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3255A650-31E0-40F5-B98E-DC843B20F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4392"/>
            <a:stretch/>
          </p:blipFill>
          <p:spPr>
            <a:xfrm>
              <a:off x="8865704" y="5538833"/>
              <a:ext cx="520065" cy="265458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4370D83-FB5C-44A6-9242-06234D8E867E}"/>
              </a:ext>
            </a:extLst>
          </p:cNvPr>
          <p:cNvGrpSpPr/>
          <p:nvPr/>
        </p:nvGrpSpPr>
        <p:grpSpPr>
          <a:xfrm>
            <a:off x="2832899" y="4948752"/>
            <a:ext cx="9246704" cy="1303303"/>
            <a:chOff x="3276599" y="5229042"/>
            <a:chExt cx="7970355" cy="1123405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CCBD7FBE-4732-45E5-A128-3874DB7DA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908" b="14574"/>
            <a:stretch/>
          </p:blipFill>
          <p:spPr>
            <a:xfrm>
              <a:off x="3276599" y="5229042"/>
              <a:ext cx="7970355" cy="832894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9501A449-5DBD-4B8B-9F08-8B53CFB09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76599" y="6061936"/>
              <a:ext cx="7970355" cy="290511"/>
            </a:xfrm>
            <a:prstGeom prst="rect">
              <a:avLst/>
            </a:prstGeom>
          </p:spPr>
        </p:pic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1989328-E645-4AE6-B83F-F79A739BAEA5}"/>
              </a:ext>
            </a:extLst>
          </p:cNvPr>
          <p:cNvSpPr txBox="1"/>
          <p:nvPr/>
        </p:nvSpPr>
        <p:spPr>
          <a:xfrm>
            <a:off x="392595" y="152970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排除法</a:t>
            </a:r>
            <a:endParaRPr lang="en-US" altLang="zh-TW" dirty="0"/>
          </a:p>
          <a:p>
            <a:pPr algn="ctr"/>
            <a:r>
              <a:rPr lang="zh-TW" altLang="en-US" dirty="0"/>
              <a:t>隨機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8BC66EC-889F-4509-B966-E52D9E157589}"/>
              </a:ext>
            </a:extLst>
          </p:cNvPr>
          <p:cNvSpPr txBox="1"/>
          <p:nvPr/>
        </p:nvSpPr>
        <p:spPr>
          <a:xfrm>
            <a:off x="392594" y="25306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排除法</a:t>
            </a:r>
            <a:endParaRPr lang="en-US" altLang="zh-TW" dirty="0"/>
          </a:p>
          <a:p>
            <a:pPr algn="ctr"/>
            <a:r>
              <a:rPr lang="zh-TW" altLang="en-US" dirty="0"/>
              <a:t>順序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61808A1-C5F8-4444-A9AC-D061E89DBC1E}"/>
              </a:ext>
            </a:extLst>
          </p:cNvPr>
          <p:cNvSpPr txBox="1"/>
          <p:nvPr/>
        </p:nvSpPr>
        <p:spPr>
          <a:xfrm>
            <a:off x="277177" y="4011957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分支法</a:t>
            </a:r>
            <a:endParaRPr lang="en-US" altLang="zh-TW" dirty="0"/>
          </a:p>
          <a:p>
            <a:pPr algn="ctr"/>
            <a:r>
              <a:rPr lang="zh-TW" altLang="en-US" dirty="0"/>
              <a:t>第一表內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3F6704C-BBDC-4D15-8A17-BCA7E4D4CDF8}"/>
              </a:ext>
            </a:extLst>
          </p:cNvPr>
          <p:cNvSpPr txBox="1"/>
          <p:nvPr/>
        </p:nvSpPr>
        <p:spPr>
          <a:xfrm>
            <a:off x="277177" y="5268692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分支法</a:t>
            </a:r>
            <a:endParaRPr lang="en-US" altLang="zh-TW" dirty="0"/>
          </a:p>
          <a:p>
            <a:pPr algn="ctr"/>
            <a:r>
              <a:rPr lang="zh-TW" altLang="en-US" dirty="0"/>
              <a:t>第一表外</a:t>
            </a:r>
          </a:p>
        </p:txBody>
      </p:sp>
    </p:spTree>
    <p:extLst>
      <p:ext uri="{BB962C8B-B14F-4D97-AF65-F5344CB8AC3E}">
        <p14:creationId xmlns:p14="http://schemas.microsoft.com/office/powerpoint/2010/main" val="2576499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396012A-25E7-4461-B4F9-358880348C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315166"/>
                  </p:ext>
                </p:extLst>
              </p:nvPr>
            </p:nvGraphicFramePr>
            <p:xfrm>
              <a:off x="933450" y="1609725"/>
              <a:ext cx="10629409" cy="2419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8046">
                      <a:extLst>
                        <a:ext uri="{9D8B030D-6E8A-4147-A177-3AD203B41FA5}">
                          <a16:colId xmlns:a16="http://schemas.microsoft.com/office/drawing/2014/main" val="3594053013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1346010111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3831807734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4244578115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2324377116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3931885175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4266281627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195744930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2086985090"/>
                        </a:ext>
                      </a:extLst>
                    </a:gridCol>
                  </a:tblGrid>
                  <a:tr h="48387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+mn-ea"/>
                              <a:ea typeface="+mn-ea"/>
                            </a:rPr>
                            <a:t>方法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mean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std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TW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TW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TW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9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range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8259281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隨機數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排除法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4.8950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0.8620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0.2280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0.0206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0.0001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+mn-ea"/>
                              <a:ea typeface="+mn-ea"/>
                            </a:rPr>
                            <a:t>極小值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</a:t>
                          </a:r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  <a:latin typeface="+mn-ea"/>
                              <a:ea typeface="+mn-ea"/>
                            </a:rPr>
                            <a:t>9</a:t>
                          </a:r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8741292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排除法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5.0052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0.9487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0.2907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0.0520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(1, 7)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0838271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表內最大分支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猜法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4.7409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0.7867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0.1463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0.0048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(1, 7)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7519016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表外最大分支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猜法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4.5593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0.7213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0.0657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(2, 6)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5425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396012A-25E7-4461-B4F9-358880348C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315166"/>
                  </p:ext>
                </p:extLst>
              </p:nvPr>
            </p:nvGraphicFramePr>
            <p:xfrm>
              <a:off x="933450" y="1609725"/>
              <a:ext cx="10629409" cy="24193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8046">
                      <a:extLst>
                        <a:ext uri="{9D8B030D-6E8A-4147-A177-3AD203B41FA5}">
                          <a16:colId xmlns:a16="http://schemas.microsoft.com/office/drawing/2014/main" val="3594053013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1346010111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3831807734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4244578115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2324377116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3931885175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4266281627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195744930"/>
                        </a:ext>
                      </a:extLst>
                    </a:gridCol>
                    <a:gridCol w="978509">
                      <a:extLst>
                        <a:ext uri="{9D8B030D-6E8A-4147-A177-3AD203B41FA5}">
                          <a16:colId xmlns:a16="http://schemas.microsoft.com/office/drawing/2014/main" val="2086985090"/>
                        </a:ext>
                      </a:extLst>
                    </a:gridCol>
                  </a:tblGrid>
                  <a:tr h="48387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+mn-ea"/>
                              <a:ea typeface="+mn-ea"/>
                            </a:rPr>
                            <a:t>方法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mean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std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5093" t="-1266" r="-400000" b="-410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9375" t="-1266" r="-302500" b="-410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4472" t="-1266" r="-200621" b="-410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90000" t="-1266" r="-101875" b="-410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range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8259281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隨機數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排除法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4.8950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0.8620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0.2280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0.0206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0.0001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+mn-ea"/>
                              <a:ea typeface="+mn-ea"/>
                            </a:rPr>
                            <a:t>極小值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</a:t>
                          </a:r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  <a:latin typeface="+mn-ea"/>
                              <a:ea typeface="+mn-ea"/>
                            </a:rPr>
                            <a:t>9</a:t>
                          </a:r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8741292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排除法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5.0052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0.9487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0.2907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0.0520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0.0020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(1, 7)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0838271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表內最大分支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猜法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4.7409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0.7867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0.1463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0.0048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(1, 7)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7519016"/>
                      </a:ext>
                    </a:extLst>
                  </a:tr>
                  <a:tr h="48387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表外最大分支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(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第一數</a:t>
                          </a:r>
                          <a:r>
                            <a:rPr lang="en-US" altLang="zh-TW" sz="1800" dirty="0">
                              <a:latin typeface="+mn-ea"/>
                              <a:ea typeface="+mn-ea"/>
                            </a:rPr>
                            <a:t>)</a:t>
                          </a:r>
                          <a:r>
                            <a:rPr lang="zh-TW" altLang="en-US" sz="1800" dirty="0">
                              <a:latin typeface="+mn-ea"/>
                              <a:ea typeface="+mn-ea"/>
                            </a:rPr>
                            <a:t>猜法</a:t>
                          </a:r>
                          <a:endParaRPr lang="en-US" altLang="zh-TW"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4.5593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0.7213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0.0657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0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+mn-ea"/>
                              <a:ea typeface="+mn-ea"/>
                            </a:rPr>
                            <a:t>(2, 6)</a:t>
                          </a:r>
                          <a:endParaRPr lang="zh-TW" altLang="en-US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85425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0D166FF9-F567-4870-A0CA-FDEAF9844DC5}"/>
              </a:ext>
            </a:extLst>
          </p:cNvPr>
          <p:cNvSpPr txBox="1"/>
          <p:nvPr/>
        </p:nvSpPr>
        <p:spPr>
          <a:xfrm>
            <a:off x="735495" y="623933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四、方法比較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523CF29-7DE9-43B7-8EDF-E09CF0EC95C2}"/>
              </a:ext>
            </a:extLst>
          </p:cNvPr>
          <p:cNvSpPr txBox="1"/>
          <p:nvPr/>
        </p:nvSpPr>
        <p:spPr>
          <a:xfrm>
            <a:off x="10270642" y="1179783"/>
            <a:ext cx="237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Range</a:t>
            </a:r>
            <a:r>
              <a:rPr lang="zh-TW" altLang="en-US" sz="1400" dirty="0"/>
              <a:t>極值仍不確定</a:t>
            </a:r>
          </a:p>
        </p:txBody>
      </p:sp>
      <p:sp>
        <p:nvSpPr>
          <p:cNvPr id="7" name="箭號: 彎曲 6">
            <a:extLst>
              <a:ext uri="{FF2B5EF4-FFF2-40B4-BE49-F238E27FC236}">
                <a16:creationId xmlns:a16="http://schemas.microsoft.com/office/drawing/2014/main" id="{FB47E7EA-40E8-48E9-84BE-1D5B45C9CCB3}"/>
              </a:ext>
            </a:extLst>
          </p:cNvPr>
          <p:cNvSpPr/>
          <p:nvPr/>
        </p:nvSpPr>
        <p:spPr>
          <a:xfrm rot="10800000">
            <a:off x="11459117" y="1543050"/>
            <a:ext cx="420184" cy="904875"/>
          </a:xfrm>
          <a:prstGeom prst="bentArrow">
            <a:avLst>
              <a:gd name="adj1" fmla="val 15933"/>
              <a:gd name="adj2" fmla="val 21664"/>
              <a:gd name="adj3" fmla="val 43135"/>
              <a:gd name="adj4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C5C790-78AB-4D0D-BE2D-DEA6D0919330}"/>
              </a:ext>
            </a:extLst>
          </p:cNvPr>
          <p:cNvSpPr txBox="1"/>
          <p:nvPr/>
        </p:nvSpPr>
        <p:spPr>
          <a:xfrm>
            <a:off x="994475" y="4664407"/>
            <a:ext cx="51015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根據平均值、標準差、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Range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值可知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293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C967E1-4D61-4D3D-B9CD-3C2F6AF46A3F}"/>
              </a:ext>
            </a:extLst>
          </p:cNvPr>
          <p:cNvSpPr txBox="1"/>
          <p:nvPr/>
        </p:nvSpPr>
        <p:spPr>
          <a:xfrm>
            <a:off x="735495" y="623933"/>
            <a:ext cx="537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二、基本資料建置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400" spc="300" dirty="0"/>
              <a:t> </a:t>
            </a:r>
            <a:r>
              <a:rPr lang="en-US" altLang="zh-TW" sz="2400" spc="300" dirty="0" err="1"/>
              <a:t>OrigData</a:t>
            </a:r>
            <a:r>
              <a:rPr lang="en-US" altLang="zh-TW" sz="2400" spc="300" dirty="0"/>
              <a:t> 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977E4AF-998F-47A9-8A92-8544B7CFFAA5}"/>
                  </a:ext>
                </a:extLst>
              </p:cNvPr>
              <p:cNvSpPr txBox="1"/>
              <p:nvPr/>
            </p:nvSpPr>
            <p:spPr>
              <a:xfrm>
                <a:off x="637760" y="1600200"/>
                <a:ext cx="6402971" cy="467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spc="300" dirty="0"/>
                  <a:t>Orig_data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pc="30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400" b="0" i="0" spc="30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TW" sz="2400" b="0" i="1" spc="3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2400" i="1" spc="30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400" b="0" i="1" spc="30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TW" sz="2400" i="1" spc="30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bSup>
                  </m:oMath>
                </a14:m>
                <a:r>
                  <a:rPr lang="en-US" altLang="zh-TW" sz="2400" spc="300" dirty="0"/>
                  <a:t> = 10×9×8×7 = 5040</a:t>
                </a:r>
                <a:endParaRPr lang="zh-TW" altLang="en-US" sz="2400" spc="3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977E4AF-998F-47A9-8A92-8544B7CF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0" y="1600200"/>
                <a:ext cx="6402971" cy="467564"/>
              </a:xfrm>
              <a:prstGeom prst="rect">
                <a:avLst/>
              </a:prstGeom>
              <a:blipFill>
                <a:blip r:embed="rId2"/>
                <a:stretch>
                  <a:fillRect l="-1524" t="-9211" r="-28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36A88D67-DCBE-47F4-9CF7-22EC6A0AA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0" y="2240100"/>
            <a:ext cx="10991023" cy="69154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394D3EB-D18D-400C-8870-54EA63986D3D}"/>
              </a:ext>
            </a:extLst>
          </p:cNvPr>
          <p:cNvSpPr txBox="1"/>
          <p:nvPr/>
        </p:nvSpPr>
        <p:spPr>
          <a:xfrm>
            <a:off x="637759" y="3104113"/>
            <a:ext cx="10991023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[ (0, 1, 2, 3), (0, 1, 2, 4), (0, 1, 2, 5), (0, 1, 2, 6), (0, 1, 2, 7), (0, 1, 2, 8), (0, 1, 2, 9), (0, 1, 3, 2), (0, 1, 3, 4), (0, 1, 3, 5), (0, 1, 3, 6), (0, 1, 3, 7), (0, 1, 3, 8), (0, 1, 3, 9), (0, 1, 4, 2), (0, 1, 4, 3), (0, 1, 4, 5), (0, 1, 4, 6), (0, 1, 4, 7), (0, 1, 4, 8), (0, 1, 4, 9), (0, 1, 5, 2), (0, 1, 5, 3), (0, 1, 5, 4), (0, 1, 5, 6), (0, 1, 5, 7), (0, 1, 5, 8), (0, 1, 5, 9), (0, 1, 6, 2), (0, 1, 6, 3), (0, 1, 6, 4), (0, 1, 6, 5), (0, 1, 6, 7), (0, 1, 6, 8), (0, 1, 6, 9), (0, 1, 7, 2), (0, 1, 7, 3), (0, 1, 7, 4), (0, 1, 7, 5), (0, 1, 7, 6), (0, 1, 7, 8), (0, 1, 7, 9), (0, 1, 8, 2), (0, 1, 8, 3), (0, 1, 8, 4), (0, 1, 8, 5), (0, 1, 8, 6), (0, 1, 8, 7), (0, 1, 8, 9), (0, 1, 9, 2), (0, 1, 9, 3), (0, 1, 9, 4), (0, 1, 9, 5), (0, 1, 9, 6), (0, 1, 9, 7), (0, 1, 9, 8), (0, 2, 1, 3), (0, 2, 1, 4), (0, 2, 1, 5), (0, 2, 1, 6), (0, 2, 1, 7), (0, 2, 1, 8), (0, 2, 1, 9), (0, 2, 3, 1), (0, 2, 3, 4), (0, 2, 3, 5), (0, 2, 3, 6), (0, 2, 3, 7), (0, 2, 3, 8), (0, 2, 3, 9), (0, 2, 4, 1), (0, 2, 4, 3), (0, 2, 4, 5), (0, 2, 4, 6), (0, 2, 4, 7), ……, (9, 8, 7, 6) 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49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452095-D6AC-4A96-AA59-B21048FE7F3E}"/>
              </a:ext>
            </a:extLst>
          </p:cNvPr>
          <p:cNvSpPr txBox="1"/>
          <p:nvPr/>
        </p:nvSpPr>
        <p:spPr>
          <a:xfrm>
            <a:off x="735495" y="623933"/>
            <a:ext cx="6417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二、基本資料建置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import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、變數、函式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A0F4BC-BD1F-42CF-AA0B-AF76F6FA9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470"/>
          <a:stretch/>
        </p:blipFill>
        <p:spPr>
          <a:xfrm>
            <a:off x="1962151" y="1204781"/>
            <a:ext cx="7948612" cy="27241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064A416-0355-4373-9C3F-3F6A361DF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75" b="58057"/>
          <a:stretch/>
        </p:blipFill>
        <p:spPr>
          <a:xfrm>
            <a:off x="1962151" y="4048135"/>
            <a:ext cx="7948612" cy="265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9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266116-A3B5-4AA7-BC02-BE2F33926E2A}"/>
              </a:ext>
            </a:extLst>
          </p:cNvPr>
          <p:cNvSpPr txBox="1"/>
          <p:nvPr/>
        </p:nvSpPr>
        <p:spPr>
          <a:xfrm>
            <a:off x="735495" y="623933"/>
            <a:ext cx="657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二、基本資料建置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變數計算、表格、繪圖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929949-AB36-45EC-AE0A-4A0D9F7E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5" y="1890712"/>
            <a:ext cx="110585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4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9D5C43A-D85C-44E6-A5D3-88A523B49B7E}"/>
              </a:ext>
            </a:extLst>
          </p:cNvPr>
          <p:cNvSpPr txBox="1"/>
          <p:nvPr/>
        </p:nvSpPr>
        <p:spPr>
          <a:xfrm>
            <a:off x="735495" y="623933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三、程式測試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6D1BE2-D2D0-4C2A-9E5E-7AE78450AE14}"/>
              </a:ext>
            </a:extLst>
          </p:cNvPr>
          <p:cNvSpPr txBox="1"/>
          <p:nvPr/>
        </p:nvSpPr>
        <p:spPr>
          <a:xfrm>
            <a:off x="1294201" y="1324806"/>
            <a:ext cx="3523460" cy="445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表內排除法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隨機解，隨機猜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所有解，順序猜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準確值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表內最大分支猜法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 startAt="4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所有解，順序猜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表外最大分支猜法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 startAt="5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所有解，順序猜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F29108-9EE2-4B78-B39B-6809DCD50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411579"/>
              </p:ext>
            </p:extLst>
          </p:nvPr>
        </p:nvGraphicFramePr>
        <p:xfrm>
          <a:off x="7766364" y="733425"/>
          <a:ext cx="2251866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211165200"/>
                    </a:ext>
                  </a:extLst>
                </a:gridCol>
                <a:gridCol w="1083466">
                  <a:extLst>
                    <a:ext uri="{9D8B030D-6E8A-4147-A177-3AD203B41FA5}">
                      <a16:colId xmlns:a16="http://schemas.microsoft.com/office/drawing/2014/main" val="4156768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case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spc="3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551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4A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242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2A2B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6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198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1A3B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8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24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4B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9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8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3A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24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70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2A1B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72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44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1A2B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216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021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3B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264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76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2A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180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1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1A1B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720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69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2B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1260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397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1A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480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14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1B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>
                          <a:solidFill>
                            <a:schemeClr val="tx1"/>
                          </a:solidFill>
                        </a:rPr>
                        <a:t>1440</a:t>
                      </a:r>
                      <a:endParaRPr lang="zh-TW" altLang="en-US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044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F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pc="300" dirty="0"/>
                        <a:t>360</a:t>
                      </a:r>
                      <a:endParaRPr lang="zh-TW" altLang="en-US" spc="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6375688"/>
                  </a:ext>
                </a:extLst>
              </a:tr>
            </a:tbl>
          </a:graphicData>
        </a:graphic>
      </p:graphicFrame>
      <p:sp>
        <p:nvSpPr>
          <p:cNvPr id="9" name="左大括弧 8">
            <a:extLst>
              <a:ext uri="{FF2B5EF4-FFF2-40B4-BE49-F238E27FC236}">
                <a16:creationId xmlns:a16="http://schemas.microsoft.com/office/drawing/2014/main" id="{92EB8043-03D5-4ABB-8381-4E658DFFBFC8}"/>
              </a:ext>
            </a:extLst>
          </p:cNvPr>
          <p:cNvSpPr/>
          <p:nvPr/>
        </p:nvSpPr>
        <p:spPr>
          <a:xfrm>
            <a:off x="7086600" y="1311330"/>
            <a:ext cx="504825" cy="4791075"/>
          </a:xfrm>
          <a:prstGeom prst="leftBrace">
            <a:avLst>
              <a:gd name="adj1" fmla="val 178144"/>
              <a:gd name="adj2" fmla="val 1779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B0C3FC-DDDE-4B3C-B1EB-66D3C413382E}"/>
              </a:ext>
            </a:extLst>
          </p:cNvPr>
          <p:cNvSpPr txBox="1"/>
          <p:nvPr/>
        </p:nvSpPr>
        <p:spPr>
          <a:xfrm>
            <a:off x="6474627" y="1933575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pc="300" dirty="0">
                <a:solidFill>
                  <a:srgbClr val="FF0000"/>
                </a:solidFill>
              </a:rPr>
              <a:t>14</a:t>
            </a:r>
            <a:endParaRPr lang="zh-TW" altLang="en-US" sz="2000" spc="300" dirty="0">
              <a:solidFill>
                <a:srgbClr val="FF0000"/>
              </a:solidFill>
            </a:endParaRP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259A81EA-A4F3-49C9-8EEC-D35436130E52}"/>
              </a:ext>
            </a:extLst>
          </p:cNvPr>
          <p:cNvSpPr/>
          <p:nvPr/>
        </p:nvSpPr>
        <p:spPr>
          <a:xfrm flipH="1">
            <a:off x="10126494" y="1324806"/>
            <a:ext cx="615146" cy="4791075"/>
          </a:xfrm>
          <a:prstGeom prst="leftBrace">
            <a:avLst>
              <a:gd name="adj1" fmla="val 178144"/>
              <a:gd name="adj2" fmla="val 4960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7AB8123-8B4D-4F0B-9D92-B48E8ADC0D1F}"/>
              </a:ext>
            </a:extLst>
          </p:cNvPr>
          <p:cNvSpPr txBox="1"/>
          <p:nvPr/>
        </p:nvSpPr>
        <p:spPr>
          <a:xfrm>
            <a:off x="10903565" y="348609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pc="300" dirty="0">
                <a:solidFill>
                  <a:srgbClr val="FF0000"/>
                </a:solidFill>
              </a:rPr>
              <a:t>5040</a:t>
            </a:r>
            <a:endParaRPr lang="zh-TW" altLang="en-US" sz="2000" spc="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22EDF9D-C33D-44E5-83F2-20068857F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63"/>
          <a:stretch/>
        </p:blipFill>
        <p:spPr>
          <a:xfrm>
            <a:off x="4171949" y="272586"/>
            <a:ext cx="7679055" cy="4428623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2DEFF956-3C29-4380-B6CD-892AAE2DE95D}"/>
              </a:ext>
            </a:extLst>
          </p:cNvPr>
          <p:cNvGrpSpPr/>
          <p:nvPr/>
        </p:nvGrpSpPr>
        <p:grpSpPr>
          <a:xfrm>
            <a:off x="1133475" y="5010105"/>
            <a:ext cx="10717529" cy="1575309"/>
            <a:chOff x="220068" y="4701209"/>
            <a:chExt cx="8993507" cy="132190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1A7FDD2-4EA7-4F46-B588-E82799DCA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0069" y="4701209"/>
              <a:ext cx="7679055" cy="884583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BC9F595-E172-4588-B2AB-281FED503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53131" y="4701210"/>
              <a:ext cx="1560444" cy="6858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F0D1B40-606B-4EE4-A7A1-1C4B80D5D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0068" y="5585792"/>
              <a:ext cx="7679055" cy="43732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5643052-E9C9-47DC-84C9-51C0E85D5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899123" y="5387010"/>
              <a:ext cx="1314452" cy="636104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5B3423D-05D2-4616-AF02-37991C34B69E}"/>
              </a:ext>
            </a:extLst>
          </p:cNvPr>
          <p:cNvSpPr txBox="1"/>
          <p:nvPr/>
        </p:nvSpPr>
        <p:spPr>
          <a:xfrm>
            <a:off x="735495" y="62393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A.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全隨機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8050F7-D31D-4B6D-93D8-1F3176BE6729}"/>
              </a:ext>
            </a:extLst>
          </p:cNvPr>
          <p:cNvSpPr txBox="1"/>
          <p:nvPr/>
        </p:nvSpPr>
        <p:spPr>
          <a:xfrm>
            <a:off x="976395" y="2178724"/>
            <a:ext cx="2492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排除法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AnsData = random </a:t>
            </a:r>
          </a:p>
          <a:p>
            <a:pPr algn="ctr"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GuessData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random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20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FAAB793-7488-4C80-8B2B-65FCF27A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238249"/>
            <a:ext cx="10487025" cy="52578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35FEF67-3918-4F09-BF08-4D863DC0B7F7}"/>
              </a:ext>
            </a:extLst>
          </p:cNvPr>
          <p:cNvSpPr txBox="1"/>
          <p:nvPr/>
        </p:nvSpPr>
        <p:spPr>
          <a:xfrm>
            <a:off x="735495" y="623933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A.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全隨機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主迴圈程式</a:t>
            </a:r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012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D4F8B8F-7715-45A0-B2F2-795D0790E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94" b="28971"/>
          <a:stretch/>
        </p:blipFill>
        <p:spPr>
          <a:xfrm>
            <a:off x="4238624" y="337931"/>
            <a:ext cx="7667625" cy="4729429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39ED27D6-48B6-4BD1-85E1-475A961FC8BB}"/>
              </a:ext>
            </a:extLst>
          </p:cNvPr>
          <p:cNvGrpSpPr/>
          <p:nvPr/>
        </p:nvGrpSpPr>
        <p:grpSpPr>
          <a:xfrm>
            <a:off x="967003" y="5334000"/>
            <a:ext cx="10939248" cy="1186069"/>
            <a:chOff x="2466975" y="4930101"/>
            <a:chExt cx="9439275" cy="102343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DE5A162-D52A-4578-82E1-3E2BCC37A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19058" y="4930101"/>
              <a:ext cx="1887192" cy="740319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668D517-A841-49E4-A9D5-83531AF54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66975" y="4930101"/>
              <a:ext cx="7667625" cy="74031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8161849-A726-4B38-B24C-CB01A0441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66975" y="5670419"/>
              <a:ext cx="8008868" cy="283119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656E0B1-57E3-4982-A286-80C44B3B1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75842" y="5670419"/>
              <a:ext cx="1430407" cy="283119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07F9399-13D5-4716-9502-984CF70DCDCF}"/>
              </a:ext>
            </a:extLst>
          </p:cNvPr>
          <p:cNvSpPr txBox="1"/>
          <p:nvPr/>
        </p:nvSpPr>
        <p:spPr>
          <a:xfrm>
            <a:off x="735495" y="623933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B.</a:t>
            </a:r>
            <a:r>
              <a:rPr lang="zh-TW" altLang="en-US" sz="2400" spc="600" dirty="0">
                <a:latin typeface="標楷體" panose="03000509000000000000" pitchFamily="65" charset="-120"/>
                <a:ea typeface="標楷體" panose="03000509000000000000" pitchFamily="65" charset="-120"/>
              </a:rPr>
              <a:t> 排除法順序猜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F7F044-83DD-49BF-A8FA-02AE744EB2E1}"/>
              </a:ext>
            </a:extLst>
          </p:cNvPr>
          <p:cNvSpPr txBox="1"/>
          <p:nvPr/>
        </p:nvSpPr>
        <p:spPr>
          <a:xfrm>
            <a:off x="527351" y="2267545"/>
            <a:ext cx="3390672" cy="1423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排除法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AnsData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OrigData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GuessData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=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FilterData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[0]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6303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5256</TotalTime>
  <Words>1423</Words>
  <Application>Microsoft Office PowerPoint</Application>
  <PresentationFormat>寬螢幕</PresentationFormat>
  <Paragraphs>208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</vt:lpstr>
      <vt:lpstr>標楷體</vt:lpstr>
      <vt:lpstr>Arial</vt:lpstr>
      <vt:lpstr>Calisto MT</vt:lpstr>
      <vt:lpstr>Cambria Math</vt:lpstr>
      <vt:lpstr>Wingdings</vt:lpstr>
      <vt:lpstr>Wingdings 2</vt:lpstr>
      <vt:lpstr>石板</vt:lpstr>
      <vt:lpstr>猜數字遊戲的深入討論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JianDa</dc:creator>
  <cp:lastModifiedBy>林見達</cp:lastModifiedBy>
  <cp:revision>53</cp:revision>
  <dcterms:created xsi:type="dcterms:W3CDTF">2018-12-29T12:52:32Z</dcterms:created>
  <dcterms:modified xsi:type="dcterms:W3CDTF">2019-01-02T08:56:45Z</dcterms:modified>
</cp:coreProperties>
</file>