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8" autoAdjust="0"/>
    <p:restoredTop sz="94660"/>
  </p:normalViewPr>
  <p:slideViewPr>
    <p:cSldViewPr snapToGrid="0">
      <p:cViewPr varScale="1">
        <p:scale>
          <a:sx n="77" d="100"/>
          <a:sy n="77" d="100"/>
        </p:scale>
        <p:origin x="4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277B-6EEB-4537-BA44-C76B47A32278}" type="datetimeFigureOut">
              <a:rPr lang="zh-TW" altLang="en-US" smtClean="0"/>
              <a:t>2020/9/9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FEB93A1-442F-430A-BA52-E54C7CC1E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657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277B-6EEB-4537-BA44-C76B47A32278}" type="datetimeFigureOut">
              <a:rPr lang="zh-TW" altLang="en-US" smtClean="0"/>
              <a:t>2020/9/9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93A1-442F-430A-BA52-E54C7CC1E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3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277B-6EEB-4537-BA44-C76B47A32278}" type="datetimeFigureOut">
              <a:rPr lang="zh-TW" altLang="en-US" smtClean="0"/>
              <a:t>2020/9/9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93A1-442F-430A-BA52-E54C7CC1E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691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277B-6EEB-4537-BA44-C76B47A32278}" type="datetimeFigureOut">
              <a:rPr lang="zh-TW" altLang="en-US" smtClean="0"/>
              <a:t>2020/9/9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93A1-442F-430A-BA52-E54C7CC1E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6126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C5C277B-6EEB-4537-BA44-C76B47A32278}" type="datetimeFigureOut">
              <a:rPr lang="zh-TW" altLang="en-US" smtClean="0"/>
              <a:t>2020/9/9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FEB93A1-442F-430A-BA52-E54C7CC1E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231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277B-6EEB-4537-BA44-C76B47A32278}" type="datetimeFigureOut">
              <a:rPr lang="zh-TW" altLang="en-US" smtClean="0"/>
              <a:t>2020/9/9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93A1-442F-430A-BA52-E54C7CC1E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576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277B-6EEB-4537-BA44-C76B47A32278}" type="datetimeFigureOut">
              <a:rPr lang="zh-TW" altLang="en-US" smtClean="0"/>
              <a:t>2020/9/9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93A1-442F-430A-BA52-E54C7CC1E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9509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277B-6EEB-4537-BA44-C76B47A32278}" type="datetimeFigureOut">
              <a:rPr lang="zh-TW" altLang="en-US" smtClean="0"/>
              <a:t>2020/9/9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93A1-442F-430A-BA52-E54C7CC1E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2810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277B-6EEB-4537-BA44-C76B47A32278}" type="datetimeFigureOut">
              <a:rPr lang="zh-TW" altLang="en-US" smtClean="0"/>
              <a:t>2020/9/9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93A1-442F-430A-BA52-E54C7CC1E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3188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277B-6EEB-4537-BA44-C76B47A32278}" type="datetimeFigureOut">
              <a:rPr lang="zh-TW" altLang="en-US" smtClean="0"/>
              <a:t>2020/9/9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93A1-442F-430A-BA52-E54C7CC1E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62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277B-6EEB-4537-BA44-C76B47A32278}" type="datetimeFigureOut">
              <a:rPr lang="zh-TW" altLang="en-US" smtClean="0"/>
              <a:t>2020/9/9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93A1-442F-430A-BA52-E54C7CC1E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909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C5C277B-6EEB-4537-BA44-C76B47A32278}" type="datetimeFigureOut">
              <a:rPr lang="zh-TW" altLang="en-US" smtClean="0"/>
              <a:t>2020/9/9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FEB93A1-442F-430A-BA52-E54C7CC1E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219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3ACF2E-3661-4EE9-B71C-F078B4061B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線上會議</a:t>
            </a:r>
            <a:r>
              <a:rPr lang="en-US" altLang="zh-TW" dirty="0"/>
              <a:t>APP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6FB3A33-80D9-4AFB-AB5D-2D7AC9B453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0677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橢圓 5"/>
          <p:cNvSpPr/>
          <p:nvPr/>
        </p:nvSpPr>
        <p:spPr>
          <a:xfrm>
            <a:off x="7567329" y="2802024"/>
            <a:ext cx="1327638" cy="10638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2230522" y="2733656"/>
            <a:ext cx="1327638" cy="10638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2226459" y="4339004"/>
            <a:ext cx="1327638" cy="10638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5005881" y="2803385"/>
            <a:ext cx="1327638" cy="10638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985984" y="44914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刪除房間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9004788" y="28020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開會結束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1122630" y="290201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建立房間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5313622" y="47266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結束</a:t>
            </a:r>
          </a:p>
        </p:txBody>
      </p:sp>
      <p:sp>
        <p:nvSpPr>
          <p:cNvPr id="14" name="內容版面配置區 13"/>
          <p:cNvSpPr txBox="1">
            <a:spLocks noGrp="1"/>
          </p:cNvSpPr>
          <p:nvPr>
            <p:ph idx="1"/>
          </p:nvPr>
        </p:nvSpPr>
        <p:spPr>
          <a:xfrm>
            <a:off x="3574739" y="1176234"/>
            <a:ext cx="484572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房間的狀態行為分析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2467532" y="308092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空房間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7677150" y="30809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滿人房間</a:t>
            </a:r>
          </a:p>
        </p:txBody>
      </p:sp>
      <p:cxnSp>
        <p:nvCxnSpPr>
          <p:cNvPr id="20" name="直線單箭頭接點 19"/>
          <p:cNvCxnSpPr/>
          <p:nvPr/>
        </p:nvCxnSpPr>
        <p:spPr>
          <a:xfrm>
            <a:off x="1276751" y="3265591"/>
            <a:ext cx="7997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3671116" y="3277417"/>
            <a:ext cx="6440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3554097" y="287959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指定管理員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5115702" y="301215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有管理員</a:t>
            </a:r>
            <a:endParaRPr lang="en-US" altLang="zh-TW" dirty="0"/>
          </a:p>
          <a:p>
            <a:r>
              <a:rPr lang="zh-TW" altLang="en-US" dirty="0"/>
              <a:t>的房間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6443340" y="28020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邀請房客</a:t>
            </a:r>
          </a:p>
        </p:txBody>
      </p:sp>
      <p:sp>
        <p:nvSpPr>
          <p:cNvPr id="26" name="文字方塊 25"/>
          <p:cNvSpPr txBox="1"/>
          <p:nvPr/>
        </p:nvSpPr>
        <p:spPr>
          <a:xfrm>
            <a:off x="2360813" y="454201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剩管理員</a:t>
            </a:r>
            <a:endParaRPr lang="en-US" altLang="zh-TW" dirty="0"/>
          </a:p>
          <a:p>
            <a:r>
              <a:rPr lang="zh-TW" altLang="en-US" dirty="0"/>
              <a:t>的房間</a:t>
            </a:r>
          </a:p>
        </p:txBody>
      </p:sp>
      <p:cxnSp>
        <p:nvCxnSpPr>
          <p:cNvPr id="28" name="直線單箭頭接點 27"/>
          <p:cNvCxnSpPr/>
          <p:nvPr/>
        </p:nvCxnSpPr>
        <p:spPr>
          <a:xfrm>
            <a:off x="6585438" y="3277417"/>
            <a:ext cx="817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9038492" y="3277417"/>
            <a:ext cx="10374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endCxn id="8" idx="2"/>
          </p:cNvCxnSpPr>
          <p:nvPr/>
        </p:nvCxnSpPr>
        <p:spPr>
          <a:xfrm>
            <a:off x="1547446" y="4865179"/>
            <a:ext cx="679013" cy="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3900345" y="4911346"/>
            <a:ext cx="1105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722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66192" y="131885"/>
            <a:ext cx="3675185" cy="62337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741377" y="131885"/>
            <a:ext cx="3666392" cy="62249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279530" y="27250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管理員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7116339" y="2725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房間成員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3229701" y="52691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刪除房間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7139151" y="441389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開會結束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3207161" y="8183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建立房間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3460533" y="59317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結束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7347171" y="36027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開會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3114285" y="170467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指定管理員</a:t>
            </a:r>
          </a:p>
        </p:txBody>
      </p:sp>
      <p:sp>
        <p:nvSpPr>
          <p:cNvPr id="26" name="文字方塊 25"/>
          <p:cNvSpPr txBox="1"/>
          <p:nvPr/>
        </p:nvSpPr>
        <p:spPr>
          <a:xfrm>
            <a:off x="3235607" y="26678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邀請房客</a:t>
            </a:r>
          </a:p>
        </p:txBody>
      </p:sp>
      <p:cxnSp>
        <p:nvCxnSpPr>
          <p:cNvPr id="33" name="直線單箭頭接點 32"/>
          <p:cNvCxnSpPr>
            <a:endCxn id="24" idx="0"/>
          </p:cNvCxnSpPr>
          <p:nvPr/>
        </p:nvCxnSpPr>
        <p:spPr>
          <a:xfrm>
            <a:off x="3783698" y="1274885"/>
            <a:ext cx="1" cy="429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24" idx="2"/>
            <a:endCxn id="26" idx="0"/>
          </p:cNvCxnSpPr>
          <p:nvPr/>
        </p:nvCxnSpPr>
        <p:spPr>
          <a:xfrm>
            <a:off x="3783699" y="2074002"/>
            <a:ext cx="5906" cy="593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endCxn id="21" idx="1"/>
          </p:cNvCxnSpPr>
          <p:nvPr/>
        </p:nvCxnSpPr>
        <p:spPr>
          <a:xfrm>
            <a:off x="4519246" y="2873828"/>
            <a:ext cx="2827925" cy="913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endCxn id="17" idx="0"/>
          </p:cNvCxnSpPr>
          <p:nvPr/>
        </p:nvCxnSpPr>
        <p:spPr>
          <a:xfrm>
            <a:off x="7693149" y="4088423"/>
            <a:ext cx="0" cy="325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17" idx="1"/>
            <a:endCxn id="16" idx="3"/>
          </p:cNvCxnSpPr>
          <p:nvPr/>
        </p:nvCxnSpPr>
        <p:spPr>
          <a:xfrm flipH="1">
            <a:off x="4337697" y="4598561"/>
            <a:ext cx="2801454" cy="85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16" idx="2"/>
          </p:cNvCxnSpPr>
          <p:nvPr/>
        </p:nvCxnSpPr>
        <p:spPr>
          <a:xfrm flipH="1">
            <a:off x="3783698" y="5638489"/>
            <a:ext cx="1" cy="477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369277" y="457171"/>
            <a:ext cx="47639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/>
              <a:t>企</a:t>
            </a:r>
            <a:endParaRPr lang="en-US" altLang="zh-TW" sz="5400" dirty="0"/>
          </a:p>
          <a:p>
            <a:r>
              <a:rPr lang="zh-TW" altLang="en-US" sz="5400" dirty="0"/>
              <a:t>業</a:t>
            </a:r>
            <a:endParaRPr lang="en-US" altLang="zh-TW" sz="5400" dirty="0"/>
          </a:p>
          <a:p>
            <a:r>
              <a:rPr lang="zh-TW" altLang="en-US" sz="5400" dirty="0"/>
              <a:t>流</a:t>
            </a:r>
            <a:endParaRPr lang="en-US" altLang="zh-TW" sz="5400" dirty="0"/>
          </a:p>
          <a:p>
            <a:r>
              <a:rPr lang="zh-TW" altLang="en-US" sz="5400" dirty="0"/>
              <a:t>程</a:t>
            </a:r>
            <a:endParaRPr lang="en-US" altLang="zh-TW" sz="5400" dirty="0"/>
          </a:p>
          <a:p>
            <a:r>
              <a:rPr lang="zh-TW" altLang="en-US" sz="5400" dirty="0"/>
              <a:t>分</a:t>
            </a:r>
            <a:endParaRPr lang="en-US" altLang="zh-TW" sz="5400" dirty="0"/>
          </a:p>
          <a:p>
            <a:r>
              <a:rPr lang="zh-TW" altLang="en-US" sz="5400" dirty="0"/>
              <a:t>析</a:t>
            </a:r>
          </a:p>
        </p:txBody>
      </p:sp>
    </p:spTree>
    <p:extLst>
      <p:ext uri="{BB962C8B-B14F-4D97-AF65-F5344CB8AC3E}">
        <p14:creationId xmlns:p14="http://schemas.microsoft.com/office/powerpoint/2010/main" val="1534870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需求確認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-</a:t>
            </a:r>
            <a:r>
              <a:rPr lang="zh-TW" altLang="en-US" dirty="0"/>
              <a:t>一鍵建立房間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-</a:t>
            </a:r>
            <a:r>
              <a:rPr lang="zh-TW" altLang="en-US" dirty="0"/>
              <a:t>圖形化的使用者介面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-</a:t>
            </a:r>
            <a:r>
              <a:rPr lang="zh-TW" altLang="en-US" dirty="0"/>
              <a:t>個人資料使用</a:t>
            </a:r>
            <a:r>
              <a:rPr lang="en-US" altLang="zh-TW" dirty="0"/>
              <a:t>RSA</a:t>
            </a:r>
            <a:r>
              <a:rPr lang="zh-TW" altLang="en-US" dirty="0"/>
              <a:t>加密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-</a:t>
            </a:r>
            <a:r>
              <a:rPr lang="zh-TW" altLang="en-US" dirty="0"/>
              <a:t>內建簡易的語意分析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-</a:t>
            </a:r>
            <a:r>
              <a:rPr lang="zh-TW" altLang="en-US" dirty="0"/>
              <a:t>新增雜訊濾波器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-</a:t>
            </a:r>
            <a:r>
              <a:rPr lang="zh-TW" altLang="en-US" dirty="0"/>
              <a:t>在網站上可以一鍵下載與安裝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5934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03553B-F0AC-4E88-9998-B0818F65B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組員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C13E4B-CD3B-4CE3-891C-0CE0E0509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張晏銘</a:t>
            </a:r>
            <a:endParaRPr lang="en-US" altLang="zh-TW" sz="2400" dirty="0"/>
          </a:p>
          <a:p>
            <a:r>
              <a:rPr lang="zh-TW" altLang="en-US" sz="2400" dirty="0"/>
              <a:t>林見達</a:t>
            </a:r>
            <a:endParaRPr lang="en-US" altLang="zh-TW" sz="2400" dirty="0"/>
          </a:p>
          <a:p>
            <a:r>
              <a:rPr lang="zh-TW" altLang="en-US" sz="2400" dirty="0"/>
              <a:t>李宇堂</a:t>
            </a:r>
            <a:endParaRPr lang="en-US" altLang="zh-TW" sz="2400" dirty="0"/>
          </a:p>
          <a:p>
            <a:r>
              <a:rPr lang="zh-TW" altLang="en-US" sz="2400" dirty="0"/>
              <a:t>卜擇平</a:t>
            </a:r>
          </a:p>
        </p:txBody>
      </p:sp>
    </p:spTree>
    <p:extLst>
      <p:ext uri="{BB962C8B-B14F-4D97-AF65-F5344CB8AC3E}">
        <p14:creationId xmlns:p14="http://schemas.microsoft.com/office/powerpoint/2010/main" val="2321090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B8B0C2-96C5-44B1-8EB2-F6B467341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88327"/>
            <a:ext cx="10058400" cy="1609344"/>
          </a:xfrm>
        </p:spPr>
        <p:txBody>
          <a:bodyPr/>
          <a:lstStyle/>
          <a:p>
            <a:r>
              <a:rPr lang="zh-TW" altLang="en-US" dirty="0"/>
              <a:t>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8609AA-4FBA-4F01-918F-EEEBC6843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0103"/>
            <a:ext cx="10515600" cy="441434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zh-TW" altLang="en-US" sz="2400" dirty="0"/>
              <a:t>即時傳輸：文字、視訊、檔案、文件、影片即時傳輸</a:t>
            </a:r>
            <a:endParaRPr lang="en-US" altLang="zh-TW" sz="24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TW" altLang="en-US" sz="2400" dirty="0"/>
              <a:t>線上儲存：歷史文件、會議錄音錄影檔案等</a:t>
            </a:r>
            <a:endParaRPr lang="en-US" altLang="zh-TW" sz="24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TW" altLang="en-US" sz="2400" dirty="0"/>
              <a:t>麥克風：切換</a:t>
            </a:r>
            <a:r>
              <a:rPr lang="en-US" altLang="zh-TW" sz="2400" dirty="0"/>
              <a:t>/</a:t>
            </a:r>
            <a:r>
              <a:rPr lang="zh-TW" altLang="en-US" sz="2400" dirty="0"/>
              <a:t>靜音</a:t>
            </a:r>
            <a:r>
              <a:rPr lang="en-US" altLang="zh-TW" sz="2400" dirty="0"/>
              <a:t>/</a:t>
            </a:r>
            <a:r>
              <a:rPr lang="zh-TW" altLang="en-US" sz="2400" dirty="0"/>
              <a:t>輪流使用</a:t>
            </a:r>
            <a:endParaRPr lang="en-US" altLang="zh-TW" sz="24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TW" altLang="en-US" sz="2400" dirty="0"/>
              <a:t>多人編輯及管理：多人文字傳輸、共同編輯會議文件</a:t>
            </a:r>
            <a:endParaRPr lang="en-US" altLang="zh-TW" sz="24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TW" altLang="en-US" sz="2400" dirty="0"/>
              <a:t>隱私</a:t>
            </a:r>
            <a:r>
              <a:rPr lang="en-US" altLang="zh-TW" sz="2400" dirty="0"/>
              <a:t>/</a:t>
            </a:r>
            <a:r>
              <a:rPr lang="zh-TW" altLang="en-US" sz="2400" dirty="0"/>
              <a:t>安全管控：密碼、會議室</a:t>
            </a:r>
            <a:r>
              <a:rPr lang="en-US" altLang="zh-TW" sz="2400" dirty="0"/>
              <a:t>id</a:t>
            </a:r>
            <a:r>
              <a:rPr lang="zh-TW" altLang="en-US" sz="2400" dirty="0"/>
              <a:t>、儲藏空間管控等</a:t>
            </a:r>
            <a:endParaRPr lang="en-US" altLang="zh-TW" sz="24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TW" altLang="en-US" sz="2400" dirty="0"/>
              <a:t>互動功能：表情、動態圖片、私人訊息、邀請功能等</a:t>
            </a:r>
            <a:endParaRPr lang="en-US" altLang="zh-TW" sz="24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TW" altLang="en-US" sz="2400" dirty="0"/>
              <a:t>日曆：能標註重要的開會日程，並提醒會議成員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4168553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3214" y="777589"/>
            <a:ext cx="10058400" cy="493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765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6E5025-FD43-4BD0-92D7-558B7B9D9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3"/>
            <a:ext cx="10058400" cy="618954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使用者需求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4D163D4E-7142-4655-915C-C178DAB05B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5062193"/>
              </p:ext>
            </p:extLst>
          </p:nvPr>
        </p:nvGraphicFramePr>
        <p:xfrm>
          <a:off x="827689" y="1387803"/>
          <a:ext cx="10536621" cy="5122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373">
                  <a:extLst>
                    <a:ext uri="{9D8B030D-6E8A-4147-A177-3AD203B41FA5}">
                      <a16:colId xmlns:a16="http://schemas.microsoft.com/office/drawing/2014/main" val="1969242525"/>
                    </a:ext>
                  </a:extLst>
                </a:gridCol>
                <a:gridCol w="5131676">
                  <a:extLst>
                    <a:ext uri="{9D8B030D-6E8A-4147-A177-3AD203B41FA5}">
                      <a16:colId xmlns:a16="http://schemas.microsoft.com/office/drawing/2014/main" val="642036974"/>
                    </a:ext>
                  </a:extLst>
                </a:gridCol>
                <a:gridCol w="3736428">
                  <a:extLst>
                    <a:ext uri="{9D8B030D-6E8A-4147-A177-3AD203B41FA5}">
                      <a16:colId xmlns:a16="http://schemas.microsoft.com/office/drawing/2014/main" val="1577308912"/>
                    </a:ext>
                  </a:extLst>
                </a:gridCol>
                <a:gridCol w="528144">
                  <a:extLst>
                    <a:ext uri="{9D8B030D-6E8A-4147-A177-3AD203B41FA5}">
                      <a16:colId xmlns:a16="http://schemas.microsoft.com/office/drawing/2014/main" val="233033821"/>
                    </a:ext>
                  </a:extLst>
                </a:gridCol>
              </a:tblGrid>
              <a:tr h="339615"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使用者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希望達到的目的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功能需求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714726"/>
                  </a:ext>
                </a:extLst>
              </a:tr>
              <a:tr h="112971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400" dirty="0"/>
                        <a:t>會議主持</a:t>
                      </a:r>
                      <a:r>
                        <a:rPr lang="en-US" altLang="zh-TW" sz="1400" dirty="0"/>
                        <a:t>/</a:t>
                      </a:r>
                      <a:r>
                        <a:rPr lang="zh-TW" altLang="en-US" sz="1400" dirty="0"/>
                        <a:t>公司主管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/>
                        <a:t>能夠管控房間權限</a:t>
                      </a:r>
                      <a:endParaRPr lang="en-US" altLang="zh-TW" sz="1400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/>
                        <a:t>管理麥克風、視訊</a:t>
                      </a:r>
                      <a:endParaRPr lang="en-US" altLang="zh-TW" sz="1400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/>
                        <a:t>查看歷史文檔</a:t>
                      </a:r>
                      <a:endParaRPr lang="en-US" altLang="zh-TW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權限管控：密碼、會議室</a:t>
                      </a:r>
                      <a:r>
                        <a:rPr lang="en-US" altLang="zh-TW" sz="1400" dirty="0"/>
                        <a:t>id</a:t>
                      </a:r>
                      <a:r>
                        <a:rPr lang="zh-TW" altLang="en-US" sz="1400" dirty="0"/>
                        <a:t>、儲藏空間管控等</a:t>
                      </a:r>
                      <a:endParaRPr lang="en-US" altLang="zh-TW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麥克風的切換、視訊畫面的切換</a:t>
                      </a:r>
                      <a:endParaRPr lang="en-US" altLang="zh-TW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人員邀請、請離、封鎖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120396"/>
                  </a:ext>
                </a:extLst>
              </a:tr>
              <a:tr h="7731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400" dirty="0"/>
                        <a:t>會議記錄</a:t>
                      </a:r>
                      <a:r>
                        <a:rPr lang="en-US" altLang="zh-TW" sz="1400" dirty="0"/>
                        <a:t>/</a:t>
                      </a:r>
                      <a:r>
                        <a:rPr lang="zh-TW" altLang="en-US" sz="1400" dirty="0"/>
                        <a:t>秘書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/>
                        <a:t>能夠錄音、錄影、線上編輯文件</a:t>
                      </a:r>
                      <a:endParaRPr lang="en-US" altLang="zh-TW" sz="1400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/>
                        <a:t>即時編輯、記錄會議內容</a:t>
                      </a:r>
                      <a:endParaRPr lang="en-US" altLang="zh-TW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線上儲存歷史文件、會議錄音錄影檔案等</a:t>
                      </a:r>
                      <a:endParaRPr lang="en-US" altLang="zh-TW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及時編輯文檔</a:t>
                      </a:r>
                      <a:endParaRPr lang="en-US" altLang="zh-TW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03980"/>
                  </a:ext>
                </a:extLst>
              </a:tr>
              <a:tr h="773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一般使用者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/>
                        <a:t>能夠多人編輯及管理，共同完成專案</a:t>
                      </a:r>
                      <a:endParaRPr lang="en-US" altLang="zh-TW" sz="14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/>
                        <a:t>即時傳輸、討論及基本互動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多人文字傳輸、共同編輯會議文件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文字、視訊、檔案、文件、影片即時傳輸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864106"/>
                  </a:ext>
                </a:extLst>
              </a:tr>
              <a:tr h="11297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教師</a:t>
                      </a:r>
                      <a:r>
                        <a:rPr lang="en-US" altLang="zh-TW" sz="1400" dirty="0"/>
                        <a:t>/</a:t>
                      </a:r>
                      <a:r>
                        <a:rPr lang="zh-TW" altLang="en-US" sz="1400" dirty="0"/>
                        <a:t>學生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/>
                        <a:t>重要日程的公布欄，如考試日期、作業時程、開課日期等</a:t>
                      </a:r>
                      <a:endParaRPr lang="en-US" altLang="zh-TW" sz="1400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/>
                        <a:t>即時教學白板</a:t>
                      </a:r>
                      <a:endParaRPr lang="en-US" altLang="zh-TW" sz="1400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/>
                        <a:t>導師可以接收到學生詢問的問題</a:t>
                      </a:r>
                      <a:endParaRPr lang="en-US" altLang="zh-TW" sz="1400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/>
                        <a:t>學生能下載教師的教學檔案，也能上傳課程作業</a:t>
                      </a:r>
                      <a:endParaRPr lang="en-US" altLang="zh-TW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日曆日程、日期提醒、公佈欄、討論區、個人訊息、即時教學白板、檔案上傳及下載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206735"/>
                  </a:ext>
                </a:extLst>
              </a:tr>
              <a:tr h="773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直播主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/>
                        <a:t>能和粉絲互動</a:t>
                      </a:r>
                      <a:endParaRPr lang="en-US" altLang="zh-TW" sz="14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/>
                        <a:t>預告自己的直播日程</a:t>
                      </a:r>
                      <a:endParaRPr lang="en-US" altLang="zh-TW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400" dirty="0"/>
                        <a:t>個人表情包、動態圖片、多人訊息欄、廣告、斗內功能等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149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3333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9969378"/>
              </p:ext>
            </p:extLst>
          </p:nvPr>
        </p:nvGraphicFramePr>
        <p:xfrm>
          <a:off x="1066800" y="465303"/>
          <a:ext cx="10058400" cy="5749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825">
                  <a:extLst>
                    <a:ext uri="{9D8B030D-6E8A-4147-A177-3AD203B41FA5}">
                      <a16:colId xmlns:a16="http://schemas.microsoft.com/office/drawing/2014/main" val="3213969547"/>
                    </a:ext>
                  </a:extLst>
                </a:gridCol>
                <a:gridCol w="3979101">
                  <a:extLst>
                    <a:ext uri="{9D8B030D-6E8A-4147-A177-3AD203B41FA5}">
                      <a16:colId xmlns:a16="http://schemas.microsoft.com/office/drawing/2014/main" val="2083420608"/>
                    </a:ext>
                  </a:extLst>
                </a:gridCol>
                <a:gridCol w="4843474">
                  <a:extLst>
                    <a:ext uri="{9D8B030D-6E8A-4147-A177-3AD203B41FA5}">
                      <a16:colId xmlns:a16="http://schemas.microsoft.com/office/drawing/2014/main" val="1157289767"/>
                    </a:ext>
                  </a:extLst>
                </a:gridCol>
              </a:tblGrid>
              <a:tr h="3077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使用者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非功能需求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希望達到的目的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659036"/>
                  </a:ext>
                </a:extLst>
              </a:tr>
              <a:tr h="10550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會議主持</a:t>
                      </a:r>
                      <a:r>
                        <a:rPr lang="en-US" altLang="zh-TW" sz="1600" dirty="0"/>
                        <a:t>/</a:t>
                      </a:r>
                      <a:r>
                        <a:rPr lang="zh-TW" altLang="en-US" sz="1600" dirty="0"/>
                        <a:t>公司主管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600" dirty="0"/>
                        <a:t>管理介面直覺，可讓人輕易上手</a:t>
                      </a:r>
                      <a:endParaRPr lang="en-US" altLang="zh-TW" sz="1600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600" dirty="0"/>
                        <a:t>重要文件資安完善</a:t>
                      </a:r>
                      <a:endParaRPr lang="en-US" altLang="zh-TW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600" dirty="0"/>
                        <a:t>能夠管控房間權限</a:t>
                      </a:r>
                      <a:endParaRPr lang="en-US" altLang="zh-TW" sz="1600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600" dirty="0"/>
                        <a:t>管理麥克風、視訊</a:t>
                      </a:r>
                      <a:endParaRPr lang="en-US" altLang="zh-TW" sz="1600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600" dirty="0"/>
                        <a:t>查看歷史文檔</a:t>
                      </a:r>
                      <a:endParaRPr lang="en-US" altLang="zh-TW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95134"/>
                  </a:ext>
                </a:extLst>
              </a:tr>
              <a:tr h="3384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會議記錄</a:t>
                      </a:r>
                      <a:r>
                        <a:rPr lang="en-US" altLang="zh-TW" sz="1600" dirty="0"/>
                        <a:t>/</a:t>
                      </a:r>
                      <a:r>
                        <a:rPr lang="zh-TW" altLang="en-US" sz="1600" dirty="0"/>
                        <a:t>秘書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三秒內要能讀取出所有歷史文檔，並且所有檔案格式皆可讀取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600" dirty="0"/>
                        <a:t>能夠錄音、錄影、線上編輯文件</a:t>
                      </a:r>
                      <a:endParaRPr lang="en-US" altLang="zh-TW" sz="1600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600" dirty="0"/>
                        <a:t>即時編輯、記錄會議內容</a:t>
                      </a:r>
                      <a:endParaRPr lang="en-US" altLang="zh-TW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318313"/>
                  </a:ext>
                </a:extLst>
              </a:tr>
              <a:tr h="5417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一般使用者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600" dirty="0"/>
                        <a:t>軟體安裝簡便，不要吃太多電腦系統效能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600" dirty="0"/>
                        <a:t>能夠多人編輯及管理，共同完成專案</a:t>
                      </a:r>
                      <a:endParaRPr lang="en-US" altLang="zh-TW" sz="16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600" dirty="0"/>
                        <a:t>即時傳輸、討論及基本互動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523624"/>
                  </a:ext>
                </a:extLst>
              </a:tr>
              <a:tr h="5417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教師</a:t>
                      </a:r>
                      <a:r>
                        <a:rPr lang="en-US" altLang="zh-TW" sz="1600" dirty="0"/>
                        <a:t>/</a:t>
                      </a:r>
                      <a:r>
                        <a:rPr lang="zh-TW" altLang="en-US" sz="1600" dirty="0"/>
                        <a:t>學生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600" dirty="0"/>
                        <a:t>拼字及算式除錯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600" dirty="0"/>
                        <a:t>重要日程的公布欄，如考試日期、作業時程、開課日期等</a:t>
                      </a:r>
                      <a:endParaRPr lang="en-US" altLang="zh-TW" sz="1600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600" dirty="0"/>
                        <a:t>即時教學白板</a:t>
                      </a:r>
                      <a:endParaRPr lang="en-US" altLang="zh-TW" sz="1600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600" dirty="0"/>
                        <a:t>導師可以接收到學生詢問的問題</a:t>
                      </a:r>
                      <a:endParaRPr lang="en-US" altLang="zh-TW" sz="1600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600" dirty="0"/>
                        <a:t>學生能下載教師的教學檔案，也能上傳課程作業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244106"/>
                  </a:ext>
                </a:extLst>
              </a:tr>
              <a:tr h="5417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直播主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減少麥克風雜訊，視訊不要有延遲</a:t>
                      </a:r>
                      <a:endParaRPr lang="en-US" altLang="zh-TW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600" dirty="0"/>
                        <a:t>能和粉絲互動</a:t>
                      </a:r>
                      <a:endParaRPr lang="en-US" altLang="zh-TW" sz="16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600" dirty="0"/>
                        <a:t>預告自己的直播日程</a:t>
                      </a:r>
                      <a:endParaRPr lang="en-US" altLang="zh-TW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558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8135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435960" cy="72870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DFD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1292469" y="1521068"/>
            <a:ext cx="2180492" cy="11342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/>
          <p:cNvCxnSpPr/>
          <p:nvPr/>
        </p:nvCxnSpPr>
        <p:spPr>
          <a:xfrm flipV="1">
            <a:off x="1292469" y="3534508"/>
            <a:ext cx="1213339" cy="8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V="1">
            <a:off x="1292469" y="4123592"/>
            <a:ext cx="1213339" cy="1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1450731" y="36487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房客個資</a:t>
            </a:r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1787828" y="2760756"/>
            <a:ext cx="111310" cy="685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1292469" y="190350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邀請房客進入房間</a:t>
            </a:r>
          </a:p>
        </p:txBody>
      </p:sp>
      <p:sp>
        <p:nvSpPr>
          <p:cNvPr id="16" name="橢圓 15"/>
          <p:cNvSpPr/>
          <p:nvPr/>
        </p:nvSpPr>
        <p:spPr>
          <a:xfrm>
            <a:off x="4149970" y="1591408"/>
            <a:ext cx="1969477" cy="10638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4466493" y="19386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線上開會</a:t>
            </a:r>
          </a:p>
        </p:txBody>
      </p:sp>
      <p:cxnSp>
        <p:nvCxnSpPr>
          <p:cNvPr id="19" name="直線接點 18"/>
          <p:cNvCxnSpPr/>
          <p:nvPr/>
        </p:nvCxnSpPr>
        <p:spPr>
          <a:xfrm>
            <a:off x="6629400" y="1776046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6682154" y="2505808"/>
            <a:ext cx="1327638" cy="52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6796456" y="19562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會議資訊</a:t>
            </a:r>
          </a:p>
        </p:txBody>
      </p:sp>
      <p:cxnSp>
        <p:nvCxnSpPr>
          <p:cNvPr id="24" name="直線單箭頭接點 23"/>
          <p:cNvCxnSpPr/>
          <p:nvPr/>
        </p:nvCxnSpPr>
        <p:spPr>
          <a:xfrm>
            <a:off x="3587263" y="2088172"/>
            <a:ext cx="4135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6233746" y="2123342"/>
            <a:ext cx="395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8827477" y="1694717"/>
            <a:ext cx="1529862" cy="8572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6860929" y="3446585"/>
            <a:ext cx="1582616" cy="10374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9050215" y="3405554"/>
            <a:ext cx="1582616" cy="10374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單箭頭接點 30"/>
          <p:cNvCxnSpPr/>
          <p:nvPr/>
        </p:nvCxnSpPr>
        <p:spPr>
          <a:xfrm>
            <a:off x="9709804" y="2655276"/>
            <a:ext cx="0" cy="562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8132885" y="2140927"/>
            <a:ext cx="580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H="1">
            <a:off x="8554915" y="3965331"/>
            <a:ext cx="369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8827477" y="193867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彙整會議資料</a:t>
            </a:r>
          </a:p>
        </p:txBody>
      </p:sp>
      <p:sp>
        <p:nvSpPr>
          <p:cNvPr id="37" name="文字方塊 36"/>
          <p:cNvSpPr txBox="1"/>
          <p:nvPr/>
        </p:nvSpPr>
        <p:spPr>
          <a:xfrm>
            <a:off x="9074894" y="373963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儲存會議資料</a:t>
            </a:r>
          </a:p>
        </p:txBody>
      </p:sp>
      <p:sp>
        <p:nvSpPr>
          <p:cNvPr id="38" name="文字方塊 37"/>
          <p:cNvSpPr txBox="1"/>
          <p:nvPr/>
        </p:nvSpPr>
        <p:spPr>
          <a:xfrm>
            <a:off x="6879747" y="376305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匯出會議資料</a:t>
            </a:r>
          </a:p>
        </p:txBody>
      </p:sp>
    </p:spTree>
    <p:extLst>
      <p:ext uri="{BB962C8B-B14F-4D97-AF65-F5344CB8AC3E}">
        <p14:creationId xmlns:p14="http://schemas.microsoft.com/office/powerpoint/2010/main" val="3944152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154606" cy="75508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ERD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29762" y="1793632"/>
            <a:ext cx="1951392" cy="3200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07877" y="1793631"/>
            <a:ext cx="2197577" cy="32004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8332177" y="1793631"/>
            <a:ext cx="2139461" cy="32004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46682" y="1899139"/>
            <a:ext cx="1107996" cy="21198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房客</a:t>
            </a:r>
            <a:r>
              <a:rPr lang="en-US" altLang="zh-TW" dirty="0"/>
              <a:t>:</a:t>
            </a:r>
          </a:p>
          <a:p>
            <a:pPr>
              <a:lnSpc>
                <a:spcPct val="150000"/>
              </a:lnSpc>
            </a:pPr>
            <a:r>
              <a:rPr lang="zh-TW" altLang="en-US" dirty="0"/>
              <a:t>帳密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暱稱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討論內容</a:t>
            </a:r>
            <a:endParaRPr lang="en-US" altLang="zh-TW" dirty="0"/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450016" y="1899139"/>
            <a:ext cx="2031325" cy="21198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管理員</a:t>
            </a:r>
            <a:r>
              <a:rPr lang="en-US" altLang="zh-TW" dirty="0"/>
              <a:t>:</a:t>
            </a:r>
          </a:p>
          <a:p>
            <a:pPr>
              <a:lnSpc>
                <a:spcPct val="150000"/>
              </a:lnSpc>
            </a:pPr>
            <a:r>
              <a:rPr lang="zh-TW" altLang="en-US" dirty="0"/>
              <a:t>編輯房客名單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調整房客發言順序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管理會議房間</a:t>
            </a:r>
            <a:endParaRPr lang="en-US" altLang="zh-TW" dirty="0"/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469258" y="1899139"/>
            <a:ext cx="1175322" cy="21198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會議資訊</a:t>
            </a:r>
            <a:r>
              <a:rPr lang="en-US" altLang="zh-TW" dirty="0"/>
              <a:t>:</a:t>
            </a:r>
          </a:p>
          <a:p>
            <a:pPr>
              <a:lnSpc>
                <a:spcPct val="150000"/>
              </a:lnSpc>
            </a:pPr>
            <a:r>
              <a:rPr lang="zh-TW" altLang="en-US" dirty="0"/>
              <a:t>會議內容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文件檔案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開會日程</a:t>
            </a:r>
            <a:endParaRPr lang="en-US" altLang="zh-TW" dirty="0"/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2773913" y="2510122"/>
            <a:ext cx="877163" cy="4588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多對一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2818235" y="3121187"/>
            <a:ext cx="1107996" cy="4588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給予個資</a:t>
            </a:r>
          </a:p>
        </p:txBody>
      </p:sp>
      <p:cxnSp>
        <p:nvCxnSpPr>
          <p:cNvPr id="26" name="直線接點 25"/>
          <p:cNvCxnSpPr/>
          <p:nvPr/>
        </p:nvCxnSpPr>
        <p:spPr>
          <a:xfrm>
            <a:off x="2773913" y="3024554"/>
            <a:ext cx="16339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6605454" y="3024554"/>
            <a:ext cx="1726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7030234" y="2510122"/>
            <a:ext cx="877163" cy="4588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一對一</a:t>
            </a:r>
          </a:p>
        </p:txBody>
      </p:sp>
      <p:cxnSp>
        <p:nvCxnSpPr>
          <p:cNvPr id="35" name="肘形接點 34"/>
          <p:cNvCxnSpPr/>
          <p:nvPr/>
        </p:nvCxnSpPr>
        <p:spPr>
          <a:xfrm flipV="1">
            <a:off x="2074985" y="484632"/>
            <a:ext cx="3587261" cy="1308999"/>
          </a:xfrm>
          <a:prstGeom prst="bentConnector3">
            <a:avLst>
              <a:gd name="adj1" fmla="val 31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接點 38"/>
          <p:cNvCxnSpPr>
            <a:endCxn id="6" idx="0"/>
          </p:cNvCxnSpPr>
          <p:nvPr/>
        </p:nvCxnSpPr>
        <p:spPr>
          <a:xfrm>
            <a:off x="5675185" y="484632"/>
            <a:ext cx="3726723" cy="130899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5223664" y="484631"/>
            <a:ext cx="877163" cy="4588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多對一</a:t>
            </a:r>
          </a:p>
        </p:txBody>
      </p:sp>
      <p:sp>
        <p:nvSpPr>
          <p:cNvPr id="41" name="文字方塊 40"/>
          <p:cNvSpPr txBox="1"/>
          <p:nvPr/>
        </p:nvSpPr>
        <p:spPr>
          <a:xfrm>
            <a:off x="5236603" y="115298"/>
            <a:ext cx="1569660" cy="4588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給予會議內容</a:t>
            </a:r>
          </a:p>
        </p:txBody>
      </p:sp>
      <p:sp>
        <p:nvSpPr>
          <p:cNvPr id="42" name="文字方塊 41"/>
          <p:cNvSpPr txBox="1"/>
          <p:nvPr/>
        </p:nvSpPr>
        <p:spPr>
          <a:xfrm>
            <a:off x="6672193" y="3104629"/>
            <a:ext cx="1569660" cy="4588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給予會議內容</a:t>
            </a:r>
          </a:p>
        </p:txBody>
      </p:sp>
    </p:spTree>
    <p:extLst>
      <p:ext uri="{BB962C8B-B14F-4D97-AF65-F5344CB8AC3E}">
        <p14:creationId xmlns:p14="http://schemas.microsoft.com/office/powerpoint/2010/main" val="226830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6860257"/>
              </p:ext>
            </p:extLst>
          </p:nvPr>
        </p:nvGraphicFramePr>
        <p:xfrm>
          <a:off x="1078767" y="818295"/>
          <a:ext cx="10058400" cy="5239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57454301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4147045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46361793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63818140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2528341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060614220"/>
                    </a:ext>
                  </a:extLst>
                </a:gridCol>
              </a:tblGrid>
              <a:tr h="13099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ATTRIBUTE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PRIMARY KEY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FOREIGN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NULL OK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TYPE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WIDTH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9487235"/>
                  </a:ext>
                </a:extLst>
              </a:tr>
              <a:tr h="13099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USER</a:t>
                      </a:r>
                      <a:r>
                        <a:rPr lang="en-US" altLang="zh-TW" sz="1800" baseline="0" dirty="0"/>
                        <a:t> ID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V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ID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9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1071489"/>
                  </a:ext>
                </a:extLst>
              </a:tr>
              <a:tr h="13099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NAME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CHAR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20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4380079"/>
                  </a:ext>
                </a:extLst>
              </a:tr>
              <a:tr h="13099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PROGRAM ID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V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ID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9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0150027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4572000" y="34290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房客實體屬性定義</a:t>
            </a:r>
          </a:p>
        </p:txBody>
      </p:sp>
    </p:spTree>
    <p:extLst>
      <p:ext uri="{BB962C8B-B14F-4D97-AF65-F5344CB8AC3E}">
        <p14:creationId xmlns:p14="http://schemas.microsoft.com/office/powerpoint/2010/main" val="10112058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TM03090434[[fn=木刻字型]]</Template>
  <TotalTime>410</TotalTime>
  <Words>688</Words>
  <Application>Microsoft Office PowerPoint</Application>
  <PresentationFormat>寬螢幕</PresentationFormat>
  <Paragraphs>152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6" baseType="lpstr">
      <vt:lpstr>Rockwell</vt:lpstr>
      <vt:lpstr>Rockwell Condensed</vt:lpstr>
      <vt:lpstr>Wingdings</vt:lpstr>
      <vt:lpstr>木刻字型</vt:lpstr>
      <vt:lpstr>線上會議APP</vt:lpstr>
      <vt:lpstr>組員</vt:lpstr>
      <vt:lpstr>功能</vt:lpstr>
      <vt:lpstr>PowerPoint 簡報</vt:lpstr>
      <vt:lpstr>使用者需求</vt:lpstr>
      <vt:lpstr>PowerPoint 簡報</vt:lpstr>
      <vt:lpstr>DFD</vt:lpstr>
      <vt:lpstr>ERD</vt:lpstr>
      <vt:lpstr>PowerPoint 簡報</vt:lpstr>
      <vt:lpstr>PowerPoint 簡報</vt:lpstr>
      <vt:lpstr>PowerPoint 簡報</vt:lpstr>
      <vt:lpstr>需求確認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線上會議APP</dc:title>
  <dc:creator>林見達</dc:creator>
  <cp:lastModifiedBy>林見達</cp:lastModifiedBy>
  <cp:revision>57</cp:revision>
  <dcterms:created xsi:type="dcterms:W3CDTF">2020-08-05T02:50:06Z</dcterms:created>
  <dcterms:modified xsi:type="dcterms:W3CDTF">2020-09-09T00:32:43Z</dcterms:modified>
</cp:coreProperties>
</file>