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408ecab18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70" name="Google Shape;370;g408ecab18e_0_60:notes"/>
          <p:cNvSpPr/>
          <p:nvPr>
            <p:ph idx="2" type="sldImg"/>
          </p:nvPr>
        </p:nvSpPr>
        <p:spPr>
          <a:xfrm>
            <a:off x="615661" y="685800"/>
            <a:ext cx="5627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408ecab18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81" name="Google Shape;381;g408ecab18e_0_70:notes"/>
          <p:cNvSpPr/>
          <p:nvPr>
            <p:ph idx="2" type="sldImg"/>
          </p:nvPr>
        </p:nvSpPr>
        <p:spPr>
          <a:xfrm>
            <a:off x="615661" y="685800"/>
            <a:ext cx="5627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408ecab18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92" name="Google Shape;392;g408ecab18e_0_80:notes"/>
          <p:cNvSpPr/>
          <p:nvPr>
            <p:ph idx="2" type="sldImg"/>
          </p:nvPr>
        </p:nvSpPr>
        <p:spPr>
          <a:xfrm>
            <a:off x="615661" y="685800"/>
            <a:ext cx="5627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408ecab18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03" name="Google Shape;403;g408ecab18e_0_90:notes"/>
          <p:cNvSpPr/>
          <p:nvPr>
            <p:ph idx="2" type="sldImg"/>
          </p:nvPr>
        </p:nvSpPr>
        <p:spPr>
          <a:xfrm>
            <a:off x="615661" y="685800"/>
            <a:ext cx="5627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408ecab18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14" name="Google Shape;414;g408ecab18e_0_100:notes"/>
          <p:cNvSpPr/>
          <p:nvPr>
            <p:ph idx="2" type="sldImg"/>
          </p:nvPr>
        </p:nvSpPr>
        <p:spPr>
          <a:xfrm>
            <a:off x="615661" y="685800"/>
            <a:ext cx="5627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408ecab18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25" name="Google Shape;425;g408ecab18e_0_110:notes"/>
          <p:cNvSpPr/>
          <p:nvPr>
            <p:ph idx="2" type="sldImg"/>
          </p:nvPr>
        </p:nvSpPr>
        <p:spPr>
          <a:xfrm>
            <a:off x="615661" y="685800"/>
            <a:ext cx="5627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408ecab18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36" name="Google Shape;436;g408ecab18e_0_120:notes"/>
          <p:cNvSpPr/>
          <p:nvPr>
            <p:ph idx="2" type="sldImg"/>
          </p:nvPr>
        </p:nvSpPr>
        <p:spPr>
          <a:xfrm>
            <a:off x="615661" y="685800"/>
            <a:ext cx="5627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408ecab18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47" name="Google Shape;447;g408ecab18e_0_130:notes"/>
          <p:cNvSpPr/>
          <p:nvPr>
            <p:ph idx="2" type="sldImg"/>
          </p:nvPr>
        </p:nvSpPr>
        <p:spPr>
          <a:xfrm>
            <a:off x="615661" y="685800"/>
            <a:ext cx="5627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408ecab18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58" name="Google Shape;458;g408ecab18e_0_140:notes"/>
          <p:cNvSpPr/>
          <p:nvPr>
            <p:ph idx="2" type="sldImg"/>
          </p:nvPr>
        </p:nvSpPr>
        <p:spPr>
          <a:xfrm>
            <a:off x="615661" y="685800"/>
            <a:ext cx="5627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3f9e47a69d_5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7" name="Google Shape;287;g3f9e47a69d_5_75:notes"/>
          <p:cNvSpPr/>
          <p:nvPr>
            <p:ph idx="2" type="sldImg"/>
          </p:nvPr>
        </p:nvSpPr>
        <p:spPr>
          <a:xfrm>
            <a:off x="615661" y="685800"/>
            <a:ext cx="5627354"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3f9e47a69d_5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3" name="Google Shape;293;g3f9e47a69d_5_81:notes"/>
          <p:cNvSpPr/>
          <p:nvPr>
            <p:ph idx="2" type="sldImg"/>
          </p:nvPr>
        </p:nvSpPr>
        <p:spPr>
          <a:xfrm>
            <a:off x="615661" y="685800"/>
            <a:ext cx="5627354"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408ecab1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04" name="Google Shape;304;g408ecab18e_0_0:notes"/>
          <p:cNvSpPr/>
          <p:nvPr>
            <p:ph idx="2" type="sldImg"/>
          </p:nvPr>
        </p:nvSpPr>
        <p:spPr>
          <a:xfrm>
            <a:off x="615661" y="685800"/>
            <a:ext cx="5627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408ecab18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15" name="Google Shape;315;g408ecab18e_0_10:notes"/>
          <p:cNvSpPr/>
          <p:nvPr>
            <p:ph idx="2" type="sldImg"/>
          </p:nvPr>
        </p:nvSpPr>
        <p:spPr>
          <a:xfrm>
            <a:off x="615661" y="685800"/>
            <a:ext cx="5627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408ecab18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26" name="Google Shape;326;g408ecab18e_0_20:notes"/>
          <p:cNvSpPr/>
          <p:nvPr>
            <p:ph idx="2" type="sldImg"/>
          </p:nvPr>
        </p:nvSpPr>
        <p:spPr>
          <a:xfrm>
            <a:off x="615661" y="685800"/>
            <a:ext cx="5627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408ecab18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37" name="Google Shape;337;g408ecab18e_0_30:notes"/>
          <p:cNvSpPr/>
          <p:nvPr>
            <p:ph idx="2" type="sldImg"/>
          </p:nvPr>
        </p:nvSpPr>
        <p:spPr>
          <a:xfrm>
            <a:off x="615661" y="685800"/>
            <a:ext cx="5627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408ecab18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48" name="Google Shape;348;g408ecab18e_0_40:notes"/>
          <p:cNvSpPr/>
          <p:nvPr>
            <p:ph idx="2" type="sldImg"/>
          </p:nvPr>
        </p:nvSpPr>
        <p:spPr>
          <a:xfrm>
            <a:off x="615661" y="685800"/>
            <a:ext cx="5627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408ecab18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59" name="Google Shape;359;g408ecab18e_0_50:notes"/>
          <p:cNvSpPr/>
          <p:nvPr>
            <p:ph idx="2" type="sldImg"/>
          </p:nvPr>
        </p:nvSpPr>
        <p:spPr>
          <a:xfrm>
            <a:off x="615661" y="685800"/>
            <a:ext cx="5627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3" name="Shape 273"/>
        <p:cNvGrpSpPr/>
        <p:nvPr/>
      </p:nvGrpSpPr>
      <p:grpSpPr>
        <a:xfrm>
          <a:off x="0" y="0"/>
          <a:ext cx="0" cy="0"/>
          <a:chOff x="0" y="0"/>
          <a:chExt cx="0" cy="0"/>
        </a:xfrm>
      </p:grpSpPr>
      <p:sp>
        <p:nvSpPr>
          <p:cNvPr id="274" name="Google Shape;274;p13"/>
          <p:cNvSpPr txBox="1"/>
          <p:nvPr>
            <p:ph type="title"/>
          </p:nvPr>
        </p:nvSpPr>
        <p:spPr>
          <a:xfrm>
            <a:off x="457200" y="205978"/>
            <a:ext cx="8229600" cy="857400"/>
          </a:xfrm>
          <a:prstGeom prst="rect">
            <a:avLst/>
          </a:prstGeom>
          <a:noFill/>
          <a:ln>
            <a:noFill/>
          </a:ln>
        </p:spPr>
        <p:txBody>
          <a:bodyPr anchorCtr="0" anchor="ctr" bIns="39550" lIns="79125" spcFirstLastPara="1" rIns="79125" wrap="square" tIns="39550"/>
          <a:lstStyle>
            <a:lvl1pPr lvl="0" marR="0" rtl="0" algn="ctr">
              <a:spcBef>
                <a:spcPts val="0"/>
              </a:spcBef>
              <a:spcAft>
                <a:spcPts val="0"/>
              </a:spcAft>
              <a:buClr>
                <a:schemeClr val="dk1"/>
              </a:buClr>
              <a:buSzPts val="3800"/>
              <a:buFont typeface="Calibri"/>
              <a:buNone/>
              <a:defRPr b="0" i="0" sz="3800" u="none" cap="none" strike="noStrike">
                <a:solidFill>
                  <a:schemeClr val="dk1"/>
                </a:solidFill>
                <a:latin typeface="Calibri"/>
                <a:ea typeface="Calibri"/>
                <a:cs typeface="Calibri"/>
                <a:sym typeface="Calibri"/>
              </a:defRPr>
            </a:lvl1pPr>
            <a:lvl2pPr lvl="1" rtl="0">
              <a:spcBef>
                <a:spcPts val="0"/>
              </a:spcBef>
              <a:spcAft>
                <a:spcPts val="0"/>
              </a:spcAft>
              <a:buSzPts val="2800"/>
              <a:buNone/>
              <a:defRPr sz="1600"/>
            </a:lvl2pPr>
            <a:lvl3pPr lvl="2" rtl="0">
              <a:spcBef>
                <a:spcPts val="0"/>
              </a:spcBef>
              <a:spcAft>
                <a:spcPts val="0"/>
              </a:spcAft>
              <a:buSzPts val="2800"/>
              <a:buNone/>
              <a:defRPr sz="1600"/>
            </a:lvl3pPr>
            <a:lvl4pPr lvl="3" rtl="0">
              <a:spcBef>
                <a:spcPts val="0"/>
              </a:spcBef>
              <a:spcAft>
                <a:spcPts val="0"/>
              </a:spcAft>
              <a:buSzPts val="2800"/>
              <a:buNone/>
              <a:defRPr sz="1600"/>
            </a:lvl4pPr>
            <a:lvl5pPr lvl="4" rtl="0">
              <a:spcBef>
                <a:spcPts val="0"/>
              </a:spcBef>
              <a:spcAft>
                <a:spcPts val="0"/>
              </a:spcAft>
              <a:buSzPts val="2800"/>
              <a:buNone/>
              <a:defRPr sz="1600"/>
            </a:lvl5pPr>
            <a:lvl6pPr lvl="5" rtl="0">
              <a:spcBef>
                <a:spcPts val="0"/>
              </a:spcBef>
              <a:spcAft>
                <a:spcPts val="0"/>
              </a:spcAft>
              <a:buSzPts val="2800"/>
              <a:buNone/>
              <a:defRPr sz="1600"/>
            </a:lvl6pPr>
            <a:lvl7pPr lvl="6" rtl="0">
              <a:spcBef>
                <a:spcPts val="0"/>
              </a:spcBef>
              <a:spcAft>
                <a:spcPts val="0"/>
              </a:spcAft>
              <a:buSzPts val="2800"/>
              <a:buNone/>
              <a:defRPr sz="1600"/>
            </a:lvl7pPr>
            <a:lvl8pPr lvl="7" rtl="0">
              <a:spcBef>
                <a:spcPts val="0"/>
              </a:spcBef>
              <a:spcAft>
                <a:spcPts val="0"/>
              </a:spcAft>
              <a:buSzPts val="2800"/>
              <a:buNone/>
              <a:defRPr sz="1600"/>
            </a:lvl8pPr>
            <a:lvl9pPr lvl="8" rtl="0">
              <a:spcBef>
                <a:spcPts val="0"/>
              </a:spcBef>
              <a:spcAft>
                <a:spcPts val="0"/>
              </a:spcAft>
              <a:buSzPts val="2800"/>
              <a:buNone/>
              <a:defRPr sz="1600"/>
            </a:lvl9pPr>
          </a:lstStyle>
          <a:p/>
        </p:txBody>
      </p:sp>
      <p:sp>
        <p:nvSpPr>
          <p:cNvPr id="275" name="Google Shape;275;p13"/>
          <p:cNvSpPr txBox="1"/>
          <p:nvPr>
            <p:ph idx="1" type="body"/>
          </p:nvPr>
        </p:nvSpPr>
        <p:spPr>
          <a:xfrm>
            <a:off x="457200" y="1200151"/>
            <a:ext cx="8229600" cy="3394500"/>
          </a:xfrm>
          <a:prstGeom prst="rect">
            <a:avLst/>
          </a:prstGeom>
          <a:noFill/>
          <a:ln>
            <a:noFill/>
          </a:ln>
        </p:spPr>
        <p:txBody>
          <a:bodyPr anchorCtr="0" anchor="t" bIns="39550" lIns="79125" spcFirstLastPara="1" rIns="79125" wrap="square" tIns="39550"/>
          <a:lstStyle>
            <a:lvl1pPr indent="-406400" lvl="0" marL="457200" marR="0" rtl="0" algn="l">
              <a:spcBef>
                <a:spcPts val="6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16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61950" lvl="2" marL="1371600" marR="0" rtl="0" algn="l">
              <a:spcBef>
                <a:spcPts val="16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3pPr>
            <a:lvl4pPr indent="-336550" lvl="3" marL="1828800" marR="0" rtl="0" algn="l">
              <a:spcBef>
                <a:spcPts val="16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4pPr>
            <a:lvl5pPr indent="-336550" lvl="4" marL="2286000" marR="0" rtl="0" algn="l">
              <a:spcBef>
                <a:spcPts val="16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5pPr>
            <a:lvl6pPr indent="-336550" lvl="5" marL="2743200" marR="0" rtl="0" algn="l">
              <a:spcBef>
                <a:spcPts val="16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6pPr>
            <a:lvl7pPr indent="-336550" lvl="6" marL="3200400" marR="0" rtl="0" algn="l">
              <a:spcBef>
                <a:spcPts val="16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7pPr>
            <a:lvl8pPr indent="-336550" lvl="7" marL="3657600" marR="0" rtl="0" algn="l">
              <a:spcBef>
                <a:spcPts val="16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8pPr>
            <a:lvl9pPr indent="-336550" lvl="8" marL="4114800" marR="0" rtl="0" algn="l">
              <a:spcBef>
                <a:spcPts val="1600"/>
              </a:spcBef>
              <a:spcAft>
                <a:spcPts val="160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9pPr>
          </a:lstStyle>
          <a:p/>
        </p:txBody>
      </p:sp>
      <p:sp>
        <p:nvSpPr>
          <p:cNvPr id="276" name="Google Shape;276;p13"/>
          <p:cNvSpPr txBox="1"/>
          <p:nvPr>
            <p:ph idx="10" type="dt"/>
          </p:nvPr>
        </p:nvSpPr>
        <p:spPr>
          <a:xfrm>
            <a:off x="457200" y="4767263"/>
            <a:ext cx="2133600" cy="273900"/>
          </a:xfrm>
          <a:prstGeom prst="rect">
            <a:avLst/>
          </a:prstGeom>
          <a:noFill/>
          <a:ln>
            <a:noFill/>
          </a:ln>
        </p:spPr>
        <p:txBody>
          <a:bodyPr anchorCtr="0" anchor="ctr" bIns="39550" lIns="79125" spcFirstLastPara="1" rIns="79125" wrap="square" tIns="39550"/>
          <a:lstStyle>
            <a:lvl1pPr lvl="0" marR="0" rtl="0" algn="l">
              <a:spcBef>
                <a:spcPts val="0"/>
              </a:spcBef>
              <a:spcAft>
                <a:spcPts val="0"/>
              </a:spcAft>
              <a:buSzPts val="1400"/>
              <a:buNone/>
              <a:defRPr b="0" i="0" sz="10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9pPr>
          </a:lstStyle>
          <a:p/>
        </p:txBody>
      </p:sp>
      <p:sp>
        <p:nvSpPr>
          <p:cNvPr id="277" name="Google Shape;277;p13"/>
          <p:cNvSpPr txBox="1"/>
          <p:nvPr>
            <p:ph idx="11" type="ftr"/>
          </p:nvPr>
        </p:nvSpPr>
        <p:spPr>
          <a:xfrm>
            <a:off x="3124200" y="4767263"/>
            <a:ext cx="2895600" cy="273900"/>
          </a:xfrm>
          <a:prstGeom prst="rect">
            <a:avLst/>
          </a:prstGeom>
          <a:noFill/>
          <a:ln>
            <a:noFill/>
          </a:ln>
        </p:spPr>
        <p:txBody>
          <a:bodyPr anchorCtr="0" anchor="ctr" bIns="39550" lIns="79125" spcFirstLastPara="1" rIns="79125" wrap="square" tIns="39550"/>
          <a:lstStyle>
            <a:lvl1pPr lvl="0" marR="0" rtl="0" algn="ctr">
              <a:spcBef>
                <a:spcPts val="0"/>
              </a:spcBef>
              <a:spcAft>
                <a:spcPts val="0"/>
              </a:spcAft>
              <a:buSzPts val="1400"/>
              <a:buNone/>
              <a:defRPr b="0" i="0" sz="10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9pPr>
          </a:lstStyle>
          <a:p/>
        </p:txBody>
      </p:sp>
      <p:sp>
        <p:nvSpPr>
          <p:cNvPr id="278" name="Google Shape;278;p13"/>
          <p:cNvSpPr txBox="1"/>
          <p:nvPr>
            <p:ph idx="12" type="sldNum"/>
          </p:nvPr>
        </p:nvSpPr>
        <p:spPr>
          <a:xfrm>
            <a:off x="6553200" y="4767263"/>
            <a:ext cx="2133600" cy="273900"/>
          </a:xfrm>
          <a:prstGeom prst="rect">
            <a:avLst/>
          </a:prstGeom>
          <a:noFill/>
          <a:ln>
            <a:noFill/>
          </a:ln>
        </p:spPr>
        <p:txBody>
          <a:bodyPr anchorCtr="0" anchor="ctr" bIns="39550" lIns="79125" spcFirstLastPara="1" rIns="79125" wrap="square" tIns="39550">
            <a:noAutofit/>
          </a:bodyPr>
          <a:lstStyle>
            <a:lvl1pPr indent="0" lvl="0" marL="0" marR="0" rtl="0" algn="r">
              <a:spcBef>
                <a:spcPts val="0"/>
              </a:spcBef>
              <a:buNone/>
              <a:defRPr b="0" i="0" sz="1000" u="none" cap="none" strike="noStrike">
                <a:solidFill>
                  <a:srgbClr val="888888"/>
                </a:solidFill>
                <a:latin typeface="Calibri"/>
                <a:ea typeface="Calibri"/>
                <a:cs typeface="Calibri"/>
                <a:sym typeface="Calibri"/>
              </a:defRPr>
            </a:lvl1pPr>
            <a:lvl2pPr indent="0" lvl="1" marL="0" marR="0" rtl="0" algn="r">
              <a:spcBef>
                <a:spcPts val="0"/>
              </a:spcBef>
              <a:buNone/>
              <a:defRPr b="0" i="0" sz="1000" u="none" cap="none" strike="noStrike">
                <a:solidFill>
                  <a:srgbClr val="888888"/>
                </a:solidFill>
                <a:latin typeface="Calibri"/>
                <a:ea typeface="Calibri"/>
                <a:cs typeface="Calibri"/>
                <a:sym typeface="Calibri"/>
              </a:defRPr>
            </a:lvl2pPr>
            <a:lvl3pPr indent="0" lvl="2" marL="0" marR="0" rtl="0" algn="r">
              <a:spcBef>
                <a:spcPts val="0"/>
              </a:spcBef>
              <a:buNone/>
              <a:defRPr b="0" i="0" sz="1000" u="none" cap="none" strike="noStrike">
                <a:solidFill>
                  <a:srgbClr val="888888"/>
                </a:solidFill>
                <a:latin typeface="Calibri"/>
                <a:ea typeface="Calibri"/>
                <a:cs typeface="Calibri"/>
                <a:sym typeface="Calibri"/>
              </a:defRPr>
            </a:lvl3pPr>
            <a:lvl4pPr indent="0" lvl="3" marL="0" marR="0" rtl="0" algn="r">
              <a:spcBef>
                <a:spcPts val="0"/>
              </a:spcBef>
              <a:buNone/>
              <a:defRPr b="0" i="0" sz="1000" u="none" cap="none" strike="noStrike">
                <a:solidFill>
                  <a:srgbClr val="888888"/>
                </a:solidFill>
                <a:latin typeface="Calibri"/>
                <a:ea typeface="Calibri"/>
                <a:cs typeface="Calibri"/>
                <a:sym typeface="Calibri"/>
              </a:defRPr>
            </a:lvl4pPr>
            <a:lvl5pPr indent="0" lvl="4" marL="0" marR="0" rtl="0" algn="r">
              <a:spcBef>
                <a:spcPts val="0"/>
              </a:spcBef>
              <a:buNone/>
              <a:defRPr b="0" i="0" sz="1000" u="none" cap="none" strike="noStrike">
                <a:solidFill>
                  <a:srgbClr val="888888"/>
                </a:solidFill>
                <a:latin typeface="Calibri"/>
                <a:ea typeface="Calibri"/>
                <a:cs typeface="Calibri"/>
                <a:sym typeface="Calibri"/>
              </a:defRPr>
            </a:lvl5pPr>
            <a:lvl6pPr indent="0" lvl="5" marL="0" marR="0" rtl="0" algn="r">
              <a:spcBef>
                <a:spcPts val="0"/>
              </a:spcBef>
              <a:buNone/>
              <a:defRPr b="0" i="0" sz="1000" u="none" cap="none" strike="noStrike">
                <a:solidFill>
                  <a:srgbClr val="888888"/>
                </a:solidFill>
                <a:latin typeface="Calibri"/>
                <a:ea typeface="Calibri"/>
                <a:cs typeface="Calibri"/>
                <a:sym typeface="Calibri"/>
              </a:defRPr>
            </a:lvl6pPr>
            <a:lvl7pPr indent="0" lvl="6" marL="0" marR="0" rtl="0" algn="r">
              <a:spcBef>
                <a:spcPts val="0"/>
              </a:spcBef>
              <a:buNone/>
              <a:defRPr b="0" i="0" sz="1000" u="none" cap="none" strike="noStrike">
                <a:solidFill>
                  <a:srgbClr val="888888"/>
                </a:solidFill>
                <a:latin typeface="Calibri"/>
                <a:ea typeface="Calibri"/>
                <a:cs typeface="Calibri"/>
                <a:sym typeface="Calibri"/>
              </a:defRPr>
            </a:lvl7pPr>
            <a:lvl8pPr indent="0" lvl="7" marL="0" marR="0" rtl="0" algn="r">
              <a:spcBef>
                <a:spcPts val="0"/>
              </a:spcBef>
              <a:buNone/>
              <a:defRPr b="0" i="0" sz="1000" u="none" cap="none" strike="noStrike">
                <a:solidFill>
                  <a:srgbClr val="888888"/>
                </a:solidFill>
                <a:latin typeface="Calibri"/>
                <a:ea typeface="Calibri"/>
                <a:cs typeface="Calibri"/>
                <a:sym typeface="Calibri"/>
              </a:defRPr>
            </a:lvl8pPr>
            <a:lvl9pPr indent="0" lvl="8" marL="0" marR="0" rtl="0" algn="r">
              <a:spcBef>
                <a:spcPts val="0"/>
              </a:spcBef>
              <a:buNone/>
              <a:defRPr b="0" i="0" sz="10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USER STORIES</a:t>
            </a:r>
            <a:endParaRPr/>
          </a:p>
          <a:p>
            <a:pPr indent="0" lvl="0" marL="0">
              <a:spcBef>
                <a:spcPts val="0"/>
              </a:spcBef>
              <a:spcAft>
                <a:spcPts val="0"/>
              </a:spcAft>
              <a:buNone/>
            </a:pPr>
            <a:r>
              <a:t/>
            </a:r>
            <a:endParaRPr/>
          </a:p>
        </p:txBody>
      </p:sp>
      <p:sp>
        <p:nvSpPr>
          <p:cNvPr id="284" name="Google Shape;284;p14"/>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SE7EN Team 23</a:t>
            </a:r>
            <a:endParaRPr/>
          </a:p>
          <a:p>
            <a:pPr indent="0" lvl="0" mar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23"/>
          <p:cNvSpPr/>
          <p:nvPr/>
        </p:nvSpPr>
        <p:spPr>
          <a:xfrm>
            <a:off x="36141" y="82057"/>
            <a:ext cx="664500" cy="405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09</a:t>
            </a:r>
            <a:endParaRPr b="0" i="0" sz="1700" u="none" cap="none" strike="noStrike">
              <a:latin typeface="Calibri"/>
              <a:ea typeface="Calibri"/>
              <a:cs typeface="Calibri"/>
              <a:sym typeface="Calibri"/>
            </a:endParaRPr>
          </a:p>
        </p:txBody>
      </p:sp>
      <p:sp>
        <p:nvSpPr>
          <p:cNvPr id="373" name="Google Shape;373;p23"/>
          <p:cNvSpPr/>
          <p:nvPr/>
        </p:nvSpPr>
        <p:spPr>
          <a:xfrm>
            <a:off x="767218" y="82057"/>
            <a:ext cx="6812400" cy="405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39550" lIns="79125" spcFirstLastPara="1" rIns="79125" wrap="square" tIns="39550">
            <a:noAutofit/>
          </a:bodyPr>
          <a:lstStyle/>
          <a:p>
            <a:pPr indent="0" lvl="0" marL="0" marR="0" rtl="0" algn="ctr">
              <a:spcBef>
                <a:spcPts val="0"/>
              </a:spcBef>
              <a:spcAft>
                <a:spcPts val="0"/>
              </a:spcAft>
              <a:buNone/>
            </a:pPr>
            <a:r>
              <a:rPr lang="en" sz="2400">
                <a:solidFill>
                  <a:schemeClr val="lt1"/>
                </a:solidFill>
                <a:latin typeface="Calibri"/>
                <a:ea typeface="Calibri"/>
                <a:cs typeface="Calibri"/>
                <a:sym typeface="Calibri"/>
              </a:rPr>
              <a:t>Recommendations</a:t>
            </a:r>
            <a:endParaRPr b="0" i="0" sz="2400" u="none" cap="none" strike="noStrike">
              <a:solidFill>
                <a:schemeClr val="lt1"/>
              </a:solidFill>
              <a:latin typeface="Calibri"/>
              <a:ea typeface="Calibri"/>
              <a:cs typeface="Calibri"/>
              <a:sym typeface="Calibri"/>
            </a:endParaRPr>
          </a:p>
        </p:txBody>
      </p:sp>
      <p:sp>
        <p:nvSpPr>
          <p:cNvPr id="374" name="Google Shape;374;p23"/>
          <p:cNvSpPr/>
          <p:nvPr/>
        </p:nvSpPr>
        <p:spPr>
          <a:xfrm>
            <a:off x="36150" y="616850"/>
            <a:ext cx="9072000" cy="4986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39550" lIns="79125" spcFirstLastPara="1" rIns="79125" wrap="square" tIns="39550">
            <a:noAutofit/>
          </a:bodyPr>
          <a:lstStyle/>
          <a:p>
            <a:pPr indent="0" lvl="0" marL="0" marR="0" rtl="0" algn="l">
              <a:spcBef>
                <a:spcPts val="0"/>
              </a:spcBef>
              <a:spcAft>
                <a:spcPts val="0"/>
              </a:spcAft>
              <a:buNone/>
            </a:pPr>
            <a:r>
              <a:rPr lang="en" sz="1000"/>
              <a:t>As a customer, I want to get recommendations, so that it is easier to choose what vehicle I need.</a:t>
            </a:r>
            <a:br>
              <a:rPr lang="en" sz="1000"/>
            </a:br>
            <a:endParaRPr sz="1000"/>
          </a:p>
        </p:txBody>
      </p:sp>
      <p:sp>
        <p:nvSpPr>
          <p:cNvPr id="375" name="Google Shape;375;p23"/>
          <p:cNvSpPr/>
          <p:nvPr/>
        </p:nvSpPr>
        <p:spPr>
          <a:xfrm>
            <a:off x="36000" y="1224525"/>
            <a:ext cx="9072000" cy="28791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39550" lIns="79125" spcFirstLastPara="1" rIns="79125" wrap="square" tIns="31150">
            <a:noAutofit/>
          </a:bodyPr>
          <a:lstStyle/>
          <a:p>
            <a:pPr indent="0" lvl="0" marL="0" marR="0" rtl="0" algn="l">
              <a:spcBef>
                <a:spcPts val="0"/>
              </a:spcBef>
              <a:spcAft>
                <a:spcPts val="0"/>
              </a:spcAft>
              <a:buNone/>
            </a:pPr>
            <a:r>
              <a:rPr lang="en" sz="1200"/>
              <a:t>Acceptance Criteria</a:t>
            </a:r>
            <a:endParaRPr sz="1200"/>
          </a:p>
          <a:p>
            <a:pPr indent="0" lvl="0" marL="0" marR="0" rtl="0" algn="l">
              <a:spcBef>
                <a:spcPts val="0"/>
              </a:spcBef>
              <a:spcAft>
                <a:spcPts val="0"/>
              </a:spcAft>
              <a:buNone/>
            </a:pPr>
            <a:r>
              <a:t/>
            </a:r>
            <a:endParaRPr sz="1200"/>
          </a:p>
          <a:p>
            <a:pPr indent="-292100" lvl="0" marL="457200" rtl="0" algn="just">
              <a:lnSpc>
                <a:spcPct val="115000"/>
              </a:lnSpc>
              <a:spcBef>
                <a:spcPts val="0"/>
              </a:spcBef>
              <a:spcAft>
                <a:spcPts val="0"/>
              </a:spcAft>
              <a:buClr>
                <a:srgbClr val="333333"/>
              </a:buClr>
              <a:buSzPts val="1000"/>
              <a:buChar char="●"/>
            </a:pPr>
            <a:r>
              <a:rPr lang="en" sz="1000"/>
              <a:t>On the customer home page there should be vehicles that are recommended to the user based on their geography or popular vehicles in their city and popular vehicles at that time of month. This should be pulled from the database.</a:t>
            </a:r>
            <a:endParaRPr sz="1000"/>
          </a:p>
          <a:p>
            <a:pPr indent="-292100" lvl="0" marL="457200" rtl="0" algn="just">
              <a:lnSpc>
                <a:spcPct val="115000"/>
              </a:lnSpc>
              <a:spcBef>
                <a:spcPts val="0"/>
              </a:spcBef>
              <a:spcAft>
                <a:spcPts val="0"/>
              </a:spcAft>
              <a:buClr>
                <a:srgbClr val="333333"/>
              </a:buClr>
              <a:buSzPts val="1000"/>
              <a:buChar char="●"/>
            </a:pPr>
            <a:r>
              <a:rPr lang="en" sz="1000"/>
              <a:t>If a user clicks on one of these recommendations the vehicles details and price appear for said vehicle.</a:t>
            </a:r>
            <a:endParaRPr sz="1000"/>
          </a:p>
          <a:p>
            <a:pPr indent="0" lvl="0" marL="457200" marR="0" rtl="0" algn="l">
              <a:spcBef>
                <a:spcPts val="0"/>
              </a:spcBef>
              <a:spcAft>
                <a:spcPts val="0"/>
              </a:spcAft>
              <a:buNone/>
            </a:pPr>
            <a:r>
              <a:t/>
            </a:r>
            <a:endParaRPr sz="1700"/>
          </a:p>
        </p:txBody>
      </p:sp>
      <p:sp>
        <p:nvSpPr>
          <p:cNvPr id="376" name="Google Shape;376;p23"/>
          <p:cNvSpPr/>
          <p:nvPr/>
        </p:nvSpPr>
        <p:spPr>
          <a:xfrm>
            <a:off x="8443526" y="82057"/>
            <a:ext cx="664500" cy="405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16</a:t>
            </a:r>
            <a:endParaRPr sz="1700">
              <a:latin typeface="Calibri"/>
              <a:ea typeface="Calibri"/>
              <a:cs typeface="Calibri"/>
              <a:sym typeface="Calibri"/>
            </a:endParaRPr>
          </a:p>
        </p:txBody>
      </p:sp>
      <p:sp>
        <p:nvSpPr>
          <p:cNvPr id="377" name="Google Shape;377;p23"/>
          <p:cNvSpPr/>
          <p:nvPr/>
        </p:nvSpPr>
        <p:spPr>
          <a:xfrm>
            <a:off x="7645988" y="82057"/>
            <a:ext cx="731100" cy="405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C</a:t>
            </a:r>
            <a:endParaRPr sz="1700">
              <a:latin typeface="Calibri"/>
              <a:ea typeface="Calibri"/>
              <a:cs typeface="Calibri"/>
              <a:sym typeface="Calibri"/>
            </a:endParaRPr>
          </a:p>
        </p:txBody>
      </p:sp>
      <p:sp>
        <p:nvSpPr>
          <p:cNvPr id="378" name="Google Shape;378;p23"/>
          <p:cNvSpPr/>
          <p:nvPr/>
        </p:nvSpPr>
        <p:spPr>
          <a:xfrm>
            <a:off x="36150" y="4212248"/>
            <a:ext cx="9072000" cy="8493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39550" lIns="79125" spcFirstLastPara="1" rIns="79125" wrap="square" tIns="31150">
            <a:noAutofit/>
          </a:bodyPr>
          <a:lstStyle/>
          <a:p>
            <a:pPr indent="0" lvl="0" marL="0" marR="0" rtl="0" algn="l">
              <a:spcBef>
                <a:spcPts val="0"/>
              </a:spcBef>
              <a:spcAft>
                <a:spcPts val="0"/>
              </a:spcAft>
              <a:buNone/>
            </a:pPr>
            <a:r>
              <a:rPr lang="en" sz="1200"/>
              <a:t>Notes</a:t>
            </a:r>
            <a:endParaRPr sz="1200"/>
          </a:p>
          <a:p>
            <a:pPr indent="0" lvl="0" marL="152400" marR="0" rtl="0" algn="l">
              <a:spcBef>
                <a:spcPts val="0"/>
              </a:spcBef>
              <a:spcAft>
                <a:spcPts val="0"/>
              </a:spcAft>
              <a:buNone/>
            </a:pPr>
            <a:r>
              <a:t/>
            </a:r>
            <a:endParaRPr sz="17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24"/>
          <p:cNvSpPr/>
          <p:nvPr/>
        </p:nvSpPr>
        <p:spPr>
          <a:xfrm>
            <a:off x="36141" y="82057"/>
            <a:ext cx="664500" cy="405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10</a:t>
            </a:r>
            <a:endParaRPr b="0" i="0" sz="1700" u="none" cap="none" strike="noStrike">
              <a:latin typeface="Calibri"/>
              <a:ea typeface="Calibri"/>
              <a:cs typeface="Calibri"/>
              <a:sym typeface="Calibri"/>
            </a:endParaRPr>
          </a:p>
        </p:txBody>
      </p:sp>
      <p:sp>
        <p:nvSpPr>
          <p:cNvPr id="384" name="Google Shape;384;p24"/>
          <p:cNvSpPr/>
          <p:nvPr/>
        </p:nvSpPr>
        <p:spPr>
          <a:xfrm>
            <a:off x="767218" y="82057"/>
            <a:ext cx="6812400" cy="405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39550" lIns="79125" spcFirstLastPara="1" rIns="79125" wrap="square" tIns="39550">
            <a:noAutofit/>
          </a:bodyPr>
          <a:lstStyle/>
          <a:p>
            <a:pPr indent="0" lvl="0" marL="0" marR="0" rtl="0" algn="ctr">
              <a:spcBef>
                <a:spcPts val="0"/>
              </a:spcBef>
              <a:spcAft>
                <a:spcPts val="0"/>
              </a:spcAft>
              <a:buNone/>
            </a:pPr>
            <a:r>
              <a:rPr lang="en" sz="2400">
                <a:solidFill>
                  <a:schemeClr val="lt1"/>
                </a:solidFill>
                <a:latin typeface="Calibri"/>
                <a:ea typeface="Calibri"/>
                <a:cs typeface="Calibri"/>
                <a:sym typeface="Calibri"/>
              </a:rPr>
              <a:t>Dealership Location</a:t>
            </a:r>
            <a:endParaRPr b="0" i="0" sz="2400" u="none" cap="none" strike="noStrike">
              <a:solidFill>
                <a:schemeClr val="lt1"/>
              </a:solidFill>
              <a:latin typeface="Calibri"/>
              <a:ea typeface="Calibri"/>
              <a:cs typeface="Calibri"/>
              <a:sym typeface="Calibri"/>
            </a:endParaRPr>
          </a:p>
        </p:txBody>
      </p:sp>
      <p:sp>
        <p:nvSpPr>
          <p:cNvPr id="385" name="Google Shape;385;p24"/>
          <p:cNvSpPr/>
          <p:nvPr/>
        </p:nvSpPr>
        <p:spPr>
          <a:xfrm>
            <a:off x="36150" y="616850"/>
            <a:ext cx="9072000" cy="4986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39550" lIns="79125" spcFirstLastPara="1" rIns="79125" wrap="square" tIns="39550">
            <a:noAutofit/>
          </a:bodyPr>
          <a:lstStyle/>
          <a:p>
            <a:pPr indent="0" lvl="0" marL="0" marR="0" rtl="0" algn="l">
              <a:spcBef>
                <a:spcPts val="0"/>
              </a:spcBef>
              <a:spcAft>
                <a:spcPts val="0"/>
              </a:spcAft>
              <a:buNone/>
            </a:pPr>
            <a:r>
              <a:rPr lang="en" sz="1000"/>
              <a:t>As a customer, I want to See where the dealership is so that it is easier to get there</a:t>
            </a:r>
            <a:br>
              <a:rPr lang="en" sz="1000"/>
            </a:br>
            <a:endParaRPr sz="1000"/>
          </a:p>
        </p:txBody>
      </p:sp>
      <p:sp>
        <p:nvSpPr>
          <p:cNvPr id="386" name="Google Shape;386;p24"/>
          <p:cNvSpPr/>
          <p:nvPr/>
        </p:nvSpPr>
        <p:spPr>
          <a:xfrm>
            <a:off x="36050" y="1224525"/>
            <a:ext cx="9072000" cy="28791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39550" lIns="79125" spcFirstLastPara="1" rIns="79125" wrap="square" tIns="31150">
            <a:noAutofit/>
          </a:bodyPr>
          <a:lstStyle/>
          <a:p>
            <a:pPr indent="0" lvl="0" marL="0" marR="0" rtl="0" algn="l">
              <a:spcBef>
                <a:spcPts val="0"/>
              </a:spcBef>
              <a:spcAft>
                <a:spcPts val="0"/>
              </a:spcAft>
              <a:buNone/>
            </a:pPr>
            <a:r>
              <a:rPr lang="en" sz="1200"/>
              <a:t>Acceptance Criteria</a:t>
            </a:r>
            <a:endParaRPr sz="1200"/>
          </a:p>
          <a:p>
            <a:pPr indent="0" lvl="0" marL="0" marR="0" rtl="0" algn="l">
              <a:spcBef>
                <a:spcPts val="0"/>
              </a:spcBef>
              <a:spcAft>
                <a:spcPts val="0"/>
              </a:spcAft>
              <a:buNone/>
            </a:pPr>
            <a:r>
              <a:t/>
            </a:r>
            <a:endParaRPr sz="1200"/>
          </a:p>
          <a:p>
            <a:pPr indent="-292100" lvl="0" marL="457200" rtl="0" algn="just">
              <a:lnSpc>
                <a:spcPct val="115000"/>
              </a:lnSpc>
              <a:spcBef>
                <a:spcPts val="0"/>
              </a:spcBef>
              <a:spcAft>
                <a:spcPts val="0"/>
              </a:spcAft>
              <a:buClr>
                <a:srgbClr val="333333"/>
              </a:buClr>
              <a:buSzPts val="1000"/>
              <a:buChar char="●"/>
            </a:pPr>
            <a:r>
              <a:rPr lang="en" sz="1000"/>
              <a:t>Have a dealership location page on the website that can be easily found from the home page.</a:t>
            </a:r>
            <a:endParaRPr sz="1000"/>
          </a:p>
          <a:p>
            <a:pPr indent="-292100" lvl="0" marL="457200" rtl="0" algn="just">
              <a:lnSpc>
                <a:spcPct val="115000"/>
              </a:lnSpc>
              <a:spcBef>
                <a:spcPts val="0"/>
              </a:spcBef>
              <a:spcAft>
                <a:spcPts val="0"/>
              </a:spcAft>
              <a:buClr>
                <a:srgbClr val="333333"/>
              </a:buClr>
              <a:buSzPts val="1000"/>
              <a:buChar char="●"/>
            </a:pPr>
            <a:r>
              <a:rPr lang="en" sz="1000"/>
              <a:t>Able to see the location on a map</a:t>
            </a:r>
            <a:endParaRPr sz="1000"/>
          </a:p>
          <a:p>
            <a:pPr indent="-292100" lvl="0" marL="457200" rtl="0" algn="just">
              <a:lnSpc>
                <a:spcPct val="115000"/>
              </a:lnSpc>
              <a:spcBef>
                <a:spcPts val="0"/>
              </a:spcBef>
              <a:spcAft>
                <a:spcPts val="0"/>
              </a:spcAft>
              <a:buClr>
                <a:srgbClr val="333333"/>
              </a:buClr>
              <a:buSzPts val="1000"/>
              <a:buChar char="●"/>
            </a:pPr>
            <a:r>
              <a:rPr lang="en" sz="1000"/>
              <a:t>Search results with cars have links to the locations maps</a:t>
            </a:r>
            <a:endParaRPr sz="1000"/>
          </a:p>
          <a:p>
            <a:pPr indent="-292100" lvl="0" marL="457200" rtl="0" algn="just">
              <a:lnSpc>
                <a:spcPct val="115000"/>
              </a:lnSpc>
              <a:spcBef>
                <a:spcPts val="0"/>
              </a:spcBef>
              <a:spcAft>
                <a:spcPts val="0"/>
              </a:spcAft>
              <a:buClr>
                <a:srgbClr val="333333"/>
              </a:buClr>
              <a:buSzPts val="1000"/>
              <a:buChar char="●"/>
            </a:pPr>
            <a:r>
              <a:rPr lang="en" sz="1000"/>
              <a:t>Dealership location linked on all pages that handle placed orders</a:t>
            </a:r>
            <a:endParaRPr sz="1000"/>
          </a:p>
          <a:p>
            <a:pPr indent="-292100" lvl="0" marL="457200" rtl="0" algn="just">
              <a:lnSpc>
                <a:spcPct val="115000"/>
              </a:lnSpc>
              <a:spcBef>
                <a:spcPts val="0"/>
              </a:spcBef>
              <a:spcAft>
                <a:spcPts val="0"/>
              </a:spcAft>
              <a:buClr>
                <a:srgbClr val="333333"/>
              </a:buClr>
              <a:buSzPts val="1000"/>
              <a:buChar char="●"/>
            </a:pPr>
            <a:r>
              <a:rPr lang="en" sz="1000"/>
              <a:t>When searching a car, the current locations that the car is available link to the map of that location.</a:t>
            </a:r>
            <a:endParaRPr sz="1000"/>
          </a:p>
          <a:p>
            <a:pPr indent="0" lvl="0" marL="457200" marR="0" rtl="0" algn="l">
              <a:spcBef>
                <a:spcPts val="0"/>
              </a:spcBef>
              <a:spcAft>
                <a:spcPts val="0"/>
              </a:spcAft>
              <a:buNone/>
            </a:pPr>
            <a:r>
              <a:t/>
            </a:r>
            <a:endParaRPr sz="1700"/>
          </a:p>
        </p:txBody>
      </p:sp>
      <p:sp>
        <p:nvSpPr>
          <p:cNvPr id="387" name="Google Shape;387;p24"/>
          <p:cNvSpPr/>
          <p:nvPr/>
        </p:nvSpPr>
        <p:spPr>
          <a:xfrm>
            <a:off x="8443526" y="82057"/>
            <a:ext cx="664500" cy="405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2</a:t>
            </a:r>
            <a:endParaRPr sz="1700">
              <a:latin typeface="Calibri"/>
              <a:ea typeface="Calibri"/>
              <a:cs typeface="Calibri"/>
              <a:sym typeface="Calibri"/>
            </a:endParaRPr>
          </a:p>
        </p:txBody>
      </p:sp>
      <p:sp>
        <p:nvSpPr>
          <p:cNvPr id="388" name="Google Shape;388;p24"/>
          <p:cNvSpPr/>
          <p:nvPr/>
        </p:nvSpPr>
        <p:spPr>
          <a:xfrm>
            <a:off x="7645988" y="82057"/>
            <a:ext cx="731100" cy="405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S</a:t>
            </a:r>
            <a:endParaRPr sz="1700">
              <a:latin typeface="Calibri"/>
              <a:ea typeface="Calibri"/>
              <a:cs typeface="Calibri"/>
              <a:sym typeface="Calibri"/>
            </a:endParaRPr>
          </a:p>
        </p:txBody>
      </p:sp>
      <p:sp>
        <p:nvSpPr>
          <p:cNvPr id="389" name="Google Shape;389;p24"/>
          <p:cNvSpPr/>
          <p:nvPr/>
        </p:nvSpPr>
        <p:spPr>
          <a:xfrm>
            <a:off x="36150" y="4212248"/>
            <a:ext cx="9072000" cy="8493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39550" lIns="79125" spcFirstLastPara="1" rIns="79125" wrap="square" tIns="31150">
            <a:noAutofit/>
          </a:bodyPr>
          <a:lstStyle/>
          <a:p>
            <a:pPr indent="0" lvl="0" marL="0" marR="0" rtl="0" algn="l">
              <a:spcBef>
                <a:spcPts val="0"/>
              </a:spcBef>
              <a:spcAft>
                <a:spcPts val="0"/>
              </a:spcAft>
              <a:buNone/>
            </a:pPr>
            <a:r>
              <a:rPr lang="en" sz="1200"/>
              <a:t>Notes</a:t>
            </a:r>
            <a:endParaRPr sz="1200"/>
          </a:p>
          <a:p>
            <a:pPr indent="0" lvl="0" marL="152400" marR="0" rtl="0" algn="l">
              <a:spcBef>
                <a:spcPts val="0"/>
              </a:spcBef>
              <a:spcAft>
                <a:spcPts val="0"/>
              </a:spcAft>
              <a:buNone/>
            </a:pPr>
            <a:r>
              <a:t/>
            </a:r>
            <a:endParaRPr sz="17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25"/>
          <p:cNvSpPr/>
          <p:nvPr/>
        </p:nvSpPr>
        <p:spPr>
          <a:xfrm>
            <a:off x="36141" y="82057"/>
            <a:ext cx="664500" cy="405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11</a:t>
            </a:r>
            <a:endParaRPr b="0" i="0" sz="1700" u="none" cap="none" strike="noStrike">
              <a:latin typeface="Calibri"/>
              <a:ea typeface="Calibri"/>
              <a:cs typeface="Calibri"/>
              <a:sym typeface="Calibri"/>
            </a:endParaRPr>
          </a:p>
        </p:txBody>
      </p:sp>
      <p:sp>
        <p:nvSpPr>
          <p:cNvPr id="395" name="Google Shape;395;p25"/>
          <p:cNvSpPr/>
          <p:nvPr/>
        </p:nvSpPr>
        <p:spPr>
          <a:xfrm>
            <a:off x="767218" y="82057"/>
            <a:ext cx="6812400" cy="405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39550" lIns="79125" spcFirstLastPara="1" rIns="79125" wrap="square" tIns="39550">
            <a:noAutofit/>
          </a:bodyPr>
          <a:lstStyle/>
          <a:p>
            <a:pPr indent="0" lvl="0" marL="0" marR="0" rtl="0" algn="ctr">
              <a:spcBef>
                <a:spcPts val="0"/>
              </a:spcBef>
              <a:spcAft>
                <a:spcPts val="0"/>
              </a:spcAft>
              <a:buNone/>
            </a:pPr>
            <a:r>
              <a:rPr lang="en" sz="2400">
                <a:solidFill>
                  <a:schemeClr val="lt1"/>
                </a:solidFill>
                <a:latin typeface="Calibri"/>
                <a:ea typeface="Calibri"/>
                <a:cs typeface="Calibri"/>
                <a:sym typeface="Calibri"/>
              </a:rPr>
              <a:t>Pick Up Location</a:t>
            </a:r>
            <a:endParaRPr b="0" i="0" sz="2400" u="none" cap="none" strike="noStrike">
              <a:solidFill>
                <a:schemeClr val="lt1"/>
              </a:solidFill>
              <a:latin typeface="Calibri"/>
              <a:ea typeface="Calibri"/>
              <a:cs typeface="Calibri"/>
              <a:sym typeface="Calibri"/>
            </a:endParaRPr>
          </a:p>
        </p:txBody>
      </p:sp>
      <p:sp>
        <p:nvSpPr>
          <p:cNvPr id="396" name="Google Shape;396;p25"/>
          <p:cNvSpPr/>
          <p:nvPr/>
        </p:nvSpPr>
        <p:spPr>
          <a:xfrm>
            <a:off x="36150" y="616850"/>
            <a:ext cx="9072000" cy="4986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39550" lIns="79125" spcFirstLastPara="1" rIns="79125" wrap="square" tIns="39550">
            <a:noAutofit/>
          </a:bodyPr>
          <a:lstStyle/>
          <a:p>
            <a:pPr indent="0" lvl="0" marL="0" marR="0" rtl="0" algn="l">
              <a:spcBef>
                <a:spcPts val="0"/>
              </a:spcBef>
              <a:spcAft>
                <a:spcPts val="0"/>
              </a:spcAft>
              <a:buNone/>
            </a:pPr>
            <a:r>
              <a:rPr lang="en" sz="1000"/>
              <a:t>As a customer, I want to be reminded where i can pick up my vehicle so that i can find the location quickly and easier.</a:t>
            </a:r>
            <a:endParaRPr sz="1000"/>
          </a:p>
        </p:txBody>
      </p:sp>
      <p:sp>
        <p:nvSpPr>
          <p:cNvPr id="397" name="Google Shape;397;p25"/>
          <p:cNvSpPr/>
          <p:nvPr/>
        </p:nvSpPr>
        <p:spPr>
          <a:xfrm>
            <a:off x="36000" y="1224525"/>
            <a:ext cx="9072000" cy="28791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39550" lIns="79125" spcFirstLastPara="1" rIns="79125" wrap="square" tIns="31150">
            <a:noAutofit/>
          </a:bodyPr>
          <a:lstStyle/>
          <a:p>
            <a:pPr indent="0" lvl="0" marL="0" marR="0" rtl="0" algn="l">
              <a:spcBef>
                <a:spcPts val="0"/>
              </a:spcBef>
              <a:spcAft>
                <a:spcPts val="0"/>
              </a:spcAft>
              <a:buNone/>
            </a:pPr>
            <a:r>
              <a:rPr lang="en" sz="1200"/>
              <a:t>Acceptance Criteria</a:t>
            </a:r>
            <a:endParaRPr sz="1200"/>
          </a:p>
          <a:p>
            <a:pPr indent="0" lvl="0" marL="0" marR="0" rtl="0" algn="l">
              <a:spcBef>
                <a:spcPts val="0"/>
              </a:spcBef>
              <a:spcAft>
                <a:spcPts val="0"/>
              </a:spcAft>
              <a:buNone/>
            </a:pPr>
            <a:r>
              <a:t/>
            </a:r>
            <a:endParaRPr sz="1200"/>
          </a:p>
          <a:p>
            <a:pPr indent="-292100" lvl="0" marL="457200" rtl="0" algn="just">
              <a:lnSpc>
                <a:spcPct val="115000"/>
              </a:lnSpc>
              <a:spcBef>
                <a:spcPts val="0"/>
              </a:spcBef>
              <a:spcAft>
                <a:spcPts val="0"/>
              </a:spcAft>
              <a:buClr>
                <a:srgbClr val="333333"/>
              </a:buClr>
              <a:buSzPts val="1000"/>
              <a:buChar char="●"/>
            </a:pPr>
            <a:r>
              <a:rPr lang="en" sz="1000"/>
              <a:t>When a customer uses the website they will get a notification on the day of pickup that links to the order details and the location of the dealership they need to pick the car up from.</a:t>
            </a:r>
            <a:endParaRPr sz="1000"/>
          </a:p>
          <a:p>
            <a:pPr indent="-292100" lvl="0" marL="457200" rtl="0" algn="just">
              <a:lnSpc>
                <a:spcPct val="115000"/>
              </a:lnSpc>
              <a:spcBef>
                <a:spcPts val="0"/>
              </a:spcBef>
              <a:spcAft>
                <a:spcPts val="0"/>
              </a:spcAft>
              <a:buClr>
                <a:srgbClr val="333333"/>
              </a:buClr>
              <a:buSzPts val="1000"/>
              <a:buChar char="●"/>
            </a:pPr>
            <a:r>
              <a:rPr lang="en" sz="1000"/>
              <a:t>Highlight the dealerships that the customer has a pickup order for when using the dealerships page.</a:t>
            </a:r>
            <a:endParaRPr sz="1000"/>
          </a:p>
          <a:p>
            <a:pPr indent="-292100" lvl="0" marL="457200" rtl="0" algn="just">
              <a:lnSpc>
                <a:spcPct val="115000"/>
              </a:lnSpc>
              <a:spcBef>
                <a:spcPts val="0"/>
              </a:spcBef>
              <a:spcAft>
                <a:spcPts val="0"/>
              </a:spcAft>
              <a:buClr>
                <a:srgbClr val="333333"/>
              </a:buClr>
              <a:buSzPts val="1000"/>
              <a:buChar char="●"/>
            </a:pPr>
            <a:r>
              <a:rPr lang="en" sz="1000"/>
              <a:t>Include the information of these orders when the customer clicks on the dealership location.</a:t>
            </a:r>
            <a:endParaRPr sz="1000"/>
          </a:p>
          <a:p>
            <a:pPr indent="-292100" lvl="0" marL="457200" rtl="0" algn="just">
              <a:lnSpc>
                <a:spcPct val="115000"/>
              </a:lnSpc>
              <a:spcBef>
                <a:spcPts val="0"/>
              </a:spcBef>
              <a:spcAft>
                <a:spcPts val="0"/>
              </a:spcAft>
              <a:buClr>
                <a:srgbClr val="333333"/>
              </a:buClr>
              <a:buSzPts val="1000"/>
              <a:buChar char="●"/>
            </a:pPr>
            <a:r>
              <a:rPr lang="en" sz="1000"/>
              <a:t>Send an email on the day of pickup reminding the customer of the location and order details.</a:t>
            </a:r>
            <a:endParaRPr sz="1000"/>
          </a:p>
          <a:p>
            <a:pPr indent="0" lvl="0" marL="0" rtl="0" algn="just">
              <a:lnSpc>
                <a:spcPct val="115000"/>
              </a:lnSpc>
              <a:spcBef>
                <a:spcPts val="0"/>
              </a:spcBef>
              <a:spcAft>
                <a:spcPts val="0"/>
              </a:spcAft>
              <a:buNone/>
            </a:pPr>
            <a:r>
              <a:t/>
            </a:r>
            <a:endParaRPr sz="1000"/>
          </a:p>
          <a:p>
            <a:pPr indent="0" lvl="0" marL="457200" marR="0" rtl="0" algn="l">
              <a:spcBef>
                <a:spcPts val="0"/>
              </a:spcBef>
              <a:spcAft>
                <a:spcPts val="0"/>
              </a:spcAft>
              <a:buNone/>
            </a:pPr>
            <a:r>
              <a:t/>
            </a:r>
            <a:endParaRPr sz="1700"/>
          </a:p>
        </p:txBody>
      </p:sp>
      <p:sp>
        <p:nvSpPr>
          <p:cNvPr id="398" name="Google Shape;398;p25"/>
          <p:cNvSpPr/>
          <p:nvPr/>
        </p:nvSpPr>
        <p:spPr>
          <a:xfrm>
            <a:off x="8443526" y="82057"/>
            <a:ext cx="664500" cy="405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2</a:t>
            </a:r>
            <a:endParaRPr sz="1700">
              <a:latin typeface="Calibri"/>
              <a:ea typeface="Calibri"/>
              <a:cs typeface="Calibri"/>
              <a:sym typeface="Calibri"/>
            </a:endParaRPr>
          </a:p>
        </p:txBody>
      </p:sp>
      <p:sp>
        <p:nvSpPr>
          <p:cNvPr id="399" name="Google Shape;399;p25"/>
          <p:cNvSpPr/>
          <p:nvPr/>
        </p:nvSpPr>
        <p:spPr>
          <a:xfrm>
            <a:off x="7645988" y="82057"/>
            <a:ext cx="731100" cy="405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S</a:t>
            </a:r>
            <a:endParaRPr sz="1700">
              <a:latin typeface="Calibri"/>
              <a:ea typeface="Calibri"/>
              <a:cs typeface="Calibri"/>
              <a:sym typeface="Calibri"/>
            </a:endParaRPr>
          </a:p>
        </p:txBody>
      </p:sp>
      <p:sp>
        <p:nvSpPr>
          <p:cNvPr id="400" name="Google Shape;400;p25"/>
          <p:cNvSpPr/>
          <p:nvPr/>
        </p:nvSpPr>
        <p:spPr>
          <a:xfrm>
            <a:off x="36150" y="4212248"/>
            <a:ext cx="9072000" cy="8493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39550" lIns="79125" spcFirstLastPara="1" rIns="79125" wrap="square" tIns="31150">
            <a:noAutofit/>
          </a:bodyPr>
          <a:lstStyle/>
          <a:p>
            <a:pPr indent="0" lvl="0" marL="0" marR="0" rtl="0" algn="l">
              <a:spcBef>
                <a:spcPts val="0"/>
              </a:spcBef>
              <a:spcAft>
                <a:spcPts val="0"/>
              </a:spcAft>
              <a:buNone/>
            </a:pPr>
            <a:r>
              <a:rPr lang="en" sz="1200"/>
              <a:t>Notes</a:t>
            </a:r>
            <a:endParaRPr sz="1200"/>
          </a:p>
          <a:p>
            <a:pPr indent="0" lvl="0" marL="152400" marR="0" rtl="0" algn="l">
              <a:spcBef>
                <a:spcPts val="0"/>
              </a:spcBef>
              <a:spcAft>
                <a:spcPts val="0"/>
              </a:spcAft>
              <a:buNone/>
            </a:pPr>
            <a:r>
              <a:t/>
            </a:r>
            <a:endParaRPr sz="17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26"/>
          <p:cNvSpPr/>
          <p:nvPr/>
        </p:nvSpPr>
        <p:spPr>
          <a:xfrm>
            <a:off x="36141" y="82057"/>
            <a:ext cx="664500" cy="405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13</a:t>
            </a:r>
            <a:endParaRPr b="0" i="0" sz="1700" u="none" cap="none" strike="noStrike">
              <a:latin typeface="Calibri"/>
              <a:ea typeface="Calibri"/>
              <a:cs typeface="Calibri"/>
              <a:sym typeface="Calibri"/>
            </a:endParaRPr>
          </a:p>
        </p:txBody>
      </p:sp>
      <p:sp>
        <p:nvSpPr>
          <p:cNvPr id="406" name="Google Shape;406;p26"/>
          <p:cNvSpPr/>
          <p:nvPr/>
        </p:nvSpPr>
        <p:spPr>
          <a:xfrm>
            <a:off x="767218" y="82057"/>
            <a:ext cx="6812400" cy="405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39550" lIns="79125" spcFirstLastPara="1" rIns="79125" wrap="square" tIns="39550">
            <a:noAutofit/>
          </a:bodyPr>
          <a:lstStyle/>
          <a:p>
            <a:pPr indent="0" lvl="0" marL="0" marR="0" rtl="0" algn="ctr">
              <a:spcBef>
                <a:spcPts val="0"/>
              </a:spcBef>
              <a:spcAft>
                <a:spcPts val="0"/>
              </a:spcAft>
              <a:buNone/>
            </a:pPr>
            <a:r>
              <a:rPr lang="en" sz="2400">
                <a:solidFill>
                  <a:schemeClr val="lt1"/>
                </a:solidFill>
                <a:latin typeface="Calibri"/>
                <a:ea typeface="Calibri"/>
                <a:cs typeface="Calibri"/>
                <a:sym typeface="Calibri"/>
              </a:rPr>
              <a:t>Manage Customer Details</a:t>
            </a:r>
            <a:endParaRPr b="0" i="0" sz="2400" u="none" cap="none" strike="noStrike">
              <a:solidFill>
                <a:schemeClr val="lt1"/>
              </a:solidFill>
              <a:latin typeface="Calibri"/>
              <a:ea typeface="Calibri"/>
              <a:cs typeface="Calibri"/>
              <a:sym typeface="Calibri"/>
            </a:endParaRPr>
          </a:p>
        </p:txBody>
      </p:sp>
      <p:sp>
        <p:nvSpPr>
          <p:cNvPr id="407" name="Google Shape;407;p26"/>
          <p:cNvSpPr/>
          <p:nvPr/>
        </p:nvSpPr>
        <p:spPr>
          <a:xfrm>
            <a:off x="36150" y="616850"/>
            <a:ext cx="9072000" cy="4986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39550" lIns="79125" spcFirstLastPara="1" rIns="79125" wrap="square" tIns="39550">
            <a:noAutofit/>
          </a:bodyPr>
          <a:lstStyle/>
          <a:p>
            <a:pPr indent="0" lvl="0" marL="0" marR="0" rtl="0" algn="l">
              <a:spcBef>
                <a:spcPts val="0"/>
              </a:spcBef>
              <a:spcAft>
                <a:spcPts val="0"/>
              </a:spcAft>
              <a:buNone/>
            </a:pPr>
            <a:r>
              <a:rPr lang="en" sz="1000"/>
              <a:t>As a Staff member I want to Insert, Delete, View and Search Customer details so that I have the ability to see any necessary details on the Customer and change them accordingly.</a:t>
            </a:r>
            <a:br>
              <a:rPr lang="en" sz="1000"/>
            </a:br>
            <a:endParaRPr sz="1000"/>
          </a:p>
        </p:txBody>
      </p:sp>
      <p:sp>
        <p:nvSpPr>
          <p:cNvPr id="408" name="Google Shape;408;p26"/>
          <p:cNvSpPr/>
          <p:nvPr/>
        </p:nvSpPr>
        <p:spPr>
          <a:xfrm>
            <a:off x="36000" y="1224525"/>
            <a:ext cx="9072000" cy="28791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39550" lIns="79125" spcFirstLastPara="1" rIns="79125" wrap="square" tIns="31150">
            <a:noAutofit/>
          </a:bodyPr>
          <a:lstStyle/>
          <a:p>
            <a:pPr indent="0" lvl="0" marL="0" marR="0" rtl="0" algn="l">
              <a:spcBef>
                <a:spcPts val="0"/>
              </a:spcBef>
              <a:spcAft>
                <a:spcPts val="0"/>
              </a:spcAft>
              <a:buNone/>
            </a:pPr>
            <a:r>
              <a:rPr lang="en" sz="1200"/>
              <a:t>Acceptance Criteria</a:t>
            </a:r>
            <a:endParaRPr sz="1200"/>
          </a:p>
          <a:p>
            <a:pPr indent="0" lvl="0" marL="0" marR="0" rtl="0" algn="l">
              <a:spcBef>
                <a:spcPts val="0"/>
              </a:spcBef>
              <a:spcAft>
                <a:spcPts val="0"/>
              </a:spcAft>
              <a:buNone/>
            </a:pPr>
            <a:r>
              <a:t/>
            </a:r>
            <a:endParaRPr sz="1200"/>
          </a:p>
          <a:p>
            <a:pPr indent="-292100" lvl="0" marL="457200" rtl="0" algn="just">
              <a:lnSpc>
                <a:spcPct val="115000"/>
              </a:lnSpc>
              <a:spcBef>
                <a:spcPts val="0"/>
              </a:spcBef>
              <a:spcAft>
                <a:spcPts val="0"/>
              </a:spcAft>
              <a:buSzPts val="1000"/>
              <a:buChar char="●"/>
            </a:pPr>
            <a:r>
              <a:rPr lang="en" sz="1000"/>
              <a:t>Able to view the database containing the details of all customers, with registered accounts on the company database. This stores information such as First Name, Last Name, Phone Number address, DriverLicenceNumber, Occupation, Home address and previous dealings with the company.</a:t>
            </a:r>
            <a:endParaRPr sz="1000"/>
          </a:p>
          <a:p>
            <a:pPr indent="-292100" lvl="0" marL="457200" rtl="0" algn="just">
              <a:lnSpc>
                <a:spcPct val="115000"/>
              </a:lnSpc>
              <a:spcBef>
                <a:spcPts val="0"/>
              </a:spcBef>
              <a:spcAft>
                <a:spcPts val="0"/>
              </a:spcAft>
              <a:buSzPts val="1000"/>
              <a:buChar char="●"/>
            </a:pPr>
            <a:r>
              <a:rPr lang="en" sz="1000"/>
              <a:t>Includes buttons for inserting, deleting and searching customers.</a:t>
            </a:r>
            <a:endParaRPr sz="1000"/>
          </a:p>
          <a:p>
            <a:pPr indent="-292100" lvl="0" marL="457200" rtl="0" algn="just">
              <a:lnSpc>
                <a:spcPct val="115000"/>
              </a:lnSpc>
              <a:spcBef>
                <a:spcPts val="0"/>
              </a:spcBef>
              <a:spcAft>
                <a:spcPts val="0"/>
              </a:spcAft>
              <a:buSzPts val="1000"/>
              <a:buChar char="●"/>
            </a:pPr>
            <a:r>
              <a:rPr lang="en" sz="1000"/>
              <a:t>Able to click the Insert button. The user will then be prompted to fill out a series of fillable boxes containing the mandatory fields of First Name, Last Name, Phone address, Home address, and DriverLicenceNumber with optional field of Occupation within the database to insert details into and be able to change their details accordingly.</a:t>
            </a:r>
            <a:endParaRPr sz="1000"/>
          </a:p>
          <a:p>
            <a:pPr indent="-292100" lvl="0" marL="457200" rtl="0" algn="just">
              <a:lnSpc>
                <a:spcPct val="115000"/>
              </a:lnSpc>
              <a:spcBef>
                <a:spcPts val="0"/>
              </a:spcBef>
              <a:spcAft>
                <a:spcPts val="0"/>
              </a:spcAft>
              <a:buSzPts val="1000"/>
              <a:buChar char="●"/>
            </a:pPr>
            <a:r>
              <a:rPr lang="en" sz="1000"/>
              <a:t>Upon clicking the delete button the user will be prompted choose which customer within the database to delete.They will then the prompted to confirm/deny the delete request and the row will be removed from the database.</a:t>
            </a:r>
            <a:endParaRPr sz="1000"/>
          </a:p>
          <a:p>
            <a:pPr indent="-292100" lvl="0" marL="457200" rtl="0" algn="just">
              <a:lnSpc>
                <a:spcPct val="115000"/>
              </a:lnSpc>
              <a:spcBef>
                <a:spcPts val="0"/>
              </a:spcBef>
              <a:spcAft>
                <a:spcPts val="0"/>
              </a:spcAft>
              <a:buSzPts val="1000"/>
              <a:buChar char="●"/>
            </a:pPr>
            <a:r>
              <a:rPr lang="en" sz="1000"/>
              <a:t>The User will be able to click a search bar on the page, type in a query and have the results matching returned. The search will reference First Name, Last Name and Driver’s licence number for the search.</a:t>
            </a:r>
            <a:endParaRPr sz="1000">
              <a:solidFill>
                <a:srgbClr val="333333"/>
              </a:solidFill>
            </a:endParaRPr>
          </a:p>
          <a:p>
            <a:pPr indent="0" lvl="0" marL="457200" marR="0" rtl="0" algn="l">
              <a:spcBef>
                <a:spcPts val="0"/>
              </a:spcBef>
              <a:spcAft>
                <a:spcPts val="0"/>
              </a:spcAft>
              <a:buNone/>
            </a:pPr>
            <a:r>
              <a:t/>
            </a:r>
            <a:endParaRPr sz="1700"/>
          </a:p>
        </p:txBody>
      </p:sp>
      <p:sp>
        <p:nvSpPr>
          <p:cNvPr id="409" name="Google Shape;409;p26"/>
          <p:cNvSpPr/>
          <p:nvPr/>
        </p:nvSpPr>
        <p:spPr>
          <a:xfrm>
            <a:off x="8443526" y="82057"/>
            <a:ext cx="664500" cy="405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16</a:t>
            </a:r>
            <a:endParaRPr sz="1700">
              <a:latin typeface="Calibri"/>
              <a:ea typeface="Calibri"/>
              <a:cs typeface="Calibri"/>
              <a:sym typeface="Calibri"/>
            </a:endParaRPr>
          </a:p>
        </p:txBody>
      </p:sp>
      <p:sp>
        <p:nvSpPr>
          <p:cNvPr id="410" name="Google Shape;410;p26"/>
          <p:cNvSpPr/>
          <p:nvPr/>
        </p:nvSpPr>
        <p:spPr>
          <a:xfrm>
            <a:off x="7645988" y="82057"/>
            <a:ext cx="731100" cy="405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M</a:t>
            </a:r>
            <a:endParaRPr sz="1700">
              <a:latin typeface="Calibri"/>
              <a:ea typeface="Calibri"/>
              <a:cs typeface="Calibri"/>
              <a:sym typeface="Calibri"/>
            </a:endParaRPr>
          </a:p>
        </p:txBody>
      </p:sp>
      <p:sp>
        <p:nvSpPr>
          <p:cNvPr id="411" name="Google Shape;411;p26"/>
          <p:cNvSpPr/>
          <p:nvPr/>
        </p:nvSpPr>
        <p:spPr>
          <a:xfrm>
            <a:off x="36150" y="4212248"/>
            <a:ext cx="9072000" cy="8493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39550" lIns="79125" spcFirstLastPara="1" rIns="79125" wrap="square" tIns="31150">
            <a:noAutofit/>
          </a:bodyPr>
          <a:lstStyle/>
          <a:p>
            <a:pPr indent="0" lvl="0" marL="0" marR="0" rtl="0" algn="l">
              <a:spcBef>
                <a:spcPts val="0"/>
              </a:spcBef>
              <a:spcAft>
                <a:spcPts val="0"/>
              </a:spcAft>
              <a:buNone/>
            </a:pPr>
            <a:r>
              <a:rPr lang="en" sz="1200"/>
              <a:t>Notes</a:t>
            </a:r>
            <a:endParaRPr sz="1200"/>
          </a:p>
          <a:p>
            <a:pPr indent="0" lvl="0" marL="152400" marR="0" rtl="0" algn="l">
              <a:spcBef>
                <a:spcPts val="0"/>
              </a:spcBef>
              <a:spcAft>
                <a:spcPts val="0"/>
              </a:spcAft>
              <a:buNone/>
            </a:pPr>
            <a:r>
              <a:t/>
            </a:r>
            <a:endParaRPr sz="17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27"/>
          <p:cNvSpPr/>
          <p:nvPr/>
        </p:nvSpPr>
        <p:spPr>
          <a:xfrm>
            <a:off x="36141" y="82057"/>
            <a:ext cx="664500" cy="405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14</a:t>
            </a:r>
            <a:endParaRPr b="0" i="0" sz="1700" u="none" cap="none" strike="noStrike">
              <a:latin typeface="Calibri"/>
              <a:ea typeface="Calibri"/>
              <a:cs typeface="Calibri"/>
              <a:sym typeface="Calibri"/>
            </a:endParaRPr>
          </a:p>
        </p:txBody>
      </p:sp>
      <p:sp>
        <p:nvSpPr>
          <p:cNvPr id="417" name="Google Shape;417;p27"/>
          <p:cNvSpPr/>
          <p:nvPr/>
        </p:nvSpPr>
        <p:spPr>
          <a:xfrm>
            <a:off x="767218" y="82057"/>
            <a:ext cx="6812400" cy="405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39550" lIns="79125" spcFirstLastPara="1" rIns="79125" wrap="square" tIns="39550">
            <a:noAutofit/>
          </a:bodyPr>
          <a:lstStyle/>
          <a:p>
            <a:pPr indent="0" lvl="0" marL="0" marR="0" rtl="0" algn="ctr">
              <a:spcBef>
                <a:spcPts val="0"/>
              </a:spcBef>
              <a:spcAft>
                <a:spcPts val="0"/>
              </a:spcAft>
              <a:buNone/>
            </a:pPr>
            <a:r>
              <a:rPr lang="en" sz="2400">
                <a:solidFill>
                  <a:schemeClr val="lt1"/>
                </a:solidFill>
                <a:latin typeface="Calibri"/>
                <a:ea typeface="Calibri"/>
                <a:cs typeface="Calibri"/>
                <a:sym typeface="Calibri"/>
              </a:rPr>
              <a:t>Generate Inspection Report</a:t>
            </a:r>
            <a:endParaRPr b="0" i="0" sz="2400" u="none" cap="none" strike="noStrike">
              <a:solidFill>
                <a:schemeClr val="lt1"/>
              </a:solidFill>
              <a:latin typeface="Calibri"/>
              <a:ea typeface="Calibri"/>
              <a:cs typeface="Calibri"/>
              <a:sym typeface="Calibri"/>
            </a:endParaRPr>
          </a:p>
        </p:txBody>
      </p:sp>
      <p:sp>
        <p:nvSpPr>
          <p:cNvPr id="418" name="Google Shape;418;p27"/>
          <p:cNvSpPr/>
          <p:nvPr/>
        </p:nvSpPr>
        <p:spPr>
          <a:xfrm>
            <a:off x="36150" y="616850"/>
            <a:ext cx="9072000" cy="4986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39550" lIns="79125" spcFirstLastPara="1" rIns="79125" wrap="square" tIns="39550">
            <a:noAutofit/>
          </a:bodyPr>
          <a:lstStyle/>
          <a:p>
            <a:pPr indent="0" lvl="0" marL="0" marR="0" rtl="0" algn="l">
              <a:spcBef>
                <a:spcPts val="0"/>
              </a:spcBef>
              <a:spcAft>
                <a:spcPts val="0"/>
              </a:spcAft>
              <a:buNone/>
            </a:pPr>
            <a:r>
              <a:rPr lang="en" sz="1000"/>
              <a:t>As a customer, I want to book an inspection appointment so that I can get the vehicle inspected.</a:t>
            </a:r>
            <a:br>
              <a:rPr lang="en" sz="1000"/>
            </a:br>
            <a:endParaRPr sz="1000"/>
          </a:p>
        </p:txBody>
      </p:sp>
      <p:sp>
        <p:nvSpPr>
          <p:cNvPr id="419" name="Google Shape;419;p27"/>
          <p:cNvSpPr/>
          <p:nvPr/>
        </p:nvSpPr>
        <p:spPr>
          <a:xfrm>
            <a:off x="36000" y="1224525"/>
            <a:ext cx="9072000" cy="28791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39550" lIns="79125" spcFirstLastPara="1" rIns="79125" wrap="square" tIns="31150">
            <a:noAutofit/>
          </a:bodyPr>
          <a:lstStyle/>
          <a:p>
            <a:pPr indent="0" lvl="0" marL="0" marR="0" rtl="0" algn="l">
              <a:spcBef>
                <a:spcPts val="0"/>
              </a:spcBef>
              <a:spcAft>
                <a:spcPts val="0"/>
              </a:spcAft>
              <a:buNone/>
            </a:pPr>
            <a:r>
              <a:rPr lang="en" sz="1200"/>
              <a:t>Acceptance Criteria</a:t>
            </a:r>
            <a:endParaRPr sz="1200"/>
          </a:p>
          <a:p>
            <a:pPr indent="0" lvl="0" marL="0" marR="0" rtl="0" algn="l">
              <a:spcBef>
                <a:spcPts val="0"/>
              </a:spcBef>
              <a:spcAft>
                <a:spcPts val="0"/>
              </a:spcAft>
              <a:buNone/>
            </a:pPr>
            <a:r>
              <a:t/>
            </a:r>
            <a:endParaRPr sz="1200"/>
          </a:p>
          <a:p>
            <a:pPr indent="-292100" lvl="0" marL="457200" rtl="0" algn="just">
              <a:lnSpc>
                <a:spcPct val="115000"/>
              </a:lnSpc>
              <a:spcBef>
                <a:spcPts val="0"/>
              </a:spcBef>
              <a:spcAft>
                <a:spcPts val="0"/>
              </a:spcAft>
              <a:buClr>
                <a:srgbClr val="333333"/>
              </a:buClr>
              <a:buSzPts val="1000"/>
              <a:buChar char="●"/>
            </a:pPr>
            <a:r>
              <a:rPr lang="en" sz="1000"/>
              <a:t>The book inspection will include the date and time, vehicle registration number, and customer details section. Each field will be a text field and the date and time will have a date time field. The customer can choose to give the customer details or login to their customer account to auto-fill the customer details section. </a:t>
            </a:r>
            <a:endParaRPr sz="1000"/>
          </a:p>
          <a:p>
            <a:pPr indent="-292100" lvl="0" marL="457200" rtl="0" algn="just">
              <a:lnSpc>
                <a:spcPct val="115000"/>
              </a:lnSpc>
              <a:spcBef>
                <a:spcPts val="0"/>
              </a:spcBef>
              <a:spcAft>
                <a:spcPts val="0"/>
              </a:spcAft>
              <a:buClr>
                <a:srgbClr val="333333"/>
              </a:buClr>
              <a:buSzPts val="1000"/>
              <a:buChar char="●"/>
            </a:pPr>
            <a:r>
              <a:rPr lang="en" sz="1000"/>
              <a:t>When the customer selects the date and time, the popup calendar will only show available slots for the inspection. </a:t>
            </a:r>
            <a:endParaRPr sz="1000"/>
          </a:p>
          <a:p>
            <a:pPr indent="-292100" lvl="0" marL="457200" rtl="0" algn="just">
              <a:lnSpc>
                <a:spcPct val="115000"/>
              </a:lnSpc>
              <a:spcBef>
                <a:spcPts val="0"/>
              </a:spcBef>
              <a:spcAft>
                <a:spcPts val="0"/>
              </a:spcAft>
              <a:buClr>
                <a:srgbClr val="333333"/>
              </a:buClr>
              <a:buSzPts val="1000"/>
              <a:buChar char="●"/>
            </a:pPr>
            <a:r>
              <a:rPr lang="en" sz="1000"/>
              <a:t>Once the customer fills in all text fields, the customer can click the “Next” button and proceed with the inspection confirmation. The customer will be navigated to the confirmation page with all the inspection data. The customer can click “Confirm” or “Cancel” to confirm or cancel the inspection booking respectively. There will be an email sent to the customer when the confirm button is clicked. If the cancel button is clicked, the customer will be directed to the book inspection page. </a:t>
            </a:r>
            <a:r>
              <a:rPr lang="en" sz="1000">
                <a:solidFill>
                  <a:srgbClr val="333333"/>
                </a:solidFill>
              </a:rPr>
              <a:t>The table can be sorted by location and filtered by location to display the vehicles in each store.</a:t>
            </a:r>
            <a:endParaRPr sz="1000">
              <a:solidFill>
                <a:srgbClr val="333333"/>
              </a:solidFill>
            </a:endParaRPr>
          </a:p>
          <a:p>
            <a:pPr indent="0" lvl="0" marL="0" rtl="0" algn="just">
              <a:lnSpc>
                <a:spcPct val="115000"/>
              </a:lnSpc>
              <a:spcBef>
                <a:spcPts val="0"/>
              </a:spcBef>
              <a:spcAft>
                <a:spcPts val="0"/>
              </a:spcAft>
              <a:buNone/>
            </a:pPr>
            <a:r>
              <a:t/>
            </a:r>
            <a:endParaRPr sz="1000">
              <a:solidFill>
                <a:srgbClr val="333333"/>
              </a:solidFill>
            </a:endParaRPr>
          </a:p>
          <a:p>
            <a:pPr indent="0" lvl="0" marL="457200" marR="0" rtl="0" algn="l">
              <a:spcBef>
                <a:spcPts val="0"/>
              </a:spcBef>
              <a:spcAft>
                <a:spcPts val="0"/>
              </a:spcAft>
              <a:buNone/>
            </a:pPr>
            <a:r>
              <a:t/>
            </a:r>
            <a:endParaRPr sz="1700"/>
          </a:p>
        </p:txBody>
      </p:sp>
      <p:sp>
        <p:nvSpPr>
          <p:cNvPr id="420" name="Google Shape;420;p27"/>
          <p:cNvSpPr/>
          <p:nvPr/>
        </p:nvSpPr>
        <p:spPr>
          <a:xfrm>
            <a:off x="8443526" y="82057"/>
            <a:ext cx="664500" cy="405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4</a:t>
            </a:r>
            <a:endParaRPr sz="1700">
              <a:latin typeface="Calibri"/>
              <a:ea typeface="Calibri"/>
              <a:cs typeface="Calibri"/>
              <a:sym typeface="Calibri"/>
            </a:endParaRPr>
          </a:p>
        </p:txBody>
      </p:sp>
      <p:sp>
        <p:nvSpPr>
          <p:cNvPr id="421" name="Google Shape;421;p27"/>
          <p:cNvSpPr/>
          <p:nvPr/>
        </p:nvSpPr>
        <p:spPr>
          <a:xfrm>
            <a:off x="7645988" y="82057"/>
            <a:ext cx="731100" cy="405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S</a:t>
            </a:r>
            <a:endParaRPr sz="1700">
              <a:latin typeface="Calibri"/>
              <a:ea typeface="Calibri"/>
              <a:cs typeface="Calibri"/>
              <a:sym typeface="Calibri"/>
            </a:endParaRPr>
          </a:p>
        </p:txBody>
      </p:sp>
      <p:sp>
        <p:nvSpPr>
          <p:cNvPr id="422" name="Google Shape;422;p27"/>
          <p:cNvSpPr/>
          <p:nvPr/>
        </p:nvSpPr>
        <p:spPr>
          <a:xfrm>
            <a:off x="36150" y="4212248"/>
            <a:ext cx="9072000" cy="8493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39550" lIns="79125" spcFirstLastPara="1" rIns="79125" wrap="square" tIns="31150">
            <a:noAutofit/>
          </a:bodyPr>
          <a:lstStyle/>
          <a:p>
            <a:pPr indent="0" lvl="0" marL="0" marR="0" rtl="0" algn="l">
              <a:spcBef>
                <a:spcPts val="0"/>
              </a:spcBef>
              <a:spcAft>
                <a:spcPts val="0"/>
              </a:spcAft>
              <a:buNone/>
            </a:pPr>
            <a:r>
              <a:rPr lang="en" sz="1200"/>
              <a:t>Notes</a:t>
            </a:r>
            <a:endParaRPr sz="1200"/>
          </a:p>
          <a:p>
            <a:pPr indent="0" lvl="0" marL="152400" marR="0" rtl="0" algn="l">
              <a:spcBef>
                <a:spcPts val="0"/>
              </a:spcBef>
              <a:spcAft>
                <a:spcPts val="0"/>
              </a:spcAft>
              <a:buNone/>
            </a:pPr>
            <a:r>
              <a:t/>
            </a:r>
            <a:endParaRPr sz="17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28"/>
          <p:cNvSpPr/>
          <p:nvPr/>
        </p:nvSpPr>
        <p:spPr>
          <a:xfrm>
            <a:off x="36141" y="82057"/>
            <a:ext cx="664500" cy="405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15</a:t>
            </a:r>
            <a:endParaRPr b="0" i="0" sz="1700" u="none" cap="none" strike="noStrike">
              <a:latin typeface="Calibri"/>
              <a:ea typeface="Calibri"/>
              <a:cs typeface="Calibri"/>
              <a:sym typeface="Calibri"/>
            </a:endParaRPr>
          </a:p>
        </p:txBody>
      </p:sp>
      <p:sp>
        <p:nvSpPr>
          <p:cNvPr id="428" name="Google Shape;428;p28"/>
          <p:cNvSpPr/>
          <p:nvPr/>
        </p:nvSpPr>
        <p:spPr>
          <a:xfrm>
            <a:off x="767218" y="82057"/>
            <a:ext cx="6812400" cy="405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39550" lIns="79125" spcFirstLastPara="1" rIns="79125" wrap="square" tIns="39550">
            <a:noAutofit/>
          </a:bodyPr>
          <a:lstStyle/>
          <a:p>
            <a:pPr indent="0" lvl="0" marL="0" marR="0" rtl="0" algn="ctr">
              <a:spcBef>
                <a:spcPts val="0"/>
              </a:spcBef>
              <a:spcAft>
                <a:spcPts val="0"/>
              </a:spcAft>
              <a:buNone/>
            </a:pPr>
            <a:r>
              <a:rPr lang="en" sz="2400">
                <a:solidFill>
                  <a:schemeClr val="lt1"/>
                </a:solidFill>
                <a:latin typeface="Calibri"/>
                <a:ea typeface="Calibri"/>
                <a:cs typeface="Calibri"/>
                <a:sym typeface="Calibri"/>
              </a:rPr>
              <a:t>Managing Vehicle Data</a:t>
            </a:r>
            <a:endParaRPr b="0" i="0" sz="2400" u="none" cap="none" strike="noStrike">
              <a:solidFill>
                <a:schemeClr val="lt1"/>
              </a:solidFill>
              <a:latin typeface="Calibri"/>
              <a:ea typeface="Calibri"/>
              <a:cs typeface="Calibri"/>
              <a:sym typeface="Calibri"/>
            </a:endParaRPr>
          </a:p>
        </p:txBody>
      </p:sp>
      <p:sp>
        <p:nvSpPr>
          <p:cNvPr id="429" name="Google Shape;429;p28"/>
          <p:cNvSpPr/>
          <p:nvPr/>
        </p:nvSpPr>
        <p:spPr>
          <a:xfrm>
            <a:off x="36150" y="616850"/>
            <a:ext cx="9072000" cy="4986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39550" lIns="79125" spcFirstLastPara="1" rIns="79125" wrap="square" tIns="39550">
            <a:noAutofit/>
          </a:bodyPr>
          <a:lstStyle/>
          <a:p>
            <a:pPr indent="0" lvl="0" marL="0" marR="0" rtl="0" algn="l">
              <a:spcBef>
                <a:spcPts val="0"/>
              </a:spcBef>
              <a:spcAft>
                <a:spcPts val="0"/>
              </a:spcAft>
              <a:buNone/>
            </a:pPr>
            <a:r>
              <a:rPr lang="en" sz="1000"/>
              <a:t>As a Staff member I want to Insert, Delete, View and Search Vehicle details so that I have the ability to see any necessary details on the Vehicle and change them accordingly.</a:t>
            </a:r>
            <a:br>
              <a:rPr lang="en" sz="1000"/>
            </a:br>
            <a:endParaRPr sz="1000"/>
          </a:p>
        </p:txBody>
      </p:sp>
      <p:sp>
        <p:nvSpPr>
          <p:cNvPr id="430" name="Google Shape;430;p28"/>
          <p:cNvSpPr/>
          <p:nvPr/>
        </p:nvSpPr>
        <p:spPr>
          <a:xfrm>
            <a:off x="36000" y="1224525"/>
            <a:ext cx="9072000" cy="28791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39550" lIns="79125" spcFirstLastPara="1" rIns="79125" wrap="square" tIns="31150">
            <a:noAutofit/>
          </a:bodyPr>
          <a:lstStyle/>
          <a:p>
            <a:pPr indent="0" lvl="0" marL="0" marR="0" rtl="0" algn="l">
              <a:spcBef>
                <a:spcPts val="0"/>
              </a:spcBef>
              <a:spcAft>
                <a:spcPts val="0"/>
              </a:spcAft>
              <a:buNone/>
            </a:pPr>
            <a:r>
              <a:rPr lang="en" sz="1200"/>
              <a:t>Acceptance Criteria</a:t>
            </a:r>
            <a:endParaRPr sz="1200"/>
          </a:p>
          <a:p>
            <a:pPr indent="0" lvl="0" marL="0" marR="0" rtl="0" algn="l">
              <a:spcBef>
                <a:spcPts val="0"/>
              </a:spcBef>
              <a:spcAft>
                <a:spcPts val="0"/>
              </a:spcAft>
              <a:buNone/>
            </a:pPr>
            <a:r>
              <a:t/>
            </a:r>
            <a:endParaRPr sz="1200"/>
          </a:p>
          <a:p>
            <a:pPr indent="-292100" lvl="0" marL="457200" rtl="0" algn="just">
              <a:lnSpc>
                <a:spcPct val="115000"/>
              </a:lnSpc>
              <a:spcBef>
                <a:spcPts val="0"/>
              </a:spcBef>
              <a:spcAft>
                <a:spcPts val="0"/>
              </a:spcAft>
              <a:buSzPts val="1000"/>
              <a:buChar char="●"/>
            </a:pPr>
            <a:r>
              <a:rPr lang="en" sz="1000"/>
              <a:t>Able to view the database containing the details of all company vehicles on the company database. This stores information including: Registration number, Last Inspection, mileage and Availability,Make Name, Model, Series, Year, Price, Engine Size, Fuel System, Tank Capacity, Power, Seating Capacity, Standard Transmission, Body Type, Drive Type, Wheel Base.</a:t>
            </a:r>
            <a:endParaRPr sz="1000"/>
          </a:p>
          <a:p>
            <a:pPr indent="-292100" lvl="0" marL="457200" rtl="0" algn="just">
              <a:lnSpc>
                <a:spcPct val="115000"/>
              </a:lnSpc>
              <a:spcBef>
                <a:spcPts val="0"/>
              </a:spcBef>
              <a:spcAft>
                <a:spcPts val="0"/>
              </a:spcAft>
              <a:buSzPts val="1000"/>
              <a:buChar char="●"/>
            </a:pPr>
            <a:r>
              <a:rPr lang="en" sz="1000"/>
              <a:t>A button labelled insert vehicle which when clicked, will prompt the user for the Registration number, the rest of the details will be pulled upon entry of the Registration number, these include Name, Model, Series, Year, Price, Engine Size, Fuel System, Tank Capacity, Power, Seating Capacity, Standard Transmission, Body Type, Drive Type, Wheel Base. The user will also be able to type these fields manually.</a:t>
            </a:r>
            <a:endParaRPr sz="1000"/>
          </a:p>
          <a:p>
            <a:pPr indent="-292100" lvl="0" marL="457200" rtl="0" algn="just">
              <a:lnSpc>
                <a:spcPct val="115000"/>
              </a:lnSpc>
              <a:spcBef>
                <a:spcPts val="0"/>
              </a:spcBef>
              <a:spcAft>
                <a:spcPts val="0"/>
              </a:spcAft>
              <a:buSzPts val="1000"/>
              <a:buChar char="●"/>
            </a:pPr>
            <a:r>
              <a:rPr lang="en" sz="1000"/>
              <a:t>Upon clicking the delete button the user will be prompted choose which vehicle within the database to delete.They will then the prompted to confirm/deny the delete request and the row will be removed from the database.</a:t>
            </a:r>
            <a:endParaRPr sz="1000"/>
          </a:p>
          <a:p>
            <a:pPr indent="-292100" lvl="0" marL="457200" rtl="0" algn="just">
              <a:lnSpc>
                <a:spcPct val="115000"/>
              </a:lnSpc>
              <a:spcBef>
                <a:spcPts val="0"/>
              </a:spcBef>
              <a:spcAft>
                <a:spcPts val="0"/>
              </a:spcAft>
              <a:buSzPts val="1000"/>
              <a:buChar char="●"/>
            </a:pPr>
            <a:r>
              <a:rPr lang="en" sz="1000"/>
              <a:t>The User will be able to click a search bar on the page, type in a query and have the results matching returned. The search will reference Registration number, Model, Make and Availability for the search.</a:t>
            </a:r>
            <a:endParaRPr sz="1000">
              <a:solidFill>
                <a:srgbClr val="333333"/>
              </a:solidFill>
            </a:endParaRPr>
          </a:p>
          <a:p>
            <a:pPr indent="0" lvl="0" marL="457200" marR="0" rtl="0" algn="l">
              <a:spcBef>
                <a:spcPts val="0"/>
              </a:spcBef>
              <a:spcAft>
                <a:spcPts val="0"/>
              </a:spcAft>
              <a:buNone/>
            </a:pPr>
            <a:r>
              <a:t/>
            </a:r>
            <a:endParaRPr sz="1700"/>
          </a:p>
        </p:txBody>
      </p:sp>
      <p:sp>
        <p:nvSpPr>
          <p:cNvPr id="431" name="Google Shape;431;p28"/>
          <p:cNvSpPr/>
          <p:nvPr/>
        </p:nvSpPr>
        <p:spPr>
          <a:xfrm>
            <a:off x="8443526" y="82057"/>
            <a:ext cx="664500" cy="405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16</a:t>
            </a:r>
            <a:endParaRPr sz="1700">
              <a:latin typeface="Calibri"/>
              <a:ea typeface="Calibri"/>
              <a:cs typeface="Calibri"/>
              <a:sym typeface="Calibri"/>
            </a:endParaRPr>
          </a:p>
        </p:txBody>
      </p:sp>
      <p:sp>
        <p:nvSpPr>
          <p:cNvPr id="432" name="Google Shape;432;p28"/>
          <p:cNvSpPr/>
          <p:nvPr/>
        </p:nvSpPr>
        <p:spPr>
          <a:xfrm>
            <a:off x="7645988" y="82057"/>
            <a:ext cx="731100" cy="405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M</a:t>
            </a:r>
            <a:endParaRPr sz="1700">
              <a:latin typeface="Calibri"/>
              <a:ea typeface="Calibri"/>
              <a:cs typeface="Calibri"/>
              <a:sym typeface="Calibri"/>
            </a:endParaRPr>
          </a:p>
        </p:txBody>
      </p:sp>
      <p:sp>
        <p:nvSpPr>
          <p:cNvPr id="433" name="Google Shape;433;p28"/>
          <p:cNvSpPr/>
          <p:nvPr/>
        </p:nvSpPr>
        <p:spPr>
          <a:xfrm>
            <a:off x="36150" y="4212248"/>
            <a:ext cx="9072000" cy="8493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39550" lIns="79125" spcFirstLastPara="1" rIns="79125" wrap="square" tIns="31150">
            <a:noAutofit/>
          </a:bodyPr>
          <a:lstStyle/>
          <a:p>
            <a:pPr indent="0" lvl="0" marL="0" marR="0" rtl="0" algn="l">
              <a:spcBef>
                <a:spcPts val="0"/>
              </a:spcBef>
              <a:spcAft>
                <a:spcPts val="0"/>
              </a:spcAft>
              <a:buNone/>
            </a:pPr>
            <a:r>
              <a:rPr lang="en" sz="1200"/>
              <a:t>Notes</a:t>
            </a:r>
            <a:endParaRPr sz="1200"/>
          </a:p>
          <a:p>
            <a:pPr indent="0" lvl="0" marL="152400" marR="0" rtl="0" algn="l">
              <a:spcBef>
                <a:spcPts val="0"/>
              </a:spcBef>
              <a:spcAft>
                <a:spcPts val="0"/>
              </a:spcAft>
              <a:buNone/>
            </a:pPr>
            <a:r>
              <a:t/>
            </a:r>
            <a:endParaRPr sz="17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29"/>
          <p:cNvSpPr/>
          <p:nvPr/>
        </p:nvSpPr>
        <p:spPr>
          <a:xfrm>
            <a:off x="36141" y="82057"/>
            <a:ext cx="664500" cy="405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16</a:t>
            </a:r>
            <a:endParaRPr b="0" i="0" sz="1700" u="none" cap="none" strike="noStrike">
              <a:latin typeface="Calibri"/>
              <a:ea typeface="Calibri"/>
              <a:cs typeface="Calibri"/>
              <a:sym typeface="Calibri"/>
            </a:endParaRPr>
          </a:p>
        </p:txBody>
      </p:sp>
      <p:sp>
        <p:nvSpPr>
          <p:cNvPr id="439" name="Google Shape;439;p29"/>
          <p:cNvSpPr/>
          <p:nvPr/>
        </p:nvSpPr>
        <p:spPr>
          <a:xfrm>
            <a:off x="767218" y="82057"/>
            <a:ext cx="6812400" cy="405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39550" lIns="79125" spcFirstLastPara="1" rIns="79125" wrap="square" tIns="39550">
            <a:noAutofit/>
          </a:bodyPr>
          <a:lstStyle/>
          <a:p>
            <a:pPr indent="0" lvl="0" marL="0" marR="0" rtl="0" algn="ctr">
              <a:spcBef>
                <a:spcPts val="0"/>
              </a:spcBef>
              <a:spcAft>
                <a:spcPts val="0"/>
              </a:spcAft>
              <a:buNone/>
            </a:pPr>
            <a:r>
              <a:rPr lang="en" sz="2400">
                <a:solidFill>
                  <a:schemeClr val="lt1"/>
                </a:solidFill>
                <a:latin typeface="Calibri"/>
                <a:ea typeface="Calibri"/>
                <a:cs typeface="Calibri"/>
                <a:sym typeface="Calibri"/>
              </a:rPr>
              <a:t>Managing Profiles</a:t>
            </a:r>
            <a:endParaRPr b="0" i="0" sz="2400" u="none" cap="none" strike="noStrike">
              <a:solidFill>
                <a:schemeClr val="lt1"/>
              </a:solidFill>
              <a:latin typeface="Calibri"/>
              <a:ea typeface="Calibri"/>
              <a:cs typeface="Calibri"/>
              <a:sym typeface="Calibri"/>
            </a:endParaRPr>
          </a:p>
        </p:txBody>
      </p:sp>
      <p:sp>
        <p:nvSpPr>
          <p:cNvPr id="440" name="Google Shape;440;p29"/>
          <p:cNvSpPr/>
          <p:nvPr/>
        </p:nvSpPr>
        <p:spPr>
          <a:xfrm>
            <a:off x="36150" y="616850"/>
            <a:ext cx="9072000" cy="4986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39550" lIns="79125" spcFirstLastPara="1" rIns="79125" wrap="square" tIns="39550">
            <a:noAutofit/>
          </a:bodyPr>
          <a:lstStyle/>
          <a:p>
            <a:pPr indent="0" lvl="0" marL="0" marR="0" rtl="0" algn="l">
              <a:spcBef>
                <a:spcPts val="0"/>
              </a:spcBef>
              <a:spcAft>
                <a:spcPts val="0"/>
              </a:spcAft>
              <a:buNone/>
            </a:pPr>
            <a:r>
              <a:rPr lang="en" sz="1000"/>
              <a:t>As a user, I want to edit, insert details so that i can change my password and details.</a:t>
            </a:r>
            <a:br>
              <a:rPr lang="en" sz="1000"/>
            </a:br>
            <a:endParaRPr sz="1000"/>
          </a:p>
        </p:txBody>
      </p:sp>
      <p:sp>
        <p:nvSpPr>
          <p:cNvPr id="441" name="Google Shape;441;p29"/>
          <p:cNvSpPr/>
          <p:nvPr/>
        </p:nvSpPr>
        <p:spPr>
          <a:xfrm>
            <a:off x="36000" y="1224525"/>
            <a:ext cx="9072000" cy="28791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39550" lIns="79125" spcFirstLastPara="1" rIns="79125" wrap="square" tIns="31150">
            <a:noAutofit/>
          </a:bodyPr>
          <a:lstStyle/>
          <a:p>
            <a:pPr indent="0" lvl="0" marL="0" marR="0" rtl="0" algn="l">
              <a:spcBef>
                <a:spcPts val="0"/>
              </a:spcBef>
              <a:spcAft>
                <a:spcPts val="0"/>
              </a:spcAft>
              <a:buNone/>
            </a:pPr>
            <a:r>
              <a:rPr lang="en" sz="1200"/>
              <a:t>Acceptance Criteria</a:t>
            </a:r>
            <a:endParaRPr sz="1200"/>
          </a:p>
          <a:p>
            <a:pPr indent="0" lvl="0" marL="0" marR="0" rtl="0" algn="l">
              <a:spcBef>
                <a:spcPts val="0"/>
              </a:spcBef>
              <a:spcAft>
                <a:spcPts val="0"/>
              </a:spcAft>
              <a:buNone/>
            </a:pPr>
            <a:r>
              <a:t/>
            </a:r>
            <a:endParaRPr sz="1200"/>
          </a:p>
          <a:p>
            <a:pPr indent="-292100" lvl="0" marL="457200" rtl="0" algn="just">
              <a:lnSpc>
                <a:spcPct val="115000"/>
              </a:lnSpc>
              <a:spcBef>
                <a:spcPts val="0"/>
              </a:spcBef>
              <a:spcAft>
                <a:spcPts val="0"/>
              </a:spcAft>
              <a:buSzPts val="1000"/>
              <a:buChar char="●"/>
            </a:pPr>
            <a:r>
              <a:rPr lang="en" sz="1000"/>
              <a:t>A button “Edit profile” on the home page and when clicked navigates to a new webpage.</a:t>
            </a:r>
            <a:endParaRPr sz="1000"/>
          </a:p>
          <a:p>
            <a:pPr indent="-292100" lvl="0" marL="457200" rtl="0" algn="just">
              <a:lnSpc>
                <a:spcPct val="115000"/>
              </a:lnSpc>
              <a:spcBef>
                <a:spcPts val="0"/>
              </a:spcBef>
              <a:spcAft>
                <a:spcPts val="0"/>
              </a:spcAft>
              <a:buSzPts val="1000"/>
              <a:buChar char="●"/>
            </a:pPr>
            <a:r>
              <a:rPr lang="en" sz="1000"/>
              <a:t>User is able to edit their details and password.</a:t>
            </a:r>
            <a:endParaRPr sz="1000"/>
          </a:p>
          <a:p>
            <a:pPr indent="-292100" lvl="0" marL="457200" rtl="0" algn="just">
              <a:lnSpc>
                <a:spcPct val="115000"/>
              </a:lnSpc>
              <a:spcBef>
                <a:spcPts val="0"/>
              </a:spcBef>
              <a:spcAft>
                <a:spcPts val="0"/>
              </a:spcAft>
              <a:buSzPts val="1000"/>
              <a:buChar char="●"/>
            </a:pPr>
            <a:r>
              <a:rPr lang="en" sz="1000"/>
              <a:t>Once user finishes editing their details, user can choose to save or cancel which is indicated by buttons on the bottom of the page with “Save” and “Cancel”.</a:t>
            </a:r>
            <a:endParaRPr sz="1000"/>
          </a:p>
          <a:p>
            <a:pPr indent="-292100" lvl="0" marL="457200" rtl="0" algn="just">
              <a:lnSpc>
                <a:spcPct val="115000"/>
              </a:lnSpc>
              <a:spcBef>
                <a:spcPts val="0"/>
              </a:spcBef>
              <a:spcAft>
                <a:spcPts val="0"/>
              </a:spcAft>
              <a:buSzPts val="1000"/>
              <a:buChar char="●"/>
            </a:pPr>
            <a:r>
              <a:rPr lang="en" sz="1000"/>
              <a:t>Clicking on either of the buttons will navigate them back to the previous webpage.</a:t>
            </a:r>
            <a:endParaRPr sz="1000">
              <a:solidFill>
                <a:srgbClr val="333333"/>
              </a:solidFill>
            </a:endParaRPr>
          </a:p>
          <a:p>
            <a:pPr indent="0" lvl="0" marL="457200" marR="0" rtl="0" algn="l">
              <a:spcBef>
                <a:spcPts val="0"/>
              </a:spcBef>
              <a:spcAft>
                <a:spcPts val="0"/>
              </a:spcAft>
              <a:buNone/>
            </a:pPr>
            <a:r>
              <a:t/>
            </a:r>
            <a:endParaRPr sz="1700"/>
          </a:p>
        </p:txBody>
      </p:sp>
      <p:sp>
        <p:nvSpPr>
          <p:cNvPr id="442" name="Google Shape;442;p29"/>
          <p:cNvSpPr/>
          <p:nvPr/>
        </p:nvSpPr>
        <p:spPr>
          <a:xfrm>
            <a:off x="8443526" y="82057"/>
            <a:ext cx="664500" cy="405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4</a:t>
            </a:r>
            <a:endParaRPr sz="1700">
              <a:latin typeface="Calibri"/>
              <a:ea typeface="Calibri"/>
              <a:cs typeface="Calibri"/>
              <a:sym typeface="Calibri"/>
            </a:endParaRPr>
          </a:p>
        </p:txBody>
      </p:sp>
      <p:sp>
        <p:nvSpPr>
          <p:cNvPr id="443" name="Google Shape;443;p29"/>
          <p:cNvSpPr/>
          <p:nvPr/>
        </p:nvSpPr>
        <p:spPr>
          <a:xfrm>
            <a:off x="7645988" y="82057"/>
            <a:ext cx="731100" cy="405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W</a:t>
            </a:r>
            <a:endParaRPr sz="1700">
              <a:latin typeface="Calibri"/>
              <a:ea typeface="Calibri"/>
              <a:cs typeface="Calibri"/>
              <a:sym typeface="Calibri"/>
            </a:endParaRPr>
          </a:p>
        </p:txBody>
      </p:sp>
      <p:sp>
        <p:nvSpPr>
          <p:cNvPr id="444" name="Google Shape;444;p29"/>
          <p:cNvSpPr/>
          <p:nvPr/>
        </p:nvSpPr>
        <p:spPr>
          <a:xfrm>
            <a:off x="36150" y="4212248"/>
            <a:ext cx="9072000" cy="8493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39550" lIns="79125" spcFirstLastPara="1" rIns="79125" wrap="square" tIns="31150">
            <a:noAutofit/>
          </a:bodyPr>
          <a:lstStyle/>
          <a:p>
            <a:pPr indent="0" lvl="0" marL="0" marR="0" rtl="0" algn="l">
              <a:spcBef>
                <a:spcPts val="0"/>
              </a:spcBef>
              <a:spcAft>
                <a:spcPts val="0"/>
              </a:spcAft>
              <a:buNone/>
            </a:pPr>
            <a:r>
              <a:rPr lang="en" sz="1200"/>
              <a:t>Notes</a:t>
            </a:r>
            <a:endParaRPr sz="1200"/>
          </a:p>
          <a:p>
            <a:pPr indent="0" lvl="0" marL="152400" marR="0" rtl="0" algn="l">
              <a:spcBef>
                <a:spcPts val="0"/>
              </a:spcBef>
              <a:spcAft>
                <a:spcPts val="0"/>
              </a:spcAft>
              <a:buNone/>
            </a:pPr>
            <a:r>
              <a:t/>
            </a:r>
            <a:endParaRPr sz="17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30"/>
          <p:cNvSpPr/>
          <p:nvPr/>
        </p:nvSpPr>
        <p:spPr>
          <a:xfrm>
            <a:off x="36141" y="82057"/>
            <a:ext cx="664500" cy="405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17</a:t>
            </a:r>
            <a:endParaRPr b="0" i="0" sz="1700" u="none" cap="none" strike="noStrike">
              <a:latin typeface="Calibri"/>
              <a:ea typeface="Calibri"/>
              <a:cs typeface="Calibri"/>
              <a:sym typeface="Calibri"/>
            </a:endParaRPr>
          </a:p>
        </p:txBody>
      </p:sp>
      <p:sp>
        <p:nvSpPr>
          <p:cNvPr id="450" name="Google Shape;450;p30"/>
          <p:cNvSpPr/>
          <p:nvPr/>
        </p:nvSpPr>
        <p:spPr>
          <a:xfrm>
            <a:off x="767218" y="82057"/>
            <a:ext cx="6812400" cy="405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39550" lIns="79125" spcFirstLastPara="1" rIns="79125" wrap="square" tIns="39550">
            <a:noAutofit/>
          </a:bodyPr>
          <a:lstStyle/>
          <a:p>
            <a:pPr indent="0" lvl="0" marL="0" marR="0" rtl="0" algn="ctr">
              <a:spcBef>
                <a:spcPts val="0"/>
              </a:spcBef>
              <a:spcAft>
                <a:spcPts val="0"/>
              </a:spcAft>
              <a:buNone/>
            </a:pPr>
            <a:r>
              <a:rPr lang="en" sz="2400">
                <a:solidFill>
                  <a:schemeClr val="lt1"/>
                </a:solidFill>
                <a:latin typeface="Calibri"/>
                <a:ea typeface="Calibri"/>
                <a:cs typeface="Calibri"/>
                <a:sym typeface="Calibri"/>
              </a:rPr>
              <a:t>Managing The Customer Bills</a:t>
            </a:r>
            <a:endParaRPr b="0" i="0" sz="2400" u="none" cap="none" strike="noStrike">
              <a:solidFill>
                <a:schemeClr val="lt1"/>
              </a:solidFill>
              <a:latin typeface="Calibri"/>
              <a:ea typeface="Calibri"/>
              <a:cs typeface="Calibri"/>
              <a:sym typeface="Calibri"/>
            </a:endParaRPr>
          </a:p>
        </p:txBody>
      </p:sp>
      <p:sp>
        <p:nvSpPr>
          <p:cNvPr id="451" name="Google Shape;451;p30"/>
          <p:cNvSpPr/>
          <p:nvPr/>
        </p:nvSpPr>
        <p:spPr>
          <a:xfrm>
            <a:off x="36150" y="616850"/>
            <a:ext cx="9072000" cy="4986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39550" lIns="79125" spcFirstLastPara="1" rIns="79125" wrap="square" tIns="39550">
            <a:noAutofit/>
          </a:bodyPr>
          <a:lstStyle/>
          <a:p>
            <a:pPr indent="0" lvl="0" marL="0" marR="0" rtl="0" algn="l">
              <a:spcBef>
                <a:spcPts val="0"/>
              </a:spcBef>
              <a:spcAft>
                <a:spcPts val="0"/>
              </a:spcAft>
              <a:buNone/>
            </a:pPr>
            <a:r>
              <a:rPr lang="en" sz="1000"/>
              <a:t>As a board member, I want to see who hasn't paid their bills, so that i can remind them.</a:t>
            </a:r>
            <a:endParaRPr sz="1000"/>
          </a:p>
          <a:p>
            <a:pPr indent="0" lvl="0" marL="0" marR="0" rtl="0" algn="l">
              <a:spcBef>
                <a:spcPts val="0"/>
              </a:spcBef>
              <a:spcAft>
                <a:spcPts val="0"/>
              </a:spcAft>
              <a:buNone/>
            </a:pPr>
            <a:br>
              <a:rPr lang="en" sz="1000"/>
            </a:br>
            <a:endParaRPr sz="1000"/>
          </a:p>
        </p:txBody>
      </p:sp>
      <p:sp>
        <p:nvSpPr>
          <p:cNvPr id="452" name="Google Shape;452;p30"/>
          <p:cNvSpPr/>
          <p:nvPr/>
        </p:nvSpPr>
        <p:spPr>
          <a:xfrm>
            <a:off x="36000" y="1224525"/>
            <a:ext cx="9072000" cy="28791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39550" lIns="79125" spcFirstLastPara="1" rIns="79125" wrap="square" tIns="31150">
            <a:noAutofit/>
          </a:bodyPr>
          <a:lstStyle/>
          <a:p>
            <a:pPr indent="0" lvl="0" marL="0" marR="0" rtl="0" algn="l">
              <a:spcBef>
                <a:spcPts val="0"/>
              </a:spcBef>
              <a:spcAft>
                <a:spcPts val="0"/>
              </a:spcAft>
              <a:buNone/>
            </a:pPr>
            <a:r>
              <a:rPr lang="en" sz="1200"/>
              <a:t>Acceptance Criteria</a:t>
            </a:r>
            <a:endParaRPr sz="1200">
              <a:solidFill>
                <a:srgbClr val="333333"/>
              </a:solidFill>
            </a:endParaRPr>
          </a:p>
          <a:p>
            <a:pPr indent="0" lvl="0" marL="0" rtl="0" algn="just">
              <a:lnSpc>
                <a:spcPct val="115000"/>
              </a:lnSpc>
              <a:spcBef>
                <a:spcPts val="0"/>
              </a:spcBef>
              <a:spcAft>
                <a:spcPts val="0"/>
              </a:spcAft>
              <a:buNone/>
            </a:pPr>
            <a:r>
              <a:t/>
            </a:r>
            <a:endParaRPr sz="1000">
              <a:solidFill>
                <a:srgbClr val="333333"/>
              </a:solidFill>
            </a:endParaRPr>
          </a:p>
          <a:p>
            <a:pPr indent="-292100" lvl="0" marL="457200" rtl="0" algn="just">
              <a:lnSpc>
                <a:spcPct val="115000"/>
              </a:lnSpc>
              <a:spcBef>
                <a:spcPts val="0"/>
              </a:spcBef>
              <a:spcAft>
                <a:spcPts val="0"/>
              </a:spcAft>
              <a:buSzPts val="1000"/>
              <a:buChar char="●"/>
            </a:pPr>
            <a:r>
              <a:rPr lang="en" sz="1000"/>
              <a:t>Navigate to “Outstanding Bills” page where a tabular view of transactions that are overdue are displayed</a:t>
            </a:r>
            <a:endParaRPr sz="1000"/>
          </a:p>
          <a:p>
            <a:pPr indent="-292100" lvl="0" marL="457200" rtl="0" algn="just">
              <a:lnSpc>
                <a:spcPct val="115000"/>
              </a:lnSpc>
              <a:spcBef>
                <a:spcPts val="0"/>
              </a:spcBef>
              <a:spcAft>
                <a:spcPts val="0"/>
              </a:spcAft>
              <a:buSzPts val="1000"/>
              <a:buChar char="●"/>
            </a:pPr>
            <a:r>
              <a:rPr lang="en" sz="1000"/>
              <a:t>Further manipulation on the data can be done through filters i.e. depot, due today, overdue recently, overdue more than one week ago and overdue a month.</a:t>
            </a:r>
            <a:endParaRPr sz="1000"/>
          </a:p>
          <a:p>
            <a:pPr indent="-292100" lvl="0" marL="457200" rtl="0" algn="just">
              <a:lnSpc>
                <a:spcPct val="115000"/>
              </a:lnSpc>
              <a:spcBef>
                <a:spcPts val="0"/>
              </a:spcBef>
              <a:spcAft>
                <a:spcPts val="0"/>
              </a:spcAft>
              <a:buSzPts val="1000"/>
              <a:buChar char="●"/>
            </a:pPr>
            <a:r>
              <a:rPr lang="en" sz="1000"/>
              <a:t>On clicking on a bill further details would be displayed in a new window which can be closed by clicking the “close” button in the bottom left</a:t>
            </a:r>
            <a:endParaRPr sz="1000"/>
          </a:p>
          <a:p>
            <a:pPr indent="-292100" lvl="0" marL="457200" rtl="0" algn="just">
              <a:lnSpc>
                <a:spcPct val="115000"/>
              </a:lnSpc>
              <a:spcBef>
                <a:spcPts val="0"/>
              </a:spcBef>
              <a:spcAft>
                <a:spcPts val="0"/>
              </a:spcAft>
              <a:buSzPts val="1000"/>
              <a:buChar char="●"/>
            </a:pPr>
            <a:r>
              <a:rPr lang="en" sz="1000"/>
              <a:t>There will also be a column to colour code what each bill is overdue by (due today = yellow, overdue recently = yellow/orange, overdue more than one week ago = orange, overdue a month = red)</a:t>
            </a:r>
            <a:endParaRPr sz="1000">
              <a:solidFill>
                <a:srgbClr val="333333"/>
              </a:solidFill>
            </a:endParaRPr>
          </a:p>
          <a:p>
            <a:pPr indent="0" lvl="0" marL="457200" marR="0" rtl="0" algn="l">
              <a:spcBef>
                <a:spcPts val="0"/>
              </a:spcBef>
              <a:spcAft>
                <a:spcPts val="0"/>
              </a:spcAft>
              <a:buNone/>
            </a:pPr>
            <a:r>
              <a:t/>
            </a:r>
            <a:endParaRPr sz="1700">
              <a:latin typeface="Calibri"/>
              <a:ea typeface="Calibri"/>
              <a:cs typeface="Calibri"/>
              <a:sym typeface="Calibri"/>
            </a:endParaRPr>
          </a:p>
        </p:txBody>
      </p:sp>
      <p:sp>
        <p:nvSpPr>
          <p:cNvPr id="453" name="Google Shape;453;p30"/>
          <p:cNvSpPr/>
          <p:nvPr/>
        </p:nvSpPr>
        <p:spPr>
          <a:xfrm>
            <a:off x="8443526" y="82057"/>
            <a:ext cx="664500" cy="405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4</a:t>
            </a:r>
            <a:endParaRPr sz="1700">
              <a:latin typeface="Calibri"/>
              <a:ea typeface="Calibri"/>
              <a:cs typeface="Calibri"/>
              <a:sym typeface="Calibri"/>
            </a:endParaRPr>
          </a:p>
        </p:txBody>
      </p:sp>
      <p:sp>
        <p:nvSpPr>
          <p:cNvPr id="454" name="Google Shape;454;p30"/>
          <p:cNvSpPr/>
          <p:nvPr/>
        </p:nvSpPr>
        <p:spPr>
          <a:xfrm>
            <a:off x="7645988" y="82057"/>
            <a:ext cx="731100" cy="405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C</a:t>
            </a:r>
            <a:endParaRPr sz="1700">
              <a:latin typeface="Calibri"/>
              <a:ea typeface="Calibri"/>
              <a:cs typeface="Calibri"/>
              <a:sym typeface="Calibri"/>
            </a:endParaRPr>
          </a:p>
        </p:txBody>
      </p:sp>
      <p:sp>
        <p:nvSpPr>
          <p:cNvPr id="455" name="Google Shape;455;p30"/>
          <p:cNvSpPr/>
          <p:nvPr/>
        </p:nvSpPr>
        <p:spPr>
          <a:xfrm>
            <a:off x="36150" y="4212248"/>
            <a:ext cx="9072000" cy="8493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39550" lIns="79125" spcFirstLastPara="1" rIns="79125" wrap="square" tIns="31150">
            <a:noAutofit/>
          </a:bodyPr>
          <a:lstStyle/>
          <a:p>
            <a:pPr indent="0" lvl="0" marL="0" marR="0" rtl="0" algn="l">
              <a:spcBef>
                <a:spcPts val="0"/>
              </a:spcBef>
              <a:spcAft>
                <a:spcPts val="0"/>
              </a:spcAft>
              <a:buNone/>
            </a:pPr>
            <a:r>
              <a:rPr lang="en" sz="1200"/>
              <a:t>Notes</a:t>
            </a:r>
            <a:endParaRPr sz="1200"/>
          </a:p>
          <a:p>
            <a:pPr indent="-292100" lvl="0" marL="457200" marR="0" rtl="0" algn="l">
              <a:spcBef>
                <a:spcPts val="0"/>
              </a:spcBef>
              <a:spcAft>
                <a:spcPts val="0"/>
              </a:spcAft>
              <a:buSzPts val="1000"/>
              <a:buChar char="●"/>
            </a:pPr>
            <a:r>
              <a:rPr lang="en" sz="1000"/>
              <a:t>Does the overdue calculation on page load and not in the database</a:t>
            </a:r>
            <a:endParaRPr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31"/>
          <p:cNvSpPr/>
          <p:nvPr/>
        </p:nvSpPr>
        <p:spPr>
          <a:xfrm>
            <a:off x="36141" y="82057"/>
            <a:ext cx="664500" cy="405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18</a:t>
            </a:r>
            <a:endParaRPr b="0" i="0" sz="1700" u="none" cap="none" strike="noStrike">
              <a:latin typeface="Calibri"/>
              <a:ea typeface="Calibri"/>
              <a:cs typeface="Calibri"/>
              <a:sym typeface="Calibri"/>
            </a:endParaRPr>
          </a:p>
        </p:txBody>
      </p:sp>
      <p:sp>
        <p:nvSpPr>
          <p:cNvPr id="461" name="Google Shape;461;p31"/>
          <p:cNvSpPr/>
          <p:nvPr/>
        </p:nvSpPr>
        <p:spPr>
          <a:xfrm>
            <a:off x="767218" y="82057"/>
            <a:ext cx="6812400" cy="405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39550" lIns="79125" spcFirstLastPara="1" rIns="79125" wrap="square" tIns="39550">
            <a:noAutofit/>
          </a:bodyPr>
          <a:lstStyle/>
          <a:p>
            <a:pPr indent="0" lvl="0" marL="0" marR="0" rtl="0" algn="ctr">
              <a:spcBef>
                <a:spcPts val="0"/>
              </a:spcBef>
              <a:spcAft>
                <a:spcPts val="0"/>
              </a:spcAft>
              <a:buNone/>
            </a:pPr>
            <a:r>
              <a:rPr lang="en" sz="2400">
                <a:solidFill>
                  <a:schemeClr val="lt1"/>
                </a:solidFill>
                <a:latin typeface="Calibri"/>
                <a:ea typeface="Calibri"/>
                <a:cs typeface="Calibri"/>
                <a:sym typeface="Calibri"/>
              </a:rPr>
              <a:t>Homepage</a:t>
            </a:r>
            <a:r>
              <a:rPr lang="en" sz="2400">
                <a:solidFill>
                  <a:schemeClr val="lt1"/>
                </a:solidFill>
                <a:latin typeface="Calibri"/>
                <a:ea typeface="Calibri"/>
                <a:cs typeface="Calibri"/>
                <a:sym typeface="Calibri"/>
              </a:rPr>
              <a:t> For Employees</a:t>
            </a:r>
            <a:endParaRPr b="0" i="0" sz="2400" u="none" cap="none" strike="noStrike">
              <a:solidFill>
                <a:schemeClr val="lt1"/>
              </a:solidFill>
              <a:latin typeface="Calibri"/>
              <a:ea typeface="Calibri"/>
              <a:cs typeface="Calibri"/>
              <a:sym typeface="Calibri"/>
            </a:endParaRPr>
          </a:p>
        </p:txBody>
      </p:sp>
      <p:sp>
        <p:nvSpPr>
          <p:cNvPr id="462" name="Google Shape;462;p31"/>
          <p:cNvSpPr/>
          <p:nvPr/>
        </p:nvSpPr>
        <p:spPr>
          <a:xfrm>
            <a:off x="36150" y="616850"/>
            <a:ext cx="9072000" cy="4986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39550" lIns="79125" spcFirstLastPara="1" rIns="79125" wrap="square" tIns="39550">
            <a:noAutofit/>
          </a:bodyPr>
          <a:lstStyle/>
          <a:p>
            <a:pPr indent="0" lvl="0" marL="0" rtl="0" algn="just">
              <a:lnSpc>
                <a:spcPct val="115000"/>
              </a:lnSpc>
              <a:spcBef>
                <a:spcPts val="0"/>
              </a:spcBef>
              <a:spcAft>
                <a:spcPts val="0"/>
              </a:spcAft>
              <a:buClr>
                <a:srgbClr val="000000"/>
              </a:buClr>
              <a:buSzPts val="1100"/>
              <a:buFont typeface="Arial"/>
              <a:buNone/>
            </a:pPr>
            <a:r>
              <a:rPr lang="en" sz="1000"/>
              <a:t>As an employee, i want to have vehicle, inspection, and customer inserting, updating, searching and report generation in one place so that i can navigate when I’m working.</a:t>
            </a:r>
            <a:endParaRPr sz="1000"/>
          </a:p>
        </p:txBody>
      </p:sp>
      <p:sp>
        <p:nvSpPr>
          <p:cNvPr id="463" name="Google Shape;463;p31"/>
          <p:cNvSpPr/>
          <p:nvPr/>
        </p:nvSpPr>
        <p:spPr>
          <a:xfrm>
            <a:off x="36000" y="1224525"/>
            <a:ext cx="9072000" cy="28791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39550" lIns="79125" spcFirstLastPara="1" rIns="79125" wrap="square" tIns="31150">
            <a:noAutofit/>
          </a:bodyPr>
          <a:lstStyle/>
          <a:p>
            <a:pPr indent="0" lvl="0" marL="0" marR="0" rtl="0" algn="l">
              <a:spcBef>
                <a:spcPts val="0"/>
              </a:spcBef>
              <a:spcAft>
                <a:spcPts val="0"/>
              </a:spcAft>
              <a:buNone/>
            </a:pPr>
            <a:r>
              <a:rPr lang="en" sz="1200"/>
              <a:t>Acceptance Criteria</a:t>
            </a:r>
            <a:endParaRPr sz="1200"/>
          </a:p>
          <a:p>
            <a:pPr indent="0" lvl="0" marL="0" marR="0" rtl="0" algn="l">
              <a:spcBef>
                <a:spcPts val="0"/>
              </a:spcBef>
              <a:spcAft>
                <a:spcPts val="0"/>
              </a:spcAft>
              <a:buNone/>
            </a:pPr>
            <a:r>
              <a:t/>
            </a:r>
            <a:endParaRPr sz="1200"/>
          </a:p>
          <a:p>
            <a:pPr indent="-292100" lvl="0" marL="457200" rtl="0" algn="just">
              <a:lnSpc>
                <a:spcPct val="115000"/>
              </a:lnSpc>
              <a:spcBef>
                <a:spcPts val="0"/>
              </a:spcBef>
              <a:spcAft>
                <a:spcPts val="0"/>
              </a:spcAft>
              <a:buSzPts val="1000"/>
              <a:buChar char="●"/>
            </a:pPr>
            <a:r>
              <a:rPr lang="en" sz="1000"/>
              <a:t>When the employee successfully login to the system, the welcome page will have buttons, easy navigation links, statistics of vehicles as grids and widgets. Which may include:</a:t>
            </a:r>
            <a:endParaRPr sz="1000"/>
          </a:p>
          <a:p>
            <a:pPr indent="-292100" lvl="1" marL="914400" rtl="0" algn="just">
              <a:lnSpc>
                <a:spcPct val="115000"/>
              </a:lnSpc>
              <a:spcBef>
                <a:spcPts val="0"/>
              </a:spcBef>
              <a:spcAft>
                <a:spcPts val="0"/>
              </a:spcAft>
              <a:buSzPts val="1000"/>
              <a:buAutoNum type="alphaLcPeriod"/>
            </a:pPr>
            <a:r>
              <a:rPr lang="en" sz="1000"/>
              <a:t>Inspection button,</a:t>
            </a:r>
            <a:endParaRPr sz="1000"/>
          </a:p>
          <a:p>
            <a:pPr indent="-292100" lvl="1" marL="914400" rtl="0" algn="just">
              <a:lnSpc>
                <a:spcPct val="115000"/>
              </a:lnSpc>
              <a:spcBef>
                <a:spcPts val="0"/>
              </a:spcBef>
              <a:spcAft>
                <a:spcPts val="0"/>
              </a:spcAft>
              <a:buSzPts val="1000"/>
              <a:buAutoNum type="alphaLcPeriod"/>
            </a:pPr>
            <a:r>
              <a:rPr lang="en" sz="1000"/>
              <a:t>Customer managing buttons,</a:t>
            </a:r>
            <a:endParaRPr sz="1000"/>
          </a:p>
          <a:p>
            <a:pPr indent="-292100" lvl="1" marL="914400" rtl="0" algn="just">
              <a:lnSpc>
                <a:spcPct val="115000"/>
              </a:lnSpc>
              <a:spcBef>
                <a:spcPts val="0"/>
              </a:spcBef>
              <a:spcAft>
                <a:spcPts val="0"/>
              </a:spcAft>
              <a:buSzPts val="1000"/>
              <a:buAutoNum type="alphaLcPeriod"/>
            </a:pPr>
            <a:r>
              <a:rPr lang="en" sz="1000"/>
              <a:t>Vehicle managing buttons,</a:t>
            </a:r>
            <a:endParaRPr sz="1000"/>
          </a:p>
          <a:p>
            <a:pPr indent="-292100" lvl="1" marL="914400" rtl="0" algn="just">
              <a:lnSpc>
                <a:spcPct val="115000"/>
              </a:lnSpc>
              <a:spcBef>
                <a:spcPts val="0"/>
              </a:spcBef>
              <a:spcAft>
                <a:spcPts val="0"/>
              </a:spcAft>
              <a:buSzPts val="1000"/>
              <a:buAutoNum type="alphaLcPeriod"/>
            </a:pPr>
            <a:r>
              <a:rPr lang="en" sz="1000"/>
              <a:t>Board members will have reports, statistics of stores, sales, current active employees in the store,</a:t>
            </a:r>
            <a:endParaRPr sz="1000"/>
          </a:p>
          <a:p>
            <a:pPr indent="-292100" lvl="1" marL="914400" rtl="0" algn="just">
              <a:lnSpc>
                <a:spcPct val="115000"/>
              </a:lnSpc>
              <a:spcBef>
                <a:spcPts val="0"/>
              </a:spcBef>
              <a:spcAft>
                <a:spcPts val="0"/>
              </a:spcAft>
              <a:buSzPts val="1000"/>
              <a:buAutoNum type="alphaLcPeriod"/>
            </a:pPr>
            <a:r>
              <a:rPr lang="en" sz="1000"/>
              <a:t>Current weather, date and time of the stores,</a:t>
            </a:r>
            <a:endParaRPr sz="1000"/>
          </a:p>
          <a:p>
            <a:pPr indent="-292100" lvl="1" marL="914400" rtl="0" algn="just">
              <a:lnSpc>
                <a:spcPct val="115000"/>
              </a:lnSpc>
              <a:spcBef>
                <a:spcPts val="0"/>
              </a:spcBef>
              <a:spcAft>
                <a:spcPts val="0"/>
              </a:spcAft>
              <a:buSzPts val="1000"/>
              <a:buAutoNum type="alphaLcPeriod"/>
            </a:pPr>
            <a:r>
              <a:rPr lang="en" sz="1000"/>
              <a:t>Daily sales, notifications, alerts,</a:t>
            </a:r>
            <a:endParaRPr sz="1000"/>
          </a:p>
          <a:p>
            <a:pPr indent="-292100" lvl="0" marL="457200" rtl="0" algn="just">
              <a:lnSpc>
                <a:spcPct val="115000"/>
              </a:lnSpc>
              <a:spcBef>
                <a:spcPts val="0"/>
              </a:spcBef>
              <a:spcAft>
                <a:spcPts val="0"/>
              </a:spcAft>
              <a:buSzPts val="1000"/>
              <a:buChar char="●"/>
            </a:pPr>
            <a:r>
              <a:rPr lang="en" sz="1000"/>
              <a:t>The employees can click on any widget or button to navigate.  </a:t>
            </a:r>
            <a:endParaRPr sz="1000"/>
          </a:p>
          <a:p>
            <a:pPr indent="0" lvl="0" marL="457200" rtl="0" algn="just">
              <a:lnSpc>
                <a:spcPct val="115000"/>
              </a:lnSpc>
              <a:spcBef>
                <a:spcPts val="0"/>
              </a:spcBef>
              <a:spcAft>
                <a:spcPts val="0"/>
              </a:spcAft>
              <a:buClr>
                <a:srgbClr val="000000"/>
              </a:buClr>
              <a:buSzPts val="1100"/>
              <a:buFont typeface="Arial"/>
              <a:buNone/>
            </a:pPr>
            <a:r>
              <a:t/>
            </a:r>
            <a:endParaRPr sz="1000" u="sng"/>
          </a:p>
          <a:p>
            <a:pPr indent="0" lvl="0" marL="457200" rtl="0" algn="just">
              <a:lnSpc>
                <a:spcPct val="115000"/>
              </a:lnSpc>
              <a:spcBef>
                <a:spcPts val="0"/>
              </a:spcBef>
              <a:spcAft>
                <a:spcPts val="0"/>
              </a:spcAft>
              <a:buNone/>
            </a:pPr>
            <a:r>
              <a:t/>
            </a:r>
            <a:endParaRPr sz="1000"/>
          </a:p>
          <a:p>
            <a:pPr indent="0" lvl="0" marL="457200" marR="0" rtl="0" algn="l">
              <a:spcBef>
                <a:spcPts val="0"/>
              </a:spcBef>
              <a:spcAft>
                <a:spcPts val="0"/>
              </a:spcAft>
              <a:buNone/>
            </a:pPr>
            <a:r>
              <a:t/>
            </a:r>
            <a:endParaRPr sz="1700">
              <a:latin typeface="Calibri"/>
              <a:ea typeface="Calibri"/>
              <a:cs typeface="Calibri"/>
              <a:sym typeface="Calibri"/>
            </a:endParaRPr>
          </a:p>
        </p:txBody>
      </p:sp>
      <p:sp>
        <p:nvSpPr>
          <p:cNvPr id="464" name="Google Shape;464;p31"/>
          <p:cNvSpPr/>
          <p:nvPr/>
        </p:nvSpPr>
        <p:spPr>
          <a:xfrm>
            <a:off x="8443526" y="82057"/>
            <a:ext cx="664500" cy="405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8</a:t>
            </a:r>
            <a:endParaRPr sz="1700">
              <a:latin typeface="Calibri"/>
              <a:ea typeface="Calibri"/>
              <a:cs typeface="Calibri"/>
              <a:sym typeface="Calibri"/>
            </a:endParaRPr>
          </a:p>
        </p:txBody>
      </p:sp>
      <p:sp>
        <p:nvSpPr>
          <p:cNvPr id="465" name="Google Shape;465;p31"/>
          <p:cNvSpPr/>
          <p:nvPr/>
        </p:nvSpPr>
        <p:spPr>
          <a:xfrm>
            <a:off x="7645988" y="82057"/>
            <a:ext cx="731100" cy="405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W</a:t>
            </a:r>
            <a:endParaRPr sz="1700">
              <a:latin typeface="Calibri"/>
              <a:ea typeface="Calibri"/>
              <a:cs typeface="Calibri"/>
              <a:sym typeface="Calibri"/>
            </a:endParaRPr>
          </a:p>
        </p:txBody>
      </p:sp>
      <p:sp>
        <p:nvSpPr>
          <p:cNvPr id="466" name="Google Shape;466;p31"/>
          <p:cNvSpPr/>
          <p:nvPr/>
        </p:nvSpPr>
        <p:spPr>
          <a:xfrm>
            <a:off x="36150" y="4212248"/>
            <a:ext cx="9072000" cy="8493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39550" lIns="79125" spcFirstLastPara="1" rIns="79125" wrap="square" tIns="31150">
            <a:noAutofit/>
          </a:bodyPr>
          <a:lstStyle/>
          <a:p>
            <a:pPr indent="0" lvl="0" marL="0" marR="0" rtl="0" algn="l">
              <a:spcBef>
                <a:spcPts val="0"/>
              </a:spcBef>
              <a:spcAft>
                <a:spcPts val="0"/>
              </a:spcAft>
              <a:buNone/>
            </a:pPr>
            <a:r>
              <a:rPr lang="en" sz="1200"/>
              <a:t>Notes</a:t>
            </a:r>
            <a:endParaRPr sz="1200"/>
          </a:p>
          <a:p>
            <a:pPr indent="0" lvl="0" marL="152400" marR="0" rtl="0" algn="l">
              <a:spcBef>
                <a:spcPts val="0"/>
              </a:spcBef>
              <a:spcAft>
                <a:spcPts val="0"/>
              </a:spcAft>
              <a:buNone/>
            </a:pPr>
            <a:r>
              <a:t/>
            </a:r>
            <a:endParaRPr sz="17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idx="1" type="body"/>
          </p:nvPr>
        </p:nvSpPr>
        <p:spPr>
          <a:xfrm>
            <a:off x="147891" y="650632"/>
            <a:ext cx="8848200" cy="3944100"/>
          </a:xfrm>
          <a:prstGeom prst="rect">
            <a:avLst/>
          </a:prstGeom>
          <a:noFill/>
          <a:ln>
            <a:noFill/>
          </a:ln>
        </p:spPr>
        <p:txBody>
          <a:bodyPr anchorCtr="0" anchor="t" bIns="39550" lIns="79125" spcFirstLastPara="1" rIns="79125" wrap="square" tIns="39550">
            <a:noAutofit/>
          </a:bodyPr>
          <a:lstStyle/>
          <a:p>
            <a:pPr indent="0" lvl="0" marL="0" marR="0" rtl="0" algn="l">
              <a:spcBef>
                <a:spcPts val="0"/>
              </a:spcBef>
              <a:spcAft>
                <a:spcPts val="0"/>
              </a:spcAft>
              <a:buClr>
                <a:schemeClr val="dk1"/>
              </a:buClr>
              <a:buSzPts val="1700"/>
              <a:buFont typeface="Arial"/>
              <a:buNone/>
            </a:pPr>
            <a:r>
              <a:rPr b="1" lang="en" sz="1700">
                <a:solidFill>
                  <a:srgbClr val="134F5C"/>
                </a:solidFill>
              </a:rPr>
              <a:t>Roles - User</a:t>
            </a:r>
            <a:endParaRPr b="1" sz="1700">
              <a:solidFill>
                <a:srgbClr val="134F5C"/>
              </a:solidFill>
            </a:endParaRPr>
          </a:p>
          <a:p>
            <a:pPr indent="-336550" lvl="0" marL="914400" marR="0" rtl="0" algn="l">
              <a:spcBef>
                <a:spcPts val="0"/>
              </a:spcBef>
              <a:spcAft>
                <a:spcPts val="0"/>
              </a:spcAft>
              <a:buClr>
                <a:srgbClr val="134F5C"/>
              </a:buClr>
              <a:buSzPts val="1700"/>
              <a:buChar char="•"/>
            </a:pPr>
            <a:r>
              <a:rPr b="1" lang="en" sz="1700">
                <a:solidFill>
                  <a:srgbClr val="134F5C"/>
                </a:solidFill>
              </a:rPr>
              <a:t>Employee</a:t>
            </a:r>
            <a:endParaRPr b="1" sz="1700">
              <a:solidFill>
                <a:srgbClr val="134F5C"/>
              </a:solidFill>
            </a:endParaRPr>
          </a:p>
          <a:p>
            <a:pPr indent="-336550" lvl="1" marL="1371600" marR="0" rtl="0" algn="l">
              <a:spcBef>
                <a:spcPts val="0"/>
              </a:spcBef>
              <a:spcAft>
                <a:spcPts val="0"/>
              </a:spcAft>
              <a:buClr>
                <a:srgbClr val="134F5C"/>
              </a:buClr>
              <a:buSzPts val="1700"/>
              <a:buChar char="–"/>
            </a:pPr>
            <a:r>
              <a:rPr b="1" lang="en" sz="1700">
                <a:solidFill>
                  <a:srgbClr val="134F5C"/>
                </a:solidFill>
              </a:rPr>
              <a:t>Staff</a:t>
            </a:r>
            <a:endParaRPr b="1" sz="1700">
              <a:solidFill>
                <a:srgbClr val="134F5C"/>
              </a:solidFill>
            </a:endParaRPr>
          </a:p>
          <a:p>
            <a:pPr indent="-336550" lvl="1" marL="1371600" marR="0" rtl="0" algn="l">
              <a:spcBef>
                <a:spcPts val="0"/>
              </a:spcBef>
              <a:spcAft>
                <a:spcPts val="0"/>
              </a:spcAft>
              <a:buClr>
                <a:srgbClr val="134F5C"/>
              </a:buClr>
              <a:buSzPts val="1700"/>
              <a:buChar char="–"/>
            </a:pPr>
            <a:r>
              <a:rPr b="1" lang="en" sz="1700">
                <a:solidFill>
                  <a:srgbClr val="134F5C"/>
                </a:solidFill>
              </a:rPr>
              <a:t>Board Member</a:t>
            </a:r>
            <a:endParaRPr b="1" sz="1700">
              <a:solidFill>
                <a:srgbClr val="134F5C"/>
              </a:solidFill>
            </a:endParaRPr>
          </a:p>
          <a:p>
            <a:pPr indent="-336550" lvl="0" marL="914400" marR="0" rtl="0" algn="l">
              <a:spcBef>
                <a:spcPts val="0"/>
              </a:spcBef>
              <a:spcAft>
                <a:spcPts val="0"/>
              </a:spcAft>
              <a:buClr>
                <a:srgbClr val="134F5C"/>
              </a:buClr>
              <a:buSzPts val="1700"/>
              <a:buChar char="•"/>
            </a:pPr>
            <a:r>
              <a:rPr b="1" lang="en" sz="1700">
                <a:solidFill>
                  <a:srgbClr val="134F5C"/>
                </a:solidFill>
              </a:rPr>
              <a:t>Customer</a:t>
            </a:r>
            <a:endParaRPr b="1" sz="1700">
              <a:solidFill>
                <a:srgbClr val="134F5C"/>
              </a:solidFill>
            </a:endParaRPr>
          </a:p>
          <a:p>
            <a:pPr indent="0" lvl="0" marL="0" marR="0" rtl="0" algn="l">
              <a:spcBef>
                <a:spcPts val="0"/>
              </a:spcBef>
              <a:spcAft>
                <a:spcPts val="0"/>
              </a:spcAft>
              <a:buClr>
                <a:schemeClr val="dk1"/>
              </a:buClr>
              <a:buSzPts val="1700"/>
              <a:buFont typeface="Arial"/>
              <a:buNone/>
            </a:pPr>
            <a:r>
              <a:t/>
            </a:r>
            <a:endParaRPr b="1" sz="1700">
              <a:solidFill>
                <a:srgbClr val="134F5C"/>
              </a:solidFill>
            </a:endParaRPr>
          </a:p>
          <a:p>
            <a:pPr indent="0" lvl="0" marL="0" marR="0" rtl="0" algn="l">
              <a:spcBef>
                <a:spcPts val="0"/>
              </a:spcBef>
              <a:spcAft>
                <a:spcPts val="0"/>
              </a:spcAft>
              <a:buClr>
                <a:schemeClr val="dk1"/>
              </a:buClr>
              <a:buSzPts val="1700"/>
              <a:buFont typeface="Arial"/>
              <a:buNone/>
            </a:pPr>
            <a:r>
              <a:t/>
            </a:r>
            <a:endParaRPr b="1" sz="1700">
              <a:solidFill>
                <a:srgbClr val="134F5C"/>
              </a:solidFill>
            </a:endParaRPr>
          </a:p>
          <a:p>
            <a:pPr indent="0" lvl="0" marL="0" marR="0" rtl="0" algn="l">
              <a:spcBef>
                <a:spcPts val="0"/>
              </a:spcBef>
              <a:spcAft>
                <a:spcPts val="0"/>
              </a:spcAft>
              <a:buClr>
                <a:schemeClr val="dk1"/>
              </a:buClr>
              <a:buSzPts val="1700"/>
              <a:buFont typeface="Arial"/>
              <a:buNone/>
            </a:pPr>
            <a:r>
              <a:t/>
            </a:r>
            <a:endParaRPr sz="1700">
              <a:solidFill>
                <a:srgbClr val="134F5C"/>
              </a:solidFill>
            </a:endParaRPr>
          </a:p>
          <a:p>
            <a:pPr indent="0" lvl="0" marL="0" marR="0" rtl="0" algn="l">
              <a:spcBef>
                <a:spcPts val="800"/>
              </a:spcBef>
              <a:spcAft>
                <a:spcPts val="1600"/>
              </a:spcAft>
              <a:buClr>
                <a:schemeClr val="dk1"/>
              </a:buClr>
              <a:buSzPts val="1700"/>
              <a:buFont typeface="Arial"/>
              <a:buNone/>
            </a:pPr>
            <a:r>
              <a:t/>
            </a:r>
            <a:endParaRPr b="0" i="0" sz="1700" u="none" cap="none" strike="noStrike">
              <a:solidFill>
                <a:srgbClr val="134F5C"/>
              </a:solidFill>
              <a:latin typeface="Calibri"/>
              <a:ea typeface="Calibri"/>
              <a:cs typeface="Calibri"/>
              <a:sym typeface="Calibri"/>
            </a:endParaRPr>
          </a:p>
        </p:txBody>
      </p:sp>
      <p:sp>
        <p:nvSpPr>
          <p:cNvPr id="290" name="Google Shape;290;p15"/>
          <p:cNvSpPr/>
          <p:nvPr/>
        </p:nvSpPr>
        <p:spPr>
          <a:xfrm>
            <a:off x="93697" y="82057"/>
            <a:ext cx="8945696" cy="405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39550" lIns="79125" spcFirstLastPara="1" rIns="79125" wrap="square" tIns="39550">
            <a:noAutofit/>
          </a:bodyPr>
          <a:lstStyle/>
          <a:p>
            <a:pPr indent="0" lvl="0" marL="0" marR="0" rtl="0" algn="ctr">
              <a:spcBef>
                <a:spcPts val="0"/>
              </a:spcBef>
              <a:spcAft>
                <a:spcPts val="0"/>
              </a:spcAft>
              <a:buNone/>
            </a:pPr>
            <a:r>
              <a:rPr b="0" i="0" lang="en" sz="2400" u="none" cap="none" strike="noStrike">
                <a:solidFill>
                  <a:schemeClr val="lt1"/>
                </a:solidFill>
                <a:latin typeface="Calibri"/>
                <a:ea typeface="Calibri"/>
                <a:cs typeface="Calibri"/>
                <a:sym typeface="Calibri"/>
              </a:rPr>
              <a:t>System Roles</a:t>
            </a:r>
            <a:endParaRPr b="0" i="0" sz="24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p:nvPr/>
        </p:nvSpPr>
        <p:spPr>
          <a:xfrm>
            <a:off x="36141" y="82057"/>
            <a:ext cx="664615" cy="405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b="0" i="0" lang="en" sz="1700" u="none" cap="none" strike="noStrike">
                <a:latin typeface="Calibri"/>
                <a:ea typeface="Calibri"/>
                <a:cs typeface="Calibri"/>
                <a:sym typeface="Calibri"/>
              </a:rPr>
              <a:t>01</a:t>
            </a:r>
            <a:endParaRPr b="0" i="0" sz="1700" u="none" cap="none" strike="noStrike">
              <a:latin typeface="Calibri"/>
              <a:ea typeface="Calibri"/>
              <a:cs typeface="Calibri"/>
              <a:sym typeface="Calibri"/>
            </a:endParaRPr>
          </a:p>
        </p:txBody>
      </p:sp>
      <p:sp>
        <p:nvSpPr>
          <p:cNvPr id="296" name="Google Shape;296;p16"/>
          <p:cNvSpPr/>
          <p:nvPr/>
        </p:nvSpPr>
        <p:spPr>
          <a:xfrm>
            <a:off x="767218" y="82057"/>
            <a:ext cx="6812308" cy="405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39550" lIns="79125" spcFirstLastPara="1" rIns="79125" wrap="square" tIns="39550">
            <a:noAutofit/>
          </a:bodyPr>
          <a:lstStyle/>
          <a:p>
            <a:pPr indent="0" lvl="0" marL="0" marR="0" rtl="0" algn="ctr">
              <a:spcBef>
                <a:spcPts val="0"/>
              </a:spcBef>
              <a:spcAft>
                <a:spcPts val="0"/>
              </a:spcAft>
              <a:buNone/>
            </a:pPr>
            <a:r>
              <a:rPr lang="en" sz="2400">
                <a:solidFill>
                  <a:schemeClr val="lt1"/>
                </a:solidFill>
                <a:latin typeface="Calibri"/>
                <a:ea typeface="Calibri"/>
                <a:cs typeface="Calibri"/>
                <a:sym typeface="Calibri"/>
              </a:rPr>
              <a:t>View Car Locations</a:t>
            </a:r>
            <a:endParaRPr b="0" i="0" sz="2400" u="none" cap="none" strike="noStrike">
              <a:solidFill>
                <a:schemeClr val="lt1"/>
              </a:solidFill>
              <a:latin typeface="Calibri"/>
              <a:ea typeface="Calibri"/>
              <a:cs typeface="Calibri"/>
              <a:sym typeface="Calibri"/>
            </a:endParaRPr>
          </a:p>
        </p:txBody>
      </p:sp>
      <p:sp>
        <p:nvSpPr>
          <p:cNvPr id="297" name="Google Shape;297;p16"/>
          <p:cNvSpPr/>
          <p:nvPr/>
        </p:nvSpPr>
        <p:spPr>
          <a:xfrm>
            <a:off x="36150" y="616850"/>
            <a:ext cx="9072000" cy="4986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39550" lIns="79125" spcFirstLastPara="1" rIns="79125" wrap="square" tIns="39550">
            <a:noAutofit/>
          </a:bodyPr>
          <a:lstStyle/>
          <a:p>
            <a:pPr indent="0" lvl="0" marL="0" marR="0" rtl="0" algn="l">
              <a:spcBef>
                <a:spcPts val="0"/>
              </a:spcBef>
              <a:spcAft>
                <a:spcPts val="0"/>
              </a:spcAft>
              <a:buNone/>
            </a:pPr>
            <a:r>
              <a:rPr lang="en" sz="1000"/>
              <a:t>As a board member, I want to view the location of cars so that I know where to distribute the cars.</a:t>
            </a:r>
            <a:br>
              <a:rPr lang="en" sz="2100">
                <a:latin typeface="Calibri"/>
                <a:ea typeface="Calibri"/>
                <a:cs typeface="Calibri"/>
                <a:sym typeface="Calibri"/>
              </a:rPr>
            </a:br>
            <a:endParaRPr sz="2100">
              <a:latin typeface="Calibri"/>
              <a:ea typeface="Calibri"/>
              <a:cs typeface="Calibri"/>
              <a:sym typeface="Calibri"/>
            </a:endParaRPr>
          </a:p>
        </p:txBody>
      </p:sp>
      <p:sp>
        <p:nvSpPr>
          <p:cNvPr id="298" name="Google Shape;298;p16"/>
          <p:cNvSpPr/>
          <p:nvPr/>
        </p:nvSpPr>
        <p:spPr>
          <a:xfrm>
            <a:off x="36000" y="1224525"/>
            <a:ext cx="9072000" cy="28791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39550" lIns="79125" spcFirstLastPara="1" rIns="79125" wrap="square" tIns="31150">
            <a:noAutofit/>
          </a:bodyPr>
          <a:lstStyle/>
          <a:p>
            <a:pPr indent="0" lvl="0" marL="0" marR="0" rtl="0" algn="l">
              <a:spcBef>
                <a:spcPts val="0"/>
              </a:spcBef>
              <a:spcAft>
                <a:spcPts val="0"/>
              </a:spcAft>
              <a:buNone/>
            </a:pPr>
            <a:r>
              <a:rPr lang="en" sz="1200"/>
              <a:t>Acceptance Criteria</a:t>
            </a:r>
            <a:endParaRPr sz="1200"/>
          </a:p>
          <a:p>
            <a:pPr indent="0" lvl="0" marL="0" marR="0" rtl="0" algn="l">
              <a:spcBef>
                <a:spcPts val="0"/>
              </a:spcBef>
              <a:spcAft>
                <a:spcPts val="0"/>
              </a:spcAft>
              <a:buNone/>
            </a:pPr>
            <a:r>
              <a:t/>
            </a:r>
            <a:endParaRPr sz="1200"/>
          </a:p>
          <a:p>
            <a:pPr indent="-292100" lvl="0" marL="457200" rtl="0" algn="just">
              <a:lnSpc>
                <a:spcPct val="115000"/>
              </a:lnSpc>
              <a:spcBef>
                <a:spcPts val="0"/>
              </a:spcBef>
              <a:spcAft>
                <a:spcPts val="0"/>
              </a:spcAft>
              <a:buSzPts val="1000"/>
              <a:buChar char="●"/>
            </a:pPr>
            <a:r>
              <a:rPr lang="en" sz="1000"/>
              <a:t>“Vehicles” under the administrative tab in the welcome page directs into a new webpage displaying vehicles that are in store in a tabular form.</a:t>
            </a:r>
            <a:endParaRPr sz="1000" strike="sngStrike"/>
          </a:p>
          <a:p>
            <a:pPr indent="-292100" lvl="0" marL="457200" rtl="0" algn="just">
              <a:lnSpc>
                <a:spcPct val="115000"/>
              </a:lnSpc>
              <a:spcBef>
                <a:spcPts val="0"/>
              </a:spcBef>
              <a:spcAft>
                <a:spcPts val="0"/>
              </a:spcAft>
              <a:buSzPts val="1000"/>
              <a:buChar char="●"/>
            </a:pPr>
            <a:r>
              <a:rPr lang="en" sz="1000"/>
              <a:t>Within the table, data shown :</a:t>
            </a:r>
            <a:endParaRPr sz="1000"/>
          </a:p>
          <a:p>
            <a:pPr indent="-292100" lvl="1" marL="914400" rtl="0" algn="just">
              <a:lnSpc>
                <a:spcPct val="115000"/>
              </a:lnSpc>
              <a:spcBef>
                <a:spcPts val="0"/>
              </a:spcBef>
              <a:spcAft>
                <a:spcPts val="0"/>
              </a:spcAft>
              <a:buSzPts val="1000"/>
              <a:buAutoNum type="alphaLcPeriod"/>
            </a:pPr>
            <a:r>
              <a:rPr lang="en" sz="1000"/>
              <a:t>Vehicle license number</a:t>
            </a:r>
            <a:endParaRPr sz="1000"/>
          </a:p>
          <a:p>
            <a:pPr indent="-292100" lvl="1" marL="914400" rtl="0" algn="just">
              <a:lnSpc>
                <a:spcPct val="115000"/>
              </a:lnSpc>
              <a:spcBef>
                <a:spcPts val="0"/>
              </a:spcBef>
              <a:spcAft>
                <a:spcPts val="0"/>
              </a:spcAft>
              <a:buSzPts val="1000"/>
              <a:buAutoNum type="alphaLcPeriod"/>
            </a:pPr>
            <a:r>
              <a:rPr lang="en" sz="1000"/>
              <a:t>Vehicle type,</a:t>
            </a:r>
            <a:endParaRPr sz="1000"/>
          </a:p>
          <a:p>
            <a:pPr indent="-292100" lvl="1" marL="914400" rtl="0" algn="just">
              <a:lnSpc>
                <a:spcPct val="115000"/>
              </a:lnSpc>
              <a:spcBef>
                <a:spcPts val="0"/>
              </a:spcBef>
              <a:spcAft>
                <a:spcPts val="0"/>
              </a:spcAft>
              <a:buSzPts val="1000"/>
              <a:buAutoNum type="alphaLcPeriod"/>
            </a:pPr>
            <a:r>
              <a:rPr lang="en" sz="1000"/>
              <a:t>Model,</a:t>
            </a:r>
            <a:endParaRPr sz="1000"/>
          </a:p>
          <a:p>
            <a:pPr indent="-292100" lvl="1" marL="914400" rtl="0" algn="just">
              <a:lnSpc>
                <a:spcPct val="115000"/>
              </a:lnSpc>
              <a:spcBef>
                <a:spcPts val="0"/>
              </a:spcBef>
              <a:spcAft>
                <a:spcPts val="0"/>
              </a:spcAft>
              <a:buSzPts val="1000"/>
              <a:buAutoNum type="alphaLcPeriod"/>
            </a:pPr>
            <a:r>
              <a:rPr lang="en" sz="1000"/>
              <a:t>Make,</a:t>
            </a:r>
            <a:endParaRPr sz="1000"/>
          </a:p>
          <a:p>
            <a:pPr indent="-292100" lvl="1" marL="914400" rtl="0" algn="just">
              <a:lnSpc>
                <a:spcPct val="115000"/>
              </a:lnSpc>
              <a:spcBef>
                <a:spcPts val="0"/>
              </a:spcBef>
              <a:spcAft>
                <a:spcPts val="0"/>
              </a:spcAft>
              <a:buSzPts val="1000"/>
              <a:buAutoNum type="alphaLcPeriod"/>
            </a:pPr>
            <a:r>
              <a:rPr lang="en" sz="1000"/>
              <a:t>Store location,</a:t>
            </a:r>
            <a:endParaRPr sz="1000"/>
          </a:p>
          <a:p>
            <a:pPr indent="-292100" lvl="1" marL="914400" rtl="0" algn="just">
              <a:lnSpc>
                <a:spcPct val="115000"/>
              </a:lnSpc>
              <a:spcBef>
                <a:spcPts val="0"/>
              </a:spcBef>
              <a:spcAft>
                <a:spcPts val="0"/>
              </a:spcAft>
              <a:buSzPts val="1000"/>
              <a:buAutoNum type="alphaLcPeriod"/>
            </a:pPr>
            <a:r>
              <a:rPr lang="en" sz="1000"/>
              <a:t>Date range,</a:t>
            </a:r>
            <a:endParaRPr sz="1000"/>
          </a:p>
          <a:p>
            <a:pPr indent="-292100" lvl="1" marL="914400" rtl="0" algn="just">
              <a:lnSpc>
                <a:spcPct val="115000"/>
              </a:lnSpc>
              <a:spcBef>
                <a:spcPts val="0"/>
              </a:spcBef>
              <a:spcAft>
                <a:spcPts val="0"/>
              </a:spcAft>
              <a:buSzPts val="1000"/>
              <a:buAutoNum type="alphaLcPeriod"/>
            </a:pPr>
            <a:r>
              <a:rPr lang="en" sz="1000"/>
              <a:t>Price range,</a:t>
            </a:r>
            <a:endParaRPr sz="1000"/>
          </a:p>
          <a:p>
            <a:pPr indent="-292100" lvl="1" marL="914400" rtl="0" algn="just">
              <a:lnSpc>
                <a:spcPct val="115000"/>
              </a:lnSpc>
              <a:spcBef>
                <a:spcPts val="0"/>
              </a:spcBef>
              <a:spcAft>
                <a:spcPts val="0"/>
              </a:spcAft>
              <a:buSzPts val="1000"/>
              <a:buAutoNum type="alphaLcPeriod"/>
            </a:pPr>
            <a:r>
              <a:rPr lang="en" sz="1000"/>
              <a:t>Seating capacity,</a:t>
            </a:r>
            <a:endParaRPr sz="1000"/>
          </a:p>
          <a:p>
            <a:pPr indent="-292100" lvl="1" marL="914400" rtl="0" algn="just">
              <a:lnSpc>
                <a:spcPct val="115000"/>
              </a:lnSpc>
              <a:spcBef>
                <a:spcPts val="0"/>
              </a:spcBef>
              <a:spcAft>
                <a:spcPts val="0"/>
              </a:spcAft>
              <a:buSzPts val="1000"/>
              <a:buAutoNum type="alphaLcPeriod"/>
            </a:pPr>
            <a:r>
              <a:rPr lang="en" sz="1000"/>
              <a:t>Drive type</a:t>
            </a:r>
            <a:endParaRPr sz="1000"/>
          </a:p>
          <a:p>
            <a:pPr indent="-292100" lvl="0" marL="457200" rtl="0" algn="just">
              <a:lnSpc>
                <a:spcPct val="115000"/>
              </a:lnSpc>
              <a:spcBef>
                <a:spcPts val="0"/>
              </a:spcBef>
              <a:spcAft>
                <a:spcPts val="0"/>
              </a:spcAft>
              <a:buSzPts val="1000"/>
              <a:buChar char="●"/>
            </a:pPr>
            <a:r>
              <a:rPr lang="en" sz="1000"/>
              <a:t>The table can be sorted by location and filtered by location to display the vehicles in each store.</a:t>
            </a:r>
            <a:endParaRPr sz="1000"/>
          </a:p>
          <a:p>
            <a:pPr indent="0" lvl="0" marL="457200" marR="0" rtl="0" algn="l">
              <a:spcBef>
                <a:spcPts val="0"/>
              </a:spcBef>
              <a:spcAft>
                <a:spcPts val="0"/>
              </a:spcAft>
              <a:buNone/>
            </a:pPr>
            <a:r>
              <a:t/>
            </a:r>
            <a:endParaRPr sz="1700">
              <a:latin typeface="Calibri"/>
              <a:ea typeface="Calibri"/>
              <a:cs typeface="Calibri"/>
              <a:sym typeface="Calibri"/>
            </a:endParaRPr>
          </a:p>
        </p:txBody>
      </p:sp>
      <p:sp>
        <p:nvSpPr>
          <p:cNvPr id="299" name="Google Shape;299;p16"/>
          <p:cNvSpPr/>
          <p:nvPr/>
        </p:nvSpPr>
        <p:spPr>
          <a:xfrm>
            <a:off x="8443526" y="82057"/>
            <a:ext cx="664500" cy="405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4</a:t>
            </a:r>
            <a:endParaRPr sz="1700">
              <a:latin typeface="Calibri"/>
              <a:ea typeface="Calibri"/>
              <a:cs typeface="Calibri"/>
              <a:sym typeface="Calibri"/>
            </a:endParaRPr>
          </a:p>
        </p:txBody>
      </p:sp>
      <p:sp>
        <p:nvSpPr>
          <p:cNvPr id="300" name="Google Shape;300;p16"/>
          <p:cNvSpPr/>
          <p:nvPr/>
        </p:nvSpPr>
        <p:spPr>
          <a:xfrm>
            <a:off x="7645988" y="82057"/>
            <a:ext cx="731100" cy="405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M</a:t>
            </a:r>
            <a:endParaRPr sz="1700">
              <a:latin typeface="Calibri"/>
              <a:ea typeface="Calibri"/>
              <a:cs typeface="Calibri"/>
              <a:sym typeface="Calibri"/>
            </a:endParaRPr>
          </a:p>
        </p:txBody>
      </p:sp>
      <p:sp>
        <p:nvSpPr>
          <p:cNvPr id="301" name="Google Shape;301;p16"/>
          <p:cNvSpPr/>
          <p:nvPr/>
        </p:nvSpPr>
        <p:spPr>
          <a:xfrm>
            <a:off x="36150" y="4212248"/>
            <a:ext cx="9072000" cy="8493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39550" lIns="79125" spcFirstLastPara="1" rIns="79125" wrap="square" tIns="31150">
            <a:noAutofit/>
          </a:bodyPr>
          <a:lstStyle/>
          <a:p>
            <a:pPr indent="0" lvl="0" marL="0" marR="0" rtl="0" algn="l">
              <a:spcBef>
                <a:spcPts val="0"/>
              </a:spcBef>
              <a:spcAft>
                <a:spcPts val="0"/>
              </a:spcAft>
              <a:buNone/>
            </a:pPr>
            <a:r>
              <a:rPr lang="en" sz="1200"/>
              <a:t>Notes</a:t>
            </a:r>
            <a:endParaRPr sz="1200"/>
          </a:p>
          <a:p>
            <a:pPr indent="-292100" lvl="0" marL="457200" marR="0" rtl="0" algn="l">
              <a:spcBef>
                <a:spcPts val="0"/>
              </a:spcBef>
              <a:spcAft>
                <a:spcPts val="0"/>
              </a:spcAft>
              <a:buSzPts val="1000"/>
              <a:buChar char="●"/>
            </a:pPr>
            <a:r>
              <a:rPr lang="en" sz="1000"/>
              <a:t>Different than as it is a view to determine where to place new cars and such</a:t>
            </a:r>
            <a:endParaRPr sz="1000"/>
          </a:p>
          <a:p>
            <a:pPr indent="0" lvl="0" marL="152400" marR="0" rtl="0" algn="l">
              <a:spcBef>
                <a:spcPts val="0"/>
              </a:spcBef>
              <a:spcAft>
                <a:spcPts val="0"/>
              </a:spcAft>
              <a:buNone/>
            </a:pPr>
            <a:r>
              <a:t/>
            </a:r>
            <a:endParaRPr sz="17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17"/>
          <p:cNvSpPr/>
          <p:nvPr/>
        </p:nvSpPr>
        <p:spPr>
          <a:xfrm>
            <a:off x="36141" y="82057"/>
            <a:ext cx="664500" cy="405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b="0" i="0" lang="en" sz="1700" u="none" cap="none" strike="noStrike">
                <a:latin typeface="Calibri"/>
                <a:ea typeface="Calibri"/>
                <a:cs typeface="Calibri"/>
                <a:sym typeface="Calibri"/>
              </a:rPr>
              <a:t>0</a:t>
            </a:r>
            <a:r>
              <a:rPr lang="en" sz="1700">
                <a:latin typeface="Calibri"/>
                <a:ea typeface="Calibri"/>
                <a:cs typeface="Calibri"/>
                <a:sym typeface="Calibri"/>
              </a:rPr>
              <a:t>2</a:t>
            </a:r>
            <a:endParaRPr b="0" i="0" sz="1700" u="none" cap="none" strike="noStrike">
              <a:latin typeface="Calibri"/>
              <a:ea typeface="Calibri"/>
              <a:cs typeface="Calibri"/>
              <a:sym typeface="Calibri"/>
            </a:endParaRPr>
          </a:p>
        </p:txBody>
      </p:sp>
      <p:sp>
        <p:nvSpPr>
          <p:cNvPr id="307" name="Google Shape;307;p17"/>
          <p:cNvSpPr/>
          <p:nvPr/>
        </p:nvSpPr>
        <p:spPr>
          <a:xfrm>
            <a:off x="767218" y="82057"/>
            <a:ext cx="6812400" cy="405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39550" lIns="79125" spcFirstLastPara="1" rIns="79125" wrap="square" tIns="39550">
            <a:noAutofit/>
          </a:bodyPr>
          <a:lstStyle/>
          <a:p>
            <a:pPr indent="0" lvl="0" marL="0" marR="0" rtl="0" algn="ctr">
              <a:spcBef>
                <a:spcPts val="0"/>
              </a:spcBef>
              <a:spcAft>
                <a:spcPts val="0"/>
              </a:spcAft>
              <a:buNone/>
            </a:pPr>
            <a:r>
              <a:rPr lang="en" sz="2400">
                <a:solidFill>
                  <a:schemeClr val="lt1"/>
                </a:solidFill>
                <a:latin typeface="Calibri"/>
                <a:ea typeface="Calibri"/>
                <a:cs typeface="Calibri"/>
                <a:sym typeface="Calibri"/>
              </a:rPr>
              <a:t>Manage Staff Details</a:t>
            </a:r>
            <a:endParaRPr b="0" i="0" sz="2400" u="none" cap="none" strike="noStrike">
              <a:solidFill>
                <a:schemeClr val="lt1"/>
              </a:solidFill>
              <a:latin typeface="Calibri"/>
              <a:ea typeface="Calibri"/>
              <a:cs typeface="Calibri"/>
              <a:sym typeface="Calibri"/>
            </a:endParaRPr>
          </a:p>
        </p:txBody>
      </p:sp>
      <p:sp>
        <p:nvSpPr>
          <p:cNvPr id="308" name="Google Shape;308;p17"/>
          <p:cNvSpPr/>
          <p:nvPr/>
        </p:nvSpPr>
        <p:spPr>
          <a:xfrm>
            <a:off x="36150" y="616850"/>
            <a:ext cx="9072000" cy="4986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39550" lIns="79125" spcFirstLastPara="1" rIns="79125" wrap="square" tIns="39550">
            <a:noAutofit/>
          </a:bodyPr>
          <a:lstStyle/>
          <a:p>
            <a:pPr indent="0" lvl="0" marL="0" marR="0" rtl="0" algn="l">
              <a:spcBef>
                <a:spcPts val="0"/>
              </a:spcBef>
              <a:spcAft>
                <a:spcPts val="0"/>
              </a:spcAft>
              <a:buNone/>
            </a:pPr>
            <a:r>
              <a:rPr lang="en" sz="1000"/>
              <a:t>As a board member, I want to modify staff details such as inserting, deleting, searching and viewing it so that I can have the ability to change, update and view my staff details.</a:t>
            </a:r>
            <a:br>
              <a:rPr lang="en" sz="2100">
                <a:latin typeface="Calibri"/>
                <a:ea typeface="Calibri"/>
                <a:cs typeface="Calibri"/>
                <a:sym typeface="Calibri"/>
              </a:rPr>
            </a:br>
            <a:endParaRPr sz="2100">
              <a:latin typeface="Calibri"/>
              <a:ea typeface="Calibri"/>
              <a:cs typeface="Calibri"/>
              <a:sym typeface="Calibri"/>
            </a:endParaRPr>
          </a:p>
        </p:txBody>
      </p:sp>
      <p:sp>
        <p:nvSpPr>
          <p:cNvPr id="309" name="Google Shape;309;p17"/>
          <p:cNvSpPr/>
          <p:nvPr/>
        </p:nvSpPr>
        <p:spPr>
          <a:xfrm>
            <a:off x="36000" y="1224525"/>
            <a:ext cx="9072000" cy="28791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39550" lIns="79125" spcFirstLastPara="1" rIns="79125" wrap="square" tIns="31150">
            <a:noAutofit/>
          </a:bodyPr>
          <a:lstStyle/>
          <a:p>
            <a:pPr indent="0" lvl="0" marL="0" marR="0" rtl="0" algn="l">
              <a:spcBef>
                <a:spcPts val="0"/>
              </a:spcBef>
              <a:spcAft>
                <a:spcPts val="0"/>
              </a:spcAft>
              <a:buNone/>
            </a:pPr>
            <a:r>
              <a:rPr lang="en" sz="1200"/>
              <a:t>Acceptance Criteria</a:t>
            </a:r>
            <a:endParaRPr sz="1200"/>
          </a:p>
          <a:p>
            <a:pPr indent="0" lvl="0" marL="0" marR="0" rtl="0" algn="l">
              <a:spcBef>
                <a:spcPts val="0"/>
              </a:spcBef>
              <a:spcAft>
                <a:spcPts val="0"/>
              </a:spcAft>
              <a:buNone/>
            </a:pPr>
            <a:r>
              <a:t/>
            </a:r>
            <a:endParaRPr sz="1200"/>
          </a:p>
          <a:p>
            <a:pPr indent="-292100" lvl="0" marL="457200" rtl="0" algn="just">
              <a:lnSpc>
                <a:spcPct val="115000"/>
              </a:lnSpc>
              <a:spcBef>
                <a:spcPts val="0"/>
              </a:spcBef>
              <a:spcAft>
                <a:spcPts val="0"/>
              </a:spcAft>
              <a:buSzPts val="1000"/>
              <a:buChar char="●"/>
            </a:pPr>
            <a:r>
              <a:rPr lang="en" sz="1000"/>
              <a:t>“Manage Staff” under the administrative tab in the welcome page directs into a new webpage displaying staff details in tabular form.</a:t>
            </a:r>
            <a:endParaRPr sz="1000"/>
          </a:p>
          <a:p>
            <a:pPr indent="-292100" lvl="0" marL="457200" rtl="0" algn="just">
              <a:lnSpc>
                <a:spcPct val="115000"/>
              </a:lnSpc>
              <a:spcBef>
                <a:spcPts val="0"/>
              </a:spcBef>
              <a:spcAft>
                <a:spcPts val="0"/>
              </a:spcAft>
              <a:buSzPts val="1000"/>
              <a:buChar char="●"/>
            </a:pPr>
            <a:r>
              <a:rPr lang="en" sz="1000"/>
              <a:t>The table shows the staff details such as Name, Address, Date Of Birth, TFN, Phone Number, Email.</a:t>
            </a:r>
            <a:endParaRPr sz="1000"/>
          </a:p>
          <a:p>
            <a:pPr indent="-292100" lvl="0" marL="457200" rtl="0" algn="just">
              <a:lnSpc>
                <a:spcPct val="115000"/>
              </a:lnSpc>
              <a:spcBef>
                <a:spcPts val="0"/>
              </a:spcBef>
              <a:spcAft>
                <a:spcPts val="0"/>
              </a:spcAft>
              <a:buSzPts val="1000"/>
              <a:buChar char="●"/>
            </a:pPr>
            <a:r>
              <a:rPr lang="en" sz="1000"/>
              <a:t>Above the table there will be 2 main controls : “Create Staff” button , Search button.</a:t>
            </a:r>
            <a:endParaRPr sz="1000"/>
          </a:p>
          <a:p>
            <a:pPr indent="-292100" lvl="0" marL="457200" rtl="0" algn="just">
              <a:lnSpc>
                <a:spcPct val="115000"/>
              </a:lnSpc>
              <a:spcBef>
                <a:spcPts val="0"/>
              </a:spcBef>
              <a:spcAft>
                <a:spcPts val="0"/>
              </a:spcAft>
              <a:buSzPts val="1000"/>
              <a:buChar char="●"/>
            </a:pPr>
            <a:r>
              <a:rPr lang="en" sz="1000"/>
              <a:t>Create staff button will navigate them to another page which will have text fields which includes:</a:t>
            </a:r>
            <a:endParaRPr sz="1000"/>
          </a:p>
          <a:p>
            <a:pPr indent="-292100" lvl="1" marL="914400" rtl="0" algn="just">
              <a:lnSpc>
                <a:spcPct val="115000"/>
              </a:lnSpc>
              <a:spcBef>
                <a:spcPts val="0"/>
              </a:spcBef>
              <a:spcAft>
                <a:spcPts val="0"/>
              </a:spcAft>
              <a:buSzPts val="1000"/>
              <a:buAutoNum type="alphaLcPeriod"/>
            </a:pPr>
            <a:r>
              <a:rPr lang="en" sz="1000"/>
              <a:t>Name, address, date of birth, TFN, contact number, email and other employee related fields.</a:t>
            </a:r>
            <a:endParaRPr sz="1000"/>
          </a:p>
          <a:p>
            <a:pPr indent="-292100" lvl="0" marL="457200" rtl="0" algn="just">
              <a:lnSpc>
                <a:spcPct val="115000"/>
              </a:lnSpc>
              <a:spcBef>
                <a:spcPts val="0"/>
              </a:spcBef>
              <a:spcAft>
                <a:spcPts val="0"/>
              </a:spcAft>
              <a:buSzPts val="1000"/>
              <a:buChar char="●"/>
            </a:pPr>
            <a:r>
              <a:rPr lang="en" sz="1000"/>
              <a:t>Each field will be validated and once the board member clicks create the staff member will be created and an email will be sent to the staff with the login details.</a:t>
            </a:r>
            <a:endParaRPr sz="1000"/>
          </a:p>
          <a:p>
            <a:pPr indent="-292100" lvl="0" marL="457200" rtl="0" algn="just">
              <a:lnSpc>
                <a:spcPct val="115000"/>
              </a:lnSpc>
              <a:spcBef>
                <a:spcPts val="0"/>
              </a:spcBef>
              <a:spcAft>
                <a:spcPts val="0"/>
              </a:spcAft>
              <a:buSzPts val="1000"/>
              <a:buChar char="●"/>
            </a:pPr>
            <a:r>
              <a:rPr lang="en" sz="1000"/>
              <a:t>There will be a button beside each row: “View Staff”.</a:t>
            </a:r>
            <a:endParaRPr sz="1000"/>
          </a:p>
          <a:p>
            <a:pPr indent="-292100" lvl="0" marL="457200" rtl="0" algn="just">
              <a:lnSpc>
                <a:spcPct val="115000"/>
              </a:lnSpc>
              <a:spcBef>
                <a:spcPts val="0"/>
              </a:spcBef>
              <a:spcAft>
                <a:spcPts val="0"/>
              </a:spcAft>
              <a:buSzPts val="1000"/>
              <a:buChar char="●"/>
            </a:pPr>
            <a:r>
              <a:rPr lang="en" sz="1000"/>
              <a:t>When “View Staff” button is clicked, board member will be navigated to a new page which will be similar to the create staff page but with all data filled in to the text field. The board member can click the “Edit” button above the form to edit the staff details.</a:t>
            </a:r>
            <a:endParaRPr sz="1000"/>
          </a:p>
          <a:p>
            <a:pPr indent="-292100" lvl="1" marL="914400" rtl="0" algn="just">
              <a:lnSpc>
                <a:spcPct val="115000"/>
              </a:lnSpc>
              <a:spcBef>
                <a:spcPts val="0"/>
              </a:spcBef>
              <a:spcAft>
                <a:spcPts val="0"/>
              </a:spcAft>
              <a:buSzPts val="1000"/>
              <a:buAutoNum type="alphaLcPeriod"/>
            </a:pPr>
            <a:r>
              <a:rPr lang="en" sz="1000"/>
              <a:t>“Save” and “Cancel” buttons will be at the bottom and save will save all changes, and cancel will navigate them back to view all staff details page.</a:t>
            </a:r>
            <a:endParaRPr sz="1000"/>
          </a:p>
          <a:p>
            <a:pPr indent="-292100" lvl="0" marL="457200" rtl="0" algn="just">
              <a:lnSpc>
                <a:spcPct val="115000"/>
              </a:lnSpc>
              <a:spcBef>
                <a:spcPts val="0"/>
              </a:spcBef>
              <a:spcAft>
                <a:spcPts val="0"/>
              </a:spcAft>
              <a:buSzPts val="1000"/>
              <a:buChar char="●"/>
            </a:pPr>
            <a:r>
              <a:rPr lang="en" sz="1000"/>
              <a:t>When “Remove” button is clicked, the selected staff will be deleted and the login will be disabled for the staff member.</a:t>
            </a:r>
            <a:r>
              <a:rPr lang="en" sz="1000"/>
              <a:t>.</a:t>
            </a:r>
            <a:endParaRPr sz="1700">
              <a:latin typeface="Calibri"/>
              <a:ea typeface="Calibri"/>
              <a:cs typeface="Calibri"/>
              <a:sym typeface="Calibri"/>
            </a:endParaRPr>
          </a:p>
        </p:txBody>
      </p:sp>
      <p:sp>
        <p:nvSpPr>
          <p:cNvPr id="310" name="Google Shape;310;p17"/>
          <p:cNvSpPr/>
          <p:nvPr/>
        </p:nvSpPr>
        <p:spPr>
          <a:xfrm>
            <a:off x="8443526" y="82057"/>
            <a:ext cx="664500" cy="405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16</a:t>
            </a:r>
            <a:endParaRPr sz="1700">
              <a:latin typeface="Calibri"/>
              <a:ea typeface="Calibri"/>
              <a:cs typeface="Calibri"/>
              <a:sym typeface="Calibri"/>
            </a:endParaRPr>
          </a:p>
        </p:txBody>
      </p:sp>
      <p:sp>
        <p:nvSpPr>
          <p:cNvPr id="311" name="Google Shape;311;p17"/>
          <p:cNvSpPr/>
          <p:nvPr/>
        </p:nvSpPr>
        <p:spPr>
          <a:xfrm>
            <a:off x="7645988" y="82057"/>
            <a:ext cx="731100" cy="405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M</a:t>
            </a:r>
            <a:endParaRPr sz="1700">
              <a:latin typeface="Calibri"/>
              <a:ea typeface="Calibri"/>
              <a:cs typeface="Calibri"/>
              <a:sym typeface="Calibri"/>
            </a:endParaRPr>
          </a:p>
        </p:txBody>
      </p:sp>
      <p:sp>
        <p:nvSpPr>
          <p:cNvPr id="312" name="Google Shape;312;p17"/>
          <p:cNvSpPr/>
          <p:nvPr/>
        </p:nvSpPr>
        <p:spPr>
          <a:xfrm>
            <a:off x="36150" y="4212248"/>
            <a:ext cx="9072000" cy="8493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39550" lIns="79125" spcFirstLastPara="1" rIns="79125" wrap="square" tIns="31150">
            <a:noAutofit/>
          </a:bodyPr>
          <a:lstStyle/>
          <a:p>
            <a:pPr indent="0" lvl="0" marL="0" marR="0" rtl="0" algn="l">
              <a:spcBef>
                <a:spcPts val="0"/>
              </a:spcBef>
              <a:spcAft>
                <a:spcPts val="0"/>
              </a:spcAft>
              <a:buNone/>
            </a:pPr>
            <a:r>
              <a:rPr lang="en" sz="1200"/>
              <a:t>Notes</a:t>
            </a:r>
            <a:endParaRPr sz="1200"/>
          </a:p>
          <a:p>
            <a:pPr indent="-292100" lvl="0" marL="457200" rtl="0" algn="just">
              <a:lnSpc>
                <a:spcPct val="115000"/>
              </a:lnSpc>
              <a:spcBef>
                <a:spcPts val="0"/>
              </a:spcBef>
              <a:spcAft>
                <a:spcPts val="0"/>
              </a:spcAft>
              <a:buSzPts val="1000"/>
              <a:buChar char="●"/>
            </a:pPr>
            <a:r>
              <a:rPr lang="en" sz="1000"/>
              <a:t>The records will be kept as disabled in the database instead of deleting form it.</a:t>
            </a:r>
            <a:endParaRPr sz="17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18"/>
          <p:cNvSpPr/>
          <p:nvPr/>
        </p:nvSpPr>
        <p:spPr>
          <a:xfrm>
            <a:off x="36141" y="82057"/>
            <a:ext cx="664500" cy="405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b="0" i="0" lang="en" sz="1700" u="none" cap="none" strike="noStrike">
                <a:latin typeface="Calibri"/>
                <a:ea typeface="Calibri"/>
                <a:cs typeface="Calibri"/>
                <a:sym typeface="Calibri"/>
              </a:rPr>
              <a:t>0</a:t>
            </a:r>
            <a:r>
              <a:rPr lang="en" sz="1700">
                <a:latin typeface="Calibri"/>
                <a:ea typeface="Calibri"/>
                <a:cs typeface="Calibri"/>
                <a:sym typeface="Calibri"/>
              </a:rPr>
              <a:t>3</a:t>
            </a:r>
            <a:endParaRPr b="0" i="0" sz="1700" u="none" cap="none" strike="noStrike">
              <a:latin typeface="Calibri"/>
              <a:ea typeface="Calibri"/>
              <a:cs typeface="Calibri"/>
              <a:sym typeface="Calibri"/>
            </a:endParaRPr>
          </a:p>
        </p:txBody>
      </p:sp>
      <p:sp>
        <p:nvSpPr>
          <p:cNvPr id="318" name="Google Shape;318;p18"/>
          <p:cNvSpPr/>
          <p:nvPr/>
        </p:nvSpPr>
        <p:spPr>
          <a:xfrm>
            <a:off x="767218" y="82057"/>
            <a:ext cx="6812400" cy="405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39550" lIns="79125" spcFirstLastPara="1" rIns="79125" wrap="square" tIns="39550">
            <a:noAutofit/>
          </a:bodyPr>
          <a:lstStyle/>
          <a:p>
            <a:pPr indent="0" lvl="0" marL="0" marR="0" rtl="0" algn="ctr">
              <a:spcBef>
                <a:spcPts val="0"/>
              </a:spcBef>
              <a:spcAft>
                <a:spcPts val="0"/>
              </a:spcAft>
              <a:buNone/>
            </a:pPr>
            <a:r>
              <a:rPr lang="en" sz="2400">
                <a:solidFill>
                  <a:schemeClr val="lt1"/>
                </a:solidFill>
                <a:latin typeface="Calibri"/>
                <a:ea typeface="Calibri"/>
                <a:cs typeface="Calibri"/>
                <a:sym typeface="Calibri"/>
              </a:rPr>
              <a:t>Check Reports</a:t>
            </a:r>
            <a:endParaRPr b="0" i="0" sz="2400" u="none" cap="none" strike="noStrike">
              <a:solidFill>
                <a:schemeClr val="lt1"/>
              </a:solidFill>
              <a:latin typeface="Calibri"/>
              <a:ea typeface="Calibri"/>
              <a:cs typeface="Calibri"/>
              <a:sym typeface="Calibri"/>
            </a:endParaRPr>
          </a:p>
        </p:txBody>
      </p:sp>
      <p:sp>
        <p:nvSpPr>
          <p:cNvPr id="319" name="Google Shape;319;p18"/>
          <p:cNvSpPr/>
          <p:nvPr/>
        </p:nvSpPr>
        <p:spPr>
          <a:xfrm>
            <a:off x="36150" y="616850"/>
            <a:ext cx="9072000" cy="4986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39550" lIns="79125" spcFirstLastPara="1" rIns="79125" wrap="square" tIns="39550">
            <a:noAutofit/>
          </a:bodyPr>
          <a:lstStyle/>
          <a:p>
            <a:pPr indent="0" lvl="0" marL="0" marR="0" rtl="0" algn="l">
              <a:spcBef>
                <a:spcPts val="0"/>
              </a:spcBef>
              <a:spcAft>
                <a:spcPts val="0"/>
              </a:spcAft>
              <a:buNone/>
            </a:pPr>
            <a:r>
              <a:rPr lang="en" sz="1000"/>
              <a:t>As a board member, I want to check daily reports on vehicle sales so that i can identify the trends in vehicle sales.</a:t>
            </a:r>
            <a:br>
              <a:rPr lang="en" sz="1000"/>
            </a:br>
            <a:endParaRPr sz="1000"/>
          </a:p>
        </p:txBody>
      </p:sp>
      <p:sp>
        <p:nvSpPr>
          <p:cNvPr id="320" name="Google Shape;320;p18"/>
          <p:cNvSpPr/>
          <p:nvPr/>
        </p:nvSpPr>
        <p:spPr>
          <a:xfrm>
            <a:off x="36000" y="1224525"/>
            <a:ext cx="9072000" cy="28791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39550" lIns="79125" spcFirstLastPara="1" rIns="79125" wrap="square" tIns="31150">
            <a:noAutofit/>
          </a:bodyPr>
          <a:lstStyle/>
          <a:p>
            <a:pPr indent="0" lvl="0" marL="0" marR="0" rtl="0" algn="l">
              <a:spcBef>
                <a:spcPts val="0"/>
              </a:spcBef>
              <a:spcAft>
                <a:spcPts val="0"/>
              </a:spcAft>
              <a:buNone/>
            </a:pPr>
            <a:r>
              <a:rPr lang="en" sz="1200"/>
              <a:t>Acceptance Criteria</a:t>
            </a:r>
            <a:endParaRPr sz="1200"/>
          </a:p>
          <a:p>
            <a:pPr indent="0" lvl="0" marL="0" marR="0" rtl="0" algn="l">
              <a:spcBef>
                <a:spcPts val="0"/>
              </a:spcBef>
              <a:spcAft>
                <a:spcPts val="0"/>
              </a:spcAft>
              <a:buNone/>
            </a:pPr>
            <a:r>
              <a:t/>
            </a:r>
            <a:endParaRPr sz="1200"/>
          </a:p>
          <a:p>
            <a:pPr indent="-292100" lvl="0" marL="457200" rtl="0" algn="just">
              <a:lnSpc>
                <a:spcPct val="115000"/>
              </a:lnSpc>
              <a:spcBef>
                <a:spcPts val="0"/>
              </a:spcBef>
              <a:spcAft>
                <a:spcPts val="0"/>
              </a:spcAft>
              <a:buSzPts val="1000"/>
              <a:buChar char="●"/>
            </a:pPr>
            <a:r>
              <a:rPr lang="en" sz="1000"/>
              <a:t>“Sale Report” under the administrative tab in the welcome page directs into a new webpage displaying 3 form of reports : “Vehicle Popularity”, “Vehicles Demographics”, “Customer Demographics”.</a:t>
            </a:r>
            <a:endParaRPr sz="1000"/>
          </a:p>
          <a:p>
            <a:pPr indent="-292100" lvl="0" marL="457200" rtl="0" algn="just">
              <a:lnSpc>
                <a:spcPct val="115000"/>
              </a:lnSpc>
              <a:spcBef>
                <a:spcPts val="0"/>
              </a:spcBef>
              <a:spcAft>
                <a:spcPts val="0"/>
              </a:spcAft>
              <a:buSzPts val="1000"/>
              <a:buChar char="●"/>
            </a:pPr>
            <a:r>
              <a:rPr lang="en" sz="1000"/>
              <a:t>“Vehicle Popularity” will display a chart of car model with the number of cars rented out in a month.</a:t>
            </a:r>
            <a:endParaRPr sz="1000"/>
          </a:p>
          <a:p>
            <a:pPr indent="-292100" lvl="0" marL="457200" rtl="0" algn="just">
              <a:lnSpc>
                <a:spcPct val="115000"/>
              </a:lnSpc>
              <a:spcBef>
                <a:spcPts val="0"/>
              </a:spcBef>
              <a:spcAft>
                <a:spcPts val="0"/>
              </a:spcAft>
              <a:buSzPts val="1000"/>
              <a:buChar char="●"/>
            </a:pPr>
            <a:r>
              <a:rPr lang="en" sz="1000"/>
              <a:t>“Vehicles Demographics” will display the demographics that are using these vehicles.</a:t>
            </a:r>
            <a:endParaRPr sz="1000"/>
          </a:p>
          <a:p>
            <a:pPr indent="-292100" lvl="0" marL="457200" rtl="0" algn="just">
              <a:lnSpc>
                <a:spcPct val="115000"/>
              </a:lnSpc>
              <a:spcBef>
                <a:spcPts val="0"/>
              </a:spcBef>
              <a:spcAft>
                <a:spcPts val="0"/>
              </a:spcAft>
              <a:buSzPts val="1000"/>
              <a:buChar char="●"/>
            </a:pPr>
            <a:r>
              <a:rPr lang="en" sz="1000"/>
              <a:t>“Customer Demographics” will display the customers that are using these vehicles.</a:t>
            </a:r>
            <a:endParaRPr sz="1000"/>
          </a:p>
          <a:p>
            <a:pPr indent="-292100" lvl="0" marL="457200" rtl="0" algn="just">
              <a:lnSpc>
                <a:spcPct val="115000"/>
              </a:lnSpc>
              <a:spcBef>
                <a:spcPts val="0"/>
              </a:spcBef>
              <a:spcAft>
                <a:spcPts val="0"/>
              </a:spcAft>
              <a:buSzPts val="1000"/>
              <a:buChar char="●"/>
            </a:pPr>
            <a:r>
              <a:rPr lang="en" sz="1000"/>
              <a:t>There will be export buttons in each report, this export button will include:</a:t>
            </a:r>
            <a:endParaRPr sz="1000"/>
          </a:p>
          <a:p>
            <a:pPr indent="-292100" lvl="1" marL="914400" rtl="0" algn="just">
              <a:lnSpc>
                <a:spcPct val="115000"/>
              </a:lnSpc>
              <a:spcBef>
                <a:spcPts val="0"/>
              </a:spcBef>
              <a:spcAft>
                <a:spcPts val="0"/>
              </a:spcAft>
              <a:buSzPts val="1000"/>
              <a:buAutoNum type="alphaLcPeriod"/>
            </a:pPr>
            <a:r>
              <a:rPr lang="en" sz="1000"/>
              <a:t>Copy, </a:t>
            </a:r>
            <a:endParaRPr sz="1000"/>
          </a:p>
          <a:p>
            <a:pPr indent="-292100" lvl="1" marL="914400" rtl="0" algn="just">
              <a:lnSpc>
                <a:spcPct val="115000"/>
              </a:lnSpc>
              <a:spcBef>
                <a:spcPts val="0"/>
              </a:spcBef>
              <a:spcAft>
                <a:spcPts val="0"/>
              </a:spcAft>
              <a:buSzPts val="1000"/>
              <a:buAutoNum type="alphaLcPeriod"/>
            </a:pPr>
            <a:r>
              <a:rPr lang="en" sz="1000"/>
              <a:t>PDF, Excel which will generate a pdf or Excel respectively,</a:t>
            </a:r>
            <a:endParaRPr sz="1000"/>
          </a:p>
          <a:p>
            <a:pPr indent="-292100" lvl="1" marL="914400" rtl="0" algn="just">
              <a:lnSpc>
                <a:spcPct val="115000"/>
              </a:lnSpc>
              <a:spcBef>
                <a:spcPts val="0"/>
              </a:spcBef>
              <a:spcAft>
                <a:spcPts val="0"/>
              </a:spcAft>
              <a:buSzPts val="1000"/>
              <a:buAutoNum type="alphaLcPeriod"/>
            </a:pPr>
            <a:r>
              <a:rPr lang="en" sz="1000"/>
              <a:t>Print button which will print the report.</a:t>
            </a:r>
            <a:endParaRPr sz="1000"/>
          </a:p>
          <a:p>
            <a:pPr indent="0" lvl="0" marL="457200" marR="0" rtl="0" algn="l">
              <a:spcBef>
                <a:spcPts val="0"/>
              </a:spcBef>
              <a:spcAft>
                <a:spcPts val="0"/>
              </a:spcAft>
              <a:buNone/>
            </a:pPr>
            <a:r>
              <a:t/>
            </a:r>
            <a:endParaRPr sz="1100"/>
          </a:p>
        </p:txBody>
      </p:sp>
      <p:sp>
        <p:nvSpPr>
          <p:cNvPr id="321" name="Google Shape;321;p18"/>
          <p:cNvSpPr/>
          <p:nvPr/>
        </p:nvSpPr>
        <p:spPr>
          <a:xfrm>
            <a:off x="8443526" y="82057"/>
            <a:ext cx="664500" cy="405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16</a:t>
            </a:r>
            <a:endParaRPr sz="1700">
              <a:latin typeface="Calibri"/>
              <a:ea typeface="Calibri"/>
              <a:cs typeface="Calibri"/>
              <a:sym typeface="Calibri"/>
            </a:endParaRPr>
          </a:p>
        </p:txBody>
      </p:sp>
      <p:sp>
        <p:nvSpPr>
          <p:cNvPr id="322" name="Google Shape;322;p18"/>
          <p:cNvSpPr/>
          <p:nvPr/>
        </p:nvSpPr>
        <p:spPr>
          <a:xfrm>
            <a:off x="7645988" y="82057"/>
            <a:ext cx="731100" cy="405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S</a:t>
            </a:r>
            <a:endParaRPr sz="1700">
              <a:latin typeface="Calibri"/>
              <a:ea typeface="Calibri"/>
              <a:cs typeface="Calibri"/>
              <a:sym typeface="Calibri"/>
            </a:endParaRPr>
          </a:p>
        </p:txBody>
      </p:sp>
      <p:sp>
        <p:nvSpPr>
          <p:cNvPr id="323" name="Google Shape;323;p18"/>
          <p:cNvSpPr/>
          <p:nvPr/>
        </p:nvSpPr>
        <p:spPr>
          <a:xfrm>
            <a:off x="36150" y="4212248"/>
            <a:ext cx="9072000" cy="8493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39550" lIns="79125" spcFirstLastPara="1" rIns="79125" wrap="square" tIns="31150">
            <a:noAutofit/>
          </a:bodyPr>
          <a:lstStyle/>
          <a:p>
            <a:pPr indent="0" lvl="0" marL="0" marR="0" rtl="0" algn="l">
              <a:spcBef>
                <a:spcPts val="0"/>
              </a:spcBef>
              <a:spcAft>
                <a:spcPts val="0"/>
              </a:spcAft>
              <a:buNone/>
            </a:pPr>
            <a:r>
              <a:rPr lang="en" sz="1200"/>
              <a:t>Notes</a:t>
            </a:r>
            <a:endParaRPr sz="1200"/>
          </a:p>
          <a:p>
            <a:pPr indent="-292100" lvl="0" marL="457200" rtl="0" algn="just">
              <a:lnSpc>
                <a:spcPct val="115000"/>
              </a:lnSpc>
              <a:spcBef>
                <a:spcPts val="0"/>
              </a:spcBef>
              <a:spcAft>
                <a:spcPts val="0"/>
              </a:spcAft>
              <a:buSzPts val="1000"/>
              <a:buChar char="●"/>
            </a:pPr>
            <a:r>
              <a:rPr lang="en" sz="1000"/>
              <a:t>Each report will have graphs, charts to show trends if necessary.</a:t>
            </a:r>
            <a:endParaRPr sz="17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19"/>
          <p:cNvSpPr/>
          <p:nvPr/>
        </p:nvSpPr>
        <p:spPr>
          <a:xfrm>
            <a:off x="36141" y="82057"/>
            <a:ext cx="664500" cy="405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04</a:t>
            </a:r>
            <a:endParaRPr b="0" i="0" sz="1700" u="none" cap="none" strike="noStrike">
              <a:latin typeface="Calibri"/>
              <a:ea typeface="Calibri"/>
              <a:cs typeface="Calibri"/>
              <a:sym typeface="Calibri"/>
            </a:endParaRPr>
          </a:p>
        </p:txBody>
      </p:sp>
      <p:sp>
        <p:nvSpPr>
          <p:cNvPr id="329" name="Google Shape;329;p19"/>
          <p:cNvSpPr/>
          <p:nvPr/>
        </p:nvSpPr>
        <p:spPr>
          <a:xfrm>
            <a:off x="767218" y="82057"/>
            <a:ext cx="6812400" cy="405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39550" lIns="79125" spcFirstLastPara="1" rIns="79125" wrap="square" tIns="39550">
            <a:noAutofit/>
          </a:bodyPr>
          <a:lstStyle/>
          <a:p>
            <a:pPr indent="0" lvl="0" marL="0" marR="0" rtl="0" algn="ctr">
              <a:spcBef>
                <a:spcPts val="0"/>
              </a:spcBef>
              <a:spcAft>
                <a:spcPts val="0"/>
              </a:spcAft>
              <a:buNone/>
            </a:pPr>
            <a:r>
              <a:rPr lang="en" sz="2400">
                <a:solidFill>
                  <a:schemeClr val="lt1"/>
                </a:solidFill>
                <a:latin typeface="Calibri"/>
                <a:ea typeface="Calibri"/>
                <a:cs typeface="Calibri"/>
                <a:sym typeface="Calibri"/>
              </a:rPr>
              <a:t>Browse No Of Vehicles Picked-Up/Returned</a:t>
            </a:r>
            <a:endParaRPr b="0" i="0" sz="2400" u="none" cap="none" strike="noStrike">
              <a:solidFill>
                <a:schemeClr val="lt1"/>
              </a:solidFill>
              <a:latin typeface="Calibri"/>
              <a:ea typeface="Calibri"/>
              <a:cs typeface="Calibri"/>
              <a:sym typeface="Calibri"/>
            </a:endParaRPr>
          </a:p>
        </p:txBody>
      </p:sp>
      <p:sp>
        <p:nvSpPr>
          <p:cNvPr id="330" name="Google Shape;330;p19"/>
          <p:cNvSpPr/>
          <p:nvPr/>
        </p:nvSpPr>
        <p:spPr>
          <a:xfrm>
            <a:off x="36150" y="616850"/>
            <a:ext cx="9072000" cy="4986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39550" lIns="79125" spcFirstLastPara="1" rIns="79125" wrap="square" tIns="39550">
            <a:noAutofit/>
          </a:bodyPr>
          <a:lstStyle/>
          <a:p>
            <a:pPr indent="0" lvl="0" marL="0" marR="0" rtl="0" algn="l">
              <a:spcBef>
                <a:spcPts val="0"/>
              </a:spcBef>
              <a:spcAft>
                <a:spcPts val="0"/>
              </a:spcAft>
              <a:buNone/>
            </a:pPr>
            <a:r>
              <a:rPr lang="en" sz="1000"/>
              <a:t>As a board member, I want to browse vehicles coming in and out of stores so that I know which vehicles are lost and needs to be replaced.</a:t>
            </a:r>
            <a:br>
              <a:rPr lang="en" sz="1000"/>
            </a:br>
            <a:endParaRPr sz="1000"/>
          </a:p>
        </p:txBody>
      </p:sp>
      <p:sp>
        <p:nvSpPr>
          <p:cNvPr id="331" name="Google Shape;331;p19"/>
          <p:cNvSpPr/>
          <p:nvPr/>
        </p:nvSpPr>
        <p:spPr>
          <a:xfrm>
            <a:off x="36000" y="1224525"/>
            <a:ext cx="9072000" cy="28791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39550" lIns="79125" spcFirstLastPara="1" rIns="79125" wrap="square" tIns="31150">
            <a:noAutofit/>
          </a:bodyPr>
          <a:lstStyle/>
          <a:p>
            <a:pPr indent="0" lvl="0" marL="0" marR="0" rtl="0" algn="l">
              <a:spcBef>
                <a:spcPts val="0"/>
              </a:spcBef>
              <a:spcAft>
                <a:spcPts val="0"/>
              </a:spcAft>
              <a:buNone/>
            </a:pPr>
            <a:r>
              <a:rPr lang="en" sz="1200"/>
              <a:t>Acceptance Criteria</a:t>
            </a:r>
            <a:endParaRPr sz="1200"/>
          </a:p>
          <a:p>
            <a:pPr indent="0" lvl="0" marL="0" marR="0" rtl="0" algn="l">
              <a:spcBef>
                <a:spcPts val="0"/>
              </a:spcBef>
              <a:spcAft>
                <a:spcPts val="0"/>
              </a:spcAft>
              <a:buNone/>
            </a:pPr>
            <a:r>
              <a:t/>
            </a:r>
            <a:endParaRPr sz="1200"/>
          </a:p>
          <a:p>
            <a:pPr indent="-292100" lvl="0" marL="457200" rtl="0" algn="just">
              <a:lnSpc>
                <a:spcPct val="115000"/>
              </a:lnSpc>
              <a:spcBef>
                <a:spcPts val="0"/>
              </a:spcBef>
              <a:spcAft>
                <a:spcPts val="0"/>
              </a:spcAft>
              <a:buSzPts val="1000"/>
              <a:buChar char="●"/>
            </a:pPr>
            <a:r>
              <a:rPr lang="en" sz="1000"/>
              <a:t>Have a tab called “Check vehicles in store”, which would navigate them to a page.</a:t>
            </a:r>
            <a:endParaRPr sz="1000"/>
          </a:p>
          <a:p>
            <a:pPr indent="-292100" lvl="0" marL="457200" rtl="0" algn="just">
              <a:lnSpc>
                <a:spcPct val="115000"/>
              </a:lnSpc>
              <a:spcBef>
                <a:spcPts val="0"/>
              </a:spcBef>
              <a:spcAft>
                <a:spcPts val="0"/>
              </a:spcAft>
              <a:buSzPts val="1000"/>
              <a:buChar char="●"/>
            </a:pPr>
            <a:r>
              <a:rPr lang="en" sz="1000"/>
              <a:t>The page would have all the listings of vehicles which are in the store. These results will be populated according to the board members store location. If the board member wishes to check other stores’ vehicle information, there will be a selection box with all the store locations.</a:t>
            </a:r>
            <a:endParaRPr sz="1000"/>
          </a:p>
          <a:p>
            <a:pPr indent="-292100" lvl="0" marL="457200" rtl="0" algn="just">
              <a:lnSpc>
                <a:spcPct val="115000"/>
              </a:lnSpc>
              <a:spcBef>
                <a:spcPts val="0"/>
              </a:spcBef>
              <a:spcAft>
                <a:spcPts val="0"/>
              </a:spcAft>
              <a:buSzPts val="1000"/>
              <a:buChar char="●"/>
            </a:pPr>
            <a:r>
              <a:rPr lang="en" sz="1000"/>
              <a:t>The board member can select a location and click on the “Select store” button to populate the results.</a:t>
            </a:r>
            <a:endParaRPr sz="1000"/>
          </a:p>
          <a:p>
            <a:pPr indent="-292100" lvl="0" marL="457200" rtl="0" algn="just">
              <a:lnSpc>
                <a:spcPct val="115000"/>
              </a:lnSpc>
              <a:spcBef>
                <a:spcPts val="0"/>
              </a:spcBef>
              <a:spcAft>
                <a:spcPts val="0"/>
              </a:spcAft>
              <a:buSzPts val="1000"/>
              <a:buChar char="●"/>
            </a:pPr>
            <a:r>
              <a:rPr lang="en" sz="1000"/>
              <a:t>The table view will have the vehicle registration number, vehicle model and make, store location, availability, inspection status.</a:t>
            </a:r>
            <a:endParaRPr sz="1000"/>
          </a:p>
          <a:p>
            <a:pPr indent="-292100" lvl="0" marL="457200" rtl="0" algn="just">
              <a:lnSpc>
                <a:spcPct val="115000"/>
              </a:lnSpc>
              <a:spcBef>
                <a:spcPts val="0"/>
              </a:spcBef>
              <a:spcAft>
                <a:spcPts val="0"/>
              </a:spcAft>
              <a:buSzPts val="1000"/>
              <a:buChar char="●"/>
            </a:pPr>
            <a:r>
              <a:rPr lang="en" sz="1000"/>
              <a:t>The table view will have a search text field on top and navigation buttons under the table, which would help them to search or navigate through the listings. If there are no listings there will be a message shown as “No records found.”. In addition to the search text field, there will be an export button which includes copy, pdf, excel or print buttons.</a:t>
            </a:r>
            <a:endParaRPr sz="1000"/>
          </a:p>
          <a:p>
            <a:pPr indent="-292100" lvl="0" marL="457200" rtl="0" algn="just">
              <a:lnSpc>
                <a:spcPct val="115000"/>
              </a:lnSpc>
              <a:spcBef>
                <a:spcPts val="0"/>
              </a:spcBef>
              <a:spcAft>
                <a:spcPts val="0"/>
              </a:spcAft>
              <a:buSzPts val="1000"/>
              <a:buChar char="●"/>
            </a:pPr>
            <a:r>
              <a:rPr lang="en" sz="1000"/>
              <a:t>The export buttons will copy the records, generate a pdf or excel, and print will print the table view respectively.</a:t>
            </a:r>
            <a:endParaRPr sz="1000"/>
          </a:p>
          <a:p>
            <a:pPr indent="-292100" lvl="0" marL="457200" rtl="0" algn="just">
              <a:lnSpc>
                <a:spcPct val="115000"/>
              </a:lnSpc>
              <a:spcBef>
                <a:spcPts val="0"/>
              </a:spcBef>
              <a:spcAft>
                <a:spcPts val="0"/>
              </a:spcAft>
              <a:buSzPts val="1000"/>
              <a:buChar char="●"/>
            </a:pPr>
            <a:r>
              <a:rPr lang="en" sz="1000"/>
              <a:t>The board member can click on any vehicle registration number which would navigate them to a vehicle detail page, which will have all the information about that specific vehicle.</a:t>
            </a:r>
            <a:endParaRPr sz="1000"/>
          </a:p>
          <a:p>
            <a:pPr indent="-292100" lvl="0" marL="457200" rtl="0" algn="just">
              <a:lnSpc>
                <a:spcPct val="115000"/>
              </a:lnSpc>
              <a:spcBef>
                <a:spcPts val="0"/>
              </a:spcBef>
              <a:spcAft>
                <a:spcPts val="0"/>
              </a:spcAft>
              <a:buSzPts val="1000"/>
              <a:buChar char="●"/>
            </a:pPr>
            <a:r>
              <a:rPr lang="en" sz="1000"/>
              <a:t>The board member can view the lost, or damaged vehicles by clicking on the “check lost”, “check damaged” buttons which will only show the lost or damaged vehicles.</a:t>
            </a:r>
            <a:endParaRPr sz="1000"/>
          </a:p>
          <a:p>
            <a:pPr indent="0" lvl="0" marL="457200" marR="0" rtl="0" algn="l">
              <a:spcBef>
                <a:spcPts val="0"/>
              </a:spcBef>
              <a:spcAft>
                <a:spcPts val="0"/>
              </a:spcAft>
              <a:buNone/>
            </a:pPr>
            <a:r>
              <a:t/>
            </a:r>
            <a:endParaRPr sz="1700"/>
          </a:p>
        </p:txBody>
      </p:sp>
      <p:sp>
        <p:nvSpPr>
          <p:cNvPr id="332" name="Google Shape;332;p19"/>
          <p:cNvSpPr/>
          <p:nvPr/>
        </p:nvSpPr>
        <p:spPr>
          <a:xfrm>
            <a:off x="8443526" y="82057"/>
            <a:ext cx="664500" cy="405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2</a:t>
            </a:r>
            <a:endParaRPr sz="1700">
              <a:latin typeface="Calibri"/>
              <a:ea typeface="Calibri"/>
              <a:cs typeface="Calibri"/>
              <a:sym typeface="Calibri"/>
            </a:endParaRPr>
          </a:p>
        </p:txBody>
      </p:sp>
      <p:sp>
        <p:nvSpPr>
          <p:cNvPr id="333" name="Google Shape;333;p19"/>
          <p:cNvSpPr/>
          <p:nvPr/>
        </p:nvSpPr>
        <p:spPr>
          <a:xfrm>
            <a:off x="7645988" y="82057"/>
            <a:ext cx="731100" cy="405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S</a:t>
            </a:r>
            <a:endParaRPr sz="1700">
              <a:latin typeface="Calibri"/>
              <a:ea typeface="Calibri"/>
              <a:cs typeface="Calibri"/>
              <a:sym typeface="Calibri"/>
            </a:endParaRPr>
          </a:p>
        </p:txBody>
      </p:sp>
      <p:sp>
        <p:nvSpPr>
          <p:cNvPr id="334" name="Google Shape;334;p19"/>
          <p:cNvSpPr/>
          <p:nvPr/>
        </p:nvSpPr>
        <p:spPr>
          <a:xfrm>
            <a:off x="36150" y="4212248"/>
            <a:ext cx="9072000" cy="8493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39550" lIns="79125" spcFirstLastPara="1" rIns="79125" wrap="square" tIns="31150">
            <a:noAutofit/>
          </a:bodyPr>
          <a:lstStyle/>
          <a:p>
            <a:pPr indent="0" lvl="0" marL="0" marR="0" rtl="0" algn="l">
              <a:spcBef>
                <a:spcPts val="0"/>
              </a:spcBef>
              <a:spcAft>
                <a:spcPts val="0"/>
              </a:spcAft>
              <a:buNone/>
            </a:pPr>
            <a:r>
              <a:rPr lang="en" sz="1200"/>
              <a:t>Notes</a:t>
            </a:r>
            <a:endParaRPr sz="1200"/>
          </a:p>
          <a:p>
            <a:pPr indent="-292100" lvl="0" marL="457200" rtl="0" algn="just">
              <a:lnSpc>
                <a:spcPct val="115000"/>
              </a:lnSpc>
              <a:spcBef>
                <a:spcPts val="0"/>
              </a:spcBef>
              <a:spcAft>
                <a:spcPts val="0"/>
              </a:spcAft>
              <a:buSzPts val="1000"/>
              <a:buChar char="●"/>
            </a:pPr>
            <a:r>
              <a:rPr lang="en" sz="1000">
                <a:highlight>
                  <a:srgbClr val="FFFFFF"/>
                </a:highlight>
              </a:rPr>
              <a:t>When clicking on the registration button, which acts as a link to the vehicle information page will connect the existing vehicle information page for the staff.</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20"/>
          <p:cNvSpPr/>
          <p:nvPr/>
        </p:nvSpPr>
        <p:spPr>
          <a:xfrm>
            <a:off x="36141" y="82057"/>
            <a:ext cx="664500" cy="405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b="0" i="0" lang="en" sz="1700" u="none" cap="none" strike="noStrike">
                <a:latin typeface="Calibri"/>
                <a:ea typeface="Calibri"/>
                <a:cs typeface="Calibri"/>
                <a:sym typeface="Calibri"/>
              </a:rPr>
              <a:t>0</a:t>
            </a:r>
            <a:r>
              <a:rPr lang="en" sz="1700">
                <a:latin typeface="Calibri"/>
                <a:ea typeface="Calibri"/>
                <a:cs typeface="Calibri"/>
                <a:sym typeface="Calibri"/>
              </a:rPr>
              <a:t>5</a:t>
            </a:r>
            <a:endParaRPr b="0" i="0" sz="1700" u="none" cap="none" strike="noStrike">
              <a:latin typeface="Calibri"/>
              <a:ea typeface="Calibri"/>
              <a:cs typeface="Calibri"/>
              <a:sym typeface="Calibri"/>
            </a:endParaRPr>
          </a:p>
        </p:txBody>
      </p:sp>
      <p:sp>
        <p:nvSpPr>
          <p:cNvPr id="340" name="Google Shape;340;p20"/>
          <p:cNvSpPr/>
          <p:nvPr/>
        </p:nvSpPr>
        <p:spPr>
          <a:xfrm>
            <a:off x="767218" y="82057"/>
            <a:ext cx="6812400" cy="405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39550" lIns="79125" spcFirstLastPara="1" rIns="79125" wrap="square" tIns="39550">
            <a:noAutofit/>
          </a:bodyPr>
          <a:lstStyle/>
          <a:p>
            <a:pPr indent="0" lvl="0" marL="0" marR="0" rtl="0" algn="ctr">
              <a:spcBef>
                <a:spcPts val="0"/>
              </a:spcBef>
              <a:spcAft>
                <a:spcPts val="0"/>
              </a:spcAft>
              <a:buNone/>
            </a:pPr>
            <a:r>
              <a:rPr lang="en" sz="2400">
                <a:solidFill>
                  <a:schemeClr val="lt1"/>
                </a:solidFill>
                <a:latin typeface="Calibri"/>
                <a:ea typeface="Calibri"/>
                <a:cs typeface="Calibri"/>
                <a:sym typeface="Calibri"/>
              </a:rPr>
              <a:t>Ability To Log-In/Out</a:t>
            </a:r>
            <a:endParaRPr b="0" i="0" sz="2400" u="none" cap="none" strike="noStrike">
              <a:solidFill>
                <a:schemeClr val="lt1"/>
              </a:solidFill>
              <a:latin typeface="Calibri"/>
              <a:ea typeface="Calibri"/>
              <a:cs typeface="Calibri"/>
              <a:sym typeface="Calibri"/>
            </a:endParaRPr>
          </a:p>
        </p:txBody>
      </p:sp>
      <p:sp>
        <p:nvSpPr>
          <p:cNvPr id="341" name="Google Shape;341;p20"/>
          <p:cNvSpPr/>
          <p:nvPr/>
        </p:nvSpPr>
        <p:spPr>
          <a:xfrm>
            <a:off x="36150" y="616850"/>
            <a:ext cx="9072000" cy="4986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39550" lIns="79125" spcFirstLastPara="1" rIns="79125" wrap="square" tIns="39550">
            <a:noAutofit/>
          </a:bodyPr>
          <a:lstStyle/>
          <a:p>
            <a:pPr indent="0" lvl="0" marL="0" marR="0" rtl="0" algn="l">
              <a:spcBef>
                <a:spcPts val="0"/>
              </a:spcBef>
              <a:spcAft>
                <a:spcPts val="0"/>
              </a:spcAft>
              <a:buNone/>
            </a:pPr>
            <a:r>
              <a:rPr lang="en" sz="1000"/>
              <a:t>As a user, I want to log in/out of the system so that I can perform a task.</a:t>
            </a:r>
            <a:br>
              <a:rPr lang="en" sz="1000"/>
            </a:br>
            <a:endParaRPr sz="1000"/>
          </a:p>
        </p:txBody>
      </p:sp>
      <p:sp>
        <p:nvSpPr>
          <p:cNvPr id="342" name="Google Shape;342;p20"/>
          <p:cNvSpPr/>
          <p:nvPr/>
        </p:nvSpPr>
        <p:spPr>
          <a:xfrm>
            <a:off x="36000" y="1224525"/>
            <a:ext cx="9072000" cy="31461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39550" lIns="79125" spcFirstLastPara="1" rIns="79125" wrap="square" tIns="31150">
            <a:noAutofit/>
          </a:bodyPr>
          <a:lstStyle/>
          <a:p>
            <a:pPr indent="0" lvl="0" marL="0" marR="0" rtl="0" algn="l">
              <a:spcBef>
                <a:spcPts val="0"/>
              </a:spcBef>
              <a:spcAft>
                <a:spcPts val="0"/>
              </a:spcAft>
              <a:buNone/>
            </a:pPr>
            <a:r>
              <a:rPr lang="en" sz="1200"/>
              <a:t>Acceptance Criteria</a:t>
            </a:r>
            <a:endParaRPr sz="1200"/>
          </a:p>
          <a:p>
            <a:pPr indent="0" lvl="0" marL="0" marR="0" rtl="0" algn="l">
              <a:spcBef>
                <a:spcPts val="0"/>
              </a:spcBef>
              <a:spcAft>
                <a:spcPts val="0"/>
              </a:spcAft>
              <a:buNone/>
            </a:pPr>
            <a:r>
              <a:t/>
            </a:r>
            <a:endParaRPr sz="1200"/>
          </a:p>
          <a:p>
            <a:pPr indent="-292100" lvl="0" marL="457200" rtl="0" algn="just">
              <a:lnSpc>
                <a:spcPct val="115000"/>
              </a:lnSpc>
              <a:spcBef>
                <a:spcPts val="0"/>
              </a:spcBef>
              <a:spcAft>
                <a:spcPts val="0"/>
              </a:spcAft>
              <a:buSzPts val="1000"/>
              <a:buChar char="●"/>
            </a:pPr>
            <a:r>
              <a:rPr lang="en" sz="1000"/>
              <a:t>The user, which includes the board member, staff, or the customer, will go to the system domain and click on the “login” button which will be on the navigation bar.</a:t>
            </a:r>
            <a:endParaRPr sz="1000"/>
          </a:p>
          <a:p>
            <a:pPr indent="-292100" lvl="0" marL="457200" rtl="0" algn="just">
              <a:lnSpc>
                <a:spcPct val="115000"/>
              </a:lnSpc>
              <a:spcBef>
                <a:spcPts val="0"/>
              </a:spcBef>
              <a:spcAft>
                <a:spcPts val="0"/>
              </a:spcAft>
              <a:buSzPts val="1000"/>
              <a:buChar char="●"/>
            </a:pPr>
            <a:r>
              <a:rPr lang="en" sz="1000"/>
              <a:t>The button will navigate them to a page which will include:</a:t>
            </a:r>
            <a:endParaRPr sz="1000"/>
          </a:p>
          <a:p>
            <a:pPr indent="-292100" lvl="0" marL="457200" rtl="0" algn="just">
              <a:lnSpc>
                <a:spcPct val="115000"/>
              </a:lnSpc>
              <a:spcBef>
                <a:spcPts val="0"/>
              </a:spcBef>
              <a:spcAft>
                <a:spcPts val="0"/>
              </a:spcAft>
              <a:buSzPts val="1000"/>
              <a:buChar char="●"/>
            </a:pPr>
            <a:r>
              <a:rPr lang="en" sz="1000"/>
              <a:t>Email: email field which will be validated,</a:t>
            </a:r>
            <a:endParaRPr sz="1000"/>
          </a:p>
          <a:p>
            <a:pPr indent="-292100" lvl="0" marL="457200" rtl="0" algn="just">
              <a:lnSpc>
                <a:spcPct val="115000"/>
              </a:lnSpc>
              <a:spcBef>
                <a:spcPts val="0"/>
              </a:spcBef>
              <a:spcAft>
                <a:spcPts val="0"/>
              </a:spcAft>
              <a:buSzPts val="1000"/>
              <a:buChar char="●"/>
            </a:pPr>
            <a:r>
              <a:rPr lang="en" sz="1000"/>
              <a:t>Password: password field, which will hide text with asterisks and will also be validated to have more than 8 characters for the password.</a:t>
            </a:r>
            <a:endParaRPr sz="1000"/>
          </a:p>
          <a:p>
            <a:pPr indent="-292100" lvl="0" marL="457200" rtl="0" algn="just">
              <a:lnSpc>
                <a:spcPct val="115000"/>
              </a:lnSpc>
              <a:spcBef>
                <a:spcPts val="0"/>
              </a:spcBef>
              <a:spcAft>
                <a:spcPts val="0"/>
              </a:spcAft>
              <a:buSzPts val="1000"/>
              <a:buChar char="●"/>
            </a:pPr>
            <a:r>
              <a:rPr lang="en" sz="1000"/>
              <a:t>“Login” button which will validate the user from the system,</a:t>
            </a:r>
            <a:endParaRPr sz="1000"/>
          </a:p>
          <a:p>
            <a:pPr indent="-292100" lvl="0" marL="457200" rtl="0" algn="just">
              <a:lnSpc>
                <a:spcPct val="115000"/>
              </a:lnSpc>
              <a:spcBef>
                <a:spcPts val="0"/>
              </a:spcBef>
              <a:spcAft>
                <a:spcPts val="0"/>
              </a:spcAft>
              <a:buSzPts val="1000"/>
              <a:buChar char="●"/>
            </a:pPr>
            <a:r>
              <a:rPr lang="en" sz="1000"/>
              <a:t>“Clear” button which will clear all fields in the text fields.</a:t>
            </a:r>
            <a:endParaRPr sz="1000"/>
          </a:p>
          <a:p>
            <a:pPr indent="-292100" lvl="0" marL="457200" rtl="0" algn="just">
              <a:lnSpc>
                <a:spcPct val="115000"/>
              </a:lnSpc>
              <a:spcBef>
                <a:spcPts val="0"/>
              </a:spcBef>
              <a:spcAft>
                <a:spcPts val="0"/>
              </a:spcAft>
              <a:buSzPts val="1000"/>
              <a:buChar char="●"/>
            </a:pPr>
            <a:r>
              <a:rPr lang="en" sz="1000"/>
              <a:t>Once the user clicks on the login button, the system will check the user type in order to set the system functions according to their user roles.</a:t>
            </a:r>
            <a:endParaRPr sz="1000"/>
          </a:p>
          <a:p>
            <a:pPr indent="-292100" lvl="0" marL="457200" rtl="0" algn="just">
              <a:lnSpc>
                <a:spcPct val="115000"/>
              </a:lnSpc>
              <a:spcBef>
                <a:spcPts val="0"/>
              </a:spcBef>
              <a:spcAft>
                <a:spcPts val="0"/>
              </a:spcAft>
              <a:buSzPts val="1000"/>
              <a:buChar char="●"/>
            </a:pPr>
            <a:r>
              <a:rPr lang="en" sz="1000"/>
              <a:t>This will create a session for the users.</a:t>
            </a:r>
            <a:endParaRPr sz="1000"/>
          </a:p>
          <a:p>
            <a:pPr indent="-292100" lvl="0" marL="457200" rtl="0" algn="just">
              <a:lnSpc>
                <a:spcPct val="115000"/>
              </a:lnSpc>
              <a:spcBef>
                <a:spcPts val="0"/>
              </a:spcBef>
              <a:spcAft>
                <a:spcPts val="0"/>
              </a:spcAft>
              <a:buSzPts val="1000"/>
              <a:buChar char="●"/>
            </a:pPr>
            <a:r>
              <a:rPr lang="en" sz="1000"/>
              <a:t>If the user types a wrong email or password, the error messages will show on top of the text fields. Each field will be validated while typing and will only proceed if they are in the correct format.</a:t>
            </a:r>
            <a:endParaRPr sz="1000"/>
          </a:p>
          <a:p>
            <a:pPr indent="-292100" lvl="0" marL="457200" rtl="0" algn="just">
              <a:lnSpc>
                <a:spcPct val="115000"/>
              </a:lnSpc>
              <a:spcBef>
                <a:spcPts val="0"/>
              </a:spcBef>
              <a:spcAft>
                <a:spcPts val="0"/>
              </a:spcAft>
              <a:buSzPts val="1000"/>
              <a:buChar char="●"/>
            </a:pPr>
            <a:r>
              <a:rPr lang="en" sz="1000"/>
              <a:t>If the email is in the system and the password is wrong, there will be an error message saying, “The password is incorrect”.</a:t>
            </a:r>
            <a:endParaRPr sz="1000"/>
          </a:p>
          <a:p>
            <a:pPr indent="-292100" lvl="0" marL="457200" rtl="0" algn="just">
              <a:lnSpc>
                <a:spcPct val="115000"/>
              </a:lnSpc>
              <a:spcBef>
                <a:spcPts val="0"/>
              </a:spcBef>
              <a:spcAft>
                <a:spcPts val="0"/>
              </a:spcAft>
              <a:buSzPts val="1000"/>
              <a:buChar char="●"/>
            </a:pPr>
            <a:r>
              <a:rPr lang="en" sz="1000"/>
              <a:t>If the email is not the system, there will be an error message saying, “login failed.”</a:t>
            </a:r>
            <a:endParaRPr sz="1000"/>
          </a:p>
          <a:p>
            <a:pPr indent="-292100" lvl="0" marL="457200" rtl="0" algn="just">
              <a:lnSpc>
                <a:spcPct val="115000"/>
              </a:lnSpc>
              <a:spcBef>
                <a:spcPts val="0"/>
              </a:spcBef>
              <a:spcAft>
                <a:spcPts val="0"/>
              </a:spcAft>
              <a:buSzPts val="1000"/>
              <a:buChar char="●"/>
            </a:pPr>
            <a:r>
              <a:rPr lang="en" sz="1000"/>
              <a:t>The “Logout” button will be on the top right corner, which will look like a power symbol and the logout text will be next to it.</a:t>
            </a:r>
            <a:endParaRPr sz="1000"/>
          </a:p>
          <a:p>
            <a:pPr indent="-292100" lvl="0" marL="457200" rtl="0" algn="just">
              <a:lnSpc>
                <a:spcPct val="115000"/>
              </a:lnSpc>
              <a:spcBef>
                <a:spcPts val="0"/>
              </a:spcBef>
              <a:spcAft>
                <a:spcPts val="0"/>
              </a:spcAft>
              <a:buSzPts val="1000"/>
              <a:buChar char="●"/>
            </a:pPr>
            <a:r>
              <a:rPr lang="en" sz="1000"/>
              <a:t>Once the user clicks on the logout, they will be redirected to the login page and the session will be stopped.</a:t>
            </a:r>
            <a:endParaRPr sz="1000"/>
          </a:p>
          <a:p>
            <a:pPr indent="0" lvl="0" marL="0" rtl="0" algn="just">
              <a:lnSpc>
                <a:spcPct val="115000"/>
              </a:lnSpc>
              <a:spcBef>
                <a:spcPts val="0"/>
              </a:spcBef>
              <a:spcAft>
                <a:spcPts val="0"/>
              </a:spcAft>
              <a:buNone/>
            </a:pPr>
            <a:r>
              <a:t/>
            </a:r>
            <a:endParaRPr sz="1000"/>
          </a:p>
        </p:txBody>
      </p:sp>
      <p:sp>
        <p:nvSpPr>
          <p:cNvPr id="343" name="Google Shape;343;p20"/>
          <p:cNvSpPr/>
          <p:nvPr/>
        </p:nvSpPr>
        <p:spPr>
          <a:xfrm>
            <a:off x="8443526" y="82057"/>
            <a:ext cx="664500" cy="405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4</a:t>
            </a:r>
            <a:endParaRPr sz="1700">
              <a:latin typeface="Calibri"/>
              <a:ea typeface="Calibri"/>
              <a:cs typeface="Calibri"/>
              <a:sym typeface="Calibri"/>
            </a:endParaRPr>
          </a:p>
        </p:txBody>
      </p:sp>
      <p:sp>
        <p:nvSpPr>
          <p:cNvPr id="344" name="Google Shape;344;p20"/>
          <p:cNvSpPr/>
          <p:nvPr/>
        </p:nvSpPr>
        <p:spPr>
          <a:xfrm>
            <a:off x="7645988" y="82057"/>
            <a:ext cx="731100" cy="405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C</a:t>
            </a:r>
            <a:endParaRPr sz="1700">
              <a:latin typeface="Calibri"/>
              <a:ea typeface="Calibri"/>
              <a:cs typeface="Calibri"/>
              <a:sym typeface="Calibri"/>
            </a:endParaRPr>
          </a:p>
        </p:txBody>
      </p:sp>
      <p:sp>
        <p:nvSpPr>
          <p:cNvPr id="345" name="Google Shape;345;p20"/>
          <p:cNvSpPr/>
          <p:nvPr/>
        </p:nvSpPr>
        <p:spPr>
          <a:xfrm>
            <a:off x="36150" y="4485499"/>
            <a:ext cx="9072000" cy="576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39550" lIns="79125" spcFirstLastPara="1" rIns="79125" wrap="square" tIns="31150">
            <a:noAutofit/>
          </a:bodyPr>
          <a:lstStyle/>
          <a:p>
            <a:pPr indent="0" lvl="0" marL="0" marR="0" rtl="0" algn="l">
              <a:spcBef>
                <a:spcPts val="0"/>
              </a:spcBef>
              <a:spcAft>
                <a:spcPts val="0"/>
              </a:spcAft>
              <a:buNone/>
            </a:pPr>
            <a:r>
              <a:rPr lang="en" sz="1200"/>
              <a:t>Notes</a:t>
            </a:r>
            <a:endParaRPr sz="1200"/>
          </a:p>
          <a:p>
            <a:pPr indent="0" lvl="0" marL="152400" marR="0" rtl="0" algn="l">
              <a:spcBef>
                <a:spcPts val="0"/>
              </a:spcBef>
              <a:spcAft>
                <a:spcPts val="0"/>
              </a:spcAft>
              <a:buNone/>
            </a:pPr>
            <a:r>
              <a:t/>
            </a:r>
            <a:endParaRPr sz="17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21"/>
          <p:cNvSpPr/>
          <p:nvPr/>
        </p:nvSpPr>
        <p:spPr>
          <a:xfrm>
            <a:off x="36141" y="82057"/>
            <a:ext cx="664500" cy="405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b="0" i="0" lang="en" sz="1700" u="none" cap="none" strike="noStrike">
                <a:latin typeface="Calibri"/>
                <a:ea typeface="Calibri"/>
                <a:cs typeface="Calibri"/>
                <a:sym typeface="Calibri"/>
              </a:rPr>
              <a:t>0</a:t>
            </a:r>
            <a:r>
              <a:rPr lang="en" sz="1700">
                <a:latin typeface="Calibri"/>
                <a:ea typeface="Calibri"/>
                <a:cs typeface="Calibri"/>
                <a:sym typeface="Calibri"/>
              </a:rPr>
              <a:t>6</a:t>
            </a:r>
            <a:endParaRPr b="0" i="0" sz="1700" u="none" cap="none" strike="noStrike">
              <a:latin typeface="Calibri"/>
              <a:ea typeface="Calibri"/>
              <a:cs typeface="Calibri"/>
              <a:sym typeface="Calibri"/>
            </a:endParaRPr>
          </a:p>
        </p:txBody>
      </p:sp>
      <p:sp>
        <p:nvSpPr>
          <p:cNvPr id="351" name="Google Shape;351;p21"/>
          <p:cNvSpPr/>
          <p:nvPr/>
        </p:nvSpPr>
        <p:spPr>
          <a:xfrm>
            <a:off x="767218" y="82057"/>
            <a:ext cx="6812400" cy="405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39550" lIns="79125" spcFirstLastPara="1" rIns="79125" wrap="square" tIns="39550">
            <a:noAutofit/>
          </a:bodyPr>
          <a:lstStyle/>
          <a:p>
            <a:pPr indent="0" lvl="0" marL="0" marR="0" rtl="0" algn="ctr">
              <a:spcBef>
                <a:spcPts val="0"/>
              </a:spcBef>
              <a:spcAft>
                <a:spcPts val="0"/>
              </a:spcAft>
              <a:buNone/>
            </a:pPr>
            <a:r>
              <a:rPr lang="en" sz="2400">
                <a:solidFill>
                  <a:schemeClr val="lt1"/>
                </a:solidFill>
                <a:latin typeface="Calibri"/>
                <a:ea typeface="Calibri"/>
                <a:cs typeface="Calibri"/>
                <a:sym typeface="Calibri"/>
              </a:rPr>
              <a:t>Online Booking Vehicles</a:t>
            </a:r>
            <a:endParaRPr b="0" i="0" sz="2400" u="none" cap="none" strike="noStrike">
              <a:solidFill>
                <a:schemeClr val="lt1"/>
              </a:solidFill>
              <a:latin typeface="Calibri"/>
              <a:ea typeface="Calibri"/>
              <a:cs typeface="Calibri"/>
              <a:sym typeface="Calibri"/>
            </a:endParaRPr>
          </a:p>
        </p:txBody>
      </p:sp>
      <p:sp>
        <p:nvSpPr>
          <p:cNvPr id="352" name="Google Shape;352;p21"/>
          <p:cNvSpPr/>
          <p:nvPr/>
        </p:nvSpPr>
        <p:spPr>
          <a:xfrm>
            <a:off x="36150" y="616850"/>
            <a:ext cx="9072000" cy="3192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39550" lIns="79125" spcFirstLastPara="1" rIns="79125" wrap="square" tIns="39550">
            <a:noAutofit/>
          </a:bodyPr>
          <a:lstStyle/>
          <a:p>
            <a:pPr indent="0" lvl="0" marL="0" marR="0" rtl="0" algn="l">
              <a:spcBef>
                <a:spcPts val="0"/>
              </a:spcBef>
              <a:spcAft>
                <a:spcPts val="0"/>
              </a:spcAft>
              <a:buNone/>
            </a:pPr>
            <a:r>
              <a:rPr lang="en" sz="1000"/>
              <a:t>As a customer, I want to book vehicles online so that it is easy to book the vehicles I want when I want.</a:t>
            </a:r>
            <a:br>
              <a:rPr lang="en" sz="1000"/>
            </a:br>
            <a:endParaRPr sz="1000"/>
          </a:p>
        </p:txBody>
      </p:sp>
      <p:sp>
        <p:nvSpPr>
          <p:cNvPr id="353" name="Google Shape;353;p21"/>
          <p:cNvSpPr/>
          <p:nvPr/>
        </p:nvSpPr>
        <p:spPr>
          <a:xfrm>
            <a:off x="36000" y="1023013"/>
            <a:ext cx="9072000" cy="2925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39550" lIns="79125" spcFirstLastPara="1" rIns="79125" wrap="square" tIns="31150">
            <a:noAutofit/>
          </a:bodyPr>
          <a:lstStyle/>
          <a:p>
            <a:pPr indent="0" lvl="0" marL="0" marR="0" rtl="0" algn="l">
              <a:spcBef>
                <a:spcPts val="0"/>
              </a:spcBef>
              <a:spcAft>
                <a:spcPts val="0"/>
              </a:spcAft>
              <a:buNone/>
            </a:pPr>
            <a:r>
              <a:rPr lang="en" sz="1200"/>
              <a:t>Acceptance Criteria</a:t>
            </a:r>
            <a:endParaRPr sz="1200"/>
          </a:p>
          <a:p>
            <a:pPr indent="0" lvl="0" marL="0" marR="0" rtl="0" algn="l">
              <a:spcBef>
                <a:spcPts val="0"/>
              </a:spcBef>
              <a:spcAft>
                <a:spcPts val="0"/>
              </a:spcAft>
              <a:buNone/>
            </a:pPr>
            <a:r>
              <a:t/>
            </a:r>
            <a:endParaRPr sz="1200"/>
          </a:p>
          <a:p>
            <a:pPr indent="-285750" lvl="0" marL="457200" rtl="0" algn="just">
              <a:lnSpc>
                <a:spcPct val="115000"/>
              </a:lnSpc>
              <a:spcBef>
                <a:spcPts val="0"/>
              </a:spcBef>
              <a:spcAft>
                <a:spcPts val="0"/>
              </a:spcAft>
              <a:buSzPts val="900"/>
              <a:buChar char="●"/>
            </a:pPr>
            <a:r>
              <a:rPr lang="en" sz="900"/>
              <a:t>The customer will go to the system domain, book vehicles tab will be in the navigation bar above.</a:t>
            </a:r>
            <a:endParaRPr sz="900"/>
          </a:p>
          <a:p>
            <a:pPr indent="-285750" lvl="0" marL="457200" rtl="0" algn="just">
              <a:lnSpc>
                <a:spcPct val="115000"/>
              </a:lnSpc>
              <a:spcBef>
                <a:spcPts val="0"/>
              </a:spcBef>
              <a:spcAft>
                <a:spcPts val="0"/>
              </a:spcAft>
              <a:buSzPts val="900"/>
              <a:buChar char="●"/>
            </a:pPr>
            <a:r>
              <a:rPr lang="en" sz="900"/>
              <a:t>When the customer clicks on the tab, it will navigate them to the search vehicle page. This will include text fields:</a:t>
            </a:r>
            <a:endParaRPr sz="900"/>
          </a:p>
          <a:p>
            <a:pPr indent="-285750" lvl="1" marL="914400" rtl="0" algn="just">
              <a:lnSpc>
                <a:spcPct val="115000"/>
              </a:lnSpc>
              <a:spcBef>
                <a:spcPts val="0"/>
              </a:spcBef>
              <a:spcAft>
                <a:spcPts val="0"/>
              </a:spcAft>
              <a:buSzPts val="900"/>
              <a:buAutoNum type="alphaLcPeriod"/>
            </a:pPr>
            <a:r>
              <a:rPr lang="en" sz="900"/>
              <a:t>Vehicle type,Model,Make,Store location,Date range,Price range,Seating capacity,Drive type</a:t>
            </a:r>
            <a:endParaRPr sz="900"/>
          </a:p>
          <a:p>
            <a:pPr indent="-285750" lvl="0" marL="457200" rtl="0" algn="just">
              <a:lnSpc>
                <a:spcPct val="115000"/>
              </a:lnSpc>
              <a:spcBef>
                <a:spcPts val="0"/>
              </a:spcBef>
              <a:spcAft>
                <a:spcPts val="0"/>
              </a:spcAft>
              <a:buSzPts val="900"/>
              <a:buChar char="●"/>
            </a:pPr>
            <a:r>
              <a:rPr lang="en" sz="900"/>
              <a:t>The customer does not need to add all fields, the search results will populate according to the customer inserted values.</a:t>
            </a:r>
            <a:endParaRPr sz="900"/>
          </a:p>
          <a:p>
            <a:pPr indent="-285750" lvl="0" marL="457200" rtl="0" algn="just">
              <a:lnSpc>
                <a:spcPct val="115000"/>
              </a:lnSpc>
              <a:spcBef>
                <a:spcPts val="0"/>
              </a:spcBef>
              <a:spcAft>
                <a:spcPts val="0"/>
              </a:spcAft>
              <a:buSzPts val="900"/>
              <a:buChar char="●"/>
            </a:pPr>
            <a:r>
              <a:rPr lang="en" sz="900"/>
              <a:t>Each field will be auto filled with the system data. Once the customer type in the fields, they can click on the search button which will be under the form.</a:t>
            </a:r>
            <a:endParaRPr sz="900"/>
          </a:p>
          <a:p>
            <a:pPr indent="-285750" lvl="0" marL="457200" rtl="0" algn="just">
              <a:lnSpc>
                <a:spcPct val="115000"/>
              </a:lnSpc>
              <a:spcBef>
                <a:spcPts val="0"/>
              </a:spcBef>
              <a:spcAft>
                <a:spcPts val="0"/>
              </a:spcAft>
              <a:buSzPts val="900"/>
              <a:buChar char="●"/>
            </a:pPr>
            <a:r>
              <a:rPr lang="en" sz="900"/>
              <a:t>Each of the customer inputs will be validated accordingly and will populate records in a gridview. The grid view will include the vehicle details, such as the make, model, availability and “more details” button and a “book vehicle” button.</a:t>
            </a:r>
            <a:endParaRPr sz="900"/>
          </a:p>
          <a:p>
            <a:pPr indent="-285750" lvl="0" marL="457200" rtl="0" algn="just">
              <a:lnSpc>
                <a:spcPct val="115000"/>
              </a:lnSpc>
              <a:spcBef>
                <a:spcPts val="0"/>
              </a:spcBef>
              <a:spcAft>
                <a:spcPts val="0"/>
              </a:spcAft>
              <a:buSzPts val="900"/>
              <a:buChar char="●"/>
            </a:pPr>
            <a:r>
              <a:rPr lang="en" sz="900"/>
              <a:t>The more details button will take them to a page which will show all information about the vehicle. Which will have labels, and data from the system. This page will include the book vehicle button as well.</a:t>
            </a:r>
            <a:endParaRPr sz="900"/>
          </a:p>
          <a:p>
            <a:pPr indent="-285750" lvl="0" marL="457200" rtl="0" algn="just">
              <a:lnSpc>
                <a:spcPct val="115000"/>
              </a:lnSpc>
              <a:spcBef>
                <a:spcPts val="0"/>
              </a:spcBef>
              <a:spcAft>
                <a:spcPts val="0"/>
              </a:spcAft>
              <a:buSzPts val="900"/>
              <a:buChar char="●"/>
            </a:pPr>
            <a:r>
              <a:rPr lang="en" sz="900"/>
              <a:t>The book vehicle button will take them a page which will let the customer add the customer details.</a:t>
            </a:r>
            <a:endParaRPr sz="900"/>
          </a:p>
          <a:p>
            <a:pPr indent="-285750" lvl="0" marL="457200" rtl="0" algn="just">
              <a:lnSpc>
                <a:spcPct val="115000"/>
              </a:lnSpc>
              <a:spcBef>
                <a:spcPts val="0"/>
              </a:spcBef>
              <a:spcAft>
                <a:spcPts val="0"/>
              </a:spcAft>
              <a:buSzPts val="900"/>
              <a:buChar char="●"/>
            </a:pPr>
            <a:r>
              <a:rPr lang="en" sz="900"/>
              <a:t>The customer can select existing customer link and login which will lead them directly to the order confirmation page.</a:t>
            </a:r>
            <a:endParaRPr sz="900"/>
          </a:p>
          <a:p>
            <a:pPr indent="-285750" lvl="0" marL="457200" rtl="0" algn="just">
              <a:lnSpc>
                <a:spcPct val="115000"/>
              </a:lnSpc>
              <a:spcBef>
                <a:spcPts val="0"/>
              </a:spcBef>
              <a:spcAft>
                <a:spcPts val="0"/>
              </a:spcAft>
              <a:buSzPts val="900"/>
              <a:buChar char="●"/>
            </a:pPr>
            <a:r>
              <a:rPr lang="en" sz="900"/>
              <a:t>Customer can fill in, the email, name, address, contact number, date of birth in order to confirm the order. Furthermore, the customer will have an option to save details for future bookings. This will create the customer an account in the system.</a:t>
            </a:r>
            <a:endParaRPr sz="900"/>
          </a:p>
          <a:p>
            <a:pPr indent="-285750" lvl="0" marL="457200" rtl="0" algn="just">
              <a:lnSpc>
                <a:spcPct val="115000"/>
              </a:lnSpc>
              <a:spcBef>
                <a:spcPts val="0"/>
              </a:spcBef>
              <a:spcAft>
                <a:spcPts val="0"/>
              </a:spcAft>
              <a:buSzPts val="900"/>
              <a:buChar char="●"/>
            </a:pPr>
            <a:r>
              <a:rPr lang="en" sz="900"/>
              <a:t>The booking confirmation page will have the selected vehicle information, customer information and a “Pay” and “cancel order” buttons. Pay button will direct them to the payment portals, cancel button will take them back to the search vehicle page and cancel the booking session.</a:t>
            </a:r>
            <a:endParaRPr sz="900"/>
          </a:p>
        </p:txBody>
      </p:sp>
      <p:sp>
        <p:nvSpPr>
          <p:cNvPr id="354" name="Google Shape;354;p21"/>
          <p:cNvSpPr/>
          <p:nvPr/>
        </p:nvSpPr>
        <p:spPr>
          <a:xfrm>
            <a:off x="8443526" y="82057"/>
            <a:ext cx="664500" cy="405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16</a:t>
            </a:r>
            <a:endParaRPr sz="1700">
              <a:latin typeface="Calibri"/>
              <a:ea typeface="Calibri"/>
              <a:cs typeface="Calibri"/>
              <a:sym typeface="Calibri"/>
            </a:endParaRPr>
          </a:p>
        </p:txBody>
      </p:sp>
      <p:sp>
        <p:nvSpPr>
          <p:cNvPr id="355" name="Google Shape;355;p21"/>
          <p:cNvSpPr/>
          <p:nvPr/>
        </p:nvSpPr>
        <p:spPr>
          <a:xfrm>
            <a:off x="7645988" y="82057"/>
            <a:ext cx="731100" cy="405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C</a:t>
            </a:r>
            <a:endParaRPr sz="1700">
              <a:latin typeface="Calibri"/>
              <a:ea typeface="Calibri"/>
              <a:cs typeface="Calibri"/>
              <a:sym typeface="Calibri"/>
            </a:endParaRPr>
          </a:p>
        </p:txBody>
      </p:sp>
      <p:sp>
        <p:nvSpPr>
          <p:cNvPr id="356" name="Google Shape;356;p21"/>
          <p:cNvSpPr/>
          <p:nvPr/>
        </p:nvSpPr>
        <p:spPr>
          <a:xfrm>
            <a:off x="36150" y="4057000"/>
            <a:ext cx="9072000" cy="10044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39550" lIns="79125" spcFirstLastPara="1" rIns="79125" wrap="square" tIns="31150">
            <a:noAutofit/>
          </a:bodyPr>
          <a:lstStyle/>
          <a:p>
            <a:pPr indent="0" lvl="0" marL="0" marR="0" rtl="0" algn="l">
              <a:spcBef>
                <a:spcPts val="0"/>
              </a:spcBef>
              <a:spcAft>
                <a:spcPts val="0"/>
              </a:spcAft>
              <a:buNone/>
            </a:pPr>
            <a:r>
              <a:rPr lang="en" sz="1200"/>
              <a:t>Notes</a:t>
            </a:r>
            <a:endParaRPr sz="1200"/>
          </a:p>
          <a:p>
            <a:pPr indent="-292100" lvl="0" marL="457200" rtl="0" algn="just">
              <a:lnSpc>
                <a:spcPct val="115000"/>
              </a:lnSpc>
              <a:spcBef>
                <a:spcPts val="0"/>
              </a:spcBef>
              <a:spcAft>
                <a:spcPts val="0"/>
              </a:spcAft>
              <a:buSzPts val="1000"/>
              <a:buChar char="●"/>
            </a:pPr>
            <a:r>
              <a:rPr lang="en" sz="1000">
                <a:highlight>
                  <a:srgbClr val="FFFFFF"/>
                </a:highlight>
              </a:rPr>
              <a:t>The customer can login and search vehicles which will avoid the customer details form step in order booking, or the customer can search vehicles without login and follow the steps above.</a:t>
            </a:r>
            <a:endParaRPr sz="1000">
              <a:highlight>
                <a:srgbClr val="FFFFFF"/>
              </a:highlight>
            </a:endParaRPr>
          </a:p>
          <a:p>
            <a:pPr indent="-292100" lvl="0" marL="457200" rtl="0" algn="just">
              <a:lnSpc>
                <a:spcPct val="115000"/>
              </a:lnSpc>
              <a:spcBef>
                <a:spcPts val="0"/>
              </a:spcBef>
              <a:spcAft>
                <a:spcPts val="0"/>
              </a:spcAft>
              <a:buSzPts val="1000"/>
              <a:buChar char="●"/>
            </a:pPr>
            <a:r>
              <a:rPr lang="en" sz="1000">
                <a:highlight>
                  <a:srgbClr val="FFFFFF"/>
                </a:highlight>
              </a:rPr>
              <a:t>When the customer creates an account or completes the order booking confirmation an email will be sent to the email.</a:t>
            </a:r>
            <a:endParaRPr sz="1000">
              <a:highlight>
                <a:srgbClr val="FFFFFF"/>
              </a:highlight>
            </a:endParaRPr>
          </a:p>
          <a:p>
            <a:pPr indent="-292100" lvl="0" marL="457200" rtl="0" algn="just">
              <a:lnSpc>
                <a:spcPct val="115000"/>
              </a:lnSpc>
              <a:spcBef>
                <a:spcPts val="0"/>
              </a:spcBef>
              <a:spcAft>
                <a:spcPts val="0"/>
              </a:spcAft>
              <a:buSzPts val="1000"/>
              <a:buChar char="●"/>
            </a:pPr>
            <a:r>
              <a:rPr lang="en" sz="1000">
                <a:highlight>
                  <a:srgbClr val="FFFFFF"/>
                </a:highlight>
              </a:rPr>
              <a:t>Each field will be validated accordingly in each step.</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22"/>
          <p:cNvSpPr/>
          <p:nvPr/>
        </p:nvSpPr>
        <p:spPr>
          <a:xfrm>
            <a:off x="36141" y="82057"/>
            <a:ext cx="664500" cy="405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07</a:t>
            </a:r>
            <a:endParaRPr b="0" i="0" sz="1700" u="none" cap="none" strike="noStrike">
              <a:latin typeface="Calibri"/>
              <a:ea typeface="Calibri"/>
              <a:cs typeface="Calibri"/>
              <a:sym typeface="Calibri"/>
            </a:endParaRPr>
          </a:p>
        </p:txBody>
      </p:sp>
      <p:sp>
        <p:nvSpPr>
          <p:cNvPr id="362" name="Google Shape;362;p22"/>
          <p:cNvSpPr/>
          <p:nvPr/>
        </p:nvSpPr>
        <p:spPr>
          <a:xfrm>
            <a:off x="767218" y="82057"/>
            <a:ext cx="6812400" cy="405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39550" lIns="79125" spcFirstLastPara="1" rIns="79125" wrap="square" tIns="39550">
            <a:noAutofit/>
          </a:bodyPr>
          <a:lstStyle/>
          <a:p>
            <a:pPr indent="0" lvl="0" marL="0" marR="0" rtl="0" algn="ctr">
              <a:spcBef>
                <a:spcPts val="0"/>
              </a:spcBef>
              <a:spcAft>
                <a:spcPts val="0"/>
              </a:spcAft>
              <a:buNone/>
            </a:pPr>
            <a:r>
              <a:rPr lang="en" sz="2400">
                <a:solidFill>
                  <a:schemeClr val="lt1"/>
                </a:solidFill>
                <a:latin typeface="Calibri"/>
                <a:ea typeface="Calibri"/>
                <a:cs typeface="Calibri"/>
                <a:sym typeface="Calibri"/>
              </a:rPr>
              <a:t>Store Customer Details</a:t>
            </a:r>
            <a:endParaRPr b="0" i="0" sz="2400" u="none" cap="none" strike="noStrike">
              <a:solidFill>
                <a:schemeClr val="lt1"/>
              </a:solidFill>
              <a:latin typeface="Calibri"/>
              <a:ea typeface="Calibri"/>
              <a:cs typeface="Calibri"/>
              <a:sym typeface="Calibri"/>
            </a:endParaRPr>
          </a:p>
        </p:txBody>
      </p:sp>
      <p:sp>
        <p:nvSpPr>
          <p:cNvPr id="363" name="Google Shape;363;p22"/>
          <p:cNvSpPr/>
          <p:nvPr/>
        </p:nvSpPr>
        <p:spPr>
          <a:xfrm>
            <a:off x="36150" y="616850"/>
            <a:ext cx="9072000" cy="405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39550" lIns="79125" spcFirstLastPara="1" rIns="79125" wrap="square" tIns="39550">
            <a:noAutofit/>
          </a:bodyPr>
          <a:lstStyle/>
          <a:p>
            <a:pPr indent="0" lvl="0" marL="0" marR="0" rtl="0" algn="l">
              <a:spcBef>
                <a:spcPts val="0"/>
              </a:spcBef>
              <a:spcAft>
                <a:spcPts val="0"/>
              </a:spcAft>
              <a:buNone/>
            </a:pPr>
            <a:r>
              <a:rPr lang="en" sz="1000"/>
              <a:t>As a customer, I want to create and customise my account from my home computer, so that I have my preferences readily available.</a:t>
            </a:r>
            <a:br>
              <a:rPr lang="en" sz="2100">
                <a:latin typeface="Calibri"/>
                <a:ea typeface="Calibri"/>
                <a:cs typeface="Calibri"/>
                <a:sym typeface="Calibri"/>
              </a:rPr>
            </a:br>
            <a:endParaRPr sz="2100">
              <a:latin typeface="Calibri"/>
              <a:ea typeface="Calibri"/>
              <a:cs typeface="Calibri"/>
              <a:sym typeface="Calibri"/>
            </a:endParaRPr>
          </a:p>
        </p:txBody>
      </p:sp>
      <p:sp>
        <p:nvSpPr>
          <p:cNvPr id="364" name="Google Shape;364;p22"/>
          <p:cNvSpPr/>
          <p:nvPr/>
        </p:nvSpPr>
        <p:spPr>
          <a:xfrm>
            <a:off x="36000" y="1103000"/>
            <a:ext cx="9072000" cy="25668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39550" lIns="79125" spcFirstLastPara="1" rIns="79125" wrap="square" tIns="31150">
            <a:noAutofit/>
          </a:bodyPr>
          <a:lstStyle/>
          <a:p>
            <a:pPr indent="0" lvl="0" marL="0" marR="0" rtl="0" algn="l">
              <a:spcBef>
                <a:spcPts val="0"/>
              </a:spcBef>
              <a:spcAft>
                <a:spcPts val="0"/>
              </a:spcAft>
              <a:buNone/>
            </a:pPr>
            <a:r>
              <a:rPr lang="en" sz="1200"/>
              <a:t>Acceptance Criteria</a:t>
            </a:r>
            <a:endParaRPr sz="1200"/>
          </a:p>
          <a:p>
            <a:pPr indent="0" lvl="0" marL="0" marR="0" rtl="0" algn="l">
              <a:spcBef>
                <a:spcPts val="0"/>
              </a:spcBef>
              <a:spcAft>
                <a:spcPts val="0"/>
              </a:spcAft>
              <a:buNone/>
            </a:pPr>
            <a:r>
              <a:t/>
            </a:r>
            <a:endParaRPr sz="1200"/>
          </a:p>
          <a:p>
            <a:pPr indent="-292100" lvl="0" marL="457200" rtl="0" algn="just">
              <a:lnSpc>
                <a:spcPct val="115000"/>
              </a:lnSpc>
              <a:spcBef>
                <a:spcPts val="0"/>
              </a:spcBef>
              <a:spcAft>
                <a:spcPts val="0"/>
              </a:spcAft>
              <a:buClr>
                <a:srgbClr val="333333"/>
              </a:buClr>
              <a:buSzPts val="1000"/>
              <a:buChar char="●"/>
            </a:pPr>
            <a:r>
              <a:rPr lang="en" sz="1000"/>
              <a:t>“Manage Account” in the top right of the screen would direct to a separate page where details of the account can be seen i.e. First Name, Last Name, Phone Number address etc.</a:t>
            </a:r>
            <a:endParaRPr sz="1000"/>
          </a:p>
          <a:p>
            <a:pPr indent="-292100" lvl="0" marL="457200" rtl="0" algn="just">
              <a:lnSpc>
                <a:spcPct val="115000"/>
              </a:lnSpc>
              <a:spcBef>
                <a:spcPts val="0"/>
              </a:spcBef>
              <a:spcAft>
                <a:spcPts val="0"/>
              </a:spcAft>
              <a:buClr>
                <a:srgbClr val="333333"/>
              </a:buClr>
              <a:buSzPts val="1000"/>
              <a:buChar char="●"/>
            </a:pPr>
            <a:r>
              <a:rPr lang="en" sz="1000"/>
              <a:t>On this page the details of the account would be changeable and be in appropriate data elements. For example FirstName, LastName, the address fields apart from state, DriverLicenceNumber, Occupation, PhoneNumber and email would all be text boxes for example</a:t>
            </a:r>
            <a:endParaRPr sz="1000"/>
          </a:p>
          <a:p>
            <a:pPr indent="-292100" lvl="0" marL="457200" rtl="0" algn="just">
              <a:lnSpc>
                <a:spcPct val="115000"/>
              </a:lnSpc>
              <a:spcBef>
                <a:spcPts val="0"/>
              </a:spcBef>
              <a:spcAft>
                <a:spcPts val="0"/>
              </a:spcAft>
              <a:buClr>
                <a:srgbClr val="333333"/>
              </a:buClr>
              <a:buSzPts val="1000"/>
              <a:buChar char="●"/>
            </a:pPr>
            <a:r>
              <a:rPr lang="en" sz="1000"/>
              <a:t>There should be asynchronous validation on the page to check if each field has valid data so the page feels more “interactive”</a:t>
            </a:r>
            <a:endParaRPr sz="1000"/>
          </a:p>
          <a:p>
            <a:pPr indent="-292100" lvl="0" marL="457200" rtl="0" algn="just">
              <a:lnSpc>
                <a:spcPct val="115000"/>
              </a:lnSpc>
              <a:spcBef>
                <a:spcPts val="0"/>
              </a:spcBef>
              <a:spcAft>
                <a:spcPts val="0"/>
              </a:spcAft>
              <a:buClr>
                <a:srgbClr val="333333"/>
              </a:buClr>
              <a:buSzPts val="1000"/>
              <a:buChar char="●"/>
            </a:pPr>
            <a:r>
              <a:rPr lang="en" sz="1000"/>
              <a:t>If the data passes the validation and gets submitted to the database, the database should check for SQL Injection and run other checks to make sure the data is valid (If it fails at this stage a warning message should be presented to the user and specify which field is incorrect)</a:t>
            </a:r>
            <a:endParaRPr sz="1000"/>
          </a:p>
          <a:p>
            <a:pPr indent="-292100" lvl="0" marL="457200" rtl="0" algn="just">
              <a:lnSpc>
                <a:spcPct val="115000"/>
              </a:lnSpc>
              <a:spcBef>
                <a:spcPts val="0"/>
              </a:spcBef>
              <a:spcAft>
                <a:spcPts val="0"/>
              </a:spcAft>
              <a:buClr>
                <a:srgbClr val="333333"/>
              </a:buClr>
              <a:buSzPts val="1000"/>
              <a:buChar char="●"/>
            </a:pPr>
            <a:r>
              <a:rPr lang="en" sz="1000"/>
              <a:t>If the data passes these tests the updated data should be entered into the database in the row the previous data occupied and the user taken back to the customer home page</a:t>
            </a:r>
            <a:endParaRPr sz="1000"/>
          </a:p>
          <a:p>
            <a:pPr indent="-292100" lvl="0" marL="457200" rtl="0" algn="just">
              <a:lnSpc>
                <a:spcPct val="115000"/>
              </a:lnSpc>
              <a:spcBef>
                <a:spcPts val="0"/>
              </a:spcBef>
              <a:spcAft>
                <a:spcPts val="0"/>
              </a:spcAft>
              <a:buClr>
                <a:srgbClr val="333333"/>
              </a:buClr>
              <a:buSzPts val="1000"/>
              <a:buChar char="●"/>
            </a:pPr>
            <a:r>
              <a:rPr lang="en" sz="1000"/>
              <a:t>Similarity if a user wishes to current an account a similar process would occur on a different page (“sign up” for example) except there would be no previously data to enter into the form and the user would have to create a password. Once the data was validated and checked using similar procedures when modifying the data in the account the data should be inserted into the database and the customer taken to the customer home page</a:t>
            </a:r>
            <a:endParaRPr sz="1000"/>
          </a:p>
          <a:p>
            <a:pPr indent="0" lvl="0" marL="457200" marR="0" rtl="0" algn="l">
              <a:spcBef>
                <a:spcPts val="0"/>
              </a:spcBef>
              <a:spcAft>
                <a:spcPts val="0"/>
              </a:spcAft>
              <a:buNone/>
            </a:pPr>
            <a:r>
              <a:t/>
            </a:r>
            <a:endParaRPr sz="1700"/>
          </a:p>
        </p:txBody>
      </p:sp>
      <p:sp>
        <p:nvSpPr>
          <p:cNvPr id="365" name="Google Shape;365;p22"/>
          <p:cNvSpPr/>
          <p:nvPr/>
        </p:nvSpPr>
        <p:spPr>
          <a:xfrm>
            <a:off x="8443526" y="82057"/>
            <a:ext cx="664500" cy="405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8</a:t>
            </a:r>
            <a:endParaRPr sz="1700">
              <a:latin typeface="Calibri"/>
              <a:ea typeface="Calibri"/>
              <a:cs typeface="Calibri"/>
              <a:sym typeface="Calibri"/>
            </a:endParaRPr>
          </a:p>
        </p:txBody>
      </p:sp>
      <p:sp>
        <p:nvSpPr>
          <p:cNvPr id="366" name="Google Shape;366;p22"/>
          <p:cNvSpPr/>
          <p:nvPr/>
        </p:nvSpPr>
        <p:spPr>
          <a:xfrm>
            <a:off x="7645988" y="82057"/>
            <a:ext cx="731100" cy="405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39550" lIns="0" spcFirstLastPara="1" rIns="0" wrap="square" tIns="39550">
            <a:noAutofit/>
          </a:bodyPr>
          <a:lstStyle/>
          <a:p>
            <a:pPr indent="0" lvl="0" marL="0" marR="0" rtl="0" algn="ctr">
              <a:spcBef>
                <a:spcPts val="0"/>
              </a:spcBef>
              <a:spcAft>
                <a:spcPts val="0"/>
              </a:spcAft>
              <a:buNone/>
            </a:pPr>
            <a:r>
              <a:rPr lang="en" sz="1700">
                <a:latin typeface="Calibri"/>
                <a:ea typeface="Calibri"/>
                <a:cs typeface="Calibri"/>
                <a:sym typeface="Calibri"/>
              </a:rPr>
              <a:t>M</a:t>
            </a:r>
            <a:endParaRPr sz="1700">
              <a:latin typeface="Calibri"/>
              <a:ea typeface="Calibri"/>
              <a:cs typeface="Calibri"/>
              <a:sym typeface="Calibri"/>
            </a:endParaRPr>
          </a:p>
        </p:txBody>
      </p:sp>
      <p:sp>
        <p:nvSpPr>
          <p:cNvPr id="367" name="Google Shape;367;p22"/>
          <p:cNvSpPr/>
          <p:nvPr/>
        </p:nvSpPr>
        <p:spPr>
          <a:xfrm>
            <a:off x="36150" y="3778900"/>
            <a:ext cx="9072000" cy="12825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39550" lIns="79125" spcFirstLastPara="1" rIns="79125" wrap="square" tIns="31150">
            <a:noAutofit/>
          </a:bodyPr>
          <a:lstStyle/>
          <a:p>
            <a:pPr indent="0" lvl="0" marL="0" marR="0" rtl="0" algn="l">
              <a:spcBef>
                <a:spcPts val="0"/>
              </a:spcBef>
              <a:spcAft>
                <a:spcPts val="0"/>
              </a:spcAft>
              <a:buNone/>
            </a:pPr>
            <a:r>
              <a:rPr lang="en" sz="1200"/>
              <a:t>Notes</a:t>
            </a:r>
            <a:endParaRPr sz="1200"/>
          </a:p>
          <a:p>
            <a:pPr indent="-292100" lvl="0" marL="457200" rtl="0" algn="just">
              <a:lnSpc>
                <a:spcPct val="115000"/>
              </a:lnSpc>
              <a:spcBef>
                <a:spcPts val="0"/>
              </a:spcBef>
              <a:spcAft>
                <a:spcPts val="0"/>
              </a:spcAft>
              <a:buSzPts val="1000"/>
              <a:buChar char="●"/>
            </a:pPr>
            <a:r>
              <a:rPr lang="en" sz="1000"/>
              <a:t>Would check which session the user is in and then derive details from that (i.e. there is no conflict as long as the account can be identified in some form)</a:t>
            </a:r>
            <a:endParaRPr sz="1000"/>
          </a:p>
          <a:p>
            <a:pPr indent="-292100" lvl="0" marL="457200" rtl="0" algn="just">
              <a:lnSpc>
                <a:spcPct val="115000"/>
              </a:lnSpc>
              <a:spcBef>
                <a:spcPts val="0"/>
              </a:spcBef>
              <a:spcAft>
                <a:spcPts val="0"/>
              </a:spcAft>
              <a:buSzPts val="1000"/>
              <a:buChar char="●"/>
            </a:pPr>
            <a:r>
              <a:rPr lang="en" sz="1000"/>
              <a:t>Apart from CustomerID all other fields are changeable after an account is created and the customer would see their customerID on the “Manage Account” page but be unable to change it (can be used as identification for customer support as it is unique to each customer and a number so therefore easier to enter for staff or say over the phone)</a:t>
            </a:r>
            <a:endParaRPr sz="1000"/>
          </a:p>
          <a:p>
            <a:pPr indent="-292100" lvl="0" marL="457200" rtl="0" algn="just">
              <a:lnSpc>
                <a:spcPct val="115000"/>
              </a:lnSpc>
              <a:spcBef>
                <a:spcPts val="0"/>
              </a:spcBef>
              <a:spcAft>
                <a:spcPts val="0"/>
              </a:spcAft>
              <a:buSzPts val="1000"/>
              <a:buChar char="●"/>
            </a:pPr>
            <a:r>
              <a:rPr lang="en" sz="1000"/>
              <a:t>Each field will be validated before submission to the database and by the database itself so the data can be validated </a:t>
            </a:r>
            <a:endParaRPr sz="1000"/>
          </a:p>
          <a:p>
            <a:pPr indent="0" lvl="0" marL="152400" marR="0" rtl="0" algn="l">
              <a:spcBef>
                <a:spcPts val="0"/>
              </a:spcBef>
              <a:spcAft>
                <a:spcPts val="0"/>
              </a:spcAft>
              <a:buNone/>
            </a:pPr>
            <a:r>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