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71" r:id="rId12"/>
    <p:sldId id="273" r:id="rId13"/>
    <p:sldId id="272" r:id="rId14"/>
    <p:sldId id="266" r:id="rId15"/>
    <p:sldId id="274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5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8E0B187-4548-42AD-97AF-64343B10C92F}" type="datetimeFigureOut">
              <a:rPr lang="en-MY" smtClean="0"/>
              <a:t>4/9/2020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364CA56-1ED5-4399-B3C6-2EF18EBDB0F9}" type="slidenum">
              <a:rPr lang="en-MY" smtClean="0"/>
              <a:t>‹#›</a:t>
            </a:fld>
            <a:endParaRPr lang="en-MY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448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B187-4548-42AD-97AF-64343B10C92F}" type="datetimeFigureOut">
              <a:rPr lang="en-MY" smtClean="0"/>
              <a:t>4/9/2020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CA56-1ED5-4399-B3C6-2EF18EBDB0F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9019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B187-4548-42AD-97AF-64343B10C92F}" type="datetimeFigureOut">
              <a:rPr lang="en-MY" smtClean="0"/>
              <a:t>4/9/2020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CA56-1ED5-4399-B3C6-2EF18EBDB0F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7967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B187-4548-42AD-97AF-64343B10C92F}" type="datetimeFigureOut">
              <a:rPr lang="en-MY" smtClean="0"/>
              <a:t>4/9/2020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CA56-1ED5-4399-B3C6-2EF18EBDB0F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87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8E0B187-4548-42AD-97AF-64343B10C92F}" type="datetimeFigureOut">
              <a:rPr lang="en-MY" smtClean="0"/>
              <a:t>4/9/2020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364CA56-1ED5-4399-B3C6-2EF18EBDB0F9}" type="slidenum">
              <a:rPr lang="en-MY" smtClean="0"/>
              <a:t>‹#›</a:t>
            </a:fld>
            <a:endParaRPr lang="en-MY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89229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B187-4548-42AD-97AF-64343B10C92F}" type="datetimeFigureOut">
              <a:rPr lang="en-MY" smtClean="0"/>
              <a:t>4/9/2020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CA56-1ED5-4399-B3C6-2EF18EBDB0F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907572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B187-4548-42AD-97AF-64343B10C92F}" type="datetimeFigureOut">
              <a:rPr lang="en-MY" smtClean="0"/>
              <a:t>4/9/2020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CA56-1ED5-4399-B3C6-2EF18EBDB0F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078310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B187-4548-42AD-97AF-64343B10C92F}" type="datetimeFigureOut">
              <a:rPr lang="en-MY" smtClean="0"/>
              <a:t>4/9/2020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CA56-1ED5-4399-B3C6-2EF18EBDB0F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674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B187-4548-42AD-97AF-64343B10C92F}" type="datetimeFigureOut">
              <a:rPr lang="en-MY" smtClean="0"/>
              <a:t>4/9/2020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CA56-1ED5-4399-B3C6-2EF18EBDB0F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9577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8E0B187-4548-42AD-97AF-64343B10C92F}" type="datetimeFigureOut">
              <a:rPr lang="en-MY" smtClean="0"/>
              <a:t>4/9/2020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364CA56-1ED5-4399-B3C6-2EF18EBDB0F9}" type="slidenum">
              <a:rPr lang="en-MY" smtClean="0"/>
              <a:t>‹#›</a:t>
            </a:fld>
            <a:endParaRPr lang="en-MY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32410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8E0B187-4548-42AD-97AF-64343B10C92F}" type="datetimeFigureOut">
              <a:rPr lang="en-MY" smtClean="0"/>
              <a:t>4/9/2020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364CA56-1ED5-4399-B3C6-2EF18EBDB0F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4875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8E0B187-4548-42AD-97AF-64343B10C92F}" type="datetimeFigureOut">
              <a:rPr lang="en-MY" smtClean="0"/>
              <a:t>4/9/2020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364CA56-1ED5-4399-B3C6-2EF18EBDB0F9}" type="slidenum">
              <a:rPr lang="en-MY" smtClean="0"/>
              <a:t>‹#›</a:t>
            </a:fld>
            <a:endParaRPr lang="en-MY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207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8E7ECF-BEAF-44BC-918C-6C0891DAC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Data breach</a:t>
            </a:r>
            <a:endParaRPr lang="en-MY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A117BB-2264-4036-879E-AA6B6C8B35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Sailor moon</a:t>
            </a:r>
          </a:p>
        </p:txBody>
      </p:sp>
      <p:pic>
        <p:nvPicPr>
          <p:cNvPr id="2052" name="Picture 4" descr="The 15 biggest data breaches of the 21st century | CSO Online">
            <a:extLst>
              <a:ext uri="{FF2B5EF4-FFF2-40B4-BE49-F238E27FC236}">
                <a16:creationId xmlns:a16="http://schemas.microsoft.com/office/drawing/2014/main" id="{EBC54BCB-A61F-49AD-A37D-827E3616E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66554">
            <a:off x="640161" y="541437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A74FC4-CBCA-4935-ADF3-604C182CE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48842">
            <a:off x="8784043" y="4355689"/>
            <a:ext cx="29527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59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81DE1-F561-4C83-AA2B-C28DF0F7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data breach happens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AF7274-8350-4ABF-9E1B-3B6820740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3189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MY" dirty="0"/>
              <a:t>Back doors</a:t>
            </a:r>
          </a:p>
          <a:p>
            <a:pPr lvl="1">
              <a:lnSpc>
                <a:spcPct val="150000"/>
              </a:lnSpc>
            </a:pPr>
            <a:r>
              <a:rPr lang="en-MY" dirty="0"/>
              <a:t>Spyware</a:t>
            </a:r>
          </a:p>
          <a:p>
            <a:pPr lvl="1">
              <a:lnSpc>
                <a:spcPct val="150000"/>
              </a:lnSpc>
            </a:pPr>
            <a:r>
              <a:rPr lang="en-MY" dirty="0"/>
              <a:t>Ransomware</a:t>
            </a:r>
          </a:p>
          <a:p>
            <a:pPr>
              <a:lnSpc>
                <a:spcPct val="150000"/>
              </a:lnSpc>
            </a:pPr>
            <a:r>
              <a:rPr lang="en-MY" dirty="0"/>
              <a:t>Malicious insiders</a:t>
            </a:r>
          </a:p>
          <a:p>
            <a:pPr lvl="1">
              <a:lnSpc>
                <a:spcPct val="150000"/>
              </a:lnSpc>
            </a:pPr>
            <a:r>
              <a:rPr lang="en-MY" dirty="0"/>
              <a:t>The person who intends to access and share data in order to cause harm.</a:t>
            </a:r>
          </a:p>
          <a:p>
            <a:pPr lvl="1">
              <a:lnSpc>
                <a:spcPct val="150000"/>
              </a:lnSpc>
            </a:pPr>
            <a:r>
              <a:rPr lang="en-MY" dirty="0"/>
              <a:t>They may have legal authorization to use the system and data, but their purpose is to use the information in a malicious way.</a:t>
            </a:r>
          </a:p>
        </p:txBody>
      </p:sp>
    </p:spTree>
    <p:extLst>
      <p:ext uri="{BB962C8B-B14F-4D97-AF65-F5344CB8AC3E}">
        <p14:creationId xmlns:p14="http://schemas.microsoft.com/office/powerpoint/2010/main" val="245513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81DE1-F561-4C83-AA2B-C28DF0F7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data breach happens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AF7274-8350-4ABF-9E1B-3B6820740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318985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MY" dirty="0"/>
              <a:t>They can</a:t>
            </a:r>
          </a:p>
          <a:p>
            <a:pPr lvl="2">
              <a:lnSpc>
                <a:spcPct val="150000"/>
              </a:lnSpc>
            </a:pPr>
            <a:r>
              <a:rPr lang="en-MY" sz="1780" dirty="0"/>
              <a:t>Affect external website and cause public damage to your brand</a:t>
            </a:r>
          </a:p>
          <a:p>
            <a:pPr lvl="2">
              <a:lnSpc>
                <a:spcPct val="150000"/>
              </a:lnSpc>
            </a:pPr>
            <a:r>
              <a:rPr lang="en-MY" sz="1780" dirty="0"/>
              <a:t>Prevent the normal operation of the system</a:t>
            </a:r>
          </a:p>
          <a:p>
            <a:pPr lvl="2">
              <a:lnSpc>
                <a:spcPct val="150000"/>
              </a:lnSpc>
            </a:pPr>
            <a:r>
              <a:rPr lang="en-MY" sz="1780" dirty="0"/>
              <a:t>Steal or sell trade secrets or intellectual property (IP)</a:t>
            </a:r>
          </a:p>
          <a:p>
            <a:pPr lvl="2">
              <a:lnSpc>
                <a:spcPct val="150000"/>
              </a:lnSpc>
            </a:pPr>
            <a:r>
              <a:rPr lang="en-MY" sz="1780" dirty="0"/>
              <a:t>Install malicious software for its own purposes</a:t>
            </a:r>
          </a:p>
        </p:txBody>
      </p:sp>
    </p:spTree>
    <p:extLst>
      <p:ext uri="{BB962C8B-B14F-4D97-AF65-F5344CB8AC3E}">
        <p14:creationId xmlns:p14="http://schemas.microsoft.com/office/powerpoint/2010/main" val="3494988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B1C8D7-55C7-4621-9DD4-5EE33E4C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Consequences of data breach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08D14F-F0DD-46BC-BF15-DD12671DB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3231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MY" dirty="0"/>
              <a:t>User thoughts are easily trapped</a:t>
            </a:r>
          </a:p>
          <a:p>
            <a:pPr lvl="1">
              <a:lnSpc>
                <a:spcPct val="150000"/>
              </a:lnSpc>
            </a:pPr>
            <a:r>
              <a:rPr lang="en-MY" dirty="0"/>
              <a:t>Privacy leakage can also engulf users’ minds, change their three views, and ultimately lead the entire society to develop in a well-designed direction.</a:t>
            </a:r>
          </a:p>
          <a:p>
            <a:pPr lvl="1">
              <a:lnSpc>
                <a:spcPct val="150000"/>
              </a:lnSpc>
            </a:pPr>
            <a:r>
              <a:rPr lang="en-MY" dirty="0"/>
              <a:t>e.g. the well-known Facebook user privacy leak case</a:t>
            </a:r>
          </a:p>
          <a:p>
            <a:pPr lvl="1">
              <a:lnSpc>
                <a:spcPct val="150000"/>
              </a:lnSpc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45989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B1C8D7-55C7-4621-9DD4-5EE33E4C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Consequences of data breach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08D14F-F0DD-46BC-BF15-DD12671DB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32314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MY" dirty="0"/>
              <a:t>Threaten the personal property of the user</a:t>
            </a:r>
          </a:p>
          <a:p>
            <a:pPr lvl="1">
              <a:lnSpc>
                <a:spcPct val="150000"/>
              </a:lnSpc>
            </a:pPr>
            <a:r>
              <a:rPr lang="en-MY" dirty="0"/>
              <a:t>It is directly sold for illegal gains or used by criminals to engage in criminal activities.</a:t>
            </a:r>
          </a:p>
          <a:p>
            <a:pPr lvl="1">
              <a:lnSpc>
                <a:spcPct val="150000"/>
              </a:lnSpc>
            </a:pPr>
            <a:r>
              <a:rPr lang="en-MY" dirty="0"/>
              <a:t>Criminals collect people’s leaked privacy and conduct precise crimes after screening and analyzing user characteristics.</a:t>
            </a:r>
          </a:p>
          <a:p>
            <a:pPr>
              <a:lnSpc>
                <a:spcPct val="150000"/>
              </a:lnSpc>
            </a:pPr>
            <a:r>
              <a:rPr lang="en-MY" dirty="0"/>
              <a:t>Threaten the security of the country and the company</a:t>
            </a:r>
          </a:p>
          <a:p>
            <a:pPr lvl="1">
              <a:lnSpc>
                <a:spcPct val="150000"/>
              </a:lnSpc>
            </a:pPr>
            <a:r>
              <a:rPr lang="en-MY" dirty="0"/>
              <a:t>The harm to companies and country is huge.</a:t>
            </a:r>
          </a:p>
          <a:p>
            <a:pPr lvl="1">
              <a:lnSpc>
                <a:spcPct val="150000"/>
              </a:lnSpc>
            </a:pPr>
            <a:r>
              <a:rPr lang="en-MY" dirty="0"/>
              <a:t>Criminals collect some important information from the opposing company and sell the information to their competitors.</a:t>
            </a:r>
          </a:p>
          <a:p>
            <a:pPr lvl="1">
              <a:lnSpc>
                <a:spcPct val="150000"/>
              </a:lnSpc>
            </a:pPr>
            <a:r>
              <a:rPr lang="en-MY" dirty="0"/>
              <a:t>e.g. the information leakage incident of Turkey’s 50 million residents</a:t>
            </a:r>
          </a:p>
        </p:txBody>
      </p:sp>
    </p:spTree>
    <p:extLst>
      <p:ext uri="{BB962C8B-B14F-4D97-AF65-F5344CB8AC3E}">
        <p14:creationId xmlns:p14="http://schemas.microsoft.com/office/powerpoint/2010/main" val="116205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FA205B-C6D8-464F-911D-1B2CF63C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detect data breach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3957E7-DA89-4771-A7D5-E4BADAF51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MY" dirty="0"/>
              <a:t>Stay informed</a:t>
            </a:r>
          </a:p>
          <a:p>
            <a:pPr lvl="1">
              <a:lnSpc>
                <a:spcPct val="150000"/>
              </a:lnSpc>
            </a:pPr>
            <a:r>
              <a:rPr lang="en-MY" dirty="0"/>
              <a:t>Latest cybercrime news</a:t>
            </a:r>
          </a:p>
          <a:p>
            <a:pPr lvl="1">
              <a:lnSpc>
                <a:spcPct val="150000"/>
              </a:lnSpc>
            </a:pPr>
            <a:r>
              <a:rPr lang="en-MY" dirty="0"/>
              <a:t>Cybersecurity trends</a:t>
            </a:r>
          </a:p>
          <a:p>
            <a:r>
              <a:rPr lang="en-MY" dirty="0"/>
              <a:t>Surround with right people</a:t>
            </a:r>
          </a:p>
          <a:p>
            <a:pPr lvl="1"/>
            <a:r>
              <a:rPr lang="en-MY" dirty="0"/>
              <a:t>Best security organization </a:t>
            </a:r>
          </a:p>
          <a:p>
            <a:pPr lvl="1"/>
            <a:r>
              <a:rPr lang="en-MY" dirty="0"/>
              <a:t>Improve detection and response</a:t>
            </a:r>
          </a:p>
        </p:txBody>
      </p:sp>
    </p:spTree>
    <p:extLst>
      <p:ext uri="{BB962C8B-B14F-4D97-AF65-F5344CB8AC3E}">
        <p14:creationId xmlns:p14="http://schemas.microsoft.com/office/powerpoint/2010/main" val="218450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FA205B-C6D8-464F-911D-1B2CF63C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detect data breach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3957E7-DA89-4771-A7D5-E4BADAF51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96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MY" dirty="0"/>
              <a:t>Get a data breach detection solution</a:t>
            </a:r>
          </a:p>
          <a:p>
            <a:pPr lvl="1">
              <a:lnSpc>
                <a:spcPct val="150000"/>
              </a:lnSpc>
            </a:pPr>
            <a:r>
              <a:rPr lang="en-MY" dirty="0"/>
              <a:t>Investing in data breach prevention solutions.</a:t>
            </a:r>
          </a:p>
          <a:p>
            <a:pPr lvl="1">
              <a:lnSpc>
                <a:spcPct val="150000"/>
              </a:lnSpc>
            </a:pPr>
            <a:r>
              <a:rPr lang="en-MY" dirty="0"/>
              <a:t>Overcome attack</a:t>
            </a:r>
          </a:p>
          <a:p>
            <a:pPr>
              <a:lnSpc>
                <a:spcPct val="150000"/>
              </a:lnSpc>
            </a:pPr>
            <a:r>
              <a:rPr lang="en-MY" dirty="0"/>
              <a:t>Train your users</a:t>
            </a:r>
          </a:p>
          <a:p>
            <a:pPr lvl="1">
              <a:lnSpc>
                <a:spcPct val="150000"/>
              </a:lnSpc>
            </a:pPr>
            <a:r>
              <a:rPr lang="en-MY" dirty="0"/>
              <a:t>take benefit of user through phishing.</a:t>
            </a:r>
          </a:p>
          <a:p>
            <a:pPr lvl="1">
              <a:lnSpc>
                <a:spcPct val="150000"/>
              </a:lnSpc>
            </a:pPr>
            <a:r>
              <a:rPr lang="en-MY" dirty="0"/>
              <a:t>Taught about the importance of security.</a:t>
            </a:r>
          </a:p>
        </p:txBody>
      </p:sp>
    </p:spTree>
    <p:extLst>
      <p:ext uri="{BB962C8B-B14F-4D97-AF65-F5344CB8AC3E}">
        <p14:creationId xmlns:p14="http://schemas.microsoft.com/office/powerpoint/2010/main" val="274131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FA205B-C6D8-464F-911D-1B2CF63C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prevent data breach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3957E7-DA89-4771-A7D5-E4BADAF51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0"/>
            <a:ext cx="10178322" cy="418961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MY" dirty="0"/>
              <a:t>Reduce the amount of information you provide</a:t>
            </a:r>
          </a:p>
          <a:p>
            <a:pPr>
              <a:lnSpc>
                <a:spcPct val="150000"/>
              </a:lnSpc>
            </a:pPr>
            <a:r>
              <a:rPr lang="en-MY" dirty="0"/>
              <a:t>Use aliases whenever possible</a:t>
            </a:r>
          </a:p>
          <a:p>
            <a:pPr>
              <a:lnSpc>
                <a:spcPct val="150000"/>
              </a:lnSpc>
            </a:pPr>
            <a:r>
              <a:rPr lang="en-MY" dirty="0"/>
              <a:t>Research the company’s safety record before doing business with the company</a:t>
            </a:r>
          </a:p>
          <a:p>
            <a:pPr>
              <a:lnSpc>
                <a:spcPct val="150000"/>
              </a:lnSpc>
            </a:pPr>
            <a:r>
              <a:rPr lang="en-MY" dirty="0"/>
              <a:t>Use end-to-end encryption</a:t>
            </a:r>
          </a:p>
          <a:p>
            <a:pPr>
              <a:lnSpc>
                <a:spcPct val="150000"/>
              </a:lnSpc>
            </a:pPr>
            <a:r>
              <a:rPr lang="en-MY" dirty="0"/>
              <a:t>Use strong passwords</a:t>
            </a:r>
          </a:p>
          <a:p>
            <a:pPr>
              <a:lnSpc>
                <a:spcPct val="150000"/>
              </a:lnSpc>
            </a:pPr>
            <a:r>
              <a:rPr lang="en-MY" dirty="0"/>
              <a:t>Data backup and recovery</a:t>
            </a:r>
          </a:p>
          <a:p>
            <a:pPr>
              <a:lnSpc>
                <a:spcPct val="150000"/>
              </a:lnSpc>
            </a:pPr>
            <a:r>
              <a:rPr lang="en-MY" dirty="0"/>
              <a:t>Create and update programs</a:t>
            </a:r>
          </a:p>
          <a:p>
            <a:pPr>
              <a:lnSpc>
                <a:spcPct val="150000"/>
              </a:lnSpc>
            </a:pPr>
            <a:r>
              <a:rPr lang="en-MY" dirty="0"/>
              <a:t>Establish rights security techniques and conclusions</a:t>
            </a:r>
          </a:p>
        </p:txBody>
      </p:sp>
    </p:spTree>
    <p:extLst>
      <p:ext uri="{BB962C8B-B14F-4D97-AF65-F5344CB8AC3E}">
        <p14:creationId xmlns:p14="http://schemas.microsoft.com/office/powerpoint/2010/main" val="42629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3D6B78-C3F7-43F9-8231-077CE57D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Examples of data breach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B4BCBD-F584-4D85-A264-15F000BAB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Facebook</a:t>
            </a:r>
          </a:p>
          <a:p>
            <a:r>
              <a:rPr lang="en-MY" dirty="0"/>
              <a:t>Marriot Starwood Hotel</a:t>
            </a:r>
          </a:p>
          <a:p>
            <a:r>
              <a:rPr lang="en-MY" dirty="0"/>
              <a:t>Newegg</a:t>
            </a:r>
          </a:p>
          <a:p>
            <a:r>
              <a:rPr lang="en-MY" dirty="0"/>
              <a:t>Aadhaar</a:t>
            </a:r>
          </a:p>
          <a:p>
            <a:r>
              <a:rPr lang="en-MY" dirty="0" err="1"/>
              <a:t>Exactis</a:t>
            </a:r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3296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8E7ECF-BEAF-44BC-918C-6C0891DAC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6954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332F06-B52F-4589-B59E-79112480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562E00-46CE-4A86-8264-990C68FDB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8948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MY" dirty="0"/>
              <a:t>Data breach refers to the deliberate or unintentional release of secure or private information into an untrusted environment.</a:t>
            </a:r>
          </a:p>
          <a:p>
            <a:pPr>
              <a:lnSpc>
                <a:spcPct val="150000"/>
              </a:lnSpc>
            </a:pPr>
            <a:r>
              <a:rPr lang="en-MY" dirty="0"/>
              <a:t>Other terms include unintentional information breach and data breach.</a:t>
            </a:r>
          </a:p>
          <a:p>
            <a:pPr>
              <a:lnSpc>
                <a:spcPct val="150000"/>
              </a:lnSpc>
            </a:pPr>
            <a:r>
              <a:rPr lang="en-MY" dirty="0"/>
              <a:t>It is a security conflict in which sensitive, protected or confidential data is copied, transmitted, viewed, stolen or used by unauthorized individuals.</a:t>
            </a:r>
          </a:p>
          <a:p>
            <a:pPr>
              <a:lnSpc>
                <a:spcPct val="150000"/>
              </a:lnSpc>
            </a:pPr>
            <a:r>
              <a:rPr lang="en-MY" dirty="0"/>
              <a:t>It may involve financial information, personal health information (PHI), personally identifiable information (PII), company trade secrets or intellectual property.</a:t>
            </a:r>
          </a:p>
          <a:p>
            <a:pPr>
              <a:lnSpc>
                <a:spcPct val="150000"/>
              </a:lnSpc>
            </a:pPr>
            <a:r>
              <a:rPr lang="en-MY" dirty="0"/>
              <a:t>It can cause very high loses, including direct costs and indirect costs.</a:t>
            </a:r>
          </a:p>
        </p:txBody>
      </p:sp>
    </p:spTree>
    <p:extLst>
      <p:ext uri="{BB962C8B-B14F-4D97-AF65-F5344CB8AC3E}">
        <p14:creationId xmlns:p14="http://schemas.microsoft.com/office/powerpoint/2010/main" val="35536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81DE1-F561-4C83-AA2B-C28DF0F7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Data Breach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AF7274-8350-4ABF-9E1B-3B6820740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0907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MY" dirty="0"/>
              <a:t>Denial-of-Service</a:t>
            </a:r>
          </a:p>
          <a:p>
            <a:pPr lvl="1">
              <a:lnSpc>
                <a:spcPct val="150000"/>
              </a:lnSpc>
            </a:pPr>
            <a:r>
              <a:rPr lang="en-MY" dirty="0"/>
              <a:t>A cyber-attack </a:t>
            </a:r>
          </a:p>
          <a:p>
            <a:pPr lvl="1">
              <a:lnSpc>
                <a:spcPct val="150000"/>
              </a:lnSpc>
            </a:pPr>
            <a:r>
              <a:rPr lang="en-MY" dirty="0"/>
              <a:t>the perpetrator wants to make a machine or network resource unavailable</a:t>
            </a:r>
          </a:p>
          <a:p>
            <a:pPr lvl="1">
              <a:lnSpc>
                <a:spcPct val="150000"/>
              </a:lnSpc>
            </a:pPr>
            <a:r>
              <a:rPr lang="en-MY" dirty="0"/>
              <a:t>It is accomplished by flooding the target machine </a:t>
            </a:r>
          </a:p>
          <a:p>
            <a:pPr lvl="1">
              <a:lnSpc>
                <a:spcPct val="150000"/>
              </a:lnSpc>
            </a:pPr>
            <a:r>
              <a:rPr lang="en-MY" dirty="0"/>
              <a:t>It occurs when a website is overwhelmed with request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This</a:t>
            </a:r>
            <a:r>
              <a:rPr lang="en-MY" altLang="zh-CN" dirty="0"/>
              <a:t> attack is typically done to large company.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3ABAC3-772F-4D42-81B5-48336FB63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296" y="4092316"/>
            <a:ext cx="3432875" cy="228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2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81DE1-F561-4C83-AA2B-C28DF0F7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Data Breach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AF7274-8350-4ABF-9E1B-3B6820740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3"/>
            <a:ext cx="10178322" cy="366962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MY" sz="2200" dirty="0"/>
              <a:t>Malware</a:t>
            </a:r>
          </a:p>
          <a:p>
            <a:pPr lvl="1">
              <a:lnSpc>
                <a:spcPct val="150000"/>
              </a:lnSpc>
            </a:pPr>
            <a:r>
              <a:rPr lang="en-US" altLang="zh-CN" sz="1900" dirty="0"/>
              <a:t>M</a:t>
            </a:r>
            <a:r>
              <a:rPr lang="en-MY" sz="1900" dirty="0"/>
              <a:t>alicious software</a:t>
            </a:r>
          </a:p>
          <a:p>
            <a:pPr lvl="1">
              <a:lnSpc>
                <a:spcPct val="150000"/>
              </a:lnSpc>
            </a:pPr>
            <a:r>
              <a:rPr lang="en-MY" sz="1900" dirty="0"/>
              <a:t>Consists of code developed by cyberattacks</a:t>
            </a:r>
          </a:p>
          <a:p>
            <a:pPr lvl="1">
              <a:lnSpc>
                <a:spcPct val="150000"/>
              </a:lnSpc>
            </a:pPr>
            <a:r>
              <a:rPr lang="en-MY" sz="1900" dirty="0"/>
              <a:t>Cause damage to data and systems.</a:t>
            </a:r>
          </a:p>
          <a:p>
            <a:pPr lvl="1">
              <a:lnSpc>
                <a:spcPct val="150000"/>
              </a:lnSpc>
            </a:pPr>
            <a:r>
              <a:rPr lang="en-MY" sz="1900" dirty="0"/>
              <a:t>Worm, Trojan etc.</a:t>
            </a:r>
          </a:p>
          <a:p>
            <a:pPr lvl="1">
              <a:lnSpc>
                <a:spcPct val="150000"/>
              </a:lnSpc>
            </a:pPr>
            <a:r>
              <a:rPr lang="en-US" altLang="zh-CN" sz="1900" dirty="0"/>
              <a:t>Delivered </a:t>
            </a:r>
            <a:r>
              <a:rPr lang="en-MY" sz="1900" dirty="0"/>
              <a:t>over email via a link or executable file.</a:t>
            </a:r>
          </a:p>
          <a:p>
            <a:pPr lvl="1">
              <a:lnSpc>
                <a:spcPct val="150000"/>
              </a:lnSpc>
            </a:pPr>
            <a:r>
              <a:rPr lang="en-MY" sz="1900" dirty="0"/>
              <a:t>e.g. Hospital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6BE14D-0285-43E0-9F40-5E5535809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944" y="1585089"/>
            <a:ext cx="4658852" cy="31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81DE1-F561-4C83-AA2B-C28DF0F7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Data Breach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AF7274-8350-4ABF-9E1B-3B6820740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31365"/>
            <a:ext cx="10178322" cy="43189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MY" dirty="0"/>
              <a:t>Phishing</a:t>
            </a:r>
          </a:p>
          <a:p>
            <a:pPr lvl="1">
              <a:lnSpc>
                <a:spcPct val="150000"/>
              </a:lnSpc>
            </a:pPr>
            <a:r>
              <a:rPr lang="en-MY" dirty="0"/>
              <a:t>A cyber crime. </a:t>
            </a:r>
          </a:p>
          <a:p>
            <a:pPr lvl="1">
              <a:lnSpc>
                <a:spcPct val="150000"/>
              </a:lnSpc>
            </a:pPr>
            <a:r>
              <a:rPr lang="en-MY" dirty="0"/>
              <a:t>Most common: website phishing </a:t>
            </a:r>
          </a:p>
          <a:p>
            <a:pPr lvl="1">
              <a:lnSpc>
                <a:spcPct val="150000"/>
              </a:lnSpc>
            </a:pPr>
            <a:r>
              <a:rPr lang="en-MY" dirty="0"/>
              <a:t>contacted by email, telephone or text message </a:t>
            </a:r>
          </a:p>
          <a:p>
            <a:pPr lvl="1">
              <a:lnSpc>
                <a:spcPct val="150000"/>
              </a:lnSpc>
            </a:pPr>
            <a:r>
              <a:rPr lang="en-MY" dirty="0"/>
              <a:t>as a legitimate institution</a:t>
            </a:r>
          </a:p>
          <a:p>
            <a:pPr lvl="1">
              <a:lnSpc>
                <a:spcPct val="150000"/>
              </a:lnSpc>
            </a:pPr>
            <a:r>
              <a:rPr lang="en-MY" dirty="0"/>
              <a:t>cause in identity theft and financial loss.</a:t>
            </a:r>
          </a:p>
          <a:p>
            <a:pPr lvl="1">
              <a:lnSpc>
                <a:spcPct val="150000"/>
              </a:lnSpc>
            </a:pPr>
            <a:r>
              <a:rPr lang="en-MY" dirty="0"/>
              <a:t>There is also ‘</a:t>
            </a:r>
            <a:r>
              <a:rPr lang="en-MY" b="1" dirty="0"/>
              <a:t>vishing</a:t>
            </a:r>
            <a:r>
              <a:rPr lang="en-MY" dirty="0"/>
              <a:t>’ (voice phishing) and  ‘</a:t>
            </a:r>
            <a:r>
              <a:rPr lang="en-MY" b="1" dirty="0"/>
              <a:t>smishing</a:t>
            </a:r>
            <a:r>
              <a:rPr lang="en-MY" dirty="0"/>
              <a:t>’ (SMS phishing).</a:t>
            </a:r>
          </a:p>
          <a:p>
            <a:pPr lvl="1">
              <a:lnSpc>
                <a:spcPct val="150000"/>
              </a:lnSpc>
            </a:pPr>
            <a:r>
              <a:rPr lang="en-MY" dirty="0"/>
              <a:t>Compromise the safety of any sensitive information.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27F527-7CF6-465F-8CEE-E69C305EE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831" y="1731365"/>
            <a:ext cx="3754334" cy="281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76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81DE1-F561-4C83-AA2B-C28DF0F7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Data Breach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AF7274-8350-4ABF-9E1B-3B6820740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318985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MY" dirty="0"/>
              <a:t>Common features of phishing emails</a:t>
            </a:r>
          </a:p>
          <a:p>
            <a:pPr lvl="2">
              <a:lnSpc>
                <a:spcPct val="150000"/>
              </a:lnSpc>
            </a:pPr>
            <a:r>
              <a:rPr lang="en-MY" sz="1780" dirty="0"/>
              <a:t>Attachments</a:t>
            </a:r>
          </a:p>
          <a:p>
            <a:pPr lvl="2">
              <a:lnSpc>
                <a:spcPct val="150000"/>
              </a:lnSpc>
            </a:pPr>
            <a:r>
              <a:rPr lang="en-MY" sz="1780" dirty="0"/>
              <a:t>Unusual sender</a:t>
            </a:r>
          </a:p>
          <a:p>
            <a:pPr lvl="2">
              <a:lnSpc>
                <a:spcPct val="150000"/>
              </a:lnSpc>
            </a:pPr>
            <a:r>
              <a:rPr lang="en-MY" sz="1780" dirty="0"/>
              <a:t>Hyperlinks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F18E9-63BA-4167-9248-F423F9954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653" y="2909656"/>
            <a:ext cx="3831227" cy="185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6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81DE1-F561-4C83-AA2B-C28DF0F7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Data Breach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AF7274-8350-4ABF-9E1B-3B6820740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3189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MY" dirty="0"/>
              <a:t>Ransomware</a:t>
            </a:r>
          </a:p>
          <a:p>
            <a:pPr lvl="1">
              <a:lnSpc>
                <a:spcPct val="150000"/>
              </a:lnSpc>
            </a:pPr>
            <a:r>
              <a:rPr lang="en-MY" dirty="0"/>
              <a:t>Business that need access to time sensitive data (e.g. hospital).</a:t>
            </a:r>
          </a:p>
          <a:p>
            <a:pPr lvl="1">
              <a:lnSpc>
                <a:spcPct val="150000"/>
              </a:lnSpc>
            </a:pPr>
            <a:r>
              <a:rPr lang="en-MY" dirty="0"/>
              <a:t>Require a fee to be paid in order for system to work again.</a:t>
            </a:r>
          </a:p>
          <a:p>
            <a:pPr lvl="1">
              <a:lnSpc>
                <a:spcPct val="150000"/>
              </a:lnSpc>
            </a:pPr>
            <a:r>
              <a:rPr lang="en-MY" dirty="0"/>
              <a:t>Gains control of system and locks it from use through ransomware.</a:t>
            </a:r>
          </a:p>
          <a:p>
            <a:pPr lvl="1">
              <a:lnSpc>
                <a:spcPct val="150000"/>
              </a:lnSpc>
            </a:pPr>
            <a:r>
              <a:rPr lang="en-MY" dirty="0"/>
              <a:t>Scareware</a:t>
            </a:r>
          </a:p>
          <a:p>
            <a:pPr lvl="2">
              <a:lnSpc>
                <a:spcPct val="150000"/>
              </a:lnSpc>
            </a:pPr>
            <a:r>
              <a:rPr lang="en-MY" sz="1780" dirty="0"/>
              <a:t>No guarantee user can be fully access again.</a:t>
            </a:r>
          </a:p>
          <a:p>
            <a:pPr lvl="2">
              <a:lnSpc>
                <a:spcPct val="150000"/>
              </a:lnSpc>
            </a:pPr>
            <a:r>
              <a:rPr lang="en-MY" sz="1780" dirty="0"/>
              <a:t>fake antivirus software.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FA848-11D1-4D83-8F21-4A910A8E2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307" y="4292859"/>
            <a:ext cx="4424441" cy="231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42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81DE1-F561-4C83-AA2B-C28DF0F7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data breach happens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AF7274-8350-4ABF-9E1B-3B6820740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31898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MY" dirty="0"/>
              <a:t>Human error</a:t>
            </a:r>
          </a:p>
          <a:p>
            <a:pPr lvl="1">
              <a:lnSpc>
                <a:spcPct val="150000"/>
              </a:lnSpc>
            </a:pPr>
            <a:r>
              <a:rPr lang="en-MY" dirty="0"/>
              <a:t>Sending sensitive information to the wrong recipient</a:t>
            </a:r>
          </a:p>
          <a:p>
            <a:pPr lvl="1">
              <a:lnSpc>
                <a:spcPct val="150000"/>
              </a:lnSpc>
            </a:pPr>
            <a:r>
              <a:rPr lang="en-MY" dirty="0"/>
              <a:t>The use of weak passwords</a:t>
            </a:r>
          </a:p>
          <a:p>
            <a:pPr lvl="1">
              <a:lnSpc>
                <a:spcPct val="150000"/>
              </a:lnSpc>
            </a:pPr>
            <a:r>
              <a:rPr lang="en-MY" dirty="0"/>
              <a:t>Phishing</a:t>
            </a:r>
          </a:p>
          <a:p>
            <a:pPr>
              <a:lnSpc>
                <a:spcPct val="150000"/>
              </a:lnSpc>
            </a:pPr>
            <a:r>
              <a:rPr lang="en-MY" dirty="0"/>
              <a:t>Malware</a:t>
            </a:r>
          </a:p>
          <a:p>
            <a:pPr lvl="1">
              <a:lnSpc>
                <a:spcPct val="150000"/>
              </a:lnSpc>
            </a:pPr>
            <a:r>
              <a:rPr lang="en-MY" dirty="0"/>
              <a:t>It is continually evolving with the assistance of hackers, making in undetectable by antivirus program.</a:t>
            </a:r>
          </a:p>
          <a:p>
            <a:pPr lvl="1">
              <a:lnSpc>
                <a:spcPct val="150000"/>
              </a:lnSpc>
            </a:pPr>
            <a:r>
              <a:rPr lang="en-MY" dirty="0"/>
              <a:t>Hacker can access the company’s database to obtain the important details they need.</a:t>
            </a:r>
          </a:p>
          <a:p>
            <a:pPr lvl="1">
              <a:lnSpc>
                <a:spcPct val="150000"/>
              </a:lnSpc>
            </a:pPr>
            <a:r>
              <a:rPr lang="en-MY" dirty="0"/>
              <a:t>Hacker have made minor modification to existing malware programs to make them unrecognizable by anti-virus programs.</a:t>
            </a:r>
          </a:p>
        </p:txBody>
      </p:sp>
    </p:spTree>
    <p:extLst>
      <p:ext uri="{BB962C8B-B14F-4D97-AF65-F5344CB8AC3E}">
        <p14:creationId xmlns:p14="http://schemas.microsoft.com/office/powerpoint/2010/main" val="305804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81DE1-F561-4C83-AA2B-C28DF0F7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data breach happens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AF7274-8350-4ABF-9E1B-3B6820740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3189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MY" dirty="0"/>
              <a:t>Physical  Theft</a:t>
            </a:r>
          </a:p>
          <a:p>
            <a:pPr lvl="1">
              <a:lnSpc>
                <a:spcPct val="150000"/>
              </a:lnSpc>
            </a:pPr>
            <a:r>
              <a:rPr lang="en-MY" dirty="0"/>
              <a:t>The theft of paperwork or any stolen device (e.g. laptop, tablets etc.)</a:t>
            </a:r>
          </a:p>
          <a:p>
            <a:pPr lvl="1">
              <a:lnSpc>
                <a:spcPct val="150000"/>
              </a:lnSpc>
            </a:pPr>
            <a:r>
              <a:rPr lang="en-MY" dirty="0"/>
              <a:t>Card skimming</a:t>
            </a:r>
          </a:p>
          <a:p>
            <a:pPr>
              <a:lnSpc>
                <a:spcPct val="150000"/>
              </a:lnSpc>
            </a:pPr>
            <a:r>
              <a:rPr lang="en-MY" dirty="0"/>
              <a:t>Criminal Hacking</a:t>
            </a:r>
          </a:p>
          <a:p>
            <a:pPr lvl="1">
              <a:lnSpc>
                <a:spcPct val="150000"/>
              </a:lnSpc>
            </a:pPr>
            <a:r>
              <a:rPr lang="en-MY" dirty="0"/>
              <a:t>It is usually associated with computer coding.</a:t>
            </a:r>
          </a:p>
          <a:p>
            <a:pPr lvl="1">
              <a:lnSpc>
                <a:spcPct val="150000"/>
              </a:lnSpc>
            </a:pPr>
            <a:r>
              <a:rPr lang="en-MY" dirty="0"/>
              <a:t>The most common criminal hacking technique involves stolen credentials.</a:t>
            </a:r>
          </a:p>
          <a:p>
            <a:pPr lvl="1">
              <a:lnSpc>
                <a:spcPct val="150000"/>
              </a:lnSpc>
            </a:pPr>
            <a:r>
              <a:rPr lang="en-MY" dirty="0"/>
              <a:t>Scammers can buy credentials on the dark web.</a:t>
            </a:r>
          </a:p>
        </p:txBody>
      </p:sp>
    </p:spTree>
    <p:extLst>
      <p:ext uri="{BB962C8B-B14F-4D97-AF65-F5344CB8AC3E}">
        <p14:creationId xmlns:p14="http://schemas.microsoft.com/office/powerpoint/2010/main" val="175972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428</TotalTime>
  <Words>792</Words>
  <Application>Microsoft Office PowerPoint</Application>
  <PresentationFormat>Widescreen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Gill Sans MT</vt:lpstr>
      <vt:lpstr>Impact</vt:lpstr>
      <vt:lpstr>徽章</vt:lpstr>
      <vt:lpstr>Data breach</vt:lpstr>
      <vt:lpstr>Introduction</vt:lpstr>
      <vt:lpstr>Types of Data Breach</vt:lpstr>
      <vt:lpstr>Types of Data Breach</vt:lpstr>
      <vt:lpstr>Types of Data Breach</vt:lpstr>
      <vt:lpstr>Types of Data Breach</vt:lpstr>
      <vt:lpstr>Types of Data Breach</vt:lpstr>
      <vt:lpstr>Why data breach happens</vt:lpstr>
      <vt:lpstr>Why data breach happens</vt:lpstr>
      <vt:lpstr>Why data breach happens</vt:lpstr>
      <vt:lpstr>Why data breach happens</vt:lpstr>
      <vt:lpstr>Consequences of data breach</vt:lpstr>
      <vt:lpstr>Consequences of data breach</vt:lpstr>
      <vt:lpstr>How to detect data breach</vt:lpstr>
      <vt:lpstr>How to detect data breach</vt:lpstr>
      <vt:lpstr>How to prevent data breach</vt:lpstr>
      <vt:lpstr>Examples of data breach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breach</dc:title>
  <dc:creator>D190072A</dc:creator>
  <cp:lastModifiedBy>William Gwee</cp:lastModifiedBy>
  <cp:revision>92</cp:revision>
  <dcterms:created xsi:type="dcterms:W3CDTF">2020-08-15T05:29:22Z</dcterms:created>
  <dcterms:modified xsi:type="dcterms:W3CDTF">2020-09-03T20:39:23Z</dcterms:modified>
</cp:coreProperties>
</file>