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68" r:id="rId16"/>
    <p:sldId id="273" r:id="rId17"/>
    <p:sldId id="269" r:id="rId18"/>
    <p:sldId id="277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17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2B1C-4FBD-C742-8637-14A52244B63D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37357-D9EF-A54E-A857-28F28C50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B865-0D73-514E-A32D-4E142A573A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FAA9-F673-4E47-BEB1-3B043184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7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8FAA9-F673-4E47-BEB1-3B04318418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AD4C-9C14-0F4B-8AB3-7E7AA7595BB2}" type="datetime1">
              <a:rPr lang="en-AU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4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F24-12A6-CE4D-941F-F1BA68009C4A}" type="datetime1">
              <a:rPr lang="en-AU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5CE9-42A6-AB46-B379-4CBDC6690A40}" type="datetime1">
              <a:rPr lang="en-AU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0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A42-7FE9-F147-B906-CE80D6148B8A}" type="datetime1">
              <a:rPr lang="en-AU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C66-9E5E-794C-A06F-5F7E96CF54F4}" type="datetime1">
              <a:rPr lang="en-AU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45F-1B28-AA42-813C-216A64B5D7FE}" type="datetime1">
              <a:rPr lang="en-AU" smtClean="0"/>
              <a:t>16/04/15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044D-BDDF-914B-BB8D-485035194C41}" type="datetime1">
              <a:rPr lang="en-AU" smtClean="0"/>
              <a:t>16/04/15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1EA3-8332-7C4E-9F85-6937642E76CA}" type="datetime1">
              <a:rPr lang="en-AU" smtClean="0"/>
              <a:t>16/04/15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2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8FE-04AF-4641-B521-F81D634B141B}" type="datetime1">
              <a:rPr lang="en-AU" smtClean="0"/>
              <a:t>16/04/15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F59A-434D-3341-BC26-3FCAA9EFFB3D}" type="datetime1">
              <a:rPr lang="en-AU" smtClean="0"/>
              <a:t>16/04/15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1455-7E03-D142-8A7A-D71CB735F091}" type="datetime1">
              <a:rPr lang="en-AU" smtClean="0"/>
              <a:t>16/04/15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3789-75D0-8D4B-AAEF-811BF059BECC}" type="datetime1">
              <a:rPr lang="en-AU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9F93-24B8-2144-94BE-9036A3D8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0709"/>
            <a:ext cx="7772400" cy="1470025"/>
          </a:xfrm>
        </p:spPr>
        <p:txBody>
          <a:bodyPr/>
          <a:lstStyle/>
          <a:p>
            <a:r>
              <a:rPr lang="en-US" dirty="0" smtClean="0"/>
              <a:t>K-d Trees (p.48, 49)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593" y="1950733"/>
            <a:ext cx="8433565" cy="4531335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Binary tree where the underlying space is partitioned on the basis of the value of just an attribute per level.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Difference from quad tree is only 1 value is tested when determining the direction in which a branch is to be made.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Sliding-Midpoint K-d </a:t>
            </a:r>
            <a:r>
              <a:rPr lang="en-US" b="1" dirty="0" smtClean="0"/>
              <a:t>Tree (p.72)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079564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graphicFrame>
        <p:nvGraphicFramePr>
          <p:cNvPr id="4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913087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912393" y="3738257"/>
            <a:ext cx="897128" cy="430887"/>
            <a:chOff x="1912393" y="3738257"/>
            <a:chExt cx="897128" cy="430887"/>
          </a:xfrm>
        </p:grpSpPr>
        <p:sp>
          <p:nvSpPr>
            <p:cNvPr id="52" name="Oval 51"/>
            <p:cNvSpPr/>
            <p:nvPr/>
          </p:nvSpPr>
          <p:spPr>
            <a:xfrm>
              <a:off x="1912393" y="395370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75144" y="3738257"/>
              <a:ext cx="6343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(35,42) </a:t>
              </a:r>
            </a:p>
            <a:p>
              <a:r>
                <a:rPr lang="en-US" sz="1050" dirty="0" smtClean="0"/>
                <a:t>Chicago</a:t>
              </a:r>
              <a:endParaRPr lang="en-US" sz="105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382366" y="4987005"/>
            <a:ext cx="572909" cy="556018"/>
            <a:chOff x="2382366" y="4329185"/>
            <a:chExt cx="572909" cy="556018"/>
          </a:xfrm>
        </p:grpSpPr>
        <p:sp>
          <p:nvSpPr>
            <p:cNvPr id="56" name="Oval 55"/>
            <p:cNvSpPr/>
            <p:nvPr/>
          </p:nvSpPr>
          <p:spPr>
            <a:xfrm>
              <a:off x="2620379" y="4736510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82366" y="4329185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(52,10) </a:t>
              </a:r>
            </a:p>
            <a:p>
              <a:r>
                <a:rPr lang="en-US" sz="1050" dirty="0" smtClean="0"/>
                <a:t>Mobile</a:t>
              </a:r>
              <a:endParaRPr lang="en-US" sz="105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88137" y="2438014"/>
            <a:ext cx="861443" cy="415498"/>
            <a:chOff x="3088137" y="2438014"/>
            <a:chExt cx="861443" cy="415498"/>
          </a:xfrm>
        </p:grpSpPr>
        <p:sp>
          <p:nvSpPr>
            <p:cNvPr id="59" name="Oval 58"/>
            <p:cNvSpPr/>
            <p:nvPr/>
          </p:nvSpPr>
          <p:spPr>
            <a:xfrm>
              <a:off x="3088137" y="2653458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23481" y="2438014"/>
              <a:ext cx="6260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(62,77) </a:t>
              </a:r>
            </a:p>
            <a:p>
              <a:r>
                <a:rPr lang="en-US" sz="1050" dirty="0" smtClean="0"/>
                <a:t>Toronto</a:t>
              </a:r>
              <a:endParaRPr lang="en-US" sz="105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37903" y="2638068"/>
            <a:ext cx="707022" cy="598921"/>
            <a:chOff x="3937903" y="2638068"/>
            <a:chExt cx="707022" cy="598921"/>
          </a:xfrm>
        </p:grpSpPr>
        <p:sp>
          <p:nvSpPr>
            <p:cNvPr id="62" name="Oval 61"/>
            <p:cNvSpPr/>
            <p:nvPr/>
          </p:nvSpPr>
          <p:spPr>
            <a:xfrm>
              <a:off x="3937903" y="3088296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72016" y="2638068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(82,65) </a:t>
              </a:r>
            </a:p>
            <a:p>
              <a:r>
                <a:rPr lang="en-US" sz="1050" dirty="0" smtClean="0"/>
                <a:t>Buffalo</a:t>
              </a:r>
              <a:endParaRPr lang="en-US" sz="105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4212" y="3428338"/>
            <a:ext cx="582211" cy="588892"/>
            <a:chOff x="474212" y="3428338"/>
            <a:chExt cx="582211" cy="588892"/>
          </a:xfrm>
        </p:grpSpPr>
        <p:sp>
          <p:nvSpPr>
            <p:cNvPr id="65" name="Oval 64"/>
            <p:cNvSpPr/>
            <p:nvPr/>
          </p:nvSpPr>
          <p:spPr>
            <a:xfrm>
              <a:off x="611986" y="3868537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212" y="3428338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(5,45) </a:t>
              </a:r>
            </a:p>
            <a:p>
              <a:r>
                <a:rPr lang="en-US" sz="1050" dirty="0" smtClean="0"/>
                <a:t>Denver</a:t>
              </a:r>
              <a:endParaRPr lang="en-US" sz="105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3313" y="4313289"/>
            <a:ext cx="783557" cy="564191"/>
            <a:chOff x="873313" y="4313289"/>
            <a:chExt cx="783557" cy="564191"/>
          </a:xfrm>
        </p:grpSpPr>
        <p:sp>
          <p:nvSpPr>
            <p:cNvPr id="68" name="Oval 67"/>
            <p:cNvSpPr/>
            <p:nvPr/>
          </p:nvSpPr>
          <p:spPr>
            <a:xfrm>
              <a:off x="1522757" y="4313289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73313" y="4461982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(27,35) </a:t>
              </a:r>
            </a:p>
            <a:p>
              <a:r>
                <a:rPr lang="en-US" sz="1050" dirty="0" smtClean="0"/>
                <a:t>Omaha</a:t>
              </a:r>
              <a:endParaRPr lang="en-US" sz="105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065603" y="4822131"/>
            <a:ext cx="789080" cy="495753"/>
            <a:chOff x="4065603" y="4822131"/>
            <a:chExt cx="789080" cy="495753"/>
          </a:xfrm>
        </p:grpSpPr>
        <p:sp>
          <p:nvSpPr>
            <p:cNvPr id="71" name="Oval 70"/>
            <p:cNvSpPr/>
            <p:nvPr/>
          </p:nvSpPr>
          <p:spPr>
            <a:xfrm>
              <a:off x="4065603" y="516919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72472" y="4822131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(85,15) </a:t>
              </a:r>
            </a:p>
            <a:p>
              <a:r>
                <a:rPr lang="en-US" sz="1050" dirty="0" smtClean="0"/>
                <a:t>Atlanta</a:t>
              </a:r>
              <a:endParaRPr lang="en-US" sz="105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88199" y="5575213"/>
            <a:ext cx="809035" cy="445476"/>
            <a:chOff x="4288199" y="5575213"/>
            <a:chExt cx="809035" cy="445476"/>
          </a:xfrm>
        </p:grpSpPr>
        <p:sp>
          <p:nvSpPr>
            <p:cNvPr id="74" name="Oval 73"/>
            <p:cNvSpPr/>
            <p:nvPr/>
          </p:nvSpPr>
          <p:spPr>
            <a:xfrm>
              <a:off x="4288199" y="5575213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63577" y="5605191"/>
              <a:ext cx="5336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(90,5) </a:t>
              </a:r>
            </a:p>
            <a:p>
              <a:r>
                <a:rPr lang="en-US" sz="1050" dirty="0" smtClean="0"/>
                <a:t>Miami</a:t>
              </a:r>
              <a:endParaRPr lang="en-US" sz="1050" dirty="0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2592909" y="1565930"/>
            <a:ext cx="0" cy="424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7200" y="3734789"/>
            <a:ext cx="1925166" cy="34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67629" y="1647444"/>
            <a:ext cx="0" cy="1935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667629" y="3825572"/>
            <a:ext cx="0" cy="1898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756640" y="3736009"/>
            <a:ext cx="1925166" cy="34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76429" y="4017230"/>
            <a:ext cx="0" cy="167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697869" y="5394330"/>
            <a:ext cx="1014177" cy="8173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43280" y="3977897"/>
            <a:ext cx="1925166" cy="3468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>
            <a:off x="1455524" y="3761126"/>
            <a:ext cx="150464" cy="192575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1795149" y="3988214"/>
            <a:ext cx="0" cy="1677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ight Arrow 96"/>
          <p:cNvSpPr/>
          <p:nvPr/>
        </p:nvSpPr>
        <p:spPr>
          <a:xfrm>
            <a:off x="1523921" y="4895014"/>
            <a:ext cx="271228" cy="274177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3780074" y="4816428"/>
            <a:ext cx="86485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Down Arrow 99"/>
          <p:cNvSpPr/>
          <p:nvPr/>
        </p:nvSpPr>
        <p:spPr>
          <a:xfrm>
            <a:off x="4224049" y="4898897"/>
            <a:ext cx="198263" cy="41898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42" y="1541554"/>
            <a:ext cx="3443260" cy="34454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2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7" grpId="2" animBg="1"/>
      <p:bldP spid="100" grpId="0" animBg="1"/>
      <p:bldP spid="10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86" y="274638"/>
            <a:ext cx="8074814" cy="74513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Bucket PR K-d Tree (p. 75)</a:t>
            </a:r>
            <a:endParaRPr lang="en-US" sz="3600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38117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12393" y="3738257"/>
            <a:ext cx="897128" cy="430887"/>
            <a:chOff x="1912393" y="3738257"/>
            <a:chExt cx="897128" cy="430887"/>
          </a:xfrm>
        </p:grpSpPr>
        <p:sp>
          <p:nvSpPr>
            <p:cNvPr id="7" name="Oval 6"/>
            <p:cNvSpPr/>
            <p:nvPr/>
          </p:nvSpPr>
          <p:spPr>
            <a:xfrm>
              <a:off x="1912393" y="395370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5144" y="3738257"/>
              <a:ext cx="6343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(35,42) </a:t>
              </a:r>
            </a:p>
            <a:p>
              <a:r>
                <a:rPr lang="en-US" sz="1050" dirty="0" smtClean="0"/>
                <a:t>Chicago</a:t>
              </a:r>
              <a:endParaRPr lang="en-US" sz="105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609199" y="1565930"/>
            <a:ext cx="0" cy="424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382366" y="4987005"/>
            <a:ext cx="572909" cy="556018"/>
            <a:chOff x="2382366" y="4329185"/>
            <a:chExt cx="572909" cy="556018"/>
          </a:xfrm>
        </p:grpSpPr>
        <p:sp>
          <p:nvSpPr>
            <p:cNvPr id="12" name="Oval 11"/>
            <p:cNvSpPr/>
            <p:nvPr/>
          </p:nvSpPr>
          <p:spPr>
            <a:xfrm>
              <a:off x="2620379" y="4736510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2366" y="4329185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(52,10) </a:t>
              </a:r>
            </a:p>
            <a:p>
              <a:r>
                <a:rPr lang="en-US" sz="1050" dirty="0" smtClean="0"/>
                <a:t>Mobile</a:t>
              </a:r>
              <a:endParaRPr lang="en-US" sz="105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673836" y="3738257"/>
            <a:ext cx="0" cy="2050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88137" y="2438014"/>
            <a:ext cx="861443" cy="415498"/>
            <a:chOff x="3088137" y="2438014"/>
            <a:chExt cx="861443" cy="415498"/>
          </a:xfrm>
        </p:grpSpPr>
        <p:sp>
          <p:nvSpPr>
            <p:cNvPr id="16" name="Oval 15"/>
            <p:cNvSpPr/>
            <p:nvPr/>
          </p:nvSpPr>
          <p:spPr>
            <a:xfrm>
              <a:off x="3088137" y="2653458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23481" y="2438014"/>
              <a:ext cx="6260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(62,77) </a:t>
              </a:r>
            </a:p>
            <a:p>
              <a:r>
                <a:rPr lang="en-US" sz="1050" dirty="0" smtClean="0"/>
                <a:t>Toronto</a:t>
              </a:r>
              <a:endParaRPr lang="en-US" sz="1050" dirty="0"/>
            </a:p>
          </p:txBody>
        </p:sp>
      </p:grp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457200" y="3721926"/>
            <a:ext cx="2035133" cy="1633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37903" y="2638068"/>
            <a:ext cx="707022" cy="598921"/>
            <a:chOff x="3937903" y="2638068"/>
            <a:chExt cx="707022" cy="598921"/>
          </a:xfrm>
        </p:grpSpPr>
        <p:sp>
          <p:nvSpPr>
            <p:cNvPr id="21" name="Oval 20"/>
            <p:cNvSpPr/>
            <p:nvPr/>
          </p:nvSpPr>
          <p:spPr>
            <a:xfrm>
              <a:off x="3937903" y="3088296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2016" y="2638068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(82,65) </a:t>
              </a:r>
            </a:p>
            <a:p>
              <a:r>
                <a:rPr lang="en-US" sz="1050" dirty="0" smtClean="0"/>
                <a:t>Buffalo</a:t>
              </a:r>
              <a:endParaRPr lang="en-US" sz="105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4212" y="3428338"/>
            <a:ext cx="582211" cy="588892"/>
            <a:chOff x="474212" y="3428338"/>
            <a:chExt cx="582211" cy="588892"/>
          </a:xfrm>
        </p:grpSpPr>
        <p:sp>
          <p:nvSpPr>
            <p:cNvPr id="24" name="Oval 23"/>
            <p:cNvSpPr/>
            <p:nvPr/>
          </p:nvSpPr>
          <p:spPr>
            <a:xfrm>
              <a:off x="611986" y="3868537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4212" y="3428338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(5,45) </a:t>
              </a:r>
            </a:p>
            <a:p>
              <a:r>
                <a:rPr lang="en-US" sz="1050" dirty="0" smtClean="0"/>
                <a:t>Denver</a:t>
              </a:r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73313" y="4313289"/>
            <a:ext cx="783557" cy="564191"/>
            <a:chOff x="873313" y="4313289"/>
            <a:chExt cx="783557" cy="564191"/>
          </a:xfrm>
        </p:grpSpPr>
        <p:sp>
          <p:nvSpPr>
            <p:cNvPr id="27" name="Oval 26"/>
            <p:cNvSpPr/>
            <p:nvPr/>
          </p:nvSpPr>
          <p:spPr>
            <a:xfrm>
              <a:off x="1522757" y="4313289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3313" y="4461982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(27,35) </a:t>
              </a:r>
            </a:p>
            <a:p>
              <a:r>
                <a:rPr lang="en-US" sz="1050" dirty="0" smtClean="0"/>
                <a:t>Omaha</a:t>
              </a:r>
              <a:endParaRPr lang="en-US" sz="105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65603" y="4822131"/>
            <a:ext cx="789080" cy="495753"/>
            <a:chOff x="4065603" y="4822131"/>
            <a:chExt cx="789080" cy="495753"/>
          </a:xfrm>
        </p:grpSpPr>
        <p:sp>
          <p:nvSpPr>
            <p:cNvPr id="30" name="Oval 29"/>
            <p:cNvSpPr/>
            <p:nvPr/>
          </p:nvSpPr>
          <p:spPr>
            <a:xfrm>
              <a:off x="4065603" y="516919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72472" y="4822131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(85,15) </a:t>
              </a:r>
            </a:p>
            <a:p>
              <a:r>
                <a:rPr lang="en-US" sz="1050" dirty="0" smtClean="0"/>
                <a:t>Atlanta</a:t>
              </a:r>
              <a:endParaRPr lang="en-US" sz="1050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754492" y="3712177"/>
            <a:ext cx="1944988" cy="2608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288199" y="5575213"/>
            <a:ext cx="809035" cy="445476"/>
            <a:chOff x="4288199" y="5575213"/>
            <a:chExt cx="809035" cy="445476"/>
          </a:xfrm>
        </p:grpSpPr>
        <p:sp>
          <p:nvSpPr>
            <p:cNvPr id="34" name="Oval 33"/>
            <p:cNvSpPr/>
            <p:nvPr/>
          </p:nvSpPr>
          <p:spPr>
            <a:xfrm>
              <a:off x="4288199" y="5575213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63577" y="5605191"/>
              <a:ext cx="5336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(90,5) </a:t>
              </a:r>
            </a:p>
            <a:p>
              <a:r>
                <a:rPr lang="en-US" sz="1050" dirty="0" smtClean="0"/>
                <a:t>Miami</a:t>
              </a:r>
              <a:endParaRPr lang="en-US" sz="1050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529627" y="3721926"/>
            <a:ext cx="0" cy="2050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97235" y="1353522"/>
            <a:ext cx="3867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threshold introduced.</a:t>
            </a:r>
          </a:p>
          <a:p>
            <a:endParaRPr lang="en-US" dirty="0"/>
          </a:p>
          <a:p>
            <a:r>
              <a:rPr lang="en-US" dirty="0"/>
              <a:t>Given a splitting threshold b, we say that if a block c contains more than b points, then it is split </a:t>
            </a:r>
            <a:r>
              <a:rPr lang="en-US" i="1" dirty="0"/>
              <a:t>once</a:t>
            </a:r>
            <a:r>
              <a:rPr lang="en-US" dirty="0"/>
              <a:t>, and only once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Avoid many splits.</a:t>
            </a:r>
            <a:endParaRPr lang="en-US" dirty="0"/>
          </a:p>
          <a:p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42" y="3830269"/>
            <a:ext cx="3554616" cy="209442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046506" y="5949077"/>
            <a:ext cx="12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1.51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66229" y="4878894"/>
            <a:ext cx="1026680" cy="934046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098520" y="3786934"/>
            <a:ext cx="494389" cy="1029494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67628" y="3739477"/>
            <a:ext cx="1106011" cy="1076951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201" y="1541678"/>
            <a:ext cx="2135708" cy="219311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Path-Compressed PR K-d Tree (p.75)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338512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392044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12393" y="3738257"/>
            <a:ext cx="897128" cy="430887"/>
            <a:chOff x="1912393" y="3738257"/>
            <a:chExt cx="897128" cy="430887"/>
          </a:xfrm>
        </p:grpSpPr>
        <p:sp>
          <p:nvSpPr>
            <p:cNvPr id="10" name="Oval 9"/>
            <p:cNvSpPr/>
            <p:nvPr/>
          </p:nvSpPr>
          <p:spPr>
            <a:xfrm>
              <a:off x="1912393" y="395370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75144" y="3738257"/>
              <a:ext cx="6343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(35,42) </a:t>
              </a:r>
            </a:p>
            <a:p>
              <a:r>
                <a:rPr lang="en-US" sz="1050" dirty="0" smtClean="0"/>
                <a:t>Chicago</a:t>
              </a:r>
              <a:endParaRPr lang="en-US" sz="105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82366" y="4987005"/>
            <a:ext cx="572909" cy="556018"/>
            <a:chOff x="2382366" y="4329185"/>
            <a:chExt cx="572909" cy="556018"/>
          </a:xfrm>
        </p:grpSpPr>
        <p:sp>
          <p:nvSpPr>
            <p:cNvPr id="14" name="Oval 13"/>
            <p:cNvSpPr/>
            <p:nvPr/>
          </p:nvSpPr>
          <p:spPr>
            <a:xfrm>
              <a:off x="2620379" y="4736510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2366" y="4329185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(52,10) </a:t>
              </a:r>
            </a:p>
            <a:p>
              <a:r>
                <a:rPr lang="en-US" sz="1050" dirty="0" smtClean="0"/>
                <a:t>Mobile</a:t>
              </a:r>
              <a:endParaRPr lang="en-US" sz="105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88137" y="2438014"/>
            <a:ext cx="861443" cy="415498"/>
            <a:chOff x="3088137" y="2438014"/>
            <a:chExt cx="861443" cy="415498"/>
          </a:xfrm>
        </p:grpSpPr>
        <p:sp>
          <p:nvSpPr>
            <p:cNvPr id="17" name="Oval 16"/>
            <p:cNvSpPr/>
            <p:nvPr/>
          </p:nvSpPr>
          <p:spPr>
            <a:xfrm>
              <a:off x="3088137" y="2653458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3481" y="2438014"/>
              <a:ext cx="6260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(62,77) </a:t>
              </a:r>
            </a:p>
            <a:p>
              <a:r>
                <a:rPr lang="en-US" sz="1050" dirty="0" smtClean="0"/>
                <a:t>Toronto</a:t>
              </a:r>
              <a:endParaRPr lang="en-US" sz="105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37903" y="2638068"/>
            <a:ext cx="707022" cy="598921"/>
            <a:chOff x="3937903" y="2638068"/>
            <a:chExt cx="707022" cy="598921"/>
          </a:xfrm>
        </p:grpSpPr>
        <p:sp>
          <p:nvSpPr>
            <p:cNvPr id="20" name="Oval 19"/>
            <p:cNvSpPr/>
            <p:nvPr/>
          </p:nvSpPr>
          <p:spPr>
            <a:xfrm>
              <a:off x="3937903" y="3088296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2016" y="2638068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(82,65) </a:t>
              </a:r>
            </a:p>
            <a:p>
              <a:r>
                <a:rPr lang="en-US" sz="1050" dirty="0" smtClean="0"/>
                <a:t>Buffalo</a:t>
              </a:r>
              <a:endParaRPr lang="en-US" sz="105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4212" y="3428338"/>
            <a:ext cx="582211" cy="588892"/>
            <a:chOff x="474212" y="3428338"/>
            <a:chExt cx="582211" cy="588892"/>
          </a:xfrm>
        </p:grpSpPr>
        <p:sp>
          <p:nvSpPr>
            <p:cNvPr id="23" name="Oval 22"/>
            <p:cNvSpPr/>
            <p:nvPr/>
          </p:nvSpPr>
          <p:spPr>
            <a:xfrm>
              <a:off x="611986" y="3868537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212" y="3428338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(5,45) </a:t>
              </a:r>
            </a:p>
            <a:p>
              <a:r>
                <a:rPr lang="en-US" sz="1050" dirty="0" smtClean="0"/>
                <a:t>Denver</a:t>
              </a:r>
              <a:endParaRPr lang="en-US" sz="105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73313" y="4313289"/>
            <a:ext cx="783557" cy="564191"/>
            <a:chOff x="873313" y="4313289"/>
            <a:chExt cx="783557" cy="564191"/>
          </a:xfrm>
        </p:grpSpPr>
        <p:sp>
          <p:nvSpPr>
            <p:cNvPr id="26" name="Oval 25"/>
            <p:cNvSpPr/>
            <p:nvPr/>
          </p:nvSpPr>
          <p:spPr>
            <a:xfrm>
              <a:off x="1522757" y="4313289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3313" y="4461982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(27,35) </a:t>
              </a:r>
            </a:p>
            <a:p>
              <a:r>
                <a:rPr lang="en-US" sz="1050" dirty="0" smtClean="0"/>
                <a:t>Omaha</a:t>
              </a:r>
              <a:endParaRPr lang="en-US" sz="105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65603" y="4822131"/>
            <a:ext cx="789080" cy="495753"/>
            <a:chOff x="4065603" y="4822131"/>
            <a:chExt cx="789080" cy="495753"/>
          </a:xfrm>
        </p:grpSpPr>
        <p:sp>
          <p:nvSpPr>
            <p:cNvPr id="29" name="Oval 28"/>
            <p:cNvSpPr/>
            <p:nvPr/>
          </p:nvSpPr>
          <p:spPr>
            <a:xfrm>
              <a:off x="4065603" y="516919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72472" y="4822131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(85,15) </a:t>
              </a:r>
            </a:p>
            <a:p>
              <a:r>
                <a:rPr lang="en-US" sz="1050" dirty="0" smtClean="0"/>
                <a:t>Atlanta</a:t>
              </a:r>
              <a:endParaRPr lang="en-US" sz="105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88199" y="5575213"/>
            <a:ext cx="809035" cy="445476"/>
            <a:chOff x="4288199" y="5575213"/>
            <a:chExt cx="809035" cy="445476"/>
          </a:xfrm>
        </p:grpSpPr>
        <p:sp>
          <p:nvSpPr>
            <p:cNvPr id="32" name="Oval 31"/>
            <p:cNvSpPr/>
            <p:nvPr/>
          </p:nvSpPr>
          <p:spPr>
            <a:xfrm>
              <a:off x="4288199" y="5575213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63577" y="5605191"/>
              <a:ext cx="5336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(90,5) </a:t>
              </a:r>
            </a:p>
            <a:p>
              <a:r>
                <a:rPr lang="en-US" sz="1050" dirty="0" smtClean="0"/>
                <a:t>Miami</a:t>
              </a:r>
              <a:endParaRPr lang="en-US" sz="1050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2592909" y="1565930"/>
            <a:ext cx="0" cy="424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" y="3734789"/>
            <a:ext cx="1925166" cy="34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67629" y="1647444"/>
            <a:ext cx="0" cy="1935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67629" y="3825572"/>
            <a:ext cx="0" cy="1898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22757" y="3843836"/>
            <a:ext cx="0" cy="188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80074" y="4816428"/>
            <a:ext cx="86485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34234" y="4832766"/>
            <a:ext cx="86485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43389" y="4987005"/>
            <a:ext cx="0" cy="825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98519" y="3799702"/>
            <a:ext cx="1" cy="1016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589814" y="4298171"/>
            <a:ext cx="45669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56640" y="3736009"/>
            <a:ext cx="1925166" cy="34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7709" y="5987751"/>
            <a:ext cx="12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1.52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41075" y="1541678"/>
            <a:ext cx="4078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of path compression to a PR k-d tree involves taking parts of paths that consist of </a:t>
            </a:r>
            <a:r>
              <a:rPr lang="en-US" dirty="0" err="1"/>
              <a:t>nonleaf</a:t>
            </a:r>
            <a:r>
              <a:rPr lang="en-US" dirty="0"/>
              <a:t> nodes, all of whose siblings are empty (i.e., NIL), and compressing them so that all </a:t>
            </a:r>
            <a:r>
              <a:rPr lang="en-US" dirty="0" err="1"/>
              <a:t>nonleaf</a:t>
            </a:r>
            <a:r>
              <a:rPr lang="en-US" dirty="0"/>
              <a:t> nodes that have just one non-NIL child are eliminated. </a:t>
            </a:r>
          </a:p>
          <a:p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38" y="3646609"/>
            <a:ext cx="3921444" cy="2300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Path-Level Compressed PR K-d Tree (p.77)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748" r="1748"/>
          <a:stretch>
            <a:fillRect/>
          </a:stretch>
        </p:blipFill>
        <p:spPr>
          <a:xfrm>
            <a:off x="1214411" y="1417638"/>
            <a:ext cx="6156006" cy="338556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4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Trie </a:t>
            </a:r>
            <a:r>
              <a:rPr lang="en-US" dirty="0" err="1" smtClean="0"/>
              <a:t>vs</a:t>
            </a:r>
            <a:r>
              <a:rPr lang="en-US" dirty="0" smtClean="0"/>
              <a:t> Path-Compressed </a:t>
            </a:r>
            <a:r>
              <a:rPr lang="en-US" dirty="0" err="1" smtClean="0"/>
              <a:t>vs</a:t>
            </a:r>
            <a:r>
              <a:rPr lang="en-US" dirty="0" smtClean="0"/>
              <a:t> Path-Level Compressed PR k-d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748" r="1748"/>
          <a:stretch>
            <a:fillRect/>
          </a:stretch>
        </p:blipFill>
        <p:spPr>
          <a:xfrm>
            <a:off x="5005966" y="3092782"/>
            <a:ext cx="3467616" cy="31278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97" y="4100873"/>
            <a:ext cx="3376746" cy="1980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487" y="1636623"/>
            <a:ext cx="2832514" cy="22114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0161" y="2428923"/>
            <a:ext cx="54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4277" y="6368971"/>
            <a:ext cx="18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Path-Compressed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6430" y="6368971"/>
            <a:ext cx="238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Path-Level Compressed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BD-trees (Binary Division p.79)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Created because path-compressed and path level compressed trees are not always balanced.</a:t>
            </a:r>
          </a:p>
          <a:p>
            <a:r>
              <a:rPr lang="en-US" dirty="0" smtClean="0"/>
              <a:t>Constructed in incremental fashion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/>
              <a:t>nonleaf</a:t>
            </a:r>
            <a:r>
              <a:rPr lang="en-US" dirty="0"/>
              <a:t> node a in the BD- tree contains a variable-length </a:t>
            </a:r>
            <a:r>
              <a:rPr lang="en-US" dirty="0" smtClean="0"/>
              <a:t>bit string—</a:t>
            </a:r>
            <a:r>
              <a:rPr lang="en-US" dirty="0"/>
              <a:t>termed a </a:t>
            </a:r>
            <a:r>
              <a:rPr lang="en-US" i="1" dirty="0"/>
              <a:t>discriminator zone expression </a:t>
            </a:r>
            <a:r>
              <a:rPr lang="en-US" dirty="0"/>
              <a:t>(DZE) </a:t>
            </a:r>
            <a:endParaRPr lang="en-US" dirty="0" smtClean="0"/>
          </a:p>
          <a:p>
            <a:r>
              <a:rPr lang="en-US" dirty="0"/>
              <a:t>All </a:t>
            </a:r>
            <a:r>
              <a:rPr lang="en-US" dirty="0" err="1"/>
              <a:t>nonleaf</a:t>
            </a:r>
            <a:r>
              <a:rPr lang="en-US" dirty="0"/>
              <a:t> nodes are labeled with their DZEs, assuming a sequence of alternating </a:t>
            </a:r>
            <a:r>
              <a:rPr lang="en-US" dirty="0" err="1"/>
              <a:t>x,y,x,y</a:t>
            </a:r>
            <a:r>
              <a:rPr lang="en-US" dirty="0"/>
              <a:t>,... tests, starting at the left end of the DZE.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1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15" y="163389"/>
            <a:ext cx="7029930" cy="5782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BD-trees cont. (p.81)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667889" y="648948"/>
            <a:ext cx="627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is </a:t>
            </a:r>
          </a:p>
          <a:p>
            <a:r>
              <a:rPr lang="en-US" dirty="0" smtClean="0"/>
              <a:t>Chicago</a:t>
            </a:r>
            <a:r>
              <a:rPr lang="en-US" dirty="0"/>
              <a:t>, Mobile, Toronto, Buffalo, Denver</a:t>
            </a:r>
            <a:r>
              <a:rPr lang="en-US" dirty="0" smtClean="0"/>
              <a:t>, Omaha</a:t>
            </a:r>
            <a:r>
              <a:rPr lang="en-US" dirty="0"/>
              <a:t>, Atlanta </a:t>
            </a:r>
          </a:p>
          <a:p>
            <a:endParaRPr lang="en-US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6" y="1267237"/>
            <a:ext cx="2519565" cy="25344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6" y="3618008"/>
            <a:ext cx="4647474" cy="2863265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97111"/>
              </p:ext>
            </p:extLst>
          </p:nvPr>
        </p:nvGraphicFramePr>
        <p:xfrm>
          <a:off x="5464013" y="1344309"/>
          <a:ext cx="3417294" cy="40376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3362"/>
                <a:gridCol w="2393932"/>
              </a:tblGrid>
              <a:tr h="34004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DZE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Value</a:t>
                      </a:r>
                      <a:endParaRPr lang="en-US" sz="1050" dirty="0"/>
                    </a:p>
                  </a:txBody>
                  <a:tcPr/>
                </a:tc>
              </a:tr>
              <a:tr h="34004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x &lt;</a:t>
                      </a:r>
                      <a:r>
                        <a:rPr lang="en-US" sz="1050" baseline="0" dirty="0" smtClean="0"/>
                        <a:t> 50</a:t>
                      </a:r>
                      <a:endParaRPr lang="en-US" sz="1050" dirty="0"/>
                    </a:p>
                  </a:txBody>
                  <a:tcPr/>
                </a:tc>
              </a:tr>
              <a:tr h="34004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x &gt;= 50, y &lt; 50</a:t>
                      </a:r>
                      <a:endParaRPr lang="en-US" sz="1050" dirty="0"/>
                    </a:p>
                  </a:txBody>
                  <a:tcPr/>
                </a:tc>
              </a:tr>
              <a:tr h="34004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 smtClean="0"/>
                        <a:t>x &lt; 50,</a:t>
                      </a:r>
                      <a:r>
                        <a:rPr lang="en-US" sz="1050" strike="sngStrike" baseline="0" dirty="0" smtClean="0"/>
                        <a:t> y &lt; 50, x &lt; 25</a:t>
                      </a:r>
                    </a:p>
                    <a:p>
                      <a:endParaRPr lang="en-US" sz="1050" baseline="0" dirty="0" smtClean="0"/>
                    </a:p>
                    <a:p>
                      <a:r>
                        <a:rPr lang="en-US" sz="1050" baseline="0" dirty="0" smtClean="0"/>
                        <a:t> x &lt; 25 , y &lt; 50</a:t>
                      </a:r>
                      <a:endParaRPr lang="en-US" sz="1050" dirty="0"/>
                    </a:p>
                  </a:txBody>
                  <a:tcPr/>
                </a:tc>
              </a:tr>
              <a:tr h="34004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 smtClean="0"/>
                        <a:t>x &gt;=</a:t>
                      </a:r>
                      <a:r>
                        <a:rPr lang="en-US" sz="1050" strike="sngStrike" baseline="0" dirty="0" smtClean="0"/>
                        <a:t> 50, y &lt; 50, x &lt; 75</a:t>
                      </a:r>
                    </a:p>
                    <a:p>
                      <a:endParaRPr lang="en-US" sz="1050" baseline="0" dirty="0" smtClean="0"/>
                    </a:p>
                    <a:p>
                      <a:r>
                        <a:rPr lang="en-US" sz="1050" baseline="0" dirty="0" smtClean="0"/>
                        <a:t>50 &lt;= x &lt; 75, y &lt; 50</a:t>
                      </a:r>
                      <a:endParaRPr lang="en-US" sz="1050" dirty="0"/>
                    </a:p>
                  </a:txBody>
                  <a:tcPr/>
                </a:tc>
              </a:tr>
              <a:tr h="34004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 smtClean="0"/>
                        <a:t>X &gt;=50,</a:t>
                      </a:r>
                      <a:r>
                        <a:rPr lang="en-US" sz="1050" strike="sngStrike" baseline="0" dirty="0" smtClean="0"/>
                        <a:t> y &gt;= 50, x  &lt; 75</a:t>
                      </a:r>
                    </a:p>
                    <a:p>
                      <a:endParaRPr lang="en-US" sz="1050" baseline="0" dirty="0" smtClean="0"/>
                    </a:p>
                    <a:p>
                      <a:r>
                        <a:rPr lang="en-US" sz="1050" baseline="0" dirty="0" smtClean="0"/>
                        <a:t>50 &lt;= x &lt; 75, y &gt;= 50</a:t>
                      </a:r>
                      <a:endParaRPr lang="en-US" sz="1050" dirty="0"/>
                    </a:p>
                  </a:txBody>
                  <a:tcPr/>
                </a:tc>
              </a:tr>
              <a:tr h="34004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001100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 smtClean="0"/>
                        <a:t>X &lt; 50, y &lt; 50, x </a:t>
                      </a:r>
                      <a:r>
                        <a:rPr lang="en-US" sz="1050" strike="sngStrike" baseline="0" dirty="0" smtClean="0"/>
                        <a:t> &gt;= 25, y &gt;= 25, x &lt; 37.5 , y &lt; 37.5</a:t>
                      </a:r>
                    </a:p>
                    <a:p>
                      <a:endParaRPr lang="en-US" sz="1050" baseline="0" dirty="0" smtClean="0"/>
                    </a:p>
                    <a:p>
                      <a:r>
                        <a:rPr lang="en-US" sz="1050" baseline="0" dirty="0" smtClean="0"/>
                        <a:t>25 &lt;= x &lt;= 37.5, 25 &lt;= y &lt; 37.5</a:t>
                      </a:r>
                      <a:endParaRPr lang="en-US" sz="1050" dirty="0"/>
                    </a:p>
                  </a:txBody>
                  <a:tcPr/>
                </a:tc>
              </a:tr>
              <a:tr h="34004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 smtClean="0"/>
                        <a:t>x &gt;= 50, y &lt; 50, x &gt;=</a:t>
                      </a:r>
                      <a:r>
                        <a:rPr lang="en-US" sz="1050" strike="sngStrike" baseline="0" dirty="0" smtClean="0"/>
                        <a:t> 75, y &lt; 25, x &lt; 97.5</a:t>
                      </a:r>
                    </a:p>
                    <a:p>
                      <a:endParaRPr lang="en-US" sz="1050" baseline="0" dirty="0" smtClean="0"/>
                    </a:p>
                    <a:p>
                      <a:r>
                        <a:rPr lang="en-US" sz="1050" baseline="0" dirty="0" smtClean="0"/>
                        <a:t>75 &lt;= x &lt; 97.5, 25 &lt; y &lt; 50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955349" y="1818141"/>
            <a:ext cx="3508665" cy="23115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57915" y="2156187"/>
            <a:ext cx="4406099" cy="264041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09" y="274638"/>
            <a:ext cx="7060388" cy="675546"/>
          </a:xfrm>
        </p:spPr>
        <p:txBody>
          <a:bodyPr>
            <a:noAutofit/>
          </a:bodyPr>
          <a:lstStyle/>
          <a:p>
            <a:r>
              <a:rPr lang="en-US" sz="2400" dirty="0" smtClean="0"/>
              <a:t>Balanced Box-Decomposition (BBD-Tree p.83)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184"/>
            <a:ext cx="8229600" cy="5175979"/>
          </a:xfrm>
        </p:spPr>
        <p:txBody>
          <a:bodyPr/>
          <a:lstStyle/>
          <a:p>
            <a:r>
              <a:rPr lang="en-US" dirty="0" smtClean="0"/>
              <a:t>Given a region and a subset of the points.</a:t>
            </a:r>
          </a:p>
          <a:p>
            <a:r>
              <a:rPr lang="en-US" dirty="0" smtClean="0"/>
              <a:t>Each stage of the algorithm determines how to sub-divide the current region.</a:t>
            </a:r>
          </a:p>
          <a:p>
            <a:r>
              <a:rPr lang="en-US" dirty="0" smtClean="0"/>
              <a:t>Either split of shrink and then distributes the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63543"/>
            <a:ext cx="3374471" cy="2557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901" y="4298961"/>
            <a:ext cx="3877900" cy="24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7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598"/>
            <a:ext cx="8055774" cy="2741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Box Decomposition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strategy is to apply split and shrink operations at alternate levels of the tree.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is repeated until a region is obtained with at most one point (or at most as many points as the bucket capacity in case of the use of bucketing), after which a leaf node is generated.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524" y="274638"/>
            <a:ext cx="5638800" cy="85021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Conjugation Tree (p.88)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58"/>
            <a:ext cx="8229600" cy="5001306"/>
          </a:xfrm>
        </p:spPr>
        <p:txBody>
          <a:bodyPr/>
          <a:lstStyle/>
          <a:p>
            <a:r>
              <a:rPr lang="en-US" sz="2400" dirty="0"/>
              <a:t>Find a line L that bisects S into three subsets </a:t>
            </a:r>
            <a:r>
              <a:rPr lang="en-US" sz="2400" dirty="0" smtClean="0"/>
              <a:t>S</a:t>
            </a:r>
            <a:r>
              <a:rPr lang="en-US" sz="2400" i="1" baseline="-25000" dirty="0" smtClean="0"/>
              <a:t>left</a:t>
            </a:r>
            <a:r>
              <a:rPr lang="en-US" sz="2400" dirty="0" smtClean="0"/>
              <a:t>(L</a:t>
            </a:r>
            <a:r>
              <a:rPr lang="en-US" sz="2400" dirty="0"/>
              <a:t>), S</a:t>
            </a:r>
            <a:r>
              <a:rPr lang="en-US" sz="2400" i="1" baseline="-25000" dirty="0"/>
              <a:t>right</a:t>
            </a:r>
            <a:r>
              <a:rPr lang="en-US" sz="2400" dirty="0"/>
              <a:t>(L), and S</a:t>
            </a:r>
            <a:r>
              <a:rPr lang="en-US" sz="2400" i="1" baseline="-25000" dirty="0"/>
              <a:t>on</a:t>
            </a:r>
            <a:r>
              <a:rPr lang="en-US" sz="2400" dirty="0"/>
              <a:t>(L),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size of each of the subsets S</a:t>
            </a:r>
            <a:r>
              <a:rPr lang="en-US" sz="2400" i="1" baseline="-25000" dirty="0"/>
              <a:t>left </a:t>
            </a:r>
            <a:r>
              <a:rPr lang="en-US" sz="2400" dirty="0" smtClean="0"/>
              <a:t>(</a:t>
            </a:r>
            <a:r>
              <a:rPr lang="en-US" sz="2400" dirty="0"/>
              <a:t>L) and S</a:t>
            </a:r>
            <a:r>
              <a:rPr lang="en-US" sz="2400" i="1" baseline="-25000" dirty="0"/>
              <a:t>right </a:t>
            </a:r>
            <a:r>
              <a:rPr lang="en-US" sz="2400" dirty="0" smtClean="0"/>
              <a:t>(</a:t>
            </a:r>
            <a:r>
              <a:rPr lang="en-US" sz="2400" dirty="0"/>
              <a:t>L) is bounded by N/2.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13" y="154118"/>
            <a:ext cx="7029930" cy="7736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Point k-d tree (p. 50)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843583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94127"/>
              </p:ext>
            </p:extLst>
          </p:nvPr>
        </p:nvGraphicFramePr>
        <p:xfrm>
          <a:off x="5432004" y="1647444"/>
          <a:ext cx="357595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986"/>
                <a:gridCol w="1191986"/>
                <a:gridCol w="1191986"/>
              </a:tblGrid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Toronto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Buffalo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Atlanta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12393" y="3738257"/>
            <a:ext cx="897128" cy="430887"/>
            <a:chOff x="1912393" y="3738257"/>
            <a:chExt cx="897128" cy="430887"/>
          </a:xfrm>
        </p:grpSpPr>
        <p:sp>
          <p:nvSpPr>
            <p:cNvPr id="7" name="Oval 6"/>
            <p:cNvSpPr/>
            <p:nvPr/>
          </p:nvSpPr>
          <p:spPr>
            <a:xfrm>
              <a:off x="1912393" y="395370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5144" y="3738257"/>
              <a:ext cx="6343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(35,42) </a:t>
              </a:r>
            </a:p>
            <a:p>
              <a:r>
                <a:rPr lang="en-US" sz="1050" dirty="0" smtClean="0"/>
                <a:t>Chicago</a:t>
              </a:r>
              <a:endParaRPr lang="en-US" sz="105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88109" y="1565930"/>
            <a:ext cx="0" cy="424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82366" y="4987005"/>
            <a:ext cx="572909" cy="556018"/>
            <a:chOff x="2382366" y="4329185"/>
            <a:chExt cx="572909" cy="556018"/>
          </a:xfrm>
        </p:grpSpPr>
        <p:sp>
          <p:nvSpPr>
            <p:cNvPr id="12" name="Oval 11"/>
            <p:cNvSpPr/>
            <p:nvPr/>
          </p:nvSpPr>
          <p:spPr>
            <a:xfrm>
              <a:off x="2620379" y="4736510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2366" y="4329185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(52,10) </a:t>
              </a:r>
            </a:p>
            <a:p>
              <a:r>
                <a:rPr lang="en-US" sz="1050" dirty="0" smtClean="0"/>
                <a:t>Mobile</a:t>
              </a:r>
              <a:endParaRPr lang="en-US" sz="105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154716" y="1581290"/>
            <a:ext cx="0" cy="3882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088137" y="2438014"/>
            <a:ext cx="861443" cy="415498"/>
            <a:chOff x="3088137" y="2438014"/>
            <a:chExt cx="861443" cy="415498"/>
          </a:xfrm>
        </p:grpSpPr>
        <p:sp>
          <p:nvSpPr>
            <p:cNvPr id="19" name="Oval 18"/>
            <p:cNvSpPr/>
            <p:nvPr/>
          </p:nvSpPr>
          <p:spPr>
            <a:xfrm>
              <a:off x="3088137" y="2653458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23481" y="2438014"/>
              <a:ext cx="6260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(62,77) </a:t>
              </a:r>
            </a:p>
            <a:p>
              <a:r>
                <a:rPr lang="en-US" sz="1050" dirty="0" smtClean="0"/>
                <a:t>Toronto</a:t>
              </a:r>
              <a:endParaRPr lang="en-US" sz="1050" dirty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 flipV="1">
            <a:off x="457200" y="3951827"/>
            <a:ext cx="1530909" cy="18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88109" y="5455097"/>
            <a:ext cx="2785531" cy="91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937903" y="2638068"/>
            <a:ext cx="707022" cy="598921"/>
            <a:chOff x="3937903" y="2638068"/>
            <a:chExt cx="707022" cy="598921"/>
          </a:xfrm>
        </p:grpSpPr>
        <p:sp>
          <p:nvSpPr>
            <p:cNvPr id="24" name="Oval 23"/>
            <p:cNvSpPr/>
            <p:nvPr/>
          </p:nvSpPr>
          <p:spPr>
            <a:xfrm>
              <a:off x="3937903" y="3088296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72016" y="2638068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(82,65) </a:t>
              </a:r>
            </a:p>
            <a:p>
              <a:r>
                <a:rPr lang="en-US" sz="1050" dirty="0" smtClean="0"/>
                <a:t>Buffalo</a:t>
              </a:r>
              <a:endParaRPr lang="en-US" sz="105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4212" y="3428338"/>
            <a:ext cx="582211" cy="588892"/>
            <a:chOff x="474212" y="3428338"/>
            <a:chExt cx="582211" cy="588892"/>
          </a:xfrm>
        </p:grpSpPr>
        <p:sp>
          <p:nvSpPr>
            <p:cNvPr id="32" name="Oval 31"/>
            <p:cNvSpPr/>
            <p:nvPr/>
          </p:nvSpPr>
          <p:spPr>
            <a:xfrm>
              <a:off x="611986" y="3868537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4212" y="3428338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(5,45) </a:t>
              </a:r>
            </a:p>
            <a:p>
              <a:r>
                <a:rPr lang="en-US" sz="1050" dirty="0" smtClean="0"/>
                <a:t>Denver</a:t>
              </a:r>
              <a:endParaRPr lang="en-US" sz="105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73313" y="4313289"/>
            <a:ext cx="783557" cy="564191"/>
            <a:chOff x="873313" y="4313289"/>
            <a:chExt cx="783557" cy="564191"/>
          </a:xfrm>
        </p:grpSpPr>
        <p:sp>
          <p:nvSpPr>
            <p:cNvPr id="36" name="Oval 35"/>
            <p:cNvSpPr/>
            <p:nvPr/>
          </p:nvSpPr>
          <p:spPr>
            <a:xfrm>
              <a:off x="1522757" y="4313289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3313" y="4461982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(27,35) </a:t>
              </a:r>
            </a:p>
            <a:p>
              <a:r>
                <a:rPr lang="en-US" sz="1050" dirty="0" smtClean="0"/>
                <a:t>Omaha</a:t>
              </a:r>
              <a:endParaRPr lang="en-US" sz="105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65603" y="4822131"/>
            <a:ext cx="789080" cy="495753"/>
            <a:chOff x="4065603" y="4822131"/>
            <a:chExt cx="789080" cy="495753"/>
          </a:xfrm>
        </p:grpSpPr>
        <p:sp>
          <p:nvSpPr>
            <p:cNvPr id="39" name="Oval 38"/>
            <p:cNvSpPr/>
            <p:nvPr/>
          </p:nvSpPr>
          <p:spPr>
            <a:xfrm>
              <a:off x="4065603" y="516919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72472" y="4822131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(85,15) </a:t>
              </a:r>
            </a:p>
            <a:p>
              <a:r>
                <a:rPr lang="en-US" sz="1050" dirty="0" smtClean="0"/>
                <a:t>Atlanta</a:t>
              </a:r>
              <a:endParaRPr lang="en-US" sz="1050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3162748" y="3155917"/>
            <a:ext cx="161089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88199" y="5575213"/>
            <a:ext cx="809035" cy="445476"/>
            <a:chOff x="4288199" y="5575213"/>
            <a:chExt cx="809035" cy="445476"/>
          </a:xfrm>
        </p:grpSpPr>
        <p:sp>
          <p:nvSpPr>
            <p:cNvPr id="34" name="Oval 33"/>
            <p:cNvSpPr/>
            <p:nvPr/>
          </p:nvSpPr>
          <p:spPr>
            <a:xfrm>
              <a:off x="4288199" y="5575213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63577" y="5605191"/>
              <a:ext cx="5336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(90,5) </a:t>
              </a:r>
            </a:p>
            <a:p>
              <a:r>
                <a:rPr lang="en-US" sz="1050" dirty="0" smtClean="0"/>
                <a:t>Miami</a:t>
              </a:r>
              <a:endParaRPr lang="en-US" sz="105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9862" y="1048306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72880" y="1175198"/>
            <a:ext cx="10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(100,100)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110842" y="1647444"/>
            <a:ext cx="0" cy="333956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4332909" y="2909523"/>
            <a:ext cx="1210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Order of insertion</a:t>
            </a:r>
            <a:endParaRPr lang="en-US" sz="11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4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Conjugation Tree p.89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25884"/>
              </p:ext>
            </p:extLst>
          </p:nvPr>
        </p:nvGraphicFramePr>
        <p:xfrm>
          <a:off x="244944" y="1707642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700137" y="3879969"/>
            <a:ext cx="897128" cy="430887"/>
            <a:chOff x="1912393" y="3738257"/>
            <a:chExt cx="897128" cy="430887"/>
          </a:xfrm>
        </p:grpSpPr>
        <p:sp>
          <p:nvSpPr>
            <p:cNvPr id="7" name="Oval 6"/>
            <p:cNvSpPr/>
            <p:nvPr/>
          </p:nvSpPr>
          <p:spPr>
            <a:xfrm>
              <a:off x="1912393" y="395370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5144" y="3738257"/>
              <a:ext cx="6343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(35,42) </a:t>
              </a:r>
            </a:p>
            <a:p>
              <a:r>
                <a:rPr lang="en-US" sz="1050" dirty="0" smtClean="0"/>
                <a:t>Chicago</a:t>
              </a:r>
              <a:endParaRPr lang="en-US" sz="105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0110" y="5128717"/>
            <a:ext cx="572909" cy="556018"/>
            <a:chOff x="2382366" y="4329185"/>
            <a:chExt cx="572909" cy="556018"/>
          </a:xfrm>
        </p:grpSpPr>
        <p:sp>
          <p:nvSpPr>
            <p:cNvPr id="11" name="Oval 10"/>
            <p:cNvSpPr/>
            <p:nvPr/>
          </p:nvSpPr>
          <p:spPr>
            <a:xfrm>
              <a:off x="2620379" y="4736510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2366" y="4329185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(52,10) </a:t>
              </a:r>
            </a:p>
            <a:p>
              <a:r>
                <a:rPr lang="en-US" sz="1050" dirty="0" smtClean="0"/>
                <a:t>Mobile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75881" y="2579726"/>
            <a:ext cx="861443" cy="415498"/>
            <a:chOff x="3088137" y="2438014"/>
            <a:chExt cx="861443" cy="415498"/>
          </a:xfrm>
        </p:grpSpPr>
        <p:sp>
          <p:nvSpPr>
            <p:cNvPr id="15" name="Oval 14"/>
            <p:cNvSpPr/>
            <p:nvPr/>
          </p:nvSpPr>
          <p:spPr>
            <a:xfrm>
              <a:off x="3088137" y="2653458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3481" y="2438014"/>
              <a:ext cx="6260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(62,77) </a:t>
              </a:r>
            </a:p>
            <a:p>
              <a:r>
                <a:rPr lang="en-US" sz="1050" dirty="0" smtClean="0"/>
                <a:t>Toronto</a:t>
              </a:r>
              <a:endParaRPr lang="en-US" sz="105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25647" y="2779780"/>
            <a:ext cx="707022" cy="598921"/>
            <a:chOff x="3937903" y="2638068"/>
            <a:chExt cx="707022" cy="598921"/>
          </a:xfrm>
        </p:grpSpPr>
        <p:sp>
          <p:nvSpPr>
            <p:cNvPr id="20" name="Oval 19"/>
            <p:cNvSpPr/>
            <p:nvPr/>
          </p:nvSpPr>
          <p:spPr>
            <a:xfrm>
              <a:off x="3937903" y="3088296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2016" y="2638068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(82,65) </a:t>
              </a:r>
            </a:p>
            <a:p>
              <a:r>
                <a:rPr lang="en-US" sz="1050" dirty="0" smtClean="0"/>
                <a:t>Buffalo</a:t>
              </a:r>
              <a:endParaRPr lang="en-US" sz="105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1956" y="3570050"/>
            <a:ext cx="582211" cy="588892"/>
            <a:chOff x="474212" y="3428338"/>
            <a:chExt cx="582211" cy="588892"/>
          </a:xfrm>
        </p:grpSpPr>
        <p:sp>
          <p:nvSpPr>
            <p:cNvPr id="23" name="Oval 22"/>
            <p:cNvSpPr/>
            <p:nvPr/>
          </p:nvSpPr>
          <p:spPr>
            <a:xfrm>
              <a:off x="611986" y="3868537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212" y="3428338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(5,45) </a:t>
              </a:r>
            </a:p>
            <a:p>
              <a:r>
                <a:rPr lang="en-US" sz="1050" dirty="0" smtClean="0"/>
                <a:t>Denver</a:t>
              </a:r>
              <a:endParaRPr lang="en-US" sz="105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1057" y="4455001"/>
            <a:ext cx="783557" cy="564191"/>
            <a:chOff x="873313" y="4313289"/>
            <a:chExt cx="783557" cy="564191"/>
          </a:xfrm>
        </p:grpSpPr>
        <p:sp>
          <p:nvSpPr>
            <p:cNvPr id="26" name="Oval 25"/>
            <p:cNvSpPr/>
            <p:nvPr/>
          </p:nvSpPr>
          <p:spPr>
            <a:xfrm>
              <a:off x="1522757" y="4313289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3313" y="4461982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(27,35) </a:t>
              </a:r>
            </a:p>
            <a:p>
              <a:r>
                <a:rPr lang="en-US" sz="1050" dirty="0" smtClean="0"/>
                <a:t>Omaha</a:t>
              </a:r>
              <a:endParaRPr lang="en-US" sz="105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53347" y="4963843"/>
            <a:ext cx="789080" cy="495753"/>
            <a:chOff x="4065603" y="4822131"/>
            <a:chExt cx="789080" cy="495753"/>
          </a:xfrm>
        </p:grpSpPr>
        <p:sp>
          <p:nvSpPr>
            <p:cNvPr id="29" name="Oval 28"/>
            <p:cNvSpPr/>
            <p:nvPr/>
          </p:nvSpPr>
          <p:spPr>
            <a:xfrm>
              <a:off x="4065603" y="516919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72472" y="4822131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(85,15) </a:t>
              </a:r>
            </a:p>
            <a:p>
              <a:r>
                <a:rPr lang="en-US" sz="1050" dirty="0" smtClean="0"/>
                <a:t>Atlanta</a:t>
              </a:r>
              <a:endParaRPr lang="en-US" sz="1050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778807" y="1465539"/>
            <a:ext cx="1097074" cy="489081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057821" y="5709139"/>
            <a:ext cx="134113" cy="1486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70048" y="5857832"/>
            <a:ext cx="5336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(90,5) </a:t>
            </a:r>
          </a:p>
          <a:p>
            <a:r>
              <a:rPr lang="en-US" sz="1050" dirty="0" smtClean="0"/>
              <a:t>Miami</a:t>
            </a:r>
            <a:endParaRPr lang="en-US" sz="105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20952" y="3632200"/>
            <a:ext cx="4782753" cy="97149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3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K-d tree structure (p.50)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778626"/>
              </p:ext>
            </p:extLst>
          </p:nvPr>
        </p:nvGraphicFramePr>
        <p:xfrm>
          <a:off x="105872" y="768541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561065" y="2940868"/>
            <a:ext cx="897128" cy="430887"/>
            <a:chOff x="1912393" y="3738257"/>
            <a:chExt cx="897128" cy="430887"/>
          </a:xfrm>
        </p:grpSpPr>
        <p:sp>
          <p:nvSpPr>
            <p:cNvPr id="8" name="Oval 7"/>
            <p:cNvSpPr/>
            <p:nvPr/>
          </p:nvSpPr>
          <p:spPr>
            <a:xfrm>
              <a:off x="1912393" y="395370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75144" y="3738257"/>
              <a:ext cx="6343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(35,42) </a:t>
              </a:r>
            </a:p>
            <a:p>
              <a:r>
                <a:rPr lang="en-US" sz="1050" dirty="0" smtClean="0"/>
                <a:t>Chicago</a:t>
              </a:r>
              <a:endParaRPr lang="en-US" sz="1050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636781" y="768541"/>
            <a:ext cx="0" cy="424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031038" y="4189616"/>
            <a:ext cx="572909" cy="556018"/>
            <a:chOff x="2382366" y="4329185"/>
            <a:chExt cx="572909" cy="556018"/>
          </a:xfrm>
        </p:grpSpPr>
        <p:sp>
          <p:nvSpPr>
            <p:cNvPr id="12" name="Oval 11"/>
            <p:cNvSpPr/>
            <p:nvPr/>
          </p:nvSpPr>
          <p:spPr>
            <a:xfrm>
              <a:off x="2620379" y="4736510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2366" y="4329185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(52,10) </a:t>
              </a:r>
            </a:p>
            <a:p>
              <a:r>
                <a:rPr lang="en-US" sz="1050" dirty="0" smtClean="0"/>
                <a:t>Mobile</a:t>
              </a:r>
              <a:endParaRPr lang="en-US" sz="105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03388" y="783901"/>
            <a:ext cx="0" cy="3882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36809" y="1640625"/>
            <a:ext cx="861443" cy="415498"/>
            <a:chOff x="3088137" y="2438014"/>
            <a:chExt cx="861443" cy="415498"/>
          </a:xfrm>
        </p:grpSpPr>
        <p:sp>
          <p:nvSpPr>
            <p:cNvPr id="16" name="Oval 15"/>
            <p:cNvSpPr/>
            <p:nvPr/>
          </p:nvSpPr>
          <p:spPr>
            <a:xfrm>
              <a:off x="3088137" y="2653458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23481" y="2438014"/>
              <a:ext cx="6260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(62,77) </a:t>
              </a:r>
            </a:p>
            <a:p>
              <a:r>
                <a:rPr lang="en-US" sz="1050" dirty="0" smtClean="0"/>
                <a:t>Toronto</a:t>
              </a:r>
              <a:endParaRPr lang="en-US" sz="105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105872" y="3154438"/>
            <a:ext cx="1530909" cy="18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36781" y="4657708"/>
            <a:ext cx="2785531" cy="91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586575" y="1840679"/>
            <a:ext cx="707022" cy="598921"/>
            <a:chOff x="3937903" y="2638068"/>
            <a:chExt cx="707022" cy="598921"/>
          </a:xfrm>
        </p:grpSpPr>
        <p:sp>
          <p:nvSpPr>
            <p:cNvPr id="21" name="Oval 20"/>
            <p:cNvSpPr/>
            <p:nvPr/>
          </p:nvSpPr>
          <p:spPr>
            <a:xfrm>
              <a:off x="3937903" y="3088296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2016" y="2638068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(82,65) </a:t>
              </a:r>
            </a:p>
            <a:p>
              <a:r>
                <a:rPr lang="en-US" sz="1050" dirty="0" smtClean="0"/>
                <a:t>Buffalo</a:t>
              </a:r>
              <a:endParaRPr lang="en-US" sz="105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2884" y="2630949"/>
            <a:ext cx="582211" cy="588892"/>
            <a:chOff x="474212" y="3428338"/>
            <a:chExt cx="582211" cy="588892"/>
          </a:xfrm>
        </p:grpSpPr>
        <p:sp>
          <p:nvSpPr>
            <p:cNvPr id="24" name="Oval 23"/>
            <p:cNvSpPr/>
            <p:nvPr/>
          </p:nvSpPr>
          <p:spPr>
            <a:xfrm>
              <a:off x="611986" y="3868537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4212" y="3428338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(5,45) </a:t>
              </a:r>
            </a:p>
            <a:p>
              <a:r>
                <a:rPr lang="en-US" sz="1050" dirty="0" smtClean="0"/>
                <a:t>Denver</a:t>
              </a:r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1985" y="3515900"/>
            <a:ext cx="783557" cy="564191"/>
            <a:chOff x="873313" y="4313289"/>
            <a:chExt cx="783557" cy="564191"/>
          </a:xfrm>
        </p:grpSpPr>
        <p:sp>
          <p:nvSpPr>
            <p:cNvPr id="27" name="Oval 26"/>
            <p:cNvSpPr/>
            <p:nvPr/>
          </p:nvSpPr>
          <p:spPr>
            <a:xfrm>
              <a:off x="1522757" y="4313289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3313" y="4461982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(27,35) </a:t>
              </a:r>
            </a:p>
            <a:p>
              <a:r>
                <a:rPr lang="en-US" sz="1050" dirty="0" smtClean="0"/>
                <a:t>Omaha</a:t>
              </a:r>
              <a:endParaRPr lang="en-US" sz="105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14275" y="4024742"/>
            <a:ext cx="789080" cy="495753"/>
            <a:chOff x="4065603" y="4822131"/>
            <a:chExt cx="789080" cy="495753"/>
          </a:xfrm>
        </p:grpSpPr>
        <p:sp>
          <p:nvSpPr>
            <p:cNvPr id="30" name="Oval 29"/>
            <p:cNvSpPr/>
            <p:nvPr/>
          </p:nvSpPr>
          <p:spPr>
            <a:xfrm>
              <a:off x="4065603" y="516919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72472" y="4822131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(85,15) </a:t>
              </a:r>
            </a:p>
            <a:p>
              <a:r>
                <a:rPr lang="en-US" sz="1050" dirty="0" smtClean="0"/>
                <a:t>Atlanta</a:t>
              </a:r>
              <a:endParaRPr lang="en-US" sz="1050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2811420" y="2358528"/>
            <a:ext cx="161089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936871" y="4777824"/>
            <a:ext cx="809035" cy="445476"/>
            <a:chOff x="4288199" y="5575213"/>
            <a:chExt cx="809035" cy="445476"/>
          </a:xfrm>
        </p:grpSpPr>
        <p:sp>
          <p:nvSpPr>
            <p:cNvPr id="34" name="Oval 33"/>
            <p:cNvSpPr/>
            <p:nvPr/>
          </p:nvSpPr>
          <p:spPr>
            <a:xfrm>
              <a:off x="4288199" y="5575213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63577" y="5605191"/>
              <a:ext cx="5336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(90,5) </a:t>
              </a:r>
            </a:p>
            <a:p>
              <a:r>
                <a:rPr lang="en-US" sz="1050" dirty="0" smtClean="0"/>
                <a:t>Miami</a:t>
              </a:r>
              <a:endParaRPr lang="en-US" sz="105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252607" y="751995"/>
            <a:ext cx="1369637" cy="369332"/>
            <a:chOff x="6252607" y="751995"/>
            <a:chExt cx="1369637" cy="369332"/>
          </a:xfrm>
        </p:grpSpPr>
        <p:sp>
          <p:nvSpPr>
            <p:cNvPr id="5" name="Oval 4"/>
            <p:cNvSpPr/>
            <p:nvPr/>
          </p:nvSpPr>
          <p:spPr>
            <a:xfrm>
              <a:off x="6252607" y="768541"/>
              <a:ext cx="337133" cy="352786"/>
            </a:xfrm>
            <a:prstGeom prst="ellips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65218" y="751995"/>
              <a:ext cx="75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Chicago</a:t>
              </a:r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87115" y="5476708"/>
            <a:ext cx="7767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S</a:t>
            </a:r>
            <a:r>
              <a:rPr lang="en-US" sz="2400" baseline="30000" dirty="0" smtClean="0"/>
              <a:t>hape </a:t>
            </a:r>
            <a:r>
              <a:rPr lang="en-US" sz="2400" baseline="30000" dirty="0"/>
              <a:t>of the resulting k-d tree depends on the order in which the nodes are inserted into it</a:t>
            </a:r>
            <a:endParaRPr lang="en-US" sz="24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4562929" y="1121327"/>
            <a:ext cx="1858245" cy="785234"/>
            <a:chOff x="4562929" y="1121327"/>
            <a:chExt cx="1858245" cy="785234"/>
          </a:xfrm>
        </p:grpSpPr>
        <p:sp>
          <p:nvSpPr>
            <p:cNvPr id="43" name="TextBox 42"/>
            <p:cNvSpPr txBox="1"/>
            <p:nvPr/>
          </p:nvSpPr>
          <p:spPr>
            <a:xfrm>
              <a:off x="4562929" y="1629562"/>
              <a:ext cx="6364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Denver</a:t>
              </a:r>
              <a:endParaRPr lang="en-US" sz="1600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491062" y="1121327"/>
              <a:ext cx="930112" cy="708621"/>
              <a:chOff x="5491062" y="1121327"/>
              <a:chExt cx="930112" cy="70862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491062" y="1477162"/>
                <a:ext cx="337133" cy="352786"/>
              </a:xfrm>
              <a:prstGeom prst="ellipse">
                <a:avLst/>
              </a:prstGeom>
              <a:no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9" name="Straight Connector 58"/>
              <p:cNvCxnSpPr>
                <a:stCxn id="37" idx="0"/>
                <a:endCxn id="5" idx="4"/>
              </p:cNvCxnSpPr>
              <p:nvPr/>
            </p:nvCxnSpPr>
            <p:spPr>
              <a:xfrm flipV="1">
                <a:off x="5659629" y="1121327"/>
                <a:ext cx="761545" cy="35583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4503355" y="1829948"/>
            <a:ext cx="1156274" cy="820894"/>
            <a:chOff x="4503355" y="1829948"/>
            <a:chExt cx="1156274" cy="820894"/>
          </a:xfrm>
        </p:grpSpPr>
        <p:sp>
          <p:nvSpPr>
            <p:cNvPr id="45" name="TextBox 44"/>
            <p:cNvSpPr txBox="1"/>
            <p:nvPr/>
          </p:nvSpPr>
          <p:spPr>
            <a:xfrm>
              <a:off x="4503355" y="235395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Omaha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113049" y="1829948"/>
              <a:ext cx="546580" cy="820894"/>
              <a:chOff x="5113049" y="1829948"/>
              <a:chExt cx="546580" cy="82089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113049" y="2298056"/>
                <a:ext cx="337133" cy="352786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2" name="Straight Connector 61"/>
              <p:cNvCxnSpPr>
                <a:stCxn id="40" idx="0"/>
                <a:endCxn id="37" idx="4"/>
              </p:cNvCxnSpPr>
              <p:nvPr/>
            </p:nvCxnSpPr>
            <p:spPr>
              <a:xfrm flipV="1">
                <a:off x="5281616" y="1829948"/>
                <a:ext cx="378013" cy="4681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5659629" y="1829948"/>
            <a:ext cx="511642" cy="840219"/>
            <a:chOff x="5659629" y="1829948"/>
            <a:chExt cx="511642" cy="840219"/>
          </a:xfrm>
        </p:grpSpPr>
        <p:sp>
          <p:nvSpPr>
            <p:cNvPr id="47" name="Rectangle 46"/>
            <p:cNvSpPr/>
            <p:nvPr/>
          </p:nvSpPr>
          <p:spPr>
            <a:xfrm>
              <a:off x="5782835" y="2267820"/>
              <a:ext cx="388436" cy="402347"/>
            </a:xfrm>
            <a:prstGeom prst="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65" name="Straight Connector 64"/>
            <p:cNvCxnSpPr>
              <a:stCxn id="47" idx="0"/>
              <a:endCxn id="37" idx="4"/>
            </p:cNvCxnSpPr>
            <p:nvPr/>
          </p:nvCxnSpPr>
          <p:spPr>
            <a:xfrm flipH="1" flipV="1">
              <a:off x="5659629" y="1829948"/>
              <a:ext cx="317424" cy="4378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421174" y="1121327"/>
            <a:ext cx="1732048" cy="715881"/>
            <a:chOff x="6421174" y="1121327"/>
            <a:chExt cx="1732048" cy="715881"/>
          </a:xfrm>
        </p:grpSpPr>
        <p:sp>
          <p:nvSpPr>
            <p:cNvPr id="39" name="TextBox 38"/>
            <p:cNvSpPr txBox="1"/>
            <p:nvPr/>
          </p:nvSpPr>
          <p:spPr>
            <a:xfrm>
              <a:off x="7454318" y="1477162"/>
              <a:ext cx="698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Mobile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421174" y="1121327"/>
              <a:ext cx="856332" cy="715881"/>
              <a:chOff x="6421174" y="1121327"/>
              <a:chExt cx="856332" cy="71588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940373" y="1484422"/>
                <a:ext cx="337133" cy="352786"/>
              </a:xfrm>
              <a:prstGeom prst="ellipse">
                <a:avLst/>
              </a:prstGeom>
              <a:no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71" name="Straight Connector 70"/>
              <p:cNvCxnSpPr>
                <a:stCxn id="38" idx="0"/>
                <a:endCxn id="5" idx="4"/>
              </p:cNvCxnSpPr>
              <p:nvPr/>
            </p:nvCxnSpPr>
            <p:spPr>
              <a:xfrm flipH="1" flipV="1">
                <a:off x="6421174" y="1121327"/>
                <a:ext cx="687766" cy="3630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6216631" y="1837208"/>
            <a:ext cx="892309" cy="1398982"/>
            <a:chOff x="6216631" y="1837208"/>
            <a:chExt cx="892309" cy="1398982"/>
          </a:xfrm>
        </p:grpSpPr>
        <p:sp>
          <p:nvSpPr>
            <p:cNvPr id="48" name="TextBox 47"/>
            <p:cNvSpPr txBox="1"/>
            <p:nvPr/>
          </p:nvSpPr>
          <p:spPr>
            <a:xfrm>
              <a:off x="6216631" y="2928413"/>
              <a:ext cx="649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Miami</a:t>
              </a:r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608920" y="1837208"/>
              <a:ext cx="500020" cy="949696"/>
              <a:chOff x="6608920" y="1837208"/>
              <a:chExt cx="500020" cy="9496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6608920" y="2434118"/>
                <a:ext cx="337133" cy="352786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75" name="Straight Connector 74"/>
              <p:cNvCxnSpPr>
                <a:stCxn id="42" idx="0"/>
                <a:endCxn id="38" idx="4"/>
              </p:cNvCxnSpPr>
              <p:nvPr/>
            </p:nvCxnSpPr>
            <p:spPr>
              <a:xfrm flipV="1">
                <a:off x="6777487" y="1837208"/>
                <a:ext cx="331453" cy="5969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7108940" y="1837208"/>
            <a:ext cx="1529389" cy="916967"/>
            <a:chOff x="7108940" y="1837208"/>
            <a:chExt cx="1529389" cy="916967"/>
          </a:xfrm>
        </p:grpSpPr>
        <p:sp>
          <p:nvSpPr>
            <p:cNvPr id="50" name="TextBox 49"/>
            <p:cNvSpPr txBox="1"/>
            <p:nvPr/>
          </p:nvSpPr>
          <p:spPr>
            <a:xfrm>
              <a:off x="7863758" y="244593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Toronto</a:t>
              </a:r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108940" y="1837208"/>
              <a:ext cx="601313" cy="916967"/>
              <a:chOff x="7108940" y="1837208"/>
              <a:chExt cx="601313" cy="91696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373120" y="2401389"/>
                <a:ext cx="337133" cy="352786"/>
              </a:xfrm>
              <a:prstGeom prst="ellipse">
                <a:avLst/>
              </a:prstGeom>
              <a:no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0" name="Straight Connector 79"/>
              <p:cNvCxnSpPr>
                <a:stCxn id="49" idx="0"/>
                <a:endCxn id="38" idx="4"/>
              </p:cNvCxnSpPr>
              <p:nvPr/>
            </p:nvCxnSpPr>
            <p:spPr>
              <a:xfrm flipH="1" flipV="1">
                <a:off x="7108940" y="1837208"/>
                <a:ext cx="432747" cy="5641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7541687" y="2754175"/>
            <a:ext cx="1327758" cy="770554"/>
            <a:chOff x="7541687" y="2754175"/>
            <a:chExt cx="1327758" cy="770554"/>
          </a:xfrm>
        </p:grpSpPr>
        <p:sp>
          <p:nvSpPr>
            <p:cNvPr id="53" name="TextBox 52"/>
            <p:cNvSpPr txBox="1"/>
            <p:nvPr/>
          </p:nvSpPr>
          <p:spPr>
            <a:xfrm>
              <a:off x="8166158" y="3216952"/>
              <a:ext cx="703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Buffalo</a:t>
              </a:r>
              <a:endParaRPr lang="en-US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541687" y="2754175"/>
              <a:ext cx="525461" cy="722858"/>
              <a:chOff x="7541687" y="2754175"/>
              <a:chExt cx="525461" cy="722858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730015" y="3124247"/>
                <a:ext cx="337133" cy="352786"/>
              </a:xfrm>
              <a:prstGeom prst="ellipse">
                <a:avLst/>
              </a:prstGeom>
              <a:no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3" name="Straight Connector 82"/>
              <p:cNvCxnSpPr>
                <a:stCxn id="52" idx="0"/>
                <a:endCxn id="49" idx="4"/>
              </p:cNvCxnSpPr>
              <p:nvPr/>
            </p:nvCxnSpPr>
            <p:spPr>
              <a:xfrm flipH="1" flipV="1">
                <a:off x="7541687" y="2754175"/>
                <a:ext cx="356895" cy="37007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6940373" y="2754175"/>
            <a:ext cx="601314" cy="761726"/>
            <a:chOff x="6940373" y="2754175"/>
            <a:chExt cx="601314" cy="761726"/>
          </a:xfrm>
        </p:grpSpPr>
        <p:sp>
          <p:nvSpPr>
            <p:cNvPr id="51" name="Rectangle 50"/>
            <p:cNvSpPr/>
            <p:nvPr/>
          </p:nvSpPr>
          <p:spPr>
            <a:xfrm>
              <a:off x="6940373" y="3176121"/>
              <a:ext cx="335858" cy="339780"/>
            </a:xfrm>
            <a:prstGeom prst="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86" name="Straight Connector 85"/>
            <p:cNvCxnSpPr>
              <a:stCxn id="51" idx="0"/>
              <a:endCxn id="49" idx="4"/>
            </p:cNvCxnSpPr>
            <p:nvPr/>
          </p:nvCxnSpPr>
          <p:spPr>
            <a:xfrm flipV="1">
              <a:off x="7108302" y="2754175"/>
              <a:ext cx="433385" cy="4219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608920" y="3477033"/>
            <a:ext cx="1289662" cy="1026328"/>
            <a:chOff x="6608920" y="3477033"/>
            <a:chExt cx="1289662" cy="1026328"/>
          </a:xfrm>
        </p:grpSpPr>
        <p:sp>
          <p:nvSpPr>
            <p:cNvPr id="55" name="TextBox 54"/>
            <p:cNvSpPr txBox="1"/>
            <p:nvPr/>
          </p:nvSpPr>
          <p:spPr>
            <a:xfrm>
              <a:off x="6608920" y="4195584"/>
              <a:ext cx="716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Atlanta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7392882" y="3477033"/>
              <a:ext cx="505700" cy="779451"/>
              <a:chOff x="7392882" y="3477033"/>
              <a:chExt cx="505700" cy="77945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7392882" y="3903698"/>
                <a:ext cx="337133" cy="352786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9" name="Straight Connector 88"/>
              <p:cNvCxnSpPr>
                <a:stCxn id="54" idx="0"/>
                <a:endCxn id="52" idx="4"/>
              </p:cNvCxnSpPr>
              <p:nvPr/>
            </p:nvCxnSpPr>
            <p:spPr>
              <a:xfrm flipV="1">
                <a:off x="7561449" y="3477033"/>
                <a:ext cx="337133" cy="42666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7898582" y="3477033"/>
            <a:ext cx="578132" cy="794040"/>
            <a:chOff x="7898582" y="3477033"/>
            <a:chExt cx="578132" cy="794040"/>
          </a:xfrm>
        </p:grpSpPr>
        <p:sp>
          <p:nvSpPr>
            <p:cNvPr id="56" name="Rectangle 55"/>
            <p:cNvSpPr/>
            <p:nvPr/>
          </p:nvSpPr>
          <p:spPr>
            <a:xfrm>
              <a:off x="8140856" y="3931293"/>
              <a:ext cx="335858" cy="339780"/>
            </a:xfrm>
            <a:prstGeom prst="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92" name="Straight Connector 91"/>
            <p:cNvCxnSpPr>
              <a:stCxn id="56" idx="0"/>
              <a:endCxn id="52" idx="4"/>
            </p:cNvCxnSpPr>
            <p:nvPr/>
          </p:nvCxnSpPr>
          <p:spPr>
            <a:xfrm flipH="1" flipV="1">
              <a:off x="7898582" y="3477033"/>
              <a:ext cx="410203" cy="454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is the same as the binary search tree.</a:t>
            </a:r>
          </a:p>
          <a:p>
            <a:r>
              <a:rPr lang="en-US" dirty="0" smtClean="0"/>
              <a:t>Resulting </a:t>
            </a:r>
            <a:r>
              <a:rPr lang="en-US" dirty="0"/>
              <a:t>k-d tree depends on the order in which the nodes are inserted into it.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mount </a:t>
            </a:r>
            <a:r>
              <a:rPr lang="en-US" dirty="0"/>
              <a:t>of work expended in building a k-d tree is equal to the total path length (TPL) of the tree as it reflects the cost of searching for all of the elements </a:t>
            </a:r>
            <a:endParaRPr lang="en-US" dirty="0" smtClean="0"/>
          </a:p>
          <a:p>
            <a:r>
              <a:rPr lang="en-US" dirty="0" smtClean="0"/>
              <a:t>Insertion shown on previous slide.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than its binary search tree.</a:t>
            </a:r>
          </a:p>
          <a:p>
            <a:r>
              <a:rPr lang="en-US" dirty="0" smtClean="0"/>
              <a:t>Because every </a:t>
            </a:r>
            <a:r>
              <a:rPr lang="en-US" dirty="0" err="1" smtClean="0"/>
              <a:t>subtree</a:t>
            </a:r>
            <a:r>
              <a:rPr lang="en-US" dirty="0" smtClean="0"/>
              <a:t> of the k-d tree might not be a k-d tree itself.</a:t>
            </a:r>
          </a:p>
          <a:p>
            <a:r>
              <a:rPr lang="en-US" dirty="0" smtClean="0"/>
              <a:t>Complex in determining how to delete and replacement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sosceles Triangle 102"/>
          <p:cNvSpPr/>
          <p:nvPr/>
        </p:nvSpPr>
        <p:spPr>
          <a:xfrm>
            <a:off x="6219743" y="3053250"/>
            <a:ext cx="2670482" cy="2759689"/>
          </a:xfrm>
          <a:prstGeom prst="triangle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4968886" y="2131639"/>
            <a:ext cx="1500760" cy="1694388"/>
          </a:xfrm>
          <a:prstGeom prst="triangle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2781" y="119117"/>
            <a:ext cx="6066421" cy="991186"/>
          </a:xfrm>
        </p:spPr>
        <p:txBody>
          <a:bodyPr/>
          <a:lstStyle/>
          <a:p>
            <a:r>
              <a:rPr lang="en-US" dirty="0" smtClean="0"/>
              <a:t>Search (p. 55) 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840543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12393" y="3738257"/>
            <a:ext cx="897128" cy="430887"/>
            <a:chOff x="1912393" y="3738257"/>
            <a:chExt cx="897128" cy="430887"/>
          </a:xfrm>
        </p:grpSpPr>
        <p:sp>
          <p:nvSpPr>
            <p:cNvPr id="7" name="Oval 6"/>
            <p:cNvSpPr/>
            <p:nvPr/>
          </p:nvSpPr>
          <p:spPr>
            <a:xfrm>
              <a:off x="1912393" y="395370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5144" y="3738257"/>
              <a:ext cx="6343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(35,42) </a:t>
              </a:r>
            </a:p>
            <a:p>
              <a:r>
                <a:rPr lang="en-US" sz="1050" dirty="0" smtClean="0"/>
                <a:t>Chicago</a:t>
              </a:r>
              <a:endParaRPr lang="en-US" sz="105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8109" y="1565930"/>
            <a:ext cx="0" cy="424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382366" y="4987005"/>
            <a:ext cx="572909" cy="556018"/>
            <a:chOff x="2382366" y="4329185"/>
            <a:chExt cx="572909" cy="556018"/>
          </a:xfrm>
        </p:grpSpPr>
        <p:sp>
          <p:nvSpPr>
            <p:cNvPr id="12" name="Oval 11"/>
            <p:cNvSpPr/>
            <p:nvPr/>
          </p:nvSpPr>
          <p:spPr>
            <a:xfrm>
              <a:off x="2620379" y="4736510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2366" y="4329185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(52,10) </a:t>
              </a:r>
            </a:p>
            <a:p>
              <a:r>
                <a:rPr lang="en-US" sz="1050" dirty="0" smtClean="0"/>
                <a:t>Mobile</a:t>
              </a:r>
              <a:endParaRPr lang="en-US" sz="105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154716" y="1581290"/>
            <a:ext cx="0" cy="3882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88137" y="2438014"/>
            <a:ext cx="861443" cy="415498"/>
            <a:chOff x="3088137" y="2438014"/>
            <a:chExt cx="861443" cy="415498"/>
          </a:xfrm>
        </p:grpSpPr>
        <p:sp>
          <p:nvSpPr>
            <p:cNvPr id="16" name="Oval 15"/>
            <p:cNvSpPr/>
            <p:nvPr/>
          </p:nvSpPr>
          <p:spPr>
            <a:xfrm>
              <a:off x="3088137" y="2653458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23481" y="2438014"/>
              <a:ext cx="6260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(62,77) </a:t>
              </a:r>
            </a:p>
            <a:p>
              <a:r>
                <a:rPr lang="en-US" sz="1050" dirty="0" smtClean="0"/>
                <a:t>Toronto</a:t>
              </a:r>
              <a:endParaRPr lang="en-US" sz="105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457200" y="3951827"/>
            <a:ext cx="1530909" cy="18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8109" y="5455097"/>
            <a:ext cx="2785531" cy="91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937903" y="3088296"/>
            <a:ext cx="134113" cy="1486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29027" y="3265492"/>
            <a:ext cx="5729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(82,65) </a:t>
            </a:r>
          </a:p>
          <a:p>
            <a:r>
              <a:rPr lang="en-US" sz="1050" dirty="0" smtClean="0"/>
              <a:t>Buffalo</a:t>
            </a:r>
            <a:endParaRPr lang="en-US" sz="105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74212" y="3428338"/>
            <a:ext cx="582211" cy="588892"/>
            <a:chOff x="474212" y="3428338"/>
            <a:chExt cx="582211" cy="588892"/>
          </a:xfrm>
        </p:grpSpPr>
        <p:sp>
          <p:nvSpPr>
            <p:cNvPr id="24" name="Oval 23"/>
            <p:cNvSpPr/>
            <p:nvPr/>
          </p:nvSpPr>
          <p:spPr>
            <a:xfrm>
              <a:off x="611986" y="3868537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4212" y="3428338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(5,45) </a:t>
              </a:r>
            </a:p>
            <a:p>
              <a:r>
                <a:rPr lang="en-US" sz="1050" dirty="0" smtClean="0"/>
                <a:t>Denver</a:t>
              </a:r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73313" y="4313289"/>
            <a:ext cx="783557" cy="564191"/>
            <a:chOff x="873313" y="4313289"/>
            <a:chExt cx="783557" cy="564191"/>
          </a:xfrm>
        </p:grpSpPr>
        <p:sp>
          <p:nvSpPr>
            <p:cNvPr id="27" name="Oval 26"/>
            <p:cNvSpPr/>
            <p:nvPr/>
          </p:nvSpPr>
          <p:spPr>
            <a:xfrm>
              <a:off x="1522757" y="4313289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3313" y="4461982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(27,35) </a:t>
              </a:r>
            </a:p>
            <a:p>
              <a:r>
                <a:rPr lang="en-US" sz="1050" dirty="0" smtClean="0"/>
                <a:t>Omaha</a:t>
              </a:r>
              <a:endParaRPr lang="en-US" sz="105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65603" y="4822131"/>
            <a:ext cx="789080" cy="495753"/>
            <a:chOff x="4065603" y="4822131"/>
            <a:chExt cx="789080" cy="495753"/>
          </a:xfrm>
        </p:grpSpPr>
        <p:sp>
          <p:nvSpPr>
            <p:cNvPr id="30" name="Oval 29"/>
            <p:cNvSpPr/>
            <p:nvPr/>
          </p:nvSpPr>
          <p:spPr>
            <a:xfrm>
              <a:off x="4065603" y="516919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72472" y="4822131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(85,15) </a:t>
              </a:r>
            </a:p>
            <a:p>
              <a:r>
                <a:rPr lang="en-US" sz="1050" dirty="0" smtClean="0"/>
                <a:t>Atlanta</a:t>
              </a:r>
              <a:endParaRPr lang="en-US" sz="1050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3162748" y="3155917"/>
            <a:ext cx="161089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288199" y="5575213"/>
            <a:ext cx="809035" cy="445476"/>
            <a:chOff x="4288199" y="5575213"/>
            <a:chExt cx="809035" cy="445476"/>
          </a:xfrm>
        </p:grpSpPr>
        <p:sp>
          <p:nvSpPr>
            <p:cNvPr id="34" name="Oval 33"/>
            <p:cNvSpPr/>
            <p:nvPr/>
          </p:nvSpPr>
          <p:spPr>
            <a:xfrm>
              <a:off x="4288199" y="5575213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63577" y="5605191"/>
              <a:ext cx="5336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(90,5) </a:t>
              </a:r>
            </a:p>
            <a:p>
              <a:r>
                <a:rPr lang="en-US" sz="1050" dirty="0" smtClean="0"/>
                <a:t>Miami</a:t>
              </a:r>
              <a:endParaRPr lang="en-US" sz="105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862" y="1048306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49001" y="1048306"/>
            <a:ext cx="10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(100,100)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5161520" y="1823847"/>
            <a:ext cx="3410653" cy="3751366"/>
            <a:chOff x="5113049" y="761266"/>
            <a:chExt cx="3410653" cy="3751366"/>
          </a:xfrm>
        </p:grpSpPr>
        <p:sp>
          <p:nvSpPr>
            <p:cNvPr id="66" name="Oval 65"/>
            <p:cNvSpPr/>
            <p:nvPr/>
          </p:nvSpPr>
          <p:spPr>
            <a:xfrm>
              <a:off x="6252607" y="777812"/>
              <a:ext cx="337133" cy="352786"/>
            </a:xfrm>
            <a:prstGeom prst="ellips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940373" y="1493693"/>
              <a:ext cx="337133" cy="352786"/>
            </a:xfrm>
            <a:prstGeom prst="ellips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4318" y="1486433"/>
              <a:ext cx="5887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Mobile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y = 10</a:t>
              </a:r>
              <a:endParaRPr lang="en-US" sz="11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5113049" y="2307327"/>
              <a:ext cx="337133" cy="35278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608920" y="2443389"/>
              <a:ext cx="337133" cy="35278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65218" y="761266"/>
              <a:ext cx="6472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Chicago</a:t>
              </a:r>
            </a:p>
            <a:p>
              <a:r>
                <a:rPr lang="en-US" sz="1100" dirty="0"/>
                <a:t>x</a:t>
              </a:r>
              <a:r>
                <a:rPr lang="en-US" sz="1100" dirty="0" smtClean="0"/>
                <a:t> = 35</a:t>
              </a:r>
              <a:endParaRPr lang="en-US" sz="11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82835" y="2277091"/>
              <a:ext cx="388436" cy="402347"/>
            </a:xfrm>
            <a:prstGeom prst="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16631" y="2937684"/>
              <a:ext cx="649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Miami</a:t>
              </a: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373120" y="2410660"/>
              <a:ext cx="337133" cy="352786"/>
            </a:xfrm>
            <a:prstGeom prst="ellips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63758" y="2455205"/>
              <a:ext cx="6599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Toronto</a:t>
              </a:r>
            </a:p>
            <a:p>
              <a:r>
                <a:rPr lang="en-US" sz="1100" dirty="0"/>
                <a:t>x</a:t>
              </a:r>
              <a:r>
                <a:rPr lang="en-US" sz="1100" dirty="0" smtClean="0"/>
                <a:t> = 62</a:t>
              </a:r>
              <a:endParaRPr lang="en-US" sz="11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40373" y="3185392"/>
              <a:ext cx="335858" cy="339780"/>
            </a:xfrm>
            <a:prstGeom prst="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730015" y="3133518"/>
              <a:ext cx="337133" cy="352786"/>
            </a:xfrm>
            <a:prstGeom prst="ellips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392882" y="3912969"/>
              <a:ext cx="337133" cy="35278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08920" y="4204855"/>
              <a:ext cx="716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Atlanta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140856" y="3940564"/>
              <a:ext cx="335858" cy="339780"/>
            </a:xfrm>
            <a:prstGeom prst="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491062" y="1139869"/>
              <a:ext cx="930112" cy="699350"/>
              <a:chOff x="5491062" y="1130598"/>
              <a:chExt cx="930112" cy="69935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5491062" y="1477162"/>
                <a:ext cx="337133" cy="352786"/>
              </a:xfrm>
              <a:prstGeom prst="ellipse">
                <a:avLst/>
              </a:prstGeom>
              <a:no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3" name="Straight Connector 82"/>
              <p:cNvCxnSpPr>
                <a:stCxn id="82" idx="0"/>
                <a:endCxn id="66" idx="4"/>
              </p:cNvCxnSpPr>
              <p:nvPr/>
            </p:nvCxnSpPr>
            <p:spPr>
              <a:xfrm flipV="1">
                <a:off x="5659629" y="1130598"/>
                <a:ext cx="761545" cy="3465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>
              <a:stCxn id="69" idx="0"/>
              <a:endCxn id="82" idx="4"/>
            </p:cNvCxnSpPr>
            <p:nvPr/>
          </p:nvCxnSpPr>
          <p:spPr>
            <a:xfrm flipV="1">
              <a:off x="5281616" y="1839219"/>
              <a:ext cx="378013" cy="4681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2" idx="0"/>
              <a:endCxn id="82" idx="4"/>
            </p:cNvCxnSpPr>
            <p:nvPr/>
          </p:nvCxnSpPr>
          <p:spPr>
            <a:xfrm flipH="1" flipV="1">
              <a:off x="5659629" y="1839219"/>
              <a:ext cx="317424" cy="4378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7" idx="0"/>
              <a:endCxn id="66" idx="4"/>
            </p:cNvCxnSpPr>
            <p:nvPr/>
          </p:nvCxnSpPr>
          <p:spPr>
            <a:xfrm flipH="1" flipV="1">
              <a:off x="6421174" y="1130598"/>
              <a:ext cx="687766" cy="363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0" idx="0"/>
              <a:endCxn id="67" idx="4"/>
            </p:cNvCxnSpPr>
            <p:nvPr/>
          </p:nvCxnSpPr>
          <p:spPr>
            <a:xfrm flipV="1">
              <a:off x="6777487" y="1846479"/>
              <a:ext cx="331453" cy="596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0"/>
              <a:endCxn id="67" idx="4"/>
            </p:cNvCxnSpPr>
            <p:nvPr/>
          </p:nvCxnSpPr>
          <p:spPr>
            <a:xfrm flipH="1" flipV="1">
              <a:off x="7108940" y="1846479"/>
              <a:ext cx="432747" cy="56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7" idx="0"/>
              <a:endCxn id="74" idx="4"/>
            </p:cNvCxnSpPr>
            <p:nvPr/>
          </p:nvCxnSpPr>
          <p:spPr>
            <a:xfrm flipH="1" flipV="1">
              <a:off x="7541687" y="2763446"/>
              <a:ext cx="356895" cy="370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6" idx="0"/>
              <a:endCxn id="74" idx="4"/>
            </p:cNvCxnSpPr>
            <p:nvPr/>
          </p:nvCxnSpPr>
          <p:spPr>
            <a:xfrm flipV="1">
              <a:off x="7108302" y="2763446"/>
              <a:ext cx="433385" cy="4219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8" idx="0"/>
              <a:endCxn id="77" idx="4"/>
            </p:cNvCxnSpPr>
            <p:nvPr/>
          </p:nvCxnSpPr>
          <p:spPr>
            <a:xfrm flipV="1">
              <a:off x="7561449" y="3486304"/>
              <a:ext cx="337133" cy="4266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0" idx="0"/>
              <a:endCxn id="77" idx="4"/>
            </p:cNvCxnSpPr>
            <p:nvPr/>
          </p:nvCxnSpPr>
          <p:spPr>
            <a:xfrm flipH="1" flipV="1">
              <a:off x="7898582" y="3486304"/>
              <a:ext cx="410203" cy="454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3473703" y="186973"/>
            <a:ext cx="402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all cities within three units of a point with coordinate values (88,6). </a:t>
            </a:r>
          </a:p>
          <a:p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143632" y="5501014"/>
            <a:ext cx="127700" cy="148397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787676" y="37782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Omaha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62166" y="2624801"/>
            <a:ext cx="598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Denver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y = 45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954208" y="5679974"/>
            <a:ext cx="1236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Search q(88,6) 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249657" y="4241108"/>
            <a:ext cx="592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Buffalo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y  = 65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879408" y="1362182"/>
            <a:ext cx="1163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Anything to the left is &lt; 35</a:t>
            </a:r>
            <a:endParaRPr lang="en-US" sz="1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 K-d Tree Variants </a:t>
            </a:r>
            <a:r>
              <a:rPr lang="en-US" b="1" dirty="0" smtClean="0"/>
              <a:t>(p.57)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choice is to use the median so that the structure is balanced. (Adaptive k-d tree)</a:t>
            </a:r>
          </a:p>
          <a:p>
            <a:r>
              <a:rPr lang="en-US" dirty="0" smtClean="0"/>
              <a:t>Use the values that splits the range in half. (Fair-split tree)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4" y="4225077"/>
            <a:ext cx="3764667" cy="2131273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3"/>
          <a:srcRect l="5371" r="6618"/>
          <a:stretch/>
        </p:blipFill>
        <p:spPr>
          <a:xfrm>
            <a:off x="4806067" y="4307218"/>
            <a:ext cx="3727696" cy="18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9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Trie-based k-d tree (p. 71)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35302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91122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12393" y="3738257"/>
            <a:ext cx="897128" cy="430887"/>
            <a:chOff x="1912393" y="3738257"/>
            <a:chExt cx="897128" cy="430887"/>
          </a:xfrm>
        </p:grpSpPr>
        <p:sp>
          <p:nvSpPr>
            <p:cNvPr id="10" name="Oval 9"/>
            <p:cNvSpPr/>
            <p:nvPr/>
          </p:nvSpPr>
          <p:spPr>
            <a:xfrm>
              <a:off x="1912393" y="395370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75144" y="3738257"/>
              <a:ext cx="6343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(35,42) </a:t>
              </a:r>
            </a:p>
            <a:p>
              <a:r>
                <a:rPr lang="en-US" sz="1050" dirty="0" smtClean="0"/>
                <a:t>Chicago</a:t>
              </a:r>
              <a:endParaRPr lang="en-US" sz="105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82366" y="4987005"/>
            <a:ext cx="572909" cy="556018"/>
            <a:chOff x="2382366" y="4329185"/>
            <a:chExt cx="572909" cy="556018"/>
          </a:xfrm>
        </p:grpSpPr>
        <p:sp>
          <p:nvSpPr>
            <p:cNvPr id="15" name="Oval 14"/>
            <p:cNvSpPr/>
            <p:nvPr/>
          </p:nvSpPr>
          <p:spPr>
            <a:xfrm>
              <a:off x="2620379" y="4736510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2366" y="4329185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(52,10) </a:t>
              </a:r>
            </a:p>
            <a:p>
              <a:r>
                <a:rPr lang="en-US" sz="1050" dirty="0" smtClean="0"/>
                <a:t>Mobile</a:t>
              </a:r>
              <a:endParaRPr lang="en-US" sz="105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88137" y="2438014"/>
            <a:ext cx="861443" cy="415498"/>
            <a:chOff x="3088137" y="2438014"/>
            <a:chExt cx="861443" cy="415498"/>
          </a:xfrm>
        </p:grpSpPr>
        <p:sp>
          <p:nvSpPr>
            <p:cNvPr id="19" name="Oval 18"/>
            <p:cNvSpPr/>
            <p:nvPr/>
          </p:nvSpPr>
          <p:spPr>
            <a:xfrm>
              <a:off x="3088137" y="2653458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23481" y="2438014"/>
              <a:ext cx="6260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(62,77) </a:t>
              </a:r>
            </a:p>
            <a:p>
              <a:r>
                <a:rPr lang="en-US" sz="1050" dirty="0" smtClean="0"/>
                <a:t>Toronto</a:t>
              </a:r>
              <a:endParaRPr lang="en-US" sz="105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37903" y="2638068"/>
            <a:ext cx="707022" cy="598921"/>
            <a:chOff x="3937903" y="2638068"/>
            <a:chExt cx="707022" cy="598921"/>
          </a:xfrm>
        </p:grpSpPr>
        <p:sp>
          <p:nvSpPr>
            <p:cNvPr id="24" name="Oval 23"/>
            <p:cNvSpPr/>
            <p:nvPr/>
          </p:nvSpPr>
          <p:spPr>
            <a:xfrm>
              <a:off x="3937903" y="3088296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72016" y="2638068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(82,65) </a:t>
              </a:r>
            </a:p>
            <a:p>
              <a:r>
                <a:rPr lang="en-US" sz="1050" dirty="0" smtClean="0"/>
                <a:t>Buffalo</a:t>
              </a:r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212" y="3428338"/>
            <a:ext cx="582211" cy="588892"/>
            <a:chOff x="474212" y="3428338"/>
            <a:chExt cx="582211" cy="588892"/>
          </a:xfrm>
        </p:grpSpPr>
        <p:sp>
          <p:nvSpPr>
            <p:cNvPr id="27" name="Oval 26"/>
            <p:cNvSpPr/>
            <p:nvPr/>
          </p:nvSpPr>
          <p:spPr>
            <a:xfrm>
              <a:off x="611986" y="3868537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4212" y="3428338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(5,45) </a:t>
              </a:r>
            </a:p>
            <a:p>
              <a:r>
                <a:rPr lang="en-US" sz="1050" dirty="0" smtClean="0"/>
                <a:t>Denver</a:t>
              </a:r>
              <a:endParaRPr lang="en-US" sz="105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73313" y="4313289"/>
            <a:ext cx="783557" cy="564191"/>
            <a:chOff x="873313" y="4313289"/>
            <a:chExt cx="783557" cy="564191"/>
          </a:xfrm>
        </p:grpSpPr>
        <p:sp>
          <p:nvSpPr>
            <p:cNvPr id="30" name="Oval 29"/>
            <p:cNvSpPr/>
            <p:nvPr/>
          </p:nvSpPr>
          <p:spPr>
            <a:xfrm>
              <a:off x="1522757" y="4313289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3313" y="4461982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(27,35) </a:t>
              </a:r>
            </a:p>
            <a:p>
              <a:r>
                <a:rPr lang="en-US" sz="1050" dirty="0" smtClean="0"/>
                <a:t>Omaha</a:t>
              </a:r>
              <a:endParaRPr lang="en-US" sz="105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65603" y="4822131"/>
            <a:ext cx="789080" cy="495753"/>
            <a:chOff x="4065603" y="4822131"/>
            <a:chExt cx="789080" cy="495753"/>
          </a:xfrm>
        </p:grpSpPr>
        <p:sp>
          <p:nvSpPr>
            <p:cNvPr id="33" name="Oval 32"/>
            <p:cNvSpPr/>
            <p:nvPr/>
          </p:nvSpPr>
          <p:spPr>
            <a:xfrm>
              <a:off x="4065603" y="516919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2472" y="4822131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(85,15) </a:t>
              </a:r>
            </a:p>
            <a:p>
              <a:r>
                <a:rPr lang="en-US" sz="1050" dirty="0" smtClean="0"/>
                <a:t>Atlanta</a:t>
              </a:r>
              <a:endParaRPr lang="en-US" sz="105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8199" y="5575213"/>
            <a:ext cx="809035" cy="445476"/>
            <a:chOff x="4288199" y="5575213"/>
            <a:chExt cx="809035" cy="445476"/>
          </a:xfrm>
        </p:grpSpPr>
        <p:sp>
          <p:nvSpPr>
            <p:cNvPr id="37" name="Oval 36"/>
            <p:cNvSpPr/>
            <p:nvPr/>
          </p:nvSpPr>
          <p:spPr>
            <a:xfrm>
              <a:off x="4288199" y="5575213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3577" y="5605191"/>
              <a:ext cx="5336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(90,5) </a:t>
              </a:r>
            </a:p>
            <a:p>
              <a:r>
                <a:rPr lang="en-US" sz="1050" dirty="0" smtClean="0"/>
                <a:t>Miami</a:t>
              </a:r>
              <a:endParaRPr lang="en-US" sz="1050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02449"/>
              </p:ext>
            </p:extLst>
          </p:nvPr>
        </p:nvGraphicFramePr>
        <p:xfrm>
          <a:off x="5432004" y="1647444"/>
          <a:ext cx="357595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986"/>
                <a:gridCol w="1191986"/>
                <a:gridCol w="1191986"/>
              </a:tblGrid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Toronto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Buffalo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Atlanta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27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2592909" y="1565930"/>
            <a:ext cx="0" cy="424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7200" y="3734789"/>
            <a:ext cx="1925166" cy="34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67629" y="1647444"/>
            <a:ext cx="0" cy="1935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67629" y="3825572"/>
            <a:ext cx="0" cy="1898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22757" y="3843836"/>
            <a:ext cx="0" cy="188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80074" y="4816428"/>
            <a:ext cx="86485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34234" y="4832766"/>
            <a:ext cx="86485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243389" y="4987005"/>
            <a:ext cx="0" cy="825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098519" y="3799702"/>
            <a:ext cx="1" cy="1016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589814" y="4298171"/>
            <a:ext cx="45669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756640" y="3736009"/>
            <a:ext cx="1925166" cy="34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6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Trie-based k-d tree structure</a:t>
            </a:r>
            <a:endParaRPr lang="en-US" dirty="0"/>
          </a:p>
        </p:txBody>
      </p:sp>
      <p:graphicFrame>
        <p:nvGraphicFramePr>
          <p:cNvPr id="5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008339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graphicFrame>
        <p:nvGraphicFramePr>
          <p:cNvPr id="5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831353"/>
              </p:ext>
            </p:extLst>
          </p:nvPr>
        </p:nvGraphicFramePr>
        <p:xfrm>
          <a:off x="457200" y="1565930"/>
          <a:ext cx="4316440" cy="424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  <a:gridCol w="431644"/>
              </a:tblGrid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49081" y="594907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912393" y="3738257"/>
            <a:ext cx="897128" cy="430887"/>
            <a:chOff x="1912393" y="3738257"/>
            <a:chExt cx="897128" cy="430887"/>
          </a:xfrm>
        </p:grpSpPr>
        <p:sp>
          <p:nvSpPr>
            <p:cNvPr id="58" name="Oval 57"/>
            <p:cNvSpPr/>
            <p:nvPr/>
          </p:nvSpPr>
          <p:spPr>
            <a:xfrm>
              <a:off x="1912393" y="395370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75144" y="3738257"/>
              <a:ext cx="6343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(35,42) </a:t>
              </a:r>
            </a:p>
            <a:p>
              <a:r>
                <a:rPr lang="en-US" sz="1050" dirty="0" smtClean="0"/>
                <a:t>Chicago</a:t>
              </a:r>
              <a:endParaRPr lang="en-US" sz="105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60617" y="5987751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(100,0)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382366" y="4987005"/>
            <a:ext cx="572909" cy="556018"/>
            <a:chOff x="2382366" y="4329185"/>
            <a:chExt cx="572909" cy="556018"/>
          </a:xfrm>
        </p:grpSpPr>
        <p:sp>
          <p:nvSpPr>
            <p:cNvPr id="62" name="Oval 61"/>
            <p:cNvSpPr/>
            <p:nvPr/>
          </p:nvSpPr>
          <p:spPr>
            <a:xfrm>
              <a:off x="2620379" y="4736510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82366" y="4329185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(52,10) </a:t>
              </a:r>
            </a:p>
            <a:p>
              <a:r>
                <a:rPr lang="en-US" sz="1050" dirty="0" smtClean="0"/>
                <a:t>Mobile</a:t>
              </a:r>
              <a:endParaRPr lang="en-US" sz="105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88137" y="2438014"/>
            <a:ext cx="861443" cy="415498"/>
            <a:chOff x="3088137" y="2438014"/>
            <a:chExt cx="861443" cy="415498"/>
          </a:xfrm>
        </p:grpSpPr>
        <p:sp>
          <p:nvSpPr>
            <p:cNvPr id="65" name="Oval 64"/>
            <p:cNvSpPr/>
            <p:nvPr/>
          </p:nvSpPr>
          <p:spPr>
            <a:xfrm>
              <a:off x="3088137" y="2653458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23481" y="2438014"/>
              <a:ext cx="6260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(62,77) </a:t>
              </a:r>
            </a:p>
            <a:p>
              <a:r>
                <a:rPr lang="en-US" sz="1050" dirty="0" smtClean="0"/>
                <a:t>Toronto</a:t>
              </a:r>
              <a:endParaRPr lang="en-US" sz="105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937903" y="2638068"/>
            <a:ext cx="707022" cy="598921"/>
            <a:chOff x="3937903" y="2638068"/>
            <a:chExt cx="707022" cy="598921"/>
          </a:xfrm>
        </p:grpSpPr>
        <p:sp>
          <p:nvSpPr>
            <p:cNvPr id="68" name="Oval 67"/>
            <p:cNvSpPr/>
            <p:nvPr/>
          </p:nvSpPr>
          <p:spPr>
            <a:xfrm>
              <a:off x="3937903" y="3088296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72016" y="2638068"/>
              <a:ext cx="5729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(82,65) </a:t>
              </a:r>
            </a:p>
            <a:p>
              <a:r>
                <a:rPr lang="en-US" sz="1050" dirty="0" smtClean="0"/>
                <a:t>Buffalo</a:t>
              </a:r>
              <a:endParaRPr lang="en-US" sz="105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4212" y="3428338"/>
            <a:ext cx="582211" cy="588892"/>
            <a:chOff x="474212" y="3428338"/>
            <a:chExt cx="582211" cy="588892"/>
          </a:xfrm>
        </p:grpSpPr>
        <p:sp>
          <p:nvSpPr>
            <p:cNvPr id="71" name="Oval 70"/>
            <p:cNvSpPr/>
            <p:nvPr/>
          </p:nvSpPr>
          <p:spPr>
            <a:xfrm>
              <a:off x="611986" y="3868537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212" y="3428338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(5,45) </a:t>
              </a:r>
            </a:p>
            <a:p>
              <a:r>
                <a:rPr lang="en-US" sz="1050" dirty="0" smtClean="0"/>
                <a:t>Denver</a:t>
              </a:r>
              <a:endParaRPr lang="en-US" sz="105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73313" y="4313289"/>
            <a:ext cx="783557" cy="564191"/>
            <a:chOff x="873313" y="4313289"/>
            <a:chExt cx="783557" cy="564191"/>
          </a:xfrm>
        </p:grpSpPr>
        <p:sp>
          <p:nvSpPr>
            <p:cNvPr id="74" name="Oval 73"/>
            <p:cNvSpPr/>
            <p:nvPr/>
          </p:nvSpPr>
          <p:spPr>
            <a:xfrm>
              <a:off x="1522757" y="4313289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73313" y="4461982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(27,35) </a:t>
              </a:r>
            </a:p>
            <a:p>
              <a:r>
                <a:rPr lang="en-US" sz="1050" dirty="0" smtClean="0"/>
                <a:t>Omaha</a:t>
              </a:r>
              <a:endParaRPr lang="en-US" sz="105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65603" y="4822131"/>
            <a:ext cx="789080" cy="495753"/>
            <a:chOff x="4065603" y="4822131"/>
            <a:chExt cx="789080" cy="495753"/>
          </a:xfrm>
        </p:grpSpPr>
        <p:sp>
          <p:nvSpPr>
            <p:cNvPr id="77" name="Oval 76"/>
            <p:cNvSpPr/>
            <p:nvPr/>
          </p:nvSpPr>
          <p:spPr>
            <a:xfrm>
              <a:off x="4065603" y="5169191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72472" y="4822131"/>
              <a:ext cx="58221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(85,15) </a:t>
              </a:r>
            </a:p>
            <a:p>
              <a:r>
                <a:rPr lang="en-US" sz="1050" dirty="0" smtClean="0"/>
                <a:t>Atlanta</a:t>
              </a:r>
              <a:endParaRPr lang="en-US" sz="105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288199" y="5575213"/>
            <a:ext cx="809035" cy="445476"/>
            <a:chOff x="4288199" y="5575213"/>
            <a:chExt cx="809035" cy="445476"/>
          </a:xfrm>
        </p:grpSpPr>
        <p:sp>
          <p:nvSpPr>
            <p:cNvPr id="80" name="Oval 79"/>
            <p:cNvSpPr/>
            <p:nvPr/>
          </p:nvSpPr>
          <p:spPr>
            <a:xfrm>
              <a:off x="4288199" y="5575213"/>
              <a:ext cx="134113" cy="1486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63577" y="5605191"/>
              <a:ext cx="5336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(90,5) </a:t>
              </a:r>
            </a:p>
            <a:p>
              <a:r>
                <a:rPr lang="en-US" sz="1050" dirty="0" smtClean="0"/>
                <a:t>Miami</a:t>
              </a:r>
              <a:endParaRPr lang="en-US" sz="1050" dirty="0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2592909" y="1565930"/>
            <a:ext cx="0" cy="424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57200" y="3734789"/>
            <a:ext cx="1925166" cy="34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667629" y="1647444"/>
            <a:ext cx="0" cy="1935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667629" y="3825572"/>
            <a:ext cx="0" cy="1898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522757" y="3843836"/>
            <a:ext cx="0" cy="188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80074" y="4816428"/>
            <a:ext cx="86485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34234" y="4832766"/>
            <a:ext cx="86485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43389" y="4987005"/>
            <a:ext cx="0" cy="825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098519" y="3799702"/>
            <a:ext cx="1" cy="1016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589814" y="4298171"/>
            <a:ext cx="45669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756640" y="3736009"/>
            <a:ext cx="1925166" cy="34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32" y="1994761"/>
            <a:ext cx="4068637" cy="3176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9F93-24B8-2144-94BE-9036A3D880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1396</Words>
  <Application>Microsoft Macintosh PowerPoint</Application>
  <PresentationFormat>On-screen Show (4:3)</PresentationFormat>
  <Paragraphs>354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K-d Trees (p.48, 49)</vt:lpstr>
      <vt:lpstr>Point k-d tree (p. 50)</vt:lpstr>
      <vt:lpstr>K-d tree structure (p.50)</vt:lpstr>
      <vt:lpstr>Insertion</vt:lpstr>
      <vt:lpstr>Deletion</vt:lpstr>
      <vt:lpstr>Search (p. 55) </vt:lpstr>
      <vt:lpstr>Point K-d Tree Variants (p.57)</vt:lpstr>
      <vt:lpstr>Trie-based k-d tree (p. 71)</vt:lpstr>
      <vt:lpstr>Trie-based k-d tree structure</vt:lpstr>
      <vt:lpstr>Sliding-Midpoint K-d Tree (p.72) </vt:lpstr>
      <vt:lpstr>Bucket PR K-d Tree (p. 75)</vt:lpstr>
      <vt:lpstr>Path-Compressed PR K-d Tree (p.75)</vt:lpstr>
      <vt:lpstr>Path-Level Compressed PR K-d Tree (p.77)</vt:lpstr>
      <vt:lpstr>Trie vs Path-Compressed vs Path-Level Compressed PR k-d Tree</vt:lpstr>
      <vt:lpstr>BD-trees (Binary Division p.79)</vt:lpstr>
      <vt:lpstr>BD-trees cont. (p.81)</vt:lpstr>
      <vt:lpstr>Balanced Box-Decomposition (BBD-Tree p.83)</vt:lpstr>
      <vt:lpstr>Balanced Box Decomposition cont</vt:lpstr>
      <vt:lpstr>Conjugation Tree (p.88)</vt:lpstr>
      <vt:lpstr>Conjugation Tree p.89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K-d Trees</dc:title>
  <dc:creator>Jian Liew</dc:creator>
  <cp:lastModifiedBy>Jian Liew</cp:lastModifiedBy>
  <cp:revision>80</cp:revision>
  <dcterms:created xsi:type="dcterms:W3CDTF">2015-04-02T03:00:25Z</dcterms:created>
  <dcterms:modified xsi:type="dcterms:W3CDTF">2015-04-16T01:59:38Z</dcterms:modified>
</cp:coreProperties>
</file>