
<file path=[Content_Types].xml><?xml version="1.0" encoding="utf-8"?>
<Types xmlns="http://schemas.openxmlformats.org/package/2006/content-types">
  <Default Extension="dat" ContentType="text/plai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18da0bd15b214fe1" Type="http://schemas.microsoft.com/office/2006/relationships/txt" Target="udata/data.dat"/></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B2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25" d="100"/>
          <a:sy n="25" d="100"/>
        </p:scale>
        <p:origin x="1234"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0" y="294640"/>
            <a:ext cx="29626561" cy="482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1645920" y="5120640"/>
            <a:ext cx="29626561" cy="16824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910559" y="19756119"/>
            <a:ext cx="7680961" cy="1168401"/>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github.com/AsahiLiu/PointDetectron"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35"/>
          <p:cNvSpPr txBox="1"/>
          <p:nvPr/>
        </p:nvSpPr>
        <p:spPr>
          <a:xfrm>
            <a:off x="968274" y="784521"/>
            <a:ext cx="16515081" cy="17851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5500">
                <a:latin typeface="Arial"/>
                <a:ea typeface="Arial"/>
                <a:cs typeface="Arial"/>
                <a:sym typeface="Arial"/>
              </a:defRPr>
            </a:lvl1pPr>
          </a:lstStyle>
          <a:p>
            <a:r>
              <a:rPr lang="en-US" b="1" dirty="0"/>
              <a:t>Group Contextual Encoding for 3D Point Clouds</a:t>
            </a:r>
          </a:p>
          <a:p>
            <a:endParaRPr b="1" dirty="0"/>
          </a:p>
        </p:txBody>
      </p:sp>
      <p:sp>
        <p:nvSpPr>
          <p:cNvPr id="33" name="TextBox 38"/>
          <p:cNvSpPr txBox="1"/>
          <p:nvPr/>
        </p:nvSpPr>
        <p:spPr>
          <a:xfrm>
            <a:off x="986246" y="3580560"/>
            <a:ext cx="9064534"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pPr algn="ctr"/>
            <a:r>
              <a:rPr lang="en-US" b="1" dirty="0"/>
              <a:t>Motivation</a:t>
            </a:r>
            <a:endParaRPr b="1" dirty="0"/>
          </a:p>
        </p:txBody>
      </p:sp>
      <p:sp>
        <p:nvSpPr>
          <p:cNvPr id="34" name="TextBox 39"/>
          <p:cNvSpPr txBox="1"/>
          <p:nvPr/>
        </p:nvSpPr>
        <p:spPr>
          <a:xfrm>
            <a:off x="986246" y="4799184"/>
            <a:ext cx="9064534" cy="31947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pPr algn="just"/>
            <a:r>
              <a:rPr lang="en-US" dirty="0">
                <a:solidFill>
                  <a:schemeClr val="tx1"/>
                </a:solidFill>
              </a:rPr>
              <a:t>We propose a </a:t>
            </a:r>
            <a:r>
              <a:rPr lang="en-US" altLang="zh-CN" dirty="0">
                <a:solidFill>
                  <a:srgbClr val="0000FF"/>
                </a:solidFill>
                <a:latin typeface="Arial" panose="020B0604020202020204" pitchFamily="34" charset="0"/>
                <a:ea typeface="Verdana" panose="020B0604030504040204" charset="0"/>
                <a:cs typeface="Arial" panose="020B0604020202020204" pitchFamily="34" charset="0"/>
              </a:rPr>
              <a:t>group contextual encoding method </a:t>
            </a:r>
            <a:r>
              <a:rPr lang="en-US" dirty="0">
                <a:solidFill>
                  <a:schemeClr val="tx1"/>
                </a:solidFill>
              </a:rPr>
              <a:t>which groups channel features and then performs encoding on group-divided feature vectors, so we can learn global context in grouped subspace for </a:t>
            </a:r>
            <a:r>
              <a:rPr lang="en-US" altLang="zh-CN" dirty="0">
                <a:solidFill>
                  <a:srgbClr val="0000FF"/>
                </a:solidFill>
                <a:latin typeface="Arial" panose="020B0604020202020204" pitchFamily="34" charset="0"/>
                <a:ea typeface="Verdana" panose="020B0604030504040204" charset="0"/>
                <a:cs typeface="Arial" panose="020B0604020202020204" pitchFamily="34" charset="0"/>
              </a:rPr>
              <a:t>3D point cloud </a:t>
            </a:r>
            <a:r>
              <a:rPr lang="en-US" dirty="0">
                <a:solidFill>
                  <a:schemeClr val="tx1"/>
                </a:solidFill>
              </a:rPr>
              <a:t>effectively. </a:t>
            </a:r>
          </a:p>
          <a:p>
            <a:pPr algn="just"/>
            <a:endParaRPr lang="en-US" dirty="0"/>
          </a:p>
          <a:p>
            <a:pPr algn="just"/>
            <a:r>
              <a:rPr lang="en-US" dirty="0">
                <a:solidFill>
                  <a:schemeClr val="tx1"/>
                </a:solidFill>
              </a:rPr>
              <a:t>We evaluate our method on three widely-studied 3D point cloud tasks </a:t>
            </a:r>
            <a:r>
              <a:rPr lang="en-US" altLang="zh-CN" dirty="0">
                <a:solidFill>
                  <a:schemeClr val="tx1"/>
                </a:solidFill>
                <a:latin typeface="Arial" panose="020B0604020202020204" pitchFamily="34" charset="0"/>
                <a:ea typeface="Verdana" panose="020B0604030504040204" charset="0"/>
                <a:cs typeface="Arial" panose="020B0604020202020204" pitchFamily="34" charset="0"/>
              </a:rPr>
              <a:t>and</a:t>
            </a:r>
            <a:r>
              <a:rPr lang="en-US" altLang="zh-CN" dirty="0">
                <a:solidFill>
                  <a:srgbClr val="0000FF"/>
                </a:solidFill>
                <a:latin typeface="Arial" panose="020B0604020202020204" pitchFamily="34" charset="0"/>
                <a:ea typeface="Verdana" panose="020B0604030504040204" charset="0"/>
                <a:cs typeface="Arial" panose="020B0604020202020204" pitchFamily="34" charset="0"/>
              </a:rPr>
              <a:t> </a:t>
            </a:r>
            <a:r>
              <a:rPr lang="en-US" altLang="zh-CN" dirty="0">
                <a:solidFill>
                  <a:schemeClr val="tx1"/>
                </a:solidFill>
                <a:latin typeface="Arial" panose="020B0604020202020204" pitchFamily="34" charset="0"/>
                <a:ea typeface="Verdana" panose="020B0604030504040204" charset="0"/>
                <a:cs typeface="Arial" panose="020B0604020202020204" pitchFamily="34" charset="0"/>
              </a:rPr>
              <a:t>observed</a:t>
            </a:r>
            <a:r>
              <a:rPr lang="en-US" altLang="zh-CN" dirty="0">
                <a:solidFill>
                  <a:srgbClr val="0000FF"/>
                </a:solidFill>
                <a:latin typeface="Arial" panose="020B0604020202020204" pitchFamily="34" charset="0"/>
                <a:ea typeface="Verdana" panose="020B0604030504040204" charset="0"/>
                <a:cs typeface="Arial" panose="020B0604020202020204" pitchFamily="34" charset="0"/>
              </a:rPr>
              <a:t> 6.57 mAP@0.5 gain on </a:t>
            </a:r>
            <a:r>
              <a:rPr lang="en-US" altLang="zh-CN" dirty="0" err="1">
                <a:solidFill>
                  <a:srgbClr val="0000FF"/>
                </a:solidFill>
                <a:latin typeface="Arial" panose="020B0604020202020204" pitchFamily="34" charset="0"/>
                <a:ea typeface="Verdana" panose="020B0604030504040204" charset="0"/>
                <a:cs typeface="Arial" panose="020B0604020202020204" pitchFamily="34" charset="0"/>
              </a:rPr>
              <a:t>ScanNet</a:t>
            </a:r>
            <a:r>
              <a:rPr lang="en-US" altLang="zh-CN" dirty="0">
                <a:solidFill>
                  <a:srgbClr val="0000FF"/>
                </a:solidFill>
                <a:latin typeface="Arial" panose="020B0604020202020204" pitchFamily="34" charset="0"/>
                <a:ea typeface="Verdana" panose="020B0604030504040204" charset="0"/>
                <a:cs typeface="Arial" panose="020B0604020202020204" pitchFamily="34" charset="0"/>
              </a:rPr>
              <a:t> </a:t>
            </a:r>
            <a:r>
              <a:rPr lang="en-US" altLang="zh-CN" dirty="0">
                <a:solidFill>
                  <a:schemeClr val="tx1"/>
                </a:solidFill>
                <a:latin typeface="Arial" panose="020B0604020202020204" pitchFamily="34" charset="0"/>
                <a:ea typeface="Verdana" panose="020B0604030504040204" charset="0"/>
                <a:cs typeface="Arial" panose="020B0604020202020204" pitchFamily="34" charset="0"/>
              </a:rPr>
              <a:t>when compared to </a:t>
            </a:r>
            <a:r>
              <a:rPr lang="en-US" altLang="zh-CN" dirty="0" err="1">
                <a:solidFill>
                  <a:schemeClr val="tx1"/>
                </a:solidFill>
                <a:latin typeface="Arial" panose="020B0604020202020204" pitchFamily="34" charset="0"/>
                <a:ea typeface="Verdana" panose="020B0604030504040204" charset="0"/>
                <a:cs typeface="Arial" panose="020B0604020202020204" pitchFamily="34" charset="0"/>
              </a:rPr>
              <a:t>VoteNet</a:t>
            </a:r>
            <a:r>
              <a:rPr lang="en-US" altLang="zh-CN" dirty="0">
                <a:solidFill>
                  <a:schemeClr val="tx1"/>
                </a:solidFill>
                <a:latin typeface="Arial" panose="020B0604020202020204" pitchFamily="34" charset="0"/>
                <a:ea typeface="Verdana" panose="020B0604030504040204" charset="0"/>
                <a:cs typeface="Arial" panose="020B0604020202020204" pitchFamily="34" charset="0"/>
              </a:rPr>
              <a:t>.</a:t>
            </a:r>
            <a:endParaRPr lang="en-GB" altLang="zh-CN" dirty="0">
              <a:solidFill>
                <a:schemeClr val="tx1"/>
              </a:solidFill>
              <a:latin typeface="Arial" panose="020B0604020202020204" pitchFamily="34" charset="0"/>
              <a:cs typeface="Arial" panose="020B0604020202020204" pitchFamily="34" charset="0"/>
            </a:endParaRPr>
          </a:p>
          <a:p>
            <a:endParaRPr dirty="0"/>
          </a:p>
        </p:txBody>
      </p:sp>
      <mc:AlternateContent xmlns:mc="http://schemas.openxmlformats.org/markup-compatibility/2006">
        <mc:Choice xmlns:a14="http://schemas.microsoft.com/office/drawing/2010/main" Requires="a14">
          <p:sp>
            <p:nvSpPr>
              <p:cNvPr id="35" name="TextBox 41"/>
              <p:cNvSpPr txBox="1"/>
              <p:nvPr/>
            </p:nvSpPr>
            <p:spPr>
              <a:xfrm>
                <a:off x="11880670" y="9562723"/>
                <a:ext cx="9130938" cy="8200450"/>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pPr algn="just"/>
                <a:r>
                  <a:rPr lang="en-US" dirty="0">
                    <a:solidFill>
                      <a:schemeClr val="tx1"/>
                    </a:solidFill>
                  </a:rPr>
                  <a:t>The features of the point sets </a:t>
                </a:r>
                <a14:m>
                  <m:oMath xmlns:m="http://schemas.openxmlformats.org/officeDocument/2006/math">
                    <m:r>
                      <a:rPr lang="en-US" altLang="zh-CN" sz="2000" i="1" dirty="0" smtClean="0">
                        <a:solidFill>
                          <a:schemeClr val="tx1"/>
                        </a:solidFill>
                        <a:latin typeface="Cambria Math" panose="02040503050406030204" pitchFamily="18" charset="0"/>
                      </a:rPr>
                      <m:t>𝑋</m:t>
                    </m:r>
                    <m:r>
                      <a:rPr lang="en-US" altLang="zh-CN" sz="2000" i="1" dirty="0" smtClean="0">
                        <a:solidFill>
                          <a:schemeClr val="tx1"/>
                        </a:solidFill>
                        <a:latin typeface="Cambria Math" panose="02040503050406030204" pitchFamily="18" charset="0"/>
                      </a:rPr>
                      <m:t> ∈</m:t>
                    </m:r>
                    <m:sSup>
                      <m:sSupPr>
                        <m:ctrlPr>
                          <a:rPr lang="en-US" altLang="zh-CN" sz="2000" b="0" i="1" dirty="0" smtClean="0">
                            <a:solidFill>
                              <a:schemeClr val="tx1"/>
                            </a:solidFill>
                            <a:latin typeface="Cambria Math" panose="02040503050406030204" pitchFamily="18" charset="0"/>
                          </a:rPr>
                        </m:ctrlPr>
                      </m:sSupPr>
                      <m:e>
                        <m:r>
                          <a:rPr lang="en-US" altLang="zh-CN" sz="2000" i="1" dirty="0">
                            <a:solidFill>
                              <a:schemeClr val="tx1"/>
                            </a:solidFill>
                            <a:latin typeface="Cambria Math" panose="02040503050406030204" pitchFamily="18" charset="0"/>
                          </a:rPr>
                          <m:t>𝑅</m:t>
                        </m:r>
                      </m:e>
                      <m:sup>
                        <m:r>
                          <a:rPr lang="en-US" altLang="zh-CN" sz="2000" b="0" i="1" dirty="0" smtClean="0">
                            <a:solidFill>
                              <a:schemeClr val="tx1"/>
                            </a:solidFill>
                            <a:latin typeface="Cambria Math" panose="02040503050406030204" pitchFamily="18" charset="0"/>
                          </a:rPr>
                          <m:t>𝑁</m:t>
                        </m:r>
                        <m:r>
                          <a:rPr lang="en-US" altLang="zh-CN" sz="2000" b="0" i="1" dirty="0" smtClean="0">
                            <a:solidFill>
                              <a:schemeClr val="tx1"/>
                            </a:solidFill>
                            <a:latin typeface="Cambria Math" panose="02040503050406030204" pitchFamily="18" charset="0"/>
                          </a:rPr>
                          <m:t>×</m:t>
                        </m:r>
                        <m:r>
                          <a:rPr lang="en-US" altLang="zh-CN" sz="2000" b="0" i="1" dirty="0" smtClean="0">
                            <a:solidFill>
                              <a:schemeClr val="tx1"/>
                            </a:solidFill>
                            <a:latin typeface="Cambria Math" panose="02040503050406030204" pitchFamily="18" charset="0"/>
                          </a:rPr>
                          <m:t>𝐶</m:t>
                        </m:r>
                      </m:sup>
                    </m:sSup>
                    <m:r>
                      <a:rPr lang="en-US" altLang="zh-CN" sz="2000" i="1" baseline="30000" dirty="0">
                        <a:solidFill>
                          <a:schemeClr val="tx1"/>
                        </a:solidFill>
                        <a:latin typeface="Cambria Math" panose="02040503050406030204" pitchFamily="18" charset="0"/>
                      </a:rPr>
                      <m:t> </m:t>
                    </m:r>
                  </m:oMath>
                </a14:m>
                <a:r>
                  <a:rPr lang="en-US" dirty="0">
                    <a:solidFill>
                      <a:schemeClr val="tx1"/>
                    </a:solidFill>
                  </a:rPr>
                  <a:t> have the size of </a:t>
                </a:r>
                <a14:m>
                  <m:oMath xmlns:m="http://schemas.openxmlformats.org/officeDocument/2006/math">
                    <m:r>
                      <a:rPr lang="en-US" i="1" dirty="0" smtClean="0">
                        <a:solidFill>
                          <a:schemeClr val="tx1"/>
                        </a:solidFill>
                        <a:latin typeface="Cambria Math" panose="02040503050406030204" pitchFamily="18" charset="0"/>
                      </a:rPr>
                      <m:t>𝑁</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𝐶</m:t>
                    </m:r>
                  </m:oMath>
                </a14:m>
                <a:r>
                  <a:rPr lang="en-US" dirty="0">
                    <a:solidFill>
                      <a:schemeClr val="tx1"/>
                    </a:solidFill>
                  </a:rPr>
                  <a:t>, where </a:t>
                </a:r>
                <a14:m>
                  <m:oMath xmlns:m="http://schemas.openxmlformats.org/officeDocument/2006/math">
                    <m:r>
                      <a:rPr lang="en-US" i="1" dirty="0" smtClean="0">
                        <a:solidFill>
                          <a:schemeClr val="tx1"/>
                        </a:solidFill>
                        <a:latin typeface="Cambria Math" panose="02040503050406030204" pitchFamily="18" charset="0"/>
                      </a:rPr>
                      <m:t>𝑁</m:t>
                    </m:r>
                  </m:oMath>
                </a14:m>
                <a:r>
                  <a:rPr lang="en-US" dirty="0">
                    <a:solidFill>
                      <a:schemeClr val="tx1"/>
                    </a:solidFill>
                  </a:rPr>
                  <a:t> is the number of the points, </a:t>
                </a:r>
                <a14:m>
                  <m:oMath xmlns:m="http://schemas.openxmlformats.org/officeDocument/2006/math">
                    <m:r>
                      <a:rPr lang="en-US" i="1" dirty="0" smtClean="0">
                        <a:solidFill>
                          <a:schemeClr val="tx1"/>
                        </a:solidFill>
                        <a:latin typeface="Cambria Math" panose="02040503050406030204" pitchFamily="18" charset="0"/>
                      </a:rPr>
                      <m:t>𝐶</m:t>
                    </m:r>
                  </m:oMath>
                </a14:m>
                <a:r>
                  <a:rPr lang="en-US" dirty="0">
                    <a:solidFill>
                      <a:schemeClr val="tx1"/>
                    </a:solidFill>
                  </a:rPr>
                  <a:t> is the number of channels, and </a:t>
                </a:r>
                <a14:m>
                  <m:oMath xmlns:m="http://schemas.openxmlformats.org/officeDocument/2006/math">
                    <m:r>
                      <a:rPr lang="en-US" i="1" dirty="0" smtClean="0">
                        <a:solidFill>
                          <a:schemeClr val="tx1"/>
                        </a:solidFill>
                        <a:latin typeface="Cambria Math" panose="02040503050406030204" pitchFamily="18" charset="0"/>
                      </a:rPr>
                      <m:t>𝐶</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𝑁</m:t>
                    </m:r>
                  </m:oMath>
                </a14:m>
                <a:r>
                  <a:rPr lang="en-US" dirty="0">
                    <a:solidFill>
                      <a:schemeClr val="tx1"/>
                    </a:solidFill>
                  </a:rPr>
                  <a:t>. Additionally, the channels of the point features are not entirely independent. The point feature can then be transformed into </a:t>
                </a:r>
                <a14:m>
                  <m:oMath xmlns:m="http://schemas.openxmlformats.org/officeDocument/2006/math">
                    <m:r>
                      <a:rPr lang="en-US" b="0" i="1" smtClean="0">
                        <a:solidFill>
                          <a:srgbClr val="0000FF"/>
                        </a:solidFill>
                        <a:latin typeface="Cambria Math" panose="02040503050406030204" pitchFamily="18" charset="0"/>
                      </a:rPr>
                      <m:t>𝑋</m:t>
                    </m:r>
                  </m:oMath>
                </a14:m>
                <a:r>
                  <a:rPr lang="en-US" dirty="0">
                    <a:solidFill>
                      <a:schemeClr val="tx1"/>
                    </a:solidFill>
                  </a:rPr>
                  <a:t>̃</a:t>
                </a:r>
                <a:r>
                  <a:rPr lang="en-US" dirty="0">
                    <a:solidFill>
                      <a:schemeClr val="tx1"/>
                    </a:solidFill>
                    <a:latin typeface="+mj-lt"/>
                  </a:rPr>
                  <a:t> </a:t>
                </a:r>
                <a:r>
                  <a:rPr lang="en-US" dirty="0">
                    <a:solidFill>
                      <a:schemeClr val="tx1"/>
                    </a:solidFill>
                  </a:rPr>
                  <a:t>with the size of </a:t>
                </a:r>
                <a14:m>
                  <m:oMath xmlns:m="http://schemas.openxmlformats.org/officeDocument/2006/math">
                    <m:r>
                      <a:rPr lang="en-US" b="0" i="1" dirty="0" smtClean="0">
                        <a:solidFill>
                          <a:srgbClr val="0000FF"/>
                        </a:solidFill>
                        <a:latin typeface="Cambria Math" panose="02040503050406030204" pitchFamily="18" charset="0"/>
                      </a:rPr>
                      <m:t>𝑁</m:t>
                    </m:r>
                    <m:r>
                      <a:rPr lang="en-US" b="0" i="1" dirty="0" smtClean="0">
                        <a:solidFill>
                          <a:srgbClr val="0000FF"/>
                        </a:solidFill>
                        <a:latin typeface="Cambria Math" panose="02040503050406030204" pitchFamily="18" charset="0"/>
                      </a:rPr>
                      <m:t>×</m:t>
                    </m:r>
                    <m:r>
                      <a:rPr lang="en-US" b="0" i="1" dirty="0" smtClean="0">
                        <a:solidFill>
                          <a:srgbClr val="0000FF"/>
                        </a:solidFill>
                        <a:latin typeface="Cambria Math" panose="02040503050406030204" pitchFamily="18" charset="0"/>
                      </a:rPr>
                      <m:t>𝐺</m:t>
                    </m:r>
                    <m:r>
                      <a:rPr lang="en-US" b="0" i="1" dirty="0" smtClean="0">
                        <a:solidFill>
                          <a:srgbClr val="0000FF"/>
                        </a:solidFill>
                        <a:latin typeface="Cambria Math" panose="02040503050406030204" pitchFamily="18" charset="0"/>
                      </a:rPr>
                      <m:t>×</m:t>
                    </m:r>
                    <m:r>
                      <a:rPr lang="en-US" b="0" i="1" dirty="0" smtClean="0">
                        <a:solidFill>
                          <a:srgbClr val="0000FF"/>
                        </a:solidFill>
                        <a:latin typeface="Cambria Math" panose="02040503050406030204" pitchFamily="18" charset="0"/>
                      </a:rPr>
                      <m:t>𝐶</m:t>
                    </m:r>
                    <m:r>
                      <a:rPr lang="en-US" b="0" i="1" dirty="0" smtClean="0">
                        <a:solidFill>
                          <a:srgbClr val="0000FF"/>
                        </a:solidFill>
                        <a:latin typeface="Cambria Math" panose="02040503050406030204" pitchFamily="18" charset="0"/>
                      </a:rPr>
                      <m:t>/</m:t>
                    </m:r>
                    <m:r>
                      <a:rPr lang="en-US" b="0" i="1" dirty="0" smtClean="0">
                        <a:solidFill>
                          <a:srgbClr val="0000FF"/>
                        </a:solidFill>
                        <a:latin typeface="Cambria Math" panose="02040503050406030204" pitchFamily="18" charset="0"/>
                      </a:rPr>
                      <m:t>𝐺</m:t>
                    </m:r>
                  </m:oMath>
                </a14:m>
                <a:r>
                  <a:rPr lang="en-US" dirty="0">
                    <a:solidFill>
                      <a:schemeClr val="tx1"/>
                    </a:solidFill>
                  </a:rPr>
                  <a:t>. The number of the points is equivalently augmented by </a:t>
                </a:r>
                <a14:m>
                  <m:oMath xmlns:m="http://schemas.openxmlformats.org/officeDocument/2006/math">
                    <m:r>
                      <a:rPr lang="en-US" b="0" i="1" dirty="0" smtClean="0">
                        <a:solidFill>
                          <a:srgbClr val="0000FF"/>
                        </a:solidFill>
                        <a:latin typeface="Cambria Math" panose="02040503050406030204" pitchFamily="18" charset="0"/>
                      </a:rPr>
                      <m:t>𝐺</m:t>
                    </m:r>
                  </m:oMath>
                </a14:m>
                <a:r>
                  <a:rPr lang="en-US" dirty="0">
                    <a:solidFill>
                      <a:schemeClr val="tx1"/>
                    </a:solidFill>
                  </a:rPr>
                  <a:t> times, which can help to address the issue of data sparsity and facilitate learning of global context in grouped subspace for 3D point. Then it will pass through the contextual  encoding layer to model the global context.</a:t>
                </a:r>
              </a:p>
              <a:p>
                <a:pPr algn="just"/>
                <a:endParaRPr lang="en-US" dirty="0">
                  <a:solidFill>
                    <a:schemeClr val="tx1"/>
                  </a:solidFill>
                </a:endParaRPr>
              </a:p>
              <a:p>
                <a:pPr algn="just"/>
                <a:r>
                  <a:rPr lang="en-US" dirty="0">
                    <a:solidFill>
                      <a:schemeClr val="tx1"/>
                    </a:solidFill>
                  </a:rPr>
                  <a:t>When </a:t>
                </a:r>
                <a14:m>
                  <m:oMath xmlns:m="http://schemas.openxmlformats.org/officeDocument/2006/math">
                    <m:r>
                      <a:rPr lang="en-US" i="1" dirty="0" smtClean="0">
                        <a:solidFill>
                          <a:schemeClr val="tx1"/>
                        </a:solidFill>
                        <a:latin typeface="Cambria Math" panose="02040503050406030204" pitchFamily="18" charset="0"/>
                      </a:rPr>
                      <m:t>𝐺</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m:t>
                    </m:r>
                  </m:oMath>
                </a14:m>
                <a:r>
                  <a:rPr lang="en-US" dirty="0">
                    <a:solidFill>
                      <a:schemeClr val="tx1"/>
                    </a:solidFill>
                  </a:rPr>
                  <a:t>, the method is degenerated into encoding layer, which fails to address the data-sparsity problem. We also use </a:t>
                </a:r>
                <a14:m>
                  <m:oMath xmlns:m="http://schemas.openxmlformats.org/officeDocument/2006/math">
                    <m:r>
                      <a:rPr lang="en-US" i="1" dirty="0" smtClean="0">
                        <a:solidFill>
                          <a:schemeClr val="tx1"/>
                        </a:solidFill>
                        <a:latin typeface="Cambria Math" panose="02040503050406030204" pitchFamily="18" charset="0"/>
                      </a:rPr>
                      <m:t>𝐺</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m:t>
                    </m:r>
                  </m:oMath>
                </a14:m>
                <a:r>
                  <a:rPr lang="en-US" dirty="0">
                    <a:solidFill>
                      <a:schemeClr val="tx1"/>
                    </a:solidFill>
                  </a:rPr>
                  <a:t> and </a:t>
                </a:r>
                <a14:m>
                  <m:oMath xmlns:m="http://schemas.openxmlformats.org/officeDocument/2006/math">
                    <m:r>
                      <a:rPr lang="en-US" i="1" dirty="0" smtClean="0">
                        <a:solidFill>
                          <a:schemeClr val="tx1"/>
                        </a:solidFill>
                        <a:latin typeface="Cambria Math" panose="02040503050406030204" pitchFamily="18" charset="0"/>
                      </a:rPr>
                      <m:t>𝐾</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0</m:t>
                    </m:r>
                  </m:oMath>
                </a14:m>
                <a:r>
                  <a:rPr lang="en-US" dirty="0">
                    <a:solidFill>
                      <a:schemeClr val="tx1"/>
                    </a:solidFill>
                  </a:rPr>
                  <a:t> to denote the “global average pooling”. Though this method performs well for rectangular-shaped 2D images where the global information can be aggregated on </a:t>
                </a:r>
                <a14:m>
                  <m:oMath xmlns:m="http://schemas.openxmlformats.org/officeDocument/2006/math">
                    <m:r>
                      <a:rPr lang="en-US" i="1" dirty="0" smtClean="0">
                        <a:solidFill>
                          <a:schemeClr val="tx1"/>
                        </a:solidFill>
                        <a:latin typeface="Cambria Math" panose="02040503050406030204" pitchFamily="18" charset="0"/>
                      </a:rPr>
                      <m:t>1</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m:t>
                    </m:r>
                  </m:oMath>
                </a14:m>
                <a:r>
                  <a:rPr lang="en-US" dirty="0">
                    <a:solidFill>
                      <a:schemeClr val="tx1"/>
                    </a:solidFill>
                  </a:rPr>
                  <a:t> sized centroid, it is not effective for the 3D point clouds with irregular shape and distribution.</a:t>
                </a: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dirty="0">
                  <a:solidFill>
                    <a:schemeClr val="tx1"/>
                  </a:solidFill>
                </a:endParaRPr>
              </a:p>
            </p:txBody>
          </p:sp>
        </mc:Choice>
        <mc:Fallback>
          <p:sp>
            <p:nvSpPr>
              <p:cNvPr id="35" name="TextBox 41"/>
              <p:cNvSpPr txBox="1">
                <a:spLocks noRot="1" noChangeAspect="1" noMove="1" noResize="1" noEditPoints="1" noAdjustHandles="1" noChangeArrowheads="1" noChangeShapeType="1" noTextEdit="1"/>
              </p:cNvSpPr>
              <p:nvPr/>
            </p:nvSpPr>
            <p:spPr>
              <a:xfrm>
                <a:off x="11880670" y="9562723"/>
                <a:ext cx="9130938" cy="8200450"/>
              </a:xfrm>
              <a:prstGeom prst="rect">
                <a:avLst/>
              </a:prstGeom>
              <a:blipFill>
                <a:blip r:embed="rId2"/>
                <a:stretch>
                  <a:fillRect l="-1335" t="-223" r="-2136"/>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a:noFill/>
                  </a:rPr>
                  <a:t> </a:t>
                </a:r>
              </a:p>
            </p:txBody>
          </p:sp>
        </mc:Fallback>
      </mc:AlternateContent>
      <p:sp>
        <p:nvSpPr>
          <p:cNvPr id="36" name="TextBox 42"/>
          <p:cNvSpPr txBox="1"/>
          <p:nvPr/>
        </p:nvSpPr>
        <p:spPr>
          <a:xfrm>
            <a:off x="1003801" y="7922575"/>
            <a:ext cx="9064534" cy="2806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just">
              <a:lnSpc>
                <a:spcPct val="120000"/>
              </a:lnSpc>
              <a:buSzPct val="100000"/>
              <a:defRPr sz="2100">
                <a:solidFill>
                  <a:srgbClr val="344854"/>
                </a:solidFill>
                <a:latin typeface="Arial"/>
                <a:ea typeface="Arial"/>
                <a:cs typeface="Arial"/>
                <a:sym typeface="Arial"/>
              </a:defRPr>
            </a:pPr>
            <a:r>
              <a:rPr lang="en-US" dirty="0">
                <a:solidFill>
                  <a:schemeClr val="tx1"/>
                </a:solidFill>
              </a:rPr>
              <a:t>To better model the global contextual information efficiently</a:t>
            </a:r>
          </a:p>
          <a:p>
            <a:pPr marL="342900" indent="-342900" algn="just">
              <a:lnSpc>
                <a:spcPct val="120000"/>
              </a:lnSpc>
              <a:buSzPct val="100000"/>
              <a:buFont typeface="Arial"/>
              <a:buChar char="•"/>
              <a:defRPr sz="2100">
                <a:solidFill>
                  <a:srgbClr val="344854"/>
                </a:solidFill>
                <a:latin typeface="Arial"/>
                <a:ea typeface="Arial"/>
                <a:cs typeface="Arial"/>
                <a:sym typeface="Arial"/>
              </a:defRPr>
            </a:pPr>
            <a:r>
              <a:rPr lang="en-US" dirty="0">
                <a:solidFill>
                  <a:schemeClr val="tx1"/>
                </a:solidFill>
              </a:rPr>
              <a:t>We extend the encoding layer to </a:t>
            </a:r>
            <a:r>
              <a:rPr lang="en-US" altLang="zh-CN" dirty="0">
                <a:solidFill>
                  <a:schemeClr val="tx1"/>
                </a:solidFill>
                <a:latin typeface="Arial" panose="020B0604020202020204" pitchFamily="34" charset="0"/>
                <a:ea typeface="Verdana" panose="020B0604030504040204" charset="0"/>
                <a:cs typeface="Arial" panose="020B0604020202020204" pitchFamily="34" charset="0"/>
              </a:rPr>
              <a:t>3D point cloud scenarios to </a:t>
            </a:r>
            <a:r>
              <a:rPr lang="en-US" altLang="zh-CN" dirty="0">
                <a:solidFill>
                  <a:srgbClr val="0000FF"/>
                </a:solidFill>
                <a:latin typeface="Arial" panose="020B0604020202020204" pitchFamily="34" charset="0"/>
                <a:ea typeface="Verdana" panose="020B0604030504040204" charset="0"/>
                <a:cs typeface="Arial" panose="020B0604020202020204" pitchFamily="34" charset="0"/>
              </a:rPr>
              <a:t>learn the global context effectively.</a:t>
            </a:r>
            <a:endParaRPr lang="en-US" dirty="0"/>
          </a:p>
          <a:p>
            <a:pPr marL="342900" indent="-342900" algn="just">
              <a:lnSpc>
                <a:spcPct val="120000"/>
              </a:lnSpc>
              <a:buSzPct val="100000"/>
              <a:buFont typeface="Arial"/>
              <a:buChar char="•"/>
              <a:defRPr sz="2100">
                <a:solidFill>
                  <a:srgbClr val="344854"/>
                </a:solidFill>
                <a:latin typeface="Arial"/>
                <a:ea typeface="Arial"/>
                <a:cs typeface="Arial"/>
                <a:sym typeface="Arial"/>
              </a:defRPr>
            </a:pPr>
            <a:r>
              <a:rPr lang="en-US" dirty="0"/>
              <a:t>We propose </a:t>
            </a:r>
            <a:r>
              <a:rPr lang="en-US" sz="2100" dirty="0">
                <a:solidFill>
                  <a:srgbClr val="0000FF"/>
                </a:solidFill>
                <a:latin typeface="Arial" panose="020B0604020202020204" pitchFamily="34" charset="0"/>
                <a:ea typeface="Verdana" panose="020B0604030504040204" charset="0"/>
                <a:cs typeface="Arial" panose="020B0604020202020204" pitchFamily="34" charset="0"/>
              </a:rPr>
              <a:t>grouping the channel features to address </a:t>
            </a:r>
            <a:r>
              <a:rPr lang="en-US" altLang="zh-CN" sz="2100" dirty="0">
                <a:solidFill>
                  <a:srgbClr val="0000FF"/>
                </a:solidFill>
                <a:latin typeface="Arial" panose="020B0604020202020204" pitchFamily="34" charset="0"/>
                <a:ea typeface="Verdana" panose="020B0604030504040204" charset="0"/>
                <a:cs typeface="Arial" panose="020B0604020202020204" pitchFamily="34" charset="0"/>
              </a:rPr>
              <a:t>the data-sparsity problem </a:t>
            </a:r>
            <a:r>
              <a:rPr lang="en-US" altLang="zh-CN" dirty="0">
                <a:solidFill>
                  <a:schemeClr val="tx1"/>
                </a:solidFill>
                <a:latin typeface="Arial" panose="020B0604020202020204" pitchFamily="34" charset="0"/>
                <a:ea typeface="Verdana" panose="020B0604030504040204" charset="0"/>
                <a:cs typeface="Arial" panose="020B0604020202020204" pitchFamily="34" charset="0"/>
              </a:rPr>
              <a:t>of 3D point cloud scenarios.</a:t>
            </a:r>
            <a:endParaRPr dirty="0">
              <a:solidFill>
                <a:schemeClr val="tx1"/>
              </a:solidFill>
            </a:endParaRPr>
          </a:p>
          <a:p>
            <a:pPr marL="342900" indent="-342900" algn="just">
              <a:lnSpc>
                <a:spcPct val="120000"/>
              </a:lnSpc>
              <a:buSzPct val="100000"/>
              <a:buFont typeface="Arial"/>
              <a:buChar char="•"/>
              <a:defRPr sz="2100">
                <a:solidFill>
                  <a:srgbClr val="344854"/>
                </a:solidFill>
                <a:latin typeface="Arial"/>
                <a:ea typeface="Arial"/>
                <a:cs typeface="Arial"/>
                <a:sym typeface="Arial"/>
              </a:defRPr>
            </a:pPr>
            <a:r>
              <a:rPr lang="en-US" sz="2100" dirty="0">
                <a:solidFill>
                  <a:schemeClr val="tx1"/>
                </a:solidFill>
                <a:latin typeface="Arial" panose="020B0604020202020204" pitchFamily="34" charset="0"/>
                <a:ea typeface="Verdana" panose="020B0604030504040204" charset="0"/>
                <a:cs typeface="Arial" panose="020B0604020202020204" pitchFamily="34" charset="0"/>
              </a:rPr>
              <a:t>New</a:t>
            </a:r>
            <a:r>
              <a:rPr lang="en-US" dirty="0"/>
              <a:t> </a:t>
            </a:r>
            <a:r>
              <a:rPr lang="en-US" altLang="zh-CN" dirty="0">
                <a:solidFill>
                  <a:srgbClr val="0000FF"/>
                </a:solidFill>
                <a:latin typeface="Arial" panose="020B0604020202020204" pitchFamily="34" charset="0"/>
                <a:ea typeface="Verdana" panose="020B0604030504040204" charset="0"/>
                <a:cs typeface="Arial" panose="020B0604020202020204" pitchFamily="34" charset="0"/>
              </a:rPr>
              <a:t>SOTA</a:t>
            </a:r>
            <a:r>
              <a:rPr lang="en-US" dirty="0"/>
              <a:t> </a:t>
            </a:r>
            <a:r>
              <a:rPr lang="en-US" dirty="0">
                <a:solidFill>
                  <a:schemeClr val="tx1"/>
                </a:solidFill>
              </a:rPr>
              <a:t>has been established on multiple benchmarks, significant improvements observed over previous baselines.</a:t>
            </a:r>
            <a:endParaRPr dirty="0">
              <a:solidFill>
                <a:schemeClr val="tx1"/>
              </a:solidFill>
            </a:endParaRPr>
          </a:p>
        </p:txBody>
      </p:sp>
      <p:sp>
        <p:nvSpPr>
          <p:cNvPr id="37" name="TextBox 43"/>
          <p:cNvSpPr txBox="1"/>
          <p:nvPr/>
        </p:nvSpPr>
        <p:spPr>
          <a:xfrm>
            <a:off x="11880670" y="3580560"/>
            <a:ext cx="9064533"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pPr algn="ctr"/>
            <a:r>
              <a:rPr lang="en-US" b="1" dirty="0"/>
              <a:t>Method</a:t>
            </a:r>
            <a:endParaRPr b="1" dirty="0"/>
          </a:p>
        </p:txBody>
      </p:sp>
      <p:sp>
        <p:nvSpPr>
          <p:cNvPr id="38" name="TextBox 44"/>
          <p:cNvSpPr txBox="1"/>
          <p:nvPr/>
        </p:nvSpPr>
        <p:spPr>
          <a:xfrm>
            <a:off x="11880670" y="4799184"/>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lang="en-US" dirty="0"/>
              <a:t>Our method: “Group Contextual Encoding”</a:t>
            </a:r>
            <a:endParaRPr dirty="0"/>
          </a:p>
        </p:txBody>
      </p:sp>
      <p:sp>
        <p:nvSpPr>
          <p:cNvPr id="39" name="TextBox 45"/>
          <p:cNvSpPr txBox="1"/>
          <p:nvPr/>
        </p:nvSpPr>
        <p:spPr>
          <a:xfrm>
            <a:off x="986246" y="11202393"/>
            <a:ext cx="9064534"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pPr algn="ctr"/>
            <a:r>
              <a:rPr lang="en-US" b="1" dirty="0"/>
              <a:t>Intuition</a:t>
            </a:r>
            <a:endParaRPr b="1" dirty="0"/>
          </a:p>
        </p:txBody>
      </p:sp>
      <p:sp>
        <p:nvSpPr>
          <p:cNvPr id="40" name="TextBox 46"/>
          <p:cNvSpPr txBox="1"/>
          <p:nvPr/>
        </p:nvSpPr>
        <p:spPr>
          <a:xfrm>
            <a:off x="986246" y="11920751"/>
            <a:ext cx="9064534" cy="7386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lang="en-US" dirty="0"/>
              <a:t>The encoding layer is an efficient method for modeling global context for 2D data. </a:t>
            </a:r>
          </a:p>
        </p:txBody>
      </p:sp>
      <p:sp>
        <p:nvSpPr>
          <p:cNvPr id="41" name="TextBox 47"/>
          <p:cNvSpPr txBox="1"/>
          <p:nvPr/>
        </p:nvSpPr>
        <p:spPr>
          <a:xfrm>
            <a:off x="986246" y="12685935"/>
            <a:ext cx="9064534" cy="2806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pPr algn="just"/>
            <a:r>
              <a:rPr lang="en-US" dirty="0">
                <a:solidFill>
                  <a:schemeClr val="tx1"/>
                </a:solidFill>
              </a:rPr>
              <a:t>Compared to 2D scenarios, data sparsity becomes a major issue in 3D point cloud scenarios, and the performance of contextual encoding quickly saturates when the number of code words increases. So we propose a group contextual encoding method which divides the channel into groups and then performs encoding on group-divided feature vectors. This method facilitates learning of global context in grouped subspace for 3D point clouds.</a:t>
            </a:r>
            <a:endParaRPr dirty="0">
              <a:solidFill>
                <a:schemeClr val="tx1"/>
              </a:solidFill>
            </a:endParaRPr>
          </a:p>
        </p:txBody>
      </p:sp>
      <p:sp>
        <p:nvSpPr>
          <p:cNvPr id="42" name="TextBox 51"/>
          <p:cNvSpPr txBox="1"/>
          <p:nvPr/>
        </p:nvSpPr>
        <p:spPr>
          <a:xfrm>
            <a:off x="23042832" y="9603345"/>
            <a:ext cx="9029701"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pPr algn="ctr"/>
            <a:r>
              <a:rPr lang="en-US" dirty="0"/>
              <a:t>Quantitative Evaluation</a:t>
            </a:r>
            <a:endParaRPr dirty="0"/>
          </a:p>
        </p:txBody>
      </p:sp>
      <p:sp>
        <p:nvSpPr>
          <p:cNvPr id="43" name="TextBox 52"/>
          <p:cNvSpPr txBox="1"/>
          <p:nvPr/>
        </p:nvSpPr>
        <p:spPr>
          <a:xfrm>
            <a:off x="23512874" y="17578291"/>
            <a:ext cx="9029701"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lang="en-US" dirty="0"/>
              <a:t>The quantitative result on </a:t>
            </a:r>
            <a:r>
              <a:rPr lang="en-US" dirty="0" err="1"/>
              <a:t>ScanNet</a:t>
            </a:r>
            <a:r>
              <a:rPr lang="en-US" dirty="0"/>
              <a:t>, evaluated with mAP@0.5</a:t>
            </a:r>
            <a:endParaRPr dirty="0"/>
          </a:p>
        </p:txBody>
      </p:sp>
      <p:sp>
        <p:nvSpPr>
          <p:cNvPr id="50" name="TextBox 37"/>
          <p:cNvSpPr txBox="1"/>
          <p:nvPr/>
        </p:nvSpPr>
        <p:spPr>
          <a:xfrm>
            <a:off x="18092956" y="784521"/>
            <a:ext cx="6200320" cy="15142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0000"/>
              </a:lnSpc>
              <a:spcBef>
                <a:spcPts val="1000"/>
              </a:spcBef>
              <a:defRPr sz="2100">
                <a:latin typeface="Arial"/>
                <a:ea typeface="Arial"/>
                <a:cs typeface="Arial"/>
                <a:sym typeface="Arial"/>
              </a:defRPr>
            </a:pPr>
            <a:r>
              <a:rPr lang="en-US" altLang="zh-CN" sz="2100" dirty="0">
                <a:solidFill>
                  <a:srgbClr val="464646"/>
                </a:solidFill>
                <a:latin typeface="Arial" panose="020B0604020202020204" pitchFamily="34" charset="0"/>
                <a:cs typeface="Arial" panose="020B0604020202020204" pitchFamily="34" charset="0"/>
              </a:rPr>
              <a:t>Xu Liu</a:t>
            </a:r>
            <a:r>
              <a:rPr lang="en-US" altLang="zh-CN" sz="2100" baseline="30000" dirty="0">
                <a:solidFill>
                  <a:srgbClr val="464646"/>
                </a:solidFill>
                <a:latin typeface="Arial" panose="020B0604020202020204" pitchFamily="34" charset="0"/>
                <a:cs typeface="Arial" panose="020B0604020202020204" pitchFamily="34" charset="0"/>
              </a:rPr>
              <a:t>1,2</a:t>
            </a:r>
            <a:r>
              <a:rPr lang="en-US" altLang="zh-CN" sz="2100" dirty="0">
                <a:solidFill>
                  <a:srgbClr val="464646"/>
                </a:solidFill>
                <a:latin typeface="Arial" panose="020B0604020202020204" pitchFamily="34" charset="0"/>
                <a:cs typeface="Arial" panose="020B0604020202020204" pitchFamily="34" charset="0"/>
              </a:rPr>
              <a:t>, </a:t>
            </a:r>
            <a:r>
              <a:rPr lang="en-US" altLang="zh-CN" sz="2100" dirty="0" err="1">
                <a:solidFill>
                  <a:srgbClr val="464646"/>
                </a:solidFill>
                <a:latin typeface="Arial" panose="020B0604020202020204" pitchFamily="34" charset="0"/>
                <a:cs typeface="Arial" panose="020B0604020202020204" pitchFamily="34" charset="0"/>
              </a:rPr>
              <a:t>Chengtao</a:t>
            </a:r>
            <a:r>
              <a:rPr lang="en-US" altLang="zh-CN" sz="2100" dirty="0">
                <a:solidFill>
                  <a:srgbClr val="464646"/>
                </a:solidFill>
                <a:latin typeface="Arial" panose="020B0604020202020204" pitchFamily="34" charset="0"/>
                <a:cs typeface="Arial" panose="020B0604020202020204" pitchFamily="34" charset="0"/>
              </a:rPr>
              <a:t> Li</a:t>
            </a:r>
            <a:r>
              <a:rPr lang="en-US" altLang="zh-CN" sz="2100" baseline="30000" dirty="0">
                <a:solidFill>
                  <a:srgbClr val="464646"/>
                </a:solidFill>
                <a:latin typeface="Arial" panose="020B0604020202020204" pitchFamily="34" charset="0"/>
                <a:cs typeface="Arial" panose="020B0604020202020204" pitchFamily="34" charset="0"/>
              </a:rPr>
              <a:t>3</a:t>
            </a:r>
            <a:r>
              <a:rPr lang="en-US" altLang="zh-CN" sz="2100" dirty="0">
                <a:solidFill>
                  <a:srgbClr val="464646"/>
                </a:solidFill>
                <a:latin typeface="Arial" panose="020B0604020202020204" pitchFamily="34" charset="0"/>
                <a:cs typeface="Arial" panose="020B0604020202020204" pitchFamily="34" charset="0"/>
              </a:rPr>
              <a:t>, </a:t>
            </a:r>
            <a:r>
              <a:rPr lang="en-US" altLang="zh-CN" sz="2100" dirty="0">
                <a:solidFill>
                  <a:srgbClr val="464646"/>
                </a:solidFill>
                <a:latin typeface="Arial" panose="020B0604020202020204" pitchFamily="34" charset="0"/>
                <a:cs typeface="Arial" panose="020B0604020202020204" pitchFamily="34" charset="0"/>
                <a:sym typeface="+mn-ea"/>
              </a:rPr>
              <a:t>Jian Wang</a:t>
            </a:r>
            <a:r>
              <a:rPr lang="en-US" altLang="zh-CN" sz="2100" baseline="30000" dirty="0">
                <a:solidFill>
                  <a:srgbClr val="464646"/>
                </a:solidFill>
                <a:latin typeface="Arial" panose="020B0604020202020204" pitchFamily="34" charset="0"/>
                <a:cs typeface="Arial" panose="020B0604020202020204" pitchFamily="34" charset="0"/>
                <a:sym typeface="+mn-ea"/>
              </a:rPr>
              <a:t>4</a:t>
            </a:r>
            <a:r>
              <a:rPr lang="en-US" altLang="zh-CN" sz="2100" dirty="0">
                <a:solidFill>
                  <a:srgbClr val="464646"/>
                </a:solidFill>
                <a:latin typeface="Arial" panose="020B0604020202020204" pitchFamily="34" charset="0"/>
                <a:cs typeface="Arial" panose="020B0604020202020204" pitchFamily="34" charset="0"/>
                <a:sym typeface="+mn-ea"/>
              </a:rPr>
              <a:t>, </a:t>
            </a:r>
            <a:r>
              <a:rPr lang="en-US" altLang="zh-CN" sz="2100" dirty="0" err="1">
                <a:solidFill>
                  <a:srgbClr val="464646"/>
                </a:solidFill>
                <a:latin typeface="Arial" panose="020B0604020202020204" pitchFamily="34" charset="0"/>
                <a:cs typeface="Arial" panose="020B0604020202020204" pitchFamily="34" charset="0"/>
                <a:sym typeface="+mn-ea"/>
              </a:rPr>
              <a:t>Jingbo</a:t>
            </a:r>
            <a:r>
              <a:rPr lang="en-US" altLang="zh-CN" sz="2100" dirty="0">
                <a:solidFill>
                  <a:srgbClr val="464646"/>
                </a:solidFill>
                <a:latin typeface="Arial" panose="020B0604020202020204" pitchFamily="34" charset="0"/>
                <a:cs typeface="Arial" panose="020B0604020202020204" pitchFamily="34" charset="0"/>
                <a:sym typeface="+mn-ea"/>
              </a:rPr>
              <a:t> Wang</a:t>
            </a:r>
            <a:r>
              <a:rPr lang="en-US" altLang="zh-CN" sz="2100" baseline="30000" dirty="0">
                <a:solidFill>
                  <a:srgbClr val="464646"/>
                </a:solidFill>
                <a:latin typeface="Arial" panose="020B0604020202020204" pitchFamily="34" charset="0"/>
                <a:cs typeface="Arial" panose="020B0604020202020204" pitchFamily="34" charset="0"/>
                <a:sym typeface="+mn-ea"/>
              </a:rPr>
              <a:t>5</a:t>
            </a:r>
            <a:r>
              <a:rPr lang="en-US" altLang="zh-CN" sz="2100" dirty="0">
                <a:solidFill>
                  <a:srgbClr val="464646"/>
                </a:solidFill>
                <a:latin typeface="Arial" panose="020B0604020202020204" pitchFamily="34" charset="0"/>
                <a:cs typeface="Arial" panose="020B0604020202020204" pitchFamily="34" charset="0"/>
                <a:sym typeface="+mn-ea"/>
              </a:rPr>
              <a:t>,     				</a:t>
            </a:r>
            <a:r>
              <a:rPr lang="en-US" altLang="zh-CN" sz="2100" dirty="0" err="1">
                <a:solidFill>
                  <a:srgbClr val="464646"/>
                </a:solidFill>
                <a:latin typeface="Arial" panose="020B0604020202020204" pitchFamily="34" charset="0"/>
                <a:cs typeface="Arial" panose="020B0604020202020204" pitchFamily="34" charset="0"/>
              </a:rPr>
              <a:t>Boxin</a:t>
            </a:r>
            <a:r>
              <a:rPr lang="en-US" altLang="zh-CN" sz="2100" dirty="0">
                <a:solidFill>
                  <a:srgbClr val="464646"/>
                </a:solidFill>
                <a:latin typeface="Arial" panose="020B0604020202020204" pitchFamily="34" charset="0"/>
                <a:cs typeface="Arial" panose="020B0604020202020204" pitchFamily="34" charset="0"/>
              </a:rPr>
              <a:t> Shi</a:t>
            </a:r>
            <a:r>
              <a:rPr lang="en-US" altLang="zh-CN" sz="2100" baseline="30000" dirty="0">
                <a:solidFill>
                  <a:srgbClr val="464646"/>
                </a:solidFill>
                <a:latin typeface="Arial" panose="020B0604020202020204" pitchFamily="34" charset="0"/>
                <a:cs typeface="Arial" panose="020B0604020202020204" pitchFamily="34" charset="0"/>
              </a:rPr>
              <a:t>6</a:t>
            </a:r>
            <a:r>
              <a:rPr lang="en-US" altLang="zh-CN" sz="2100" dirty="0">
                <a:solidFill>
                  <a:srgbClr val="464646"/>
                </a:solidFill>
                <a:latin typeface="Arial" panose="020B0604020202020204" pitchFamily="34" charset="0"/>
                <a:cs typeface="Arial" panose="020B0604020202020204" pitchFamily="34" charset="0"/>
              </a:rPr>
              <a:t>, </a:t>
            </a:r>
            <a:r>
              <a:rPr lang="en-US" altLang="zh-CN" sz="2100" dirty="0" err="1">
                <a:solidFill>
                  <a:srgbClr val="464646"/>
                </a:solidFill>
                <a:latin typeface="Arial" panose="020B0604020202020204" pitchFamily="34" charset="0"/>
                <a:cs typeface="Arial" panose="020B0604020202020204" pitchFamily="34" charset="0"/>
              </a:rPr>
              <a:t>Xiaodong</a:t>
            </a:r>
            <a:r>
              <a:rPr lang="en-US" altLang="zh-CN" sz="2100" dirty="0">
                <a:solidFill>
                  <a:srgbClr val="464646"/>
                </a:solidFill>
                <a:latin typeface="Arial" panose="020B0604020202020204" pitchFamily="34" charset="0"/>
                <a:cs typeface="Arial" panose="020B0604020202020204" pitchFamily="34" charset="0"/>
              </a:rPr>
              <a:t> He</a:t>
            </a:r>
            <a:r>
              <a:rPr lang="en-US" altLang="zh-CN" sz="2100" baseline="30000" dirty="0">
                <a:solidFill>
                  <a:srgbClr val="464646"/>
                </a:solidFill>
                <a:latin typeface="Arial" panose="020B0604020202020204" pitchFamily="34" charset="0"/>
                <a:cs typeface="Arial" panose="020B0604020202020204" pitchFamily="34" charset="0"/>
              </a:rPr>
              <a:t>2</a:t>
            </a:r>
          </a:p>
          <a:p>
            <a:pPr algn="just"/>
            <a:r>
              <a:rPr lang="en-US" altLang="zh-CN" sz="2100" baseline="30000" dirty="0">
                <a:solidFill>
                  <a:srgbClr val="464646"/>
                </a:solidFill>
                <a:latin typeface="Arial" panose="020B0604020202020204" pitchFamily="34" charset="0"/>
                <a:cs typeface="Arial" panose="020B0604020202020204" pitchFamily="34" charset="0"/>
              </a:rPr>
              <a:t>1</a:t>
            </a:r>
            <a:r>
              <a:rPr lang="en-US" altLang="zh-CN" sz="2100" dirty="0">
                <a:solidFill>
                  <a:srgbClr val="464646"/>
                </a:solidFill>
                <a:latin typeface="Arial" panose="020B0604020202020204" pitchFamily="34" charset="0"/>
                <a:cs typeface="Arial" panose="020B0604020202020204" pitchFamily="34" charset="0"/>
              </a:rPr>
              <a:t>The Univ. of Tokyo, </a:t>
            </a:r>
            <a:r>
              <a:rPr lang="en-US" altLang="zh-CN" sz="2100" baseline="30000" dirty="0">
                <a:solidFill>
                  <a:srgbClr val="464646"/>
                </a:solidFill>
                <a:latin typeface="Arial" panose="020B0604020202020204" pitchFamily="34" charset="0"/>
                <a:cs typeface="Arial" panose="020B0604020202020204" pitchFamily="34" charset="0"/>
              </a:rPr>
              <a:t>2</a:t>
            </a:r>
            <a:r>
              <a:rPr lang="en-US" altLang="zh-CN" sz="2100" dirty="0">
                <a:solidFill>
                  <a:srgbClr val="464646"/>
                </a:solidFill>
                <a:latin typeface="Arial" panose="020B0604020202020204" pitchFamily="34" charset="0"/>
                <a:cs typeface="Arial" panose="020B0604020202020204" pitchFamily="34" charset="0"/>
              </a:rPr>
              <a:t>JD AI Research, </a:t>
            </a:r>
            <a:r>
              <a:rPr lang="en-US" altLang="zh-CN" sz="2100" baseline="30000" dirty="0">
                <a:solidFill>
                  <a:srgbClr val="464646"/>
                </a:solidFill>
                <a:latin typeface="Arial" panose="020B0604020202020204" pitchFamily="34" charset="0"/>
                <a:cs typeface="Arial" panose="020B0604020202020204" pitchFamily="34" charset="0"/>
              </a:rPr>
              <a:t>3</a:t>
            </a:r>
            <a:r>
              <a:rPr lang="en-US" altLang="zh-CN" sz="2100" dirty="0">
                <a:solidFill>
                  <a:srgbClr val="464646"/>
                </a:solidFill>
                <a:latin typeface="Arial" panose="020B0604020202020204" pitchFamily="34" charset="0"/>
                <a:cs typeface="Arial" panose="020B0604020202020204" pitchFamily="34" charset="0"/>
              </a:rPr>
              <a:t>MIT,</a:t>
            </a:r>
          </a:p>
          <a:p>
            <a:pPr algn="just"/>
            <a:r>
              <a:rPr lang="en-US" altLang="zh-CN" sz="2100" dirty="0">
                <a:solidFill>
                  <a:srgbClr val="464646"/>
                </a:solidFill>
                <a:latin typeface="Arial" panose="020B0604020202020204" pitchFamily="34" charset="0"/>
                <a:cs typeface="Arial" panose="020B0604020202020204" pitchFamily="34" charset="0"/>
                <a:sym typeface="+mn-ea"/>
              </a:rPr>
              <a:t>             </a:t>
            </a:r>
            <a:r>
              <a:rPr lang="en-US" altLang="zh-CN" sz="2100" baseline="30000" dirty="0">
                <a:solidFill>
                  <a:srgbClr val="464646"/>
                </a:solidFill>
                <a:latin typeface="Arial" panose="020B0604020202020204" pitchFamily="34" charset="0"/>
                <a:cs typeface="Arial" panose="020B0604020202020204" pitchFamily="34" charset="0"/>
                <a:sym typeface="+mn-ea"/>
              </a:rPr>
              <a:t>4</a:t>
            </a:r>
            <a:r>
              <a:rPr lang="en-US" altLang="zh-CN" sz="2100" dirty="0">
                <a:solidFill>
                  <a:srgbClr val="464646"/>
                </a:solidFill>
                <a:latin typeface="Arial" panose="020B0604020202020204" pitchFamily="34" charset="0"/>
                <a:cs typeface="Arial" panose="020B0604020202020204" pitchFamily="34" charset="0"/>
                <a:sym typeface="+mn-ea"/>
              </a:rPr>
              <a:t>Snap Inc., </a:t>
            </a:r>
            <a:r>
              <a:rPr lang="en-US" altLang="zh-CN" sz="2100" baseline="30000" dirty="0">
                <a:solidFill>
                  <a:srgbClr val="464646"/>
                </a:solidFill>
                <a:latin typeface="Arial" panose="020B0604020202020204" pitchFamily="34" charset="0"/>
                <a:cs typeface="Arial" panose="020B0604020202020204" pitchFamily="34" charset="0"/>
                <a:sym typeface="+mn-ea"/>
              </a:rPr>
              <a:t>5</a:t>
            </a:r>
            <a:r>
              <a:rPr lang="en-US" altLang="zh-CN" sz="2100" dirty="0">
                <a:solidFill>
                  <a:srgbClr val="464646"/>
                </a:solidFill>
                <a:latin typeface="Arial" panose="020B0604020202020204" pitchFamily="34" charset="0"/>
                <a:cs typeface="Arial" panose="020B0604020202020204" pitchFamily="34" charset="0"/>
                <a:sym typeface="+mn-ea"/>
              </a:rPr>
              <a:t>CUHK, </a:t>
            </a:r>
            <a:r>
              <a:rPr lang="en-US" altLang="zh-CN" sz="2100" baseline="30000" dirty="0">
                <a:solidFill>
                  <a:srgbClr val="464646"/>
                </a:solidFill>
                <a:latin typeface="Arial" panose="020B0604020202020204" pitchFamily="34" charset="0"/>
                <a:cs typeface="Arial" panose="020B0604020202020204" pitchFamily="34" charset="0"/>
                <a:sym typeface="+mn-ea"/>
              </a:rPr>
              <a:t>6</a:t>
            </a:r>
            <a:r>
              <a:rPr lang="en-US" altLang="zh-CN" sz="2100" dirty="0">
                <a:solidFill>
                  <a:srgbClr val="464646"/>
                </a:solidFill>
                <a:latin typeface="Arial" panose="020B0604020202020204" pitchFamily="34" charset="0"/>
                <a:cs typeface="Arial" panose="020B0604020202020204" pitchFamily="34" charset="0"/>
                <a:sym typeface="+mn-ea"/>
              </a:rPr>
              <a:t>Peking Univ.</a:t>
            </a:r>
            <a:endParaRPr lang="en-US" altLang="zh-CN" sz="2400" dirty="0">
              <a:solidFill>
                <a:srgbClr val="464646"/>
              </a:solidFill>
              <a:latin typeface="Verdana" panose="020B0604030504040204"/>
              <a:cs typeface="Verdana" panose="020B0604030504040204"/>
            </a:endParaRPr>
          </a:p>
        </p:txBody>
      </p:sp>
      <p:pic>
        <p:nvPicPr>
          <p:cNvPr id="54" name="neurips_logo.pdf" descr="neurips_logo.pdf"/>
          <p:cNvPicPr>
            <a:picLocks noChangeAspect="1"/>
          </p:cNvPicPr>
          <p:nvPr/>
        </p:nvPicPr>
        <p:blipFill>
          <a:blip r:embed="rId3"/>
          <a:stretch>
            <a:fillRect/>
          </a:stretch>
        </p:blipFill>
        <p:spPr>
          <a:xfrm>
            <a:off x="27437816" y="588942"/>
            <a:ext cx="4797779" cy="2159001"/>
          </a:xfrm>
          <a:prstGeom prst="rect">
            <a:avLst/>
          </a:prstGeom>
          <a:ln w="12700">
            <a:miter lim="400000"/>
          </a:ln>
        </p:spPr>
      </p:pic>
      <p:pic>
        <p:nvPicPr>
          <p:cNvPr id="55" name="图片 54"/>
          <p:cNvPicPr>
            <a:picLocks noChangeAspect="1"/>
          </p:cNvPicPr>
          <p:nvPr/>
        </p:nvPicPr>
        <p:blipFill>
          <a:blip r:embed="rId4"/>
          <a:stretch>
            <a:fillRect/>
          </a:stretch>
        </p:blipFill>
        <p:spPr>
          <a:xfrm>
            <a:off x="386080" y="1702034"/>
            <a:ext cx="2804160" cy="1927366"/>
          </a:xfrm>
          <a:prstGeom prst="rect">
            <a:avLst/>
          </a:prstGeom>
        </p:spPr>
      </p:pic>
      <p:pic>
        <p:nvPicPr>
          <p:cNvPr id="2" name="图片 1"/>
          <p:cNvPicPr>
            <a:picLocks noChangeAspect="1"/>
          </p:cNvPicPr>
          <p:nvPr/>
        </p:nvPicPr>
        <p:blipFill>
          <a:blip r:embed="rId5"/>
          <a:stretch>
            <a:fillRect/>
          </a:stretch>
        </p:blipFill>
        <p:spPr>
          <a:xfrm>
            <a:off x="7610013" y="1722425"/>
            <a:ext cx="2213040" cy="1743607"/>
          </a:xfrm>
          <a:prstGeom prst="rect">
            <a:avLst/>
          </a:prstGeom>
        </p:spPr>
      </p:pic>
      <p:pic>
        <p:nvPicPr>
          <p:cNvPr id="3" name="图片 2"/>
          <p:cNvPicPr>
            <a:picLocks noChangeAspect="1"/>
          </p:cNvPicPr>
          <p:nvPr/>
        </p:nvPicPr>
        <p:blipFill>
          <a:blip r:embed="rId6"/>
          <a:stretch>
            <a:fillRect/>
          </a:stretch>
        </p:blipFill>
        <p:spPr>
          <a:xfrm>
            <a:off x="2716688" y="15130756"/>
            <a:ext cx="6499904" cy="4876782"/>
          </a:xfrm>
          <a:prstGeom prst="rect">
            <a:avLst/>
          </a:prstGeom>
        </p:spPr>
      </p:pic>
      <p:pic>
        <p:nvPicPr>
          <p:cNvPr id="4" name="图片 3"/>
          <p:cNvPicPr>
            <a:picLocks noChangeAspect="1"/>
          </p:cNvPicPr>
          <p:nvPr/>
        </p:nvPicPr>
        <p:blipFill>
          <a:blip r:embed="rId7"/>
          <a:stretch>
            <a:fillRect/>
          </a:stretch>
        </p:blipFill>
        <p:spPr>
          <a:xfrm>
            <a:off x="11880669" y="5700886"/>
            <a:ext cx="9064533" cy="2807447"/>
          </a:xfrm>
          <a:prstGeom prst="rect">
            <a:avLst/>
          </a:prstGeom>
        </p:spPr>
      </p:pic>
      <p:pic>
        <p:nvPicPr>
          <p:cNvPr id="5" name="图片 4"/>
          <p:cNvPicPr>
            <a:picLocks noChangeAspect="1"/>
          </p:cNvPicPr>
          <p:nvPr/>
        </p:nvPicPr>
        <p:blipFill>
          <a:blip r:embed="rId8"/>
          <a:stretch>
            <a:fillRect/>
          </a:stretch>
        </p:blipFill>
        <p:spPr>
          <a:xfrm>
            <a:off x="22270750" y="4828027"/>
            <a:ext cx="4584589" cy="3700593"/>
          </a:xfrm>
          <a:prstGeom prst="rect">
            <a:avLst/>
          </a:prstGeom>
        </p:spPr>
      </p:pic>
      <p:pic>
        <p:nvPicPr>
          <p:cNvPr id="7" name="图片 6"/>
          <p:cNvPicPr>
            <a:picLocks noChangeAspect="1"/>
          </p:cNvPicPr>
          <p:nvPr/>
        </p:nvPicPr>
        <p:blipFill>
          <a:blip r:embed="rId9"/>
          <a:stretch>
            <a:fillRect/>
          </a:stretch>
        </p:blipFill>
        <p:spPr>
          <a:xfrm>
            <a:off x="22552887" y="11469364"/>
            <a:ext cx="9606641" cy="2520311"/>
          </a:xfrm>
          <a:prstGeom prst="rect">
            <a:avLst/>
          </a:prstGeom>
        </p:spPr>
      </p:pic>
      <p:pic>
        <p:nvPicPr>
          <p:cNvPr id="8" name="图片 7"/>
          <p:cNvPicPr>
            <a:picLocks noChangeAspect="1"/>
          </p:cNvPicPr>
          <p:nvPr/>
        </p:nvPicPr>
        <p:blipFill>
          <a:blip r:embed="rId10"/>
          <a:stretch>
            <a:fillRect/>
          </a:stretch>
        </p:blipFill>
        <p:spPr>
          <a:xfrm>
            <a:off x="11567752" y="17786040"/>
            <a:ext cx="10241522" cy="1777205"/>
          </a:xfrm>
          <a:prstGeom prst="rect">
            <a:avLst/>
          </a:prstGeom>
        </p:spPr>
      </p:pic>
      <p:sp>
        <p:nvSpPr>
          <p:cNvPr id="56" name="TextBox 44"/>
          <p:cNvSpPr txBox="1"/>
          <p:nvPr/>
        </p:nvSpPr>
        <p:spPr>
          <a:xfrm>
            <a:off x="11518983" y="16810559"/>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pPr algn="ctr"/>
            <a:r>
              <a:rPr lang="en-US" dirty="0"/>
              <a:t>Ablation studies w.r.t. encoding and grouping methods</a:t>
            </a:r>
            <a:endParaRPr dirty="0"/>
          </a:p>
        </p:txBody>
      </p:sp>
      <p:pic>
        <p:nvPicPr>
          <p:cNvPr id="10" name="图片 9"/>
          <p:cNvPicPr>
            <a:picLocks noChangeAspect="1"/>
          </p:cNvPicPr>
          <p:nvPr/>
        </p:nvPicPr>
        <p:blipFill>
          <a:blip r:embed="rId11"/>
          <a:stretch>
            <a:fillRect/>
          </a:stretch>
        </p:blipFill>
        <p:spPr>
          <a:xfrm>
            <a:off x="27498071" y="4861934"/>
            <a:ext cx="5200339" cy="3694496"/>
          </a:xfrm>
          <a:prstGeom prst="rect">
            <a:avLst/>
          </a:prstGeom>
        </p:spPr>
      </p:pic>
      <p:sp>
        <p:nvSpPr>
          <p:cNvPr id="57" name="TextBox 44"/>
          <p:cNvSpPr txBox="1"/>
          <p:nvPr/>
        </p:nvSpPr>
        <p:spPr>
          <a:xfrm>
            <a:off x="25565973" y="8610607"/>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pPr algn="ctr"/>
            <a:r>
              <a:rPr lang="en-US" dirty="0"/>
              <a:t>The  result on </a:t>
            </a:r>
            <a:r>
              <a:rPr lang="en-US" dirty="0" err="1"/>
              <a:t>ScanNet</a:t>
            </a:r>
            <a:endParaRPr lang="en-US" dirty="0"/>
          </a:p>
        </p:txBody>
      </p:sp>
      <p:sp>
        <p:nvSpPr>
          <p:cNvPr id="58" name="TextBox 44"/>
          <p:cNvSpPr txBox="1"/>
          <p:nvPr/>
        </p:nvSpPr>
        <p:spPr>
          <a:xfrm>
            <a:off x="20339017" y="8675479"/>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pPr algn="ctr"/>
            <a:r>
              <a:rPr lang="en-US" dirty="0"/>
              <a:t>The  result on SUN-RGBD</a:t>
            </a:r>
          </a:p>
        </p:txBody>
      </p:sp>
      <p:sp>
        <p:nvSpPr>
          <p:cNvPr id="59" name="TextBox 52"/>
          <p:cNvSpPr txBox="1"/>
          <p:nvPr/>
        </p:nvSpPr>
        <p:spPr>
          <a:xfrm>
            <a:off x="23512874" y="14578041"/>
            <a:ext cx="9029701"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lang="en-US" dirty="0"/>
              <a:t>The quantitative result on </a:t>
            </a:r>
            <a:r>
              <a:rPr lang="en-US" dirty="0" err="1"/>
              <a:t>ScanNet</a:t>
            </a:r>
            <a:r>
              <a:rPr lang="en-US" dirty="0"/>
              <a:t>, evaluated with mAP@0.25</a:t>
            </a:r>
            <a:endParaRPr dirty="0"/>
          </a:p>
        </p:txBody>
      </p:sp>
      <p:sp>
        <p:nvSpPr>
          <p:cNvPr id="60" name="TextBox 52"/>
          <p:cNvSpPr txBox="1"/>
          <p:nvPr/>
        </p:nvSpPr>
        <p:spPr>
          <a:xfrm>
            <a:off x="23512874" y="10867834"/>
            <a:ext cx="9029701"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lang="en-US" dirty="0"/>
              <a:t>The quantitative result on SUN-RGBD, evaluated with </a:t>
            </a:r>
            <a:r>
              <a:rPr lang="en-US" dirty="0" err="1"/>
              <a:t>mAP</a:t>
            </a:r>
            <a:r>
              <a:rPr lang="en-US" dirty="0"/>
              <a:t>@ 0.25</a:t>
            </a:r>
            <a:endParaRPr dirty="0"/>
          </a:p>
        </p:txBody>
      </p:sp>
      <p:sp>
        <p:nvSpPr>
          <p:cNvPr id="62" name="TextBox 52"/>
          <p:cNvSpPr txBox="1"/>
          <p:nvPr/>
        </p:nvSpPr>
        <p:spPr>
          <a:xfrm>
            <a:off x="24219733" y="20340779"/>
            <a:ext cx="9029701" cy="954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lang="en-US" sz="2800" dirty="0"/>
              <a:t>Code: </a:t>
            </a:r>
            <a:r>
              <a:rPr lang="en-US" sz="2800" dirty="0">
                <a:hlinkClick r:id="rId12"/>
              </a:rPr>
              <a:t>https://github.com/AsahiLiu/PointDetectron</a:t>
            </a:r>
            <a:r>
              <a:rPr lang="en-US" sz="2800" dirty="0"/>
              <a:t> </a:t>
            </a:r>
          </a:p>
          <a:p>
            <a:r>
              <a:rPr lang="en-US" sz="2800" dirty="0" err="1"/>
              <a:t>NeurIPS</a:t>
            </a:r>
            <a:r>
              <a:rPr lang="en-US" sz="2800" dirty="0"/>
              <a:t> 2020 Poster ID: 540</a:t>
            </a:r>
          </a:p>
        </p:txBody>
      </p:sp>
      <p:sp>
        <p:nvSpPr>
          <p:cNvPr id="63" name="TextBox 43"/>
          <p:cNvSpPr txBox="1"/>
          <p:nvPr/>
        </p:nvSpPr>
        <p:spPr>
          <a:xfrm>
            <a:off x="22823943" y="3467161"/>
            <a:ext cx="9064533"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pPr algn="ctr"/>
            <a:endParaRPr dirty="0"/>
          </a:p>
        </p:txBody>
      </p:sp>
      <p:sp>
        <p:nvSpPr>
          <p:cNvPr id="64" name="TextBox 43"/>
          <p:cNvSpPr txBox="1"/>
          <p:nvPr/>
        </p:nvSpPr>
        <p:spPr>
          <a:xfrm>
            <a:off x="22823942" y="3580560"/>
            <a:ext cx="9064533"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pPr algn="ctr"/>
            <a:r>
              <a:rPr lang="en-US" b="1" dirty="0"/>
              <a:t>Experiments</a:t>
            </a:r>
            <a:endParaRPr b="1" dirty="0"/>
          </a:p>
        </p:txBody>
      </p:sp>
      <p:pic>
        <p:nvPicPr>
          <p:cNvPr id="12" name="图片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274048" y="15350133"/>
            <a:ext cx="10448045" cy="1814964"/>
          </a:xfrm>
          <a:prstGeom prst="rect">
            <a:avLst/>
          </a:prstGeom>
        </p:spPr>
      </p:pic>
      <p:pic>
        <p:nvPicPr>
          <p:cNvPr id="13" name="图片 1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528383" y="18305013"/>
            <a:ext cx="10193710" cy="1678057"/>
          </a:xfrm>
          <a:prstGeom prst="rect">
            <a:avLst/>
          </a:prstGeom>
        </p:spPr>
      </p:pic>
      <mc:AlternateContent xmlns:mc="http://schemas.openxmlformats.org/markup-compatibility/2006">
        <mc:Choice xmlns:a14="http://schemas.microsoft.com/office/drawing/2010/main" Requires="a14">
          <p:sp>
            <p:nvSpPr>
              <p:cNvPr id="44" name="TextBox 44"/>
              <p:cNvSpPr txBox="1"/>
              <p:nvPr/>
            </p:nvSpPr>
            <p:spPr>
              <a:xfrm>
                <a:off x="2020173" y="20340779"/>
                <a:ext cx="7802880" cy="415498"/>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45719" rIns="45719">
                <a:spAutoFit/>
              </a:bodyPr>
              <a:lstStyle>
                <a:lvl1pPr>
                  <a:defRPr sz="2100">
                    <a:latin typeface="Arial"/>
                    <a:ea typeface="Arial"/>
                    <a:cs typeface="Arial"/>
                    <a:sym typeface="Arial"/>
                  </a:defRPr>
                </a:lvl1pPr>
              </a:lstStyle>
              <a:p>
                <a:pPr algn="ctr"/>
                <a:r>
                  <a:rPr lang="en-US" dirty="0">
                    <a:solidFill>
                      <a:srgbClr val="FF0000"/>
                    </a:solidFill>
                  </a:rPr>
                  <a:t>Saturation</a:t>
                </a:r>
                <a:r>
                  <a:rPr lang="en-US" dirty="0"/>
                  <a:t> of performance w.r.t. the code word </a:t>
                </a:r>
                <a14:m>
                  <m:oMath xmlns:m="http://schemas.openxmlformats.org/officeDocument/2006/math">
                    <m:r>
                      <a:rPr lang="en-US" i="1" dirty="0" smtClean="0">
                        <a:latin typeface="Cambria Math" panose="02040503050406030204" pitchFamily="18" charset="0"/>
                      </a:rPr>
                      <m:t>𝐾</m:t>
                    </m:r>
                  </m:oMath>
                </a14:m>
                <a:endParaRPr dirty="0"/>
              </a:p>
            </p:txBody>
          </p:sp>
        </mc:Choice>
        <mc:Fallback>
          <p:sp>
            <p:nvSpPr>
              <p:cNvPr id="44" name="TextBox 44"/>
              <p:cNvSpPr txBox="1">
                <a:spLocks noRot="1" noChangeAspect="1" noMove="1" noResize="1" noEditPoints="1" noAdjustHandles="1" noChangeArrowheads="1" noChangeShapeType="1" noTextEdit="1"/>
              </p:cNvSpPr>
              <p:nvPr/>
            </p:nvSpPr>
            <p:spPr>
              <a:xfrm>
                <a:off x="2020173" y="20340779"/>
                <a:ext cx="7802880" cy="415498"/>
              </a:xfrm>
              <a:prstGeom prst="rect">
                <a:avLst/>
              </a:prstGeom>
              <a:blipFill>
                <a:blip r:embed="rId15"/>
                <a:stretch>
                  <a:fillRect t="-10294" b="-27941"/>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a:noFill/>
                  </a:rPr>
                  <a:t> </a:t>
                </a:r>
              </a:p>
            </p:txBody>
          </p:sp>
        </mc:Fallback>
      </mc:AlternateContent>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3254</TotalTime>
  <Words>548</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Helvetica</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Wang</cp:lastModifiedBy>
  <cp:revision>37</cp:revision>
  <dcterms:modified xsi:type="dcterms:W3CDTF">2020-11-03T02:24:59Z</dcterms:modified>
</cp:coreProperties>
</file>