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56734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342" algn="l" defTabSz="156734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684" algn="l" defTabSz="156734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027" algn="l" defTabSz="156734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9369" algn="l" defTabSz="156734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6711" algn="l" defTabSz="156734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4053" algn="l" defTabSz="156734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1395" algn="l" defTabSz="156734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8739" algn="l" defTabSz="1567342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1AEE3"/>
    <a:srgbClr val="46464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772" autoAdjust="0"/>
  </p:normalViewPr>
  <p:slideViewPr>
    <p:cSldViewPr snapToGrid="0" snapToObjects="1">
      <p:cViewPr>
        <p:scale>
          <a:sx n="50" d="100"/>
          <a:sy n="50" d="100"/>
        </p:scale>
        <p:origin x="54" y="-52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E6686-6FC2-374E-A6E4-52D77E695E66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E193E-7EA1-6A45-835E-9BB6C20E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18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3918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3918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3918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3918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3918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3918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3918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3918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FA61-91D0-834E-B0DF-8EC78DCF7DD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661-348A-674B-9C63-8ABBFB81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FA61-91D0-834E-B0DF-8EC78DCF7DD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661-348A-674B-9C63-8ABBFB81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1" y="2814321"/>
            <a:ext cx="26660477" cy="59918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60" y="2814321"/>
            <a:ext cx="79444213" cy="59918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FA61-91D0-834E-B0DF-8EC78DCF7DD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661-348A-674B-9C63-8ABBFB81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4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FA61-91D0-834E-B0DF-8EC78DCF7DD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661-348A-674B-9C63-8ABBFB81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4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684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2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6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71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5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3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FA61-91D0-834E-B0DF-8EC78DCF7DD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661-348A-674B-9C63-8ABBFB81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0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8" y="16388081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3" y="16388081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FA61-91D0-834E-B0DF-8EC78DCF7DD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661-348A-674B-9C63-8ABBFB81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9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42" indent="0">
              <a:buNone/>
              <a:defRPr sz="6900" b="1"/>
            </a:lvl2pPr>
            <a:lvl3pPr marL="3134684" indent="0">
              <a:buNone/>
              <a:defRPr sz="6200" b="1"/>
            </a:lvl3pPr>
            <a:lvl4pPr marL="4702027" indent="0">
              <a:buNone/>
              <a:defRPr sz="5500" b="1"/>
            </a:lvl4pPr>
            <a:lvl5pPr marL="6269369" indent="0">
              <a:buNone/>
              <a:defRPr sz="5500" b="1"/>
            </a:lvl5pPr>
            <a:lvl6pPr marL="7836711" indent="0">
              <a:buNone/>
              <a:defRPr sz="5500" b="1"/>
            </a:lvl6pPr>
            <a:lvl7pPr marL="9404053" indent="0">
              <a:buNone/>
              <a:defRPr sz="5500" b="1"/>
            </a:lvl7pPr>
            <a:lvl8pPr marL="10971395" indent="0">
              <a:buNone/>
              <a:defRPr sz="5500" b="1"/>
            </a:lvl8pPr>
            <a:lvl9pPr marL="12538739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6959601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42" indent="0">
              <a:buNone/>
              <a:defRPr sz="6900" b="1"/>
            </a:lvl2pPr>
            <a:lvl3pPr marL="3134684" indent="0">
              <a:buNone/>
              <a:defRPr sz="6200" b="1"/>
            </a:lvl3pPr>
            <a:lvl4pPr marL="4702027" indent="0">
              <a:buNone/>
              <a:defRPr sz="5500" b="1"/>
            </a:lvl4pPr>
            <a:lvl5pPr marL="6269369" indent="0">
              <a:buNone/>
              <a:defRPr sz="5500" b="1"/>
            </a:lvl5pPr>
            <a:lvl6pPr marL="7836711" indent="0">
              <a:buNone/>
              <a:defRPr sz="5500" b="1"/>
            </a:lvl6pPr>
            <a:lvl7pPr marL="9404053" indent="0">
              <a:buNone/>
              <a:defRPr sz="5500" b="1"/>
            </a:lvl7pPr>
            <a:lvl8pPr marL="10971395" indent="0">
              <a:buNone/>
              <a:defRPr sz="5500" b="1"/>
            </a:lvl8pPr>
            <a:lvl9pPr marL="12538739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1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FA61-91D0-834E-B0DF-8EC78DCF7DD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661-348A-674B-9C63-8ABBFB81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FA61-91D0-834E-B0DF-8EC78DCF7DD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661-348A-674B-9C63-8ABBFB81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FA61-91D0-834E-B0DF-8EC78DCF7DD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661-348A-674B-9C63-8ABBFB81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3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3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342" indent="0">
              <a:buNone/>
              <a:defRPr sz="4100"/>
            </a:lvl2pPr>
            <a:lvl3pPr marL="3134684" indent="0">
              <a:buNone/>
              <a:defRPr sz="3400"/>
            </a:lvl3pPr>
            <a:lvl4pPr marL="4702027" indent="0">
              <a:buNone/>
              <a:defRPr sz="3100"/>
            </a:lvl4pPr>
            <a:lvl5pPr marL="6269369" indent="0">
              <a:buNone/>
              <a:defRPr sz="3100"/>
            </a:lvl5pPr>
            <a:lvl6pPr marL="7836711" indent="0">
              <a:buNone/>
              <a:defRPr sz="3100"/>
            </a:lvl6pPr>
            <a:lvl7pPr marL="9404053" indent="0">
              <a:buNone/>
              <a:defRPr sz="3100"/>
            </a:lvl7pPr>
            <a:lvl8pPr marL="10971395" indent="0">
              <a:buNone/>
              <a:defRPr sz="3100"/>
            </a:lvl8pPr>
            <a:lvl9pPr marL="12538739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FA61-91D0-834E-B0DF-8EC78DCF7DD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661-348A-674B-9C63-8ABBFB81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1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342" indent="0">
              <a:buNone/>
              <a:defRPr sz="9600"/>
            </a:lvl2pPr>
            <a:lvl3pPr marL="3134684" indent="0">
              <a:buNone/>
              <a:defRPr sz="8200"/>
            </a:lvl3pPr>
            <a:lvl4pPr marL="4702027" indent="0">
              <a:buNone/>
              <a:defRPr sz="6900"/>
            </a:lvl4pPr>
            <a:lvl5pPr marL="6269369" indent="0">
              <a:buNone/>
              <a:defRPr sz="6900"/>
            </a:lvl5pPr>
            <a:lvl6pPr marL="7836711" indent="0">
              <a:buNone/>
              <a:defRPr sz="6900"/>
            </a:lvl6pPr>
            <a:lvl7pPr marL="9404053" indent="0">
              <a:buNone/>
              <a:defRPr sz="6900"/>
            </a:lvl7pPr>
            <a:lvl8pPr marL="10971395" indent="0">
              <a:buNone/>
              <a:defRPr sz="6900"/>
            </a:lvl8pPr>
            <a:lvl9pPr marL="12538739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342" indent="0">
              <a:buNone/>
              <a:defRPr sz="4100"/>
            </a:lvl2pPr>
            <a:lvl3pPr marL="3134684" indent="0">
              <a:buNone/>
              <a:defRPr sz="3400"/>
            </a:lvl3pPr>
            <a:lvl4pPr marL="4702027" indent="0">
              <a:buNone/>
              <a:defRPr sz="3100"/>
            </a:lvl4pPr>
            <a:lvl5pPr marL="6269369" indent="0">
              <a:buNone/>
              <a:defRPr sz="3100"/>
            </a:lvl5pPr>
            <a:lvl6pPr marL="7836711" indent="0">
              <a:buNone/>
              <a:defRPr sz="3100"/>
            </a:lvl6pPr>
            <a:lvl7pPr marL="9404053" indent="0">
              <a:buNone/>
              <a:defRPr sz="3100"/>
            </a:lvl7pPr>
            <a:lvl8pPr marL="10971395" indent="0">
              <a:buNone/>
              <a:defRPr sz="3100"/>
            </a:lvl8pPr>
            <a:lvl9pPr marL="12538739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FA61-91D0-834E-B0DF-8EC78DCF7DD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661-348A-674B-9C63-8ABBFB81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468" tIns="156734" rIns="313468" bIns="15673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468" tIns="156734" rIns="313468" bIns="15673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468" tIns="156734" rIns="313468" bIns="156734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FA61-91D0-834E-B0DF-8EC78DCF7DD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468" tIns="156734" rIns="313468" bIns="156734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468" tIns="156734" rIns="313468" bIns="156734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9661-348A-674B-9C63-8ABBFB81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5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342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507" indent="-1175507" algn="l" defTabSz="1567342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931" indent="-979589" algn="l" defTabSz="1567342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356" indent="-783671" algn="l" defTabSz="156734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698" indent="-783671" algn="l" defTabSz="1567342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040" indent="-783671" algn="l" defTabSz="1567342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383" indent="-783671" algn="l" defTabSz="156734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25" indent="-783671" algn="l" defTabSz="156734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67" indent="-783671" algn="l" defTabSz="156734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409" indent="-783671" algn="l" defTabSz="1567342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34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342" algn="l" defTabSz="156734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684" algn="l" defTabSz="156734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027" algn="l" defTabSz="156734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369" algn="l" defTabSz="156734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711" algn="l" defTabSz="156734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053" algn="l" defTabSz="156734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95" algn="l" defTabSz="156734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39" algn="l" defTabSz="1567342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20.png"/><Relationship Id="rId21" Type="http://schemas.microsoft.com/office/2007/relationships/hdphoto" Target="../media/hdphoto1.wdp"/><Relationship Id="rId34" Type="http://schemas.openxmlformats.org/officeDocument/2006/relationships/image" Target="../media/image24.png"/><Relationship Id="rId42" Type="http://schemas.openxmlformats.org/officeDocument/2006/relationships/image" Target="../media/image27.png"/><Relationship Id="rId47" Type="http://schemas.openxmlformats.org/officeDocument/2006/relationships/image" Target="../media/image38.png"/><Relationship Id="rId50" Type="http://schemas.openxmlformats.org/officeDocument/2006/relationships/image" Target="../media/image41.png"/><Relationship Id="rId63" Type="http://schemas.openxmlformats.org/officeDocument/2006/relationships/image" Target="../media/image420.png"/><Relationship Id="rId68" Type="http://schemas.openxmlformats.org/officeDocument/2006/relationships/image" Target="../media/image35.png"/><Relationship Id="rId84" Type="http://schemas.openxmlformats.org/officeDocument/2006/relationships/image" Target="../media/image61.png"/><Relationship Id="rId89" Type="http://schemas.openxmlformats.org/officeDocument/2006/relationships/image" Target="../media/image66.png"/><Relationship Id="rId7" Type="http://schemas.openxmlformats.org/officeDocument/2006/relationships/image" Target="../media/image6.png"/><Relationship Id="rId71" Type="http://schemas.openxmlformats.org/officeDocument/2006/relationships/image" Target="../media/image42.png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6.png"/><Relationship Id="rId41" Type="http://schemas.openxmlformats.org/officeDocument/2006/relationships/image" Target="../media/image26.png"/><Relationship Id="rId62" Type="http://schemas.openxmlformats.org/officeDocument/2006/relationships/image" Target="../media/image410.png"/><Relationship Id="rId70" Type="http://schemas.openxmlformats.org/officeDocument/2006/relationships/image" Target="../media/image39.png"/><Relationship Id="rId83" Type="http://schemas.openxmlformats.org/officeDocument/2006/relationships/image" Target="../media/image60.png"/><Relationship Id="rId88" Type="http://schemas.openxmlformats.org/officeDocument/2006/relationships/image" Target="../media/image65.png"/><Relationship Id="rId91" Type="http://schemas.openxmlformats.org/officeDocument/2006/relationships/image" Target="../media/image45.jpg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32" Type="http://schemas.openxmlformats.org/officeDocument/2006/relationships/image" Target="../media/image22.png"/><Relationship Id="rId40" Type="http://schemas.openxmlformats.org/officeDocument/2006/relationships/image" Target="../media/image25.png"/><Relationship Id="rId53" Type="http://schemas.openxmlformats.org/officeDocument/2006/relationships/image" Target="../media/image32.png"/><Relationship Id="rId66" Type="http://schemas.openxmlformats.org/officeDocument/2006/relationships/image" Target="../media/image330.png"/><Relationship Id="rId87" Type="http://schemas.openxmlformats.org/officeDocument/2006/relationships/image" Target="../media/image6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49" Type="http://schemas.openxmlformats.org/officeDocument/2006/relationships/image" Target="../media/image40.png"/><Relationship Id="rId61" Type="http://schemas.openxmlformats.org/officeDocument/2006/relationships/image" Target="../media/image400.png"/><Relationship Id="rId90" Type="http://schemas.openxmlformats.org/officeDocument/2006/relationships/image" Target="../media/image67.png"/><Relationship Id="rId95" Type="http://schemas.openxmlformats.org/officeDocument/2006/relationships/image" Target="../media/image49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1.png"/><Relationship Id="rId44" Type="http://schemas.openxmlformats.org/officeDocument/2006/relationships/image" Target="../media/image30.png"/><Relationship Id="rId52" Type="http://schemas.openxmlformats.org/officeDocument/2006/relationships/image" Target="../media/image43.png"/><Relationship Id="rId65" Type="http://schemas.openxmlformats.org/officeDocument/2006/relationships/image" Target="../media/image320.png"/><Relationship Id="rId86" Type="http://schemas.openxmlformats.org/officeDocument/2006/relationships/image" Target="../media/image63.png"/><Relationship Id="rId94" Type="http://schemas.openxmlformats.org/officeDocument/2006/relationships/image" Target="../media/image48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43" Type="http://schemas.openxmlformats.org/officeDocument/2006/relationships/image" Target="../media/image28.png"/><Relationship Id="rId64" Type="http://schemas.openxmlformats.org/officeDocument/2006/relationships/image" Target="../media/image33.png"/><Relationship Id="rId69" Type="http://schemas.openxmlformats.org/officeDocument/2006/relationships/image" Target="../media/image36.png"/><Relationship Id="rId8" Type="http://schemas.openxmlformats.org/officeDocument/2006/relationships/image" Target="../media/image7.png"/><Relationship Id="rId51" Type="http://schemas.openxmlformats.org/officeDocument/2006/relationships/image" Target="../media/image31.png"/><Relationship Id="rId72" Type="http://schemas.openxmlformats.org/officeDocument/2006/relationships/image" Target="../media/image44.png"/><Relationship Id="rId85" Type="http://schemas.openxmlformats.org/officeDocument/2006/relationships/image" Target="../media/image62.png"/><Relationship Id="rId93" Type="http://schemas.openxmlformats.org/officeDocument/2006/relationships/image" Target="../media/image4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8.png"/><Relationship Id="rId33" Type="http://schemas.openxmlformats.org/officeDocument/2006/relationships/image" Target="../media/image23.png"/><Relationship Id="rId38" Type="http://schemas.openxmlformats.org/officeDocument/2006/relationships/image" Target="../media/image29.png"/><Relationship Id="rId46" Type="http://schemas.openxmlformats.org/officeDocument/2006/relationships/image" Target="../media/image37.png"/><Relationship Id="rId67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2292715" y="17111744"/>
                <a:ext cx="7350667" cy="993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15" y="17111744"/>
                <a:ext cx="7350667" cy="9936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5" name="Rectangle 10"/>
          <p:cNvSpPr/>
          <p:nvPr/>
        </p:nvSpPr>
        <p:spPr>
          <a:xfrm>
            <a:off x="13398285" y="18520979"/>
            <a:ext cx="2234489" cy="169092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Rectangle 94"/>
          <p:cNvSpPr/>
          <p:nvPr/>
        </p:nvSpPr>
        <p:spPr>
          <a:xfrm>
            <a:off x="1178" y="2134719"/>
            <a:ext cx="10970057" cy="742511"/>
          </a:xfrm>
          <a:prstGeom prst="rect">
            <a:avLst/>
          </a:prstGeom>
          <a:solidFill>
            <a:srgbClr val="990000"/>
          </a:solidFill>
          <a:ln>
            <a:solidFill>
              <a:srgbClr val="464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8373" tIns="39187" rIns="78373" bIns="39187" rtlCol="0" anchor="ctr"/>
          <a:lstStyle/>
          <a:p>
            <a:pPr algn="ctr"/>
            <a:r>
              <a:rPr lang="en-US" sz="3800" dirty="0" smtClean="0">
                <a:latin typeface="Verdana"/>
                <a:cs typeface="Verdana"/>
              </a:rPr>
              <a:t>Proposed Device</a:t>
            </a:r>
            <a:endParaRPr lang="en-US" sz="3800" dirty="0">
              <a:latin typeface="Verdana"/>
              <a:cs typeface="Verdan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978118" y="2136153"/>
            <a:ext cx="10970057" cy="742511"/>
          </a:xfrm>
          <a:prstGeom prst="rect">
            <a:avLst/>
          </a:prstGeom>
          <a:solidFill>
            <a:srgbClr val="990000"/>
          </a:solidFill>
          <a:ln>
            <a:solidFill>
              <a:srgbClr val="464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8373" tIns="39187" rIns="78373" bIns="39187" rtlCol="0" anchor="ctr"/>
          <a:lstStyle/>
          <a:p>
            <a:pPr algn="ctr"/>
            <a:r>
              <a:rPr lang="en-US" sz="3800" dirty="0" smtClean="0">
                <a:latin typeface="Verdana"/>
                <a:cs typeface="Verdana"/>
              </a:rPr>
              <a:t>Analysis of the Device</a:t>
            </a:r>
            <a:endParaRPr lang="en-US" sz="3800" dirty="0">
              <a:latin typeface="Verdana"/>
              <a:cs typeface="Verdan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1953853" y="2136296"/>
            <a:ext cx="10970057" cy="742511"/>
          </a:xfrm>
          <a:prstGeom prst="rect">
            <a:avLst/>
          </a:prstGeom>
          <a:solidFill>
            <a:srgbClr val="990000"/>
          </a:solidFill>
          <a:ln>
            <a:solidFill>
              <a:srgbClr val="464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8373" tIns="39187" rIns="78373" bIns="39187" rtlCol="0" anchor="ctr"/>
          <a:lstStyle/>
          <a:p>
            <a:pPr algn="ctr"/>
            <a:r>
              <a:rPr lang="en-US" sz="3800" dirty="0" smtClean="0">
                <a:latin typeface="Verdana"/>
                <a:cs typeface="Verdana"/>
              </a:rPr>
              <a:t>Experiments</a:t>
            </a:r>
            <a:endParaRPr lang="en-US" sz="3800" dirty="0">
              <a:latin typeface="Verdana"/>
              <a:cs typeface="Verdana"/>
            </a:endParaRPr>
          </a:p>
        </p:txBody>
      </p:sp>
      <p:sp>
        <p:nvSpPr>
          <p:cNvPr id="100" name="Line 13"/>
          <p:cNvSpPr>
            <a:spLocks noChangeShapeType="1"/>
          </p:cNvSpPr>
          <p:nvPr/>
        </p:nvSpPr>
        <p:spPr bwMode="auto">
          <a:xfrm>
            <a:off x="10971235" y="2134719"/>
            <a:ext cx="1156" cy="19819120"/>
          </a:xfrm>
          <a:prstGeom prst="line">
            <a:avLst/>
          </a:prstGeom>
          <a:noFill/>
          <a:ln w="12600">
            <a:solidFill>
              <a:srgbClr val="46464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8373" tIns="39187" rIns="78373" bIns="39187"/>
          <a:lstStyle/>
          <a:p>
            <a:endParaRPr lang="en-US"/>
          </a:p>
        </p:txBody>
      </p:sp>
      <p:sp>
        <p:nvSpPr>
          <p:cNvPr id="132" name="Rectangle 30"/>
          <p:cNvSpPr>
            <a:spLocks noChangeArrowheads="1"/>
          </p:cNvSpPr>
          <p:nvPr/>
        </p:nvSpPr>
        <p:spPr bwMode="auto">
          <a:xfrm>
            <a:off x="22112320" y="3317764"/>
            <a:ext cx="10848188" cy="99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0" tIns="33425" rIns="64280" bIns="33425"/>
          <a:lstStyle/>
          <a:p>
            <a:pPr algn="ctr" defTabSz="326555">
              <a:lnSpc>
                <a:spcPct val="101000"/>
              </a:lnSpc>
              <a:spcBef>
                <a:spcPts val="2143"/>
              </a:spcBef>
              <a:tabLst>
                <a:tab pos="0" algn="l"/>
                <a:tab pos="653110" algn="l"/>
                <a:tab pos="1306220" algn="l"/>
                <a:tab pos="1959331" algn="l"/>
                <a:tab pos="2612441" algn="l"/>
                <a:tab pos="3265551" algn="l"/>
                <a:tab pos="3918661" algn="l"/>
                <a:tab pos="4571771" algn="l"/>
                <a:tab pos="5224882" algn="l"/>
                <a:tab pos="5877992" algn="l"/>
                <a:tab pos="6531102" algn="l"/>
                <a:tab pos="7184212" algn="l"/>
                <a:tab pos="7238638" algn="l"/>
                <a:tab pos="7755684" algn="l"/>
                <a:tab pos="8272729" algn="l"/>
                <a:tab pos="8789775" algn="l"/>
                <a:tab pos="9306820" algn="l"/>
              </a:tabLst>
            </a:pPr>
            <a:endParaRPr lang="en-GB" sz="3000" b="1" dirty="0">
              <a:solidFill>
                <a:srgbClr val="464646"/>
              </a:solidFill>
              <a:latin typeface="Verdana" charset="0"/>
              <a:cs typeface="Times New Roman" charset="0"/>
            </a:endParaRPr>
          </a:p>
        </p:txBody>
      </p:sp>
      <p:sp>
        <p:nvSpPr>
          <p:cNvPr id="174" name="Line 13"/>
          <p:cNvSpPr>
            <a:spLocks noChangeShapeType="1"/>
          </p:cNvSpPr>
          <p:nvPr/>
        </p:nvSpPr>
        <p:spPr bwMode="auto">
          <a:xfrm flipH="1">
            <a:off x="21948176" y="2136296"/>
            <a:ext cx="0" cy="19817542"/>
          </a:xfrm>
          <a:prstGeom prst="line">
            <a:avLst/>
          </a:prstGeom>
          <a:noFill/>
          <a:ln w="12600">
            <a:solidFill>
              <a:srgbClr val="46464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8373" tIns="39187" rIns="78373" bIns="39187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Rectangle 254"/>
              <p:cNvSpPr>
                <a:spLocks noChangeArrowheads="1"/>
              </p:cNvSpPr>
              <p:nvPr/>
            </p:nvSpPr>
            <p:spPr bwMode="auto">
              <a:xfrm>
                <a:off x="342705" y="3244463"/>
                <a:ext cx="10382445" cy="4151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4280" tIns="33425" rIns="64280" bIns="33425"/>
              <a:lstStyle/>
              <a:p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propose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compact photometric stereo system </a:t>
                </a:r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with a light ring of radius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 </a:t>
                </a:r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camera placed at the center of the </a:t>
                </a:r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ring seeking </a:t>
                </a:r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to </a:t>
                </a:r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sense a </a:t>
                </a:r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scene whose depth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is significantly larger than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</a:t>
                </a:r>
              </a:p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US" sz="2400" dirty="0" smtClean="0">
                    <a:solidFill>
                      <a:srgbClr val="0000FF"/>
                    </a:solidFill>
                    <a:latin typeface="Verdana" charset="0"/>
                  </a:rPr>
                  <a:t>characterize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Verdana" charset="0"/>
                  </a:rPr>
                  <a:t>the system’s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Verdana" charset="0"/>
                  </a:rPr>
                  <a:t>performance</a:t>
                </a:r>
                <a:r>
                  <a:rPr lang="en-US" sz="2400" dirty="0" smtClean="0">
                    <a:latin typeface="Verdana" charset="0"/>
                  </a:rPr>
                  <a:t>.</a:t>
                </a:r>
                <a:endParaRPr lang="en-GB" sz="2400" dirty="0">
                  <a:solidFill>
                    <a:srgbClr val="000000"/>
                  </a:solidFill>
                  <a:latin typeface="Verdana" charset="0"/>
                </a:endParaRPr>
              </a:p>
            </p:txBody>
          </p:sp>
        </mc:Choice>
        <mc:Fallback>
          <p:sp>
            <p:nvSpPr>
              <p:cNvPr id="229" name="Rectangle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705" y="3244463"/>
                <a:ext cx="10382445" cy="4151142"/>
              </a:xfrm>
              <a:prstGeom prst="rect">
                <a:avLst/>
              </a:prstGeom>
              <a:blipFill rotWithShape="0">
                <a:blip r:embed="rId3"/>
                <a:stretch>
                  <a:fillRect l="-1174" t="-1468" r="-21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2310060" y="20529561"/>
            <a:ext cx="10334810" cy="1296999"/>
          </a:xfrm>
          <a:prstGeom prst="rect">
            <a:avLst/>
          </a:prstGeom>
          <a:noFill/>
          <a:ln>
            <a:solidFill>
              <a:srgbClr val="464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507970" y="20518540"/>
            <a:ext cx="3108192" cy="6812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464646"/>
                </a:solidFill>
                <a:latin typeface="Verdana"/>
                <a:cs typeface="Verdana"/>
              </a:rPr>
              <a:t>Reference</a:t>
            </a:r>
            <a:endParaRPr lang="en-US" sz="2400" b="1" dirty="0">
              <a:solidFill>
                <a:srgbClr val="464646"/>
              </a:solidFill>
              <a:latin typeface="Verdana"/>
              <a:cs typeface="Verdana"/>
            </a:endParaRPr>
          </a:p>
        </p:txBody>
      </p:sp>
      <p:sp>
        <p:nvSpPr>
          <p:cNvPr id="24" name="Rectangle 254"/>
          <p:cNvSpPr>
            <a:spLocks noChangeArrowheads="1"/>
          </p:cNvSpPr>
          <p:nvPr/>
        </p:nvSpPr>
        <p:spPr bwMode="auto">
          <a:xfrm>
            <a:off x="22536019" y="21108472"/>
            <a:ext cx="10740684" cy="142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4997" tIns="38998" rIns="74997" bIns="38998"/>
          <a:lstStyle/>
          <a:p>
            <a:pPr defTabSz="381000">
              <a:lnSpc>
                <a:spcPct val="101000"/>
              </a:lnSpc>
              <a:spcBef>
                <a:spcPts val="838"/>
              </a:spcBef>
              <a:tabLst>
                <a:tab pos="0" algn="l"/>
                <a:tab pos="762000" algn="l"/>
                <a:tab pos="1524000" algn="l"/>
                <a:tab pos="2286000" algn="l"/>
                <a:tab pos="3048000" algn="l"/>
                <a:tab pos="3810000" algn="l"/>
                <a:tab pos="4572000" algn="l"/>
                <a:tab pos="5334000" algn="l"/>
                <a:tab pos="6096000" algn="l"/>
                <a:tab pos="6858000" algn="l"/>
                <a:tab pos="7620000" algn="l"/>
                <a:tab pos="8382000" algn="l"/>
                <a:tab pos="8445500" algn="l"/>
                <a:tab pos="9048750" algn="l"/>
                <a:tab pos="9652000" algn="l"/>
                <a:tab pos="10255250" algn="l"/>
                <a:tab pos="10858500" algn="l"/>
              </a:tabLst>
            </a:pPr>
            <a:r>
              <a:rPr lang="sv-SE" sz="2000" dirty="0">
                <a:solidFill>
                  <a:srgbClr val="000000"/>
                </a:solidFill>
                <a:latin typeface="Verdana" charset="0"/>
              </a:rPr>
              <a:t>Ondrej Drbohlav and Mike </a:t>
            </a:r>
            <a:r>
              <a:rPr lang="sv-SE" sz="2000" dirty="0" smtClean="0">
                <a:solidFill>
                  <a:srgbClr val="000000"/>
                </a:solidFill>
                <a:latin typeface="Verdana" charset="0"/>
              </a:rPr>
              <a:t>Chantler</a:t>
            </a:r>
            <a:r>
              <a:rPr lang="en-GB" sz="2000" dirty="0">
                <a:solidFill>
                  <a:srgbClr val="000000"/>
                </a:solidFill>
                <a:latin typeface="Verdana" charset="0"/>
              </a:rPr>
              <a:t>,</a:t>
            </a:r>
            <a:r>
              <a:rPr lang="en-GB" sz="2000" dirty="0" smtClean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Verdana" charset="0"/>
              </a:rPr>
              <a:t>"On optimal light configurations in photometric stereo." </a:t>
            </a:r>
            <a:r>
              <a:rPr lang="en-GB" sz="2000" dirty="0" smtClean="0">
                <a:solidFill>
                  <a:srgbClr val="000000"/>
                </a:solidFill>
                <a:latin typeface="Verdana" charset="0"/>
              </a:rPr>
              <a:t>ICCV 2005</a:t>
            </a:r>
            <a:endParaRPr lang="en-GB" sz="600" dirty="0" smtClean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171407" y="7901426"/>
            <a:ext cx="8373971" cy="5450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8373" tIns="39187" rIns="78373" bIns="39187" rtlCol="0" anchor="ctr"/>
          <a:lstStyle/>
          <a:p>
            <a:pPr algn="ctr"/>
            <a:r>
              <a:rPr lang="en-US" sz="3000" b="1" dirty="0" smtClean="0">
                <a:solidFill>
                  <a:srgbClr val="464646"/>
                </a:solidFill>
                <a:latin typeface="Verdana"/>
                <a:cs typeface="Verdana"/>
              </a:rPr>
              <a:t>Contributions</a:t>
            </a:r>
            <a:endParaRPr lang="en-US" sz="3000" b="1" dirty="0">
              <a:solidFill>
                <a:srgbClr val="464646"/>
              </a:solidFill>
              <a:latin typeface="Verdana"/>
              <a:cs typeface="Verdan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ectangle 254"/>
              <p:cNvSpPr>
                <a:spLocks noChangeArrowheads="1"/>
              </p:cNvSpPr>
              <p:nvPr/>
            </p:nvSpPr>
            <p:spPr bwMode="auto">
              <a:xfrm>
                <a:off x="342706" y="8484367"/>
                <a:ext cx="10287000" cy="6177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4280" tIns="33425" rIns="64280" bIns="33425"/>
              <a:lstStyle/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GB" sz="2400" dirty="0" smtClean="0">
                    <a:latin typeface="Verdana" charset="0"/>
                  </a:rPr>
                  <a:t>We provide a specific dependence of the error on system parameters like </a:t>
                </a:r>
              </a:p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GB" sz="2400" dirty="0">
                    <a:latin typeface="Verdana" charset="0"/>
                  </a:rPr>
                  <a:t>	</a:t>
                </a:r>
                <a:r>
                  <a:rPr lang="en-GB" sz="2400" dirty="0" smtClean="0">
                    <a:latin typeface="Verdana" charset="0"/>
                  </a:rPr>
                  <a:t>	radius of the light ring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latin typeface="Verdana" charset="0"/>
                  </a:rPr>
                  <a:t> (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Verdana" charset="0"/>
                  </a:rPr>
                  <a:t>error</a:t>
                </a:r>
                <a:r>
                  <a:rPr lang="en-US" sz="2400" dirty="0" smtClean="0">
                    <a:latin typeface="Verdan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∝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1/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Verdana" charset="0"/>
                  </a:rPr>
                  <a:t>)</a:t>
                </a:r>
              </a:p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GB" sz="2400" dirty="0" smtClean="0">
                    <a:latin typeface="Verdana" charset="0"/>
                  </a:rPr>
                  <a:t>		the number of lights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Verdana" charset="0"/>
                  </a:rPr>
                  <a:t> (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Verdana" charset="0"/>
                  </a:rPr>
                  <a:t>error</a:t>
                </a:r>
                <a:r>
                  <a:rPr lang="en-US" sz="2400" dirty="0" smtClean="0">
                    <a:latin typeface="Verdan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∝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1/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Verdana" charset="0"/>
                  </a:rPr>
                  <a:t>)</a:t>
                </a:r>
              </a:p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GB" sz="2400" dirty="0" smtClean="0">
                    <a:latin typeface="Verdana" charset="0"/>
                  </a:rPr>
                  <a:t>		variance of measurement noise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 smtClean="0">
                    <a:latin typeface="Verdana" charset="0"/>
                  </a:rPr>
                  <a:t> (</a:t>
                </a:r>
                <a:r>
                  <a:rPr lang="en-US" sz="2400" b="0" dirty="0" smtClean="0">
                    <a:solidFill>
                      <a:srgbClr val="0000FF"/>
                    </a:solidFill>
                    <a:latin typeface="Verdana" charset="0"/>
                  </a:rPr>
                  <a:t>error</a:t>
                </a:r>
                <a:r>
                  <a:rPr lang="en-US" sz="2400" b="0" dirty="0" smtClean="0">
                    <a:latin typeface="Verdan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∝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 smtClean="0">
                    <a:latin typeface="Verdana" charset="0"/>
                  </a:rPr>
                  <a:t>)</a:t>
                </a:r>
              </a:p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GB" sz="2400" dirty="0" smtClean="0">
                    <a:latin typeface="Verdana" charset="0"/>
                  </a:rPr>
                  <a:t>		the mismatch between real depth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>
                    <a:latin typeface="Verdana" charset="0"/>
                  </a:rPr>
                  <a:t> </a:t>
                </a:r>
              </a:p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GB" sz="2400" dirty="0">
                    <a:latin typeface="Verdana" charset="0"/>
                  </a:rPr>
                  <a:t>	</a:t>
                </a:r>
                <a:r>
                  <a:rPr lang="en-GB" sz="2400" dirty="0" smtClean="0">
                    <a:latin typeface="Verdana" charset="0"/>
                  </a:rPr>
                  <a:t>	</a:t>
                </a:r>
                <a:r>
                  <a:rPr lang="en-GB" sz="2400" dirty="0" smtClean="0">
                    <a:latin typeface="Verdana" charset="0"/>
                  </a:rPr>
                  <a:t>and </a:t>
                </a:r>
                <a:r>
                  <a:rPr lang="en-GB" sz="2400" dirty="0" smtClean="0">
                    <a:latin typeface="Verdana" charset="0"/>
                  </a:rPr>
                  <a:t>light calibrated depth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endParaRPr lang="en-GB" sz="2400" dirty="0" smtClean="0">
                  <a:latin typeface="Verdana" charset="0"/>
                </a:endParaRPr>
              </a:p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GB" sz="1100" dirty="0" smtClean="0">
                    <a:latin typeface="Verdana" charset="0"/>
                  </a:rPr>
                  <a:t>  </a:t>
                </a:r>
              </a:p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US" sz="2400" dirty="0">
                    <a:latin typeface="Verdana" charset="0"/>
                  </a:rPr>
                  <a:t>This allows us to study the impact of various design factors on the </a:t>
                </a:r>
                <a:r>
                  <a:rPr lang="en-US" sz="2400" dirty="0" smtClean="0">
                    <a:latin typeface="Verdana" charset="0"/>
                  </a:rPr>
                  <a:t>system’s performance </a:t>
                </a:r>
                <a:r>
                  <a:rPr lang="en-GB" sz="2400" dirty="0">
                    <a:latin typeface="Verdana" charset="0"/>
                  </a:rPr>
                  <a:t>		</a:t>
                </a:r>
                <a:endParaRPr lang="en-GB" sz="2400" dirty="0" smtClean="0">
                  <a:latin typeface="Verdana" charset="0"/>
                </a:endParaRPr>
              </a:p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GB" sz="2400" dirty="0">
                    <a:latin typeface="Verdana" charset="0"/>
                  </a:rPr>
                  <a:t>	</a:t>
                </a:r>
                <a:r>
                  <a:rPr lang="en-GB" sz="2400" dirty="0" smtClean="0">
                    <a:latin typeface="Verdana" charset="0"/>
                  </a:rPr>
                  <a:t>	</a:t>
                </a:r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tradeoff </a:t>
                </a:r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between camera quality/price (𝜎), </a:t>
                </a:r>
                <a:endParaRPr lang="en-US" sz="2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compactness </a:t>
                </a:r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(𝑟</a:t>
                </a:r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), acquisition </a:t>
                </a:r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time (𝑛), and power (𝑛</a:t>
                </a:r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prediction of the range </a:t>
                </a:r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of the depth where error is </a:t>
                </a:r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tolerable </a:t>
                </a:r>
                <a:endParaRPr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	confidence </a:t>
                </a:r>
                <a:r>
                  <a:rPr lang="en-US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 of the system’s </a:t>
                </a:r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performance</a:t>
                </a:r>
                <a:endParaRPr lang="en-GB" sz="2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endParaRPr lang="en-GB" sz="2400" dirty="0" smtClean="0">
                  <a:latin typeface="Verdana" charset="0"/>
                </a:endParaRPr>
              </a:p>
            </p:txBody>
          </p:sp>
        </mc:Choice>
        <mc:Fallback>
          <p:sp>
            <p:nvSpPr>
              <p:cNvPr id="196" name="Rectangle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706" y="8484367"/>
                <a:ext cx="10287000" cy="6177328"/>
              </a:xfrm>
              <a:prstGeom prst="rect">
                <a:avLst/>
              </a:prstGeom>
              <a:blipFill rotWithShape="0">
                <a:blip r:embed="rId4"/>
                <a:stretch>
                  <a:fillRect l="-1185" t="-1481" r="-11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9"/>
          <p:cNvCxnSpPr/>
          <p:nvPr/>
        </p:nvCxnSpPr>
        <p:spPr>
          <a:xfrm flipV="1">
            <a:off x="2663481" y="7007331"/>
            <a:ext cx="548991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Dot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42" name="Group 10"/>
          <p:cNvGrpSpPr/>
          <p:nvPr/>
        </p:nvGrpSpPr>
        <p:grpSpPr>
          <a:xfrm>
            <a:off x="2061173" y="6899261"/>
            <a:ext cx="371758" cy="219302"/>
            <a:chOff x="304800" y="999898"/>
            <a:chExt cx="1075422" cy="634396"/>
          </a:xfrm>
          <a:solidFill>
            <a:sysClr val="window" lastClr="FFFFFF"/>
          </a:solidFill>
        </p:grpSpPr>
        <p:sp>
          <p:nvSpPr>
            <p:cNvPr id="143" name="Rectangle 135"/>
            <p:cNvSpPr>
              <a:spLocks noChangeArrowheads="1"/>
            </p:cNvSpPr>
            <p:nvPr/>
          </p:nvSpPr>
          <p:spPr bwMode="auto">
            <a:xfrm rot="5400000">
              <a:off x="1064018" y="1199374"/>
              <a:ext cx="393255" cy="239153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44" name="Rectangle 136"/>
            <p:cNvSpPr>
              <a:spLocks noChangeArrowheads="1"/>
            </p:cNvSpPr>
            <p:nvPr/>
          </p:nvSpPr>
          <p:spPr bwMode="auto">
            <a:xfrm rot="5400000">
              <a:off x="406938" y="897760"/>
              <a:ext cx="634396" cy="8386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"/>
              <p:cNvSpPr txBox="1"/>
              <p:nvPr/>
            </p:nvSpPr>
            <p:spPr>
              <a:xfrm>
                <a:off x="4617564" y="6981927"/>
                <a:ext cx="20871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kumimoji="1" lang="en-US" sz="1800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Scene depth </a:t>
                </a:r>
                <a14:m>
                  <m:oMath xmlns:m="http://schemas.openxmlformats.org/officeDocument/2006/math">
                    <m:r>
                      <a:rPr kumimoji="1" lang="en-US" sz="2400" i="1" dirty="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𝑑</m:t>
                    </m:r>
                  </m:oMath>
                </a14:m>
                <a:endParaRPr kumimoji="1" lang="en-US" sz="24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4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564" y="6981927"/>
                <a:ext cx="208715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332"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5"/>
          <p:cNvCxnSpPr/>
          <p:nvPr/>
        </p:nvCxnSpPr>
        <p:spPr>
          <a:xfrm flipV="1">
            <a:off x="2663481" y="5306415"/>
            <a:ext cx="5413719" cy="169340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Dot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7" name="Oval 18"/>
          <p:cNvSpPr/>
          <p:nvPr/>
        </p:nvSpPr>
        <p:spPr>
          <a:xfrm>
            <a:off x="2514600" y="6586955"/>
            <a:ext cx="298234" cy="783595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0" i="1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8" name="Sun 26"/>
          <p:cNvSpPr/>
          <p:nvPr/>
        </p:nvSpPr>
        <p:spPr>
          <a:xfrm>
            <a:off x="2439952" y="6801851"/>
            <a:ext cx="152400" cy="152400"/>
          </a:xfrm>
          <a:prstGeom prst="sun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Sun 26"/>
          <p:cNvSpPr/>
          <p:nvPr/>
        </p:nvSpPr>
        <p:spPr>
          <a:xfrm>
            <a:off x="2723312" y="7026745"/>
            <a:ext cx="152400" cy="152400"/>
          </a:xfrm>
          <a:prstGeom prst="sun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Sun 26"/>
          <p:cNvSpPr/>
          <p:nvPr/>
        </p:nvSpPr>
        <p:spPr>
          <a:xfrm>
            <a:off x="2495397" y="7211922"/>
            <a:ext cx="152400" cy="152400"/>
          </a:xfrm>
          <a:prstGeom prst="sun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97"/>
          <p:cNvCxnSpPr/>
          <p:nvPr/>
        </p:nvCxnSpPr>
        <p:spPr>
          <a:xfrm flipV="1">
            <a:off x="7910830" y="5123917"/>
            <a:ext cx="3810" cy="185483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Dot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2" name="Sun 26"/>
          <p:cNvSpPr/>
          <p:nvPr/>
        </p:nvSpPr>
        <p:spPr>
          <a:xfrm>
            <a:off x="2682240" y="6614085"/>
            <a:ext cx="152400" cy="152400"/>
          </a:xfrm>
          <a:prstGeom prst="sun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30"/>
              <p:cNvSpPr txBox="1"/>
              <p:nvPr/>
            </p:nvSpPr>
            <p:spPr>
              <a:xfrm>
                <a:off x="7962900" y="4885003"/>
                <a:ext cx="34290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sz="2800" i="1" dirty="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</m:oMath>
                </a14:m>
                <a:r>
                  <a:rPr kumimoji="1" lang="en-US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53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900" y="4885003"/>
                <a:ext cx="342900" cy="5132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33"/>
              <p:cNvSpPr txBox="1"/>
              <p:nvPr/>
            </p:nvSpPr>
            <p:spPr>
              <a:xfrm>
                <a:off x="7878451" y="5848291"/>
                <a:ext cx="16418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kumimoji="1" lang="en-US" sz="1800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Scene point </a:t>
                </a:r>
              </a:p>
              <a:p>
                <a:pPr/>
                <a:r>
                  <a:rPr kumimoji="1" lang="en-US" sz="1800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height </a:t>
                </a:r>
                <a14:m>
                  <m:oMath xmlns:m="http://schemas.openxmlformats.org/officeDocument/2006/math">
                    <m:r>
                      <a:rPr kumimoji="1" lang="en-US" sz="2400" i="1" dirty="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h</m:t>
                    </m:r>
                  </m:oMath>
                </a14:m>
                <a:endParaRPr kumimoji="1" lang="en-US" sz="24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5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451" y="5848291"/>
                <a:ext cx="1641863" cy="738664"/>
              </a:xfrm>
              <a:prstGeom prst="rect">
                <a:avLst/>
              </a:prstGeom>
              <a:blipFill rotWithShape="0">
                <a:blip r:embed="rId7"/>
                <a:stretch>
                  <a:fillRect l="-2963" t="-4098" r="-148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8"/>
          <p:cNvCxnSpPr/>
          <p:nvPr/>
        </p:nvCxnSpPr>
        <p:spPr>
          <a:xfrm flipH="1" flipV="1">
            <a:off x="2619248" y="6604839"/>
            <a:ext cx="41186" cy="40249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/>
            <a:tailEnd type="stealth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矩形 25"/>
              <p:cNvSpPr/>
              <p:nvPr/>
            </p:nvSpPr>
            <p:spPr>
              <a:xfrm>
                <a:off x="1160817" y="6062689"/>
                <a:ext cx="221457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sz="1800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Radius of the light ring </a:t>
                </a:r>
                <a14:m>
                  <m:oMath xmlns:m="http://schemas.openxmlformats.org/officeDocument/2006/math">
                    <m:r>
                      <a:rPr kumimoji="1" lang="en-US" sz="2400" i="1" dirty="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𝑟</m:t>
                    </m:r>
                  </m:oMath>
                </a14:m>
                <a:endParaRPr kumimoji="1" lang="en-US" sz="24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5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17" y="6062689"/>
                <a:ext cx="2214576" cy="738664"/>
              </a:xfrm>
              <a:prstGeom prst="rect">
                <a:avLst/>
              </a:prstGeom>
              <a:blipFill rotWithShape="0">
                <a:blip r:embed="rId8"/>
                <a:stretch>
                  <a:fillRect l="-2198" t="-49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フリーフォーム 35"/>
          <p:cNvSpPr/>
          <p:nvPr/>
        </p:nvSpPr>
        <p:spPr>
          <a:xfrm>
            <a:off x="7676434" y="4700597"/>
            <a:ext cx="667455" cy="2791850"/>
          </a:xfrm>
          <a:custGeom>
            <a:avLst/>
            <a:gdLst>
              <a:gd name="connsiteX0" fmla="*/ 126435 w 667455"/>
              <a:gd name="connsiteY0" fmla="*/ 0 h 2590800"/>
              <a:gd name="connsiteX1" fmla="*/ 233115 w 667455"/>
              <a:gd name="connsiteY1" fmla="*/ 601980 h 2590800"/>
              <a:gd name="connsiteX2" fmla="*/ 12135 w 667455"/>
              <a:gd name="connsiteY2" fmla="*/ 1569720 h 2590800"/>
              <a:gd name="connsiteX3" fmla="*/ 667455 w 667455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455" h="2590800">
                <a:moveTo>
                  <a:pt x="126435" y="0"/>
                </a:moveTo>
                <a:cubicBezTo>
                  <a:pt x="189300" y="170180"/>
                  <a:pt x="252165" y="340360"/>
                  <a:pt x="233115" y="601980"/>
                </a:cubicBezTo>
                <a:cubicBezTo>
                  <a:pt x="214065" y="863600"/>
                  <a:pt x="-60255" y="1238250"/>
                  <a:pt x="12135" y="1569720"/>
                </a:cubicBezTo>
                <a:cubicBezTo>
                  <a:pt x="84525" y="1901190"/>
                  <a:pt x="375990" y="2245995"/>
                  <a:pt x="667455" y="259080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6" name="Straight Connector 34"/>
          <p:cNvCxnSpPr/>
          <p:nvPr/>
        </p:nvCxnSpPr>
        <p:spPr>
          <a:xfrm flipV="1">
            <a:off x="2664150" y="5306415"/>
            <a:ext cx="5413050" cy="1693200"/>
          </a:xfrm>
          <a:prstGeom prst="line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63"/>
          <p:cNvSpPr/>
          <p:nvPr/>
        </p:nvSpPr>
        <p:spPr>
          <a:xfrm>
            <a:off x="1171407" y="14785341"/>
            <a:ext cx="8373971" cy="5450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8373" tIns="39187" rIns="78373" bIns="39187" rtlCol="0" anchor="ctr"/>
          <a:lstStyle/>
          <a:p>
            <a:pPr algn="ctr"/>
            <a:r>
              <a:rPr lang="en-US" sz="3000" b="1" dirty="0" smtClean="0">
                <a:solidFill>
                  <a:srgbClr val="464646"/>
                </a:solidFill>
                <a:latin typeface="Verdana"/>
                <a:cs typeface="Verdana"/>
              </a:rPr>
              <a:t>Sensing model</a:t>
            </a:r>
            <a:endParaRPr lang="en-US" sz="3000" b="1" dirty="0">
              <a:solidFill>
                <a:srgbClr val="464646"/>
              </a:solidFill>
              <a:latin typeface="Verdana"/>
              <a:cs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254"/>
              <p:cNvSpPr>
                <a:spLocks noChangeArrowheads="1"/>
              </p:cNvSpPr>
              <p:nvPr/>
            </p:nvSpPr>
            <p:spPr bwMode="auto">
              <a:xfrm>
                <a:off x="342706" y="15367004"/>
                <a:ext cx="10287000" cy="476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4280" tIns="33425" rIns="64280" bIns="33425"/>
              <a:lstStyle/>
              <a:p>
                <a:pPr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US" sz="2400" dirty="0" smtClean="0">
                    <a:latin typeface="Verdana" charset="0"/>
                  </a:rPr>
                  <a:t>A </a:t>
                </a:r>
                <a:r>
                  <a:rPr lang="en-US" sz="2400" dirty="0" err="1">
                    <a:latin typeface="Verdana" charset="0"/>
                  </a:rPr>
                  <a:t>Lambertian</a:t>
                </a:r>
                <a:r>
                  <a:rPr lang="en-US" sz="2400" dirty="0">
                    <a:latin typeface="Verdana" charset="0"/>
                  </a:rPr>
                  <a:t> scene </a:t>
                </a:r>
                <a:r>
                  <a:rPr lang="en-US" sz="2400" dirty="0" smtClean="0">
                    <a:latin typeface="Verdana" charset="0"/>
                  </a:rPr>
                  <a:t>point </a:t>
                </a:r>
                <a:r>
                  <a:rPr lang="en-US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dirty="0" smtClean="0">
                    <a:latin typeface="Verdana" charset="0"/>
                  </a:rPr>
                  <a:t> </a:t>
                </a:r>
                <a:r>
                  <a:rPr lang="en-US" sz="2400" dirty="0">
                    <a:latin typeface="Verdana" charset="0"/>
                  </a:rPr>
                  <a:t>at the location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𝐱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Verdana" charset="0"/>
                  </a:rPr>
                  <a:t> with </a:t>
                </a:r>
                <a:r>
                  <a:rPr lang="en-US" sz="2400" dirty="0">
                    <a:latin typeface="Verdana" charset="0"/>
                  </a:rPr>
                  <a:t>a surface </a:t>
                </a:r>
                <a:r>
                  <a:rPr lang="en-US" sz="2400" dirty="0" smtClean="0">
                    <a:latin typeface="Verdana" charset="0"/>
                  </a:rPr>
                  <a:t>normal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</a:rPr>
                      <m:t>𝐧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Verdana" charset="0"/>
                  </a:rPr>
                  <a:t> and diffuse albedo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𝜌</m:t>
                    </m:r>
                  </m:oMath>
                </a14:m>
                <a:r>
                  <a:rPr lang="en-US" sz="2400" dirty="0" smtClean="0">
                    <a:latin typeface="Verdana" charset="0"/>
                  </a:rPr>
                  <a:t> </a:t>
                </a:r>
                <a:r>
                  <a:rPr lang="en-US" sz="2400" dirty="0">
                    <a:latin typeface="Verdana" charset="0"/>
                  </a:rPr>
                  <a:t>shows an intensity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latin typeface="Verdana" charset="0"/>
                  </a:rPr>
                  <a:t> under a point light source at the location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/>
                      </a:rPr>
                      <m:t>𝐬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Verdana" charset="0"/>
                  </a:rPr>
                  <a:t> as:</a:t>
                </a:r>
              </a:p>
              <a:p>
                <a:pPr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endParaRPr lang="en-US" sz="2400" dirty="0">
                  <a:latin typeface="Verdana" charset="0"/>
                </a:endParaRPr>
              </a:p>
              <a:p>
                <a:pPr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endParaRPr lang="en-US" sz="2400" dirty="0" smtClean="0">
                  <a:latin typeface="Verdana" charset="0"/>
                </a:endParaRPr>
              </a:p>
              <a:p>
                <a:pPr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r>
                  <a:rPr lang="en-US" sz="2400" dirty="0" smtClean="0">
                    <a:latin typeface="Verdana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Verdana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sz="2400" dirty="0" smtClean="0">
                    <a:latin typeface="Verdana" charset="0"/>
                  </a:rPr>
                  <a:t>) different lightings, we have</a:t>
                </a:r>
                <a:endParaRPr lang="en-US" sz="2400" dirty="0">
                  <a:latin typeface="Verdana" charset="0"/>
                </a:endParaRPr>
              </a:p>
              <a:p>
                <a:pPr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endParaRPr lang="en-US" sz="2400" dirty="0" smtClean="0">
                  <a:latin typeface="Verdana" charset="0"/>
                </a:endParaRPr>
              </a:p>
              <a:p>
                <a:pPr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endParaRPr lang="en-US" sz="2400" dirty="0">
                  <a:latin typeface="Verdana" charset="0"/>
                </a:endParaRPr>
              </a:p>
              <a:p>
                <a:pPr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endParaRPr lang="en-US" sz="2400" dirty="0" smtClean="0">
                  <a:latin typeface="Verdana" charset="0"/>
                </a:endParaRPr>
              </a:p>
              <a:p>
                <a:pPr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endParaRPr kumimoji="1" lang="en-US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endParaRPr lang="en-GB" sz="2400" dirty="0" smtClean="0">
                  <a:solidFill>
                    <a:srgbClr val="000000"/>
                  </a:solidFill>
                  <a:latin typeface="Verdana" charset="0"/>
                </a:endParaRPr>
              </a:p>
              <a:p>
                <a:pPr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endParaRPr lang="en-GB" sz="2400" dirty="0">
                  <a:solidFill>
                    <a:srgbClr val="000000"/>
                  </a:solidFill>
                  <a:latin typeface="Verdana" charset="0"/>
                </a:endParaRPr>
              </a:p>
              <a:p>
                <a:pPr defTabSz="326555">
                  <a:lnSpc>
                    <a:spcPct val="101000"/>
                  </a:lnSpc>
                  <a:spcBef>
                    <a:spcPts val="718"/>
                  </a:spcBef>
                  <a:tabLst>
                    <a:tab pos="0" algn="l"/>
                    <a:tab pos="653110" algn="l"/>
                    <a:tab pos="1306220" algn="l"/>
                    <a:tab pos="1959331" algn="l"/>
                    <a:tab pos="2612441" algn="l"/>
                    <a:tab pos="3265551" algn="l"/>
                    <a:tab pos="3918661" algn="l"/>
                    <a:tab pos="4571771" algn="l"/>
                    <a:tab pos="5224882" algn="l"/>
                    <a:tab pos="5877992" algn="l"/>
                    <a:tab pos="6531102" algn="l"/>
                    <a:tab pos="7184212" algn="l"/>
                    <a:tab pos="7238638" algn="l"/>
                    <a:tab pos="7755684" algn="l"/>
                    <a:tab pos="8272729" algn="l"/>
                    <a:tab pos="8789775" algn="l"/>
                    <a:tab pos="9306820" algn="l"/>
                  </a:tabLst>
                </a:pPr>
                <a:endParaRPr lang="en-GB" sz="2400" dirty="0" smtClean="0">
                  <a:solidFill>
                    <a:srgbClr val="000000"/>
                  </a:solidFill>
                  <a:latin typeface="Verdana" charset="0"/>
                </a:endParaRPr>
              </a:p>
            </p:txBody>
          </p:sp>
        </mc:Choice>
        <mc:Fallback xmlns="">
          <p:sp>
            <p:nvSpPr>
              <p:cNvPr id="170" name="Rectangle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706" y="15367004"/>
                <a:ext cx="10287000" cy="4761115"/>
              </a:xfrm>
              <a:prstGeom prst="rect">
                <a:avLst/>
              </a:prstGeom>
              <a:blipFill rotWithShape="0">
                <a:blip r:embed="rId10"/>
                <a:stretch>
                  <a:fillRect l="-1185" t="-2049" r="-4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0"/>
          <p:cNvSpPr/>
          <p:nvPr/>
        </p:nvSpPr>
        <p:spPr>
          <a:xfrm>
            <a:off x="4947397" y="16939229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Verdana" charset="0"/>
              </a:rPr>
              <a:t>, 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56"/>
              <p:cNvSpPr/>
              <p:nvPr/>
            </p:nvSpPr>
            <p:spPr>
              <a:xfrm>
                <a:off x="6265357" y="16945713"/>
                <a:ext cx="14269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/>
                        </a:rPr>
                        <m:t>𝐥</m:t>
                      </m:r>
                      <m:r>
                        <a:rPr lang="en-US" sz="2400" b="1" i="0" dirty="0" smtClean="0">
                          <a:latin typeface="Cambria Math"/>
                        </a:rPr>
                        <m:t>=</m:t>
                      </m:r>
                      <m:r>
                        <a:rPr lang="en-US" sz="2400" b="1" i="0" dirty="0" smtClean="0">
                          <a:latin typeface="Cambria Math"/>
                        </a:rPr>
                        <m:t>𝐬</m:t>
                      </m:r>
                      <m:r>
                        <a:rPr lang="en-US" sz="2400" b="1" i="0" dirty="0" smtClean="0">
                          <a:latin typeface="Cambria Math"/>
                        </a:rPr>
                        <m:t>−</m:t>
                      </m:r>
                      <m:r>
                        <a:rPr lang="en-US" sz="2400" b="1" i="0" dirty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9" name="Rectangle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357" y="16945713"/>
                <a:ext cx="1426994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ectangle 194"/>
          <p:cNvSpPr/>
          <p:nvPr/>
        </p:nvSpPr>
        <p:spPr>
          <a:xfrm>
            <a:off x="11794074" y="5832657"/>
            <a:ext cx="9224301" cy="3673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8373" tIns="39187" rIns="78373" bIns="39187" rtlCol="0" anchor="ctr"/>
          <a:lstStyle/>
          <a:p>
            <a:pPr algn="ctr"/>
            <a:r>
              <a:rPr lang="en-US" sz="3000" b="1" dirty="0" smtClean="0">
                <a:solidFill>
                  <a:srgbClr val="464646"/>
                </a:solidFill>
                <a:latin typeface="Verdana"/>
                <a:cs typeface="Verdana"/>
              </a:rPr>
              <a:t>In the presence of measurement noise</a:t>
            </a:r>
            <a:endParaRPr lang="en-US" sz="3000" b="1" dirty="0">
              <a:solidFill>
                <a:srgbClr val="464646"/>
              </a:solidFill>
              <a:latin typeface="Verdana"/>
              <a:cs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65"/>
              <p:cNvSpPr txBox="1"/>
              <p:nvPr/>
            </p:nvSpPr>
            <p:spPr>
              <a:xfrm>
                <a:off x="14168409" y="6458045"/>
                <a:ext cx="4794389" cy="428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𝐋</m:t>
                      </m:r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acc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>
                          <a:latin typeface="Cambria Math" panose="02040503050406030204" pitchFamily="18" charset="0"/>
                        </a:rPr>
                        <m:t>𝐋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7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409" y="6458045"/>
                <a:ext cx="4794389" cy="4280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矩形 25"/>
              <p:cNvSpPr/>
              <p:nvPr/>
            </p:nvSpPr>
            <p:spPr>
              <a:xfrm>
                <a:off x="11989562" y="7484065"/>
                <a:ext cx="9974644" cy="796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sz="22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- noise term, random variable (noise is </a:t>
                </a:r>
                <a:r>
                  <a:rPr kumimoji="1" lang="en-US" sz="2200" i="1" dirty="0" err="1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i.i.d</a:t>
                </a:r>
                <a:r>
                  <a:rPr kumimoji="1" lang="en-US" sz="2200" i="1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  <a:r>
                  <a:rPr kumimoji="1" lang="en-US" sz="22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with mean 0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kumimoji="1"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𝜎</m:t>
                        </m:r>
                      </m:e>
                      <m:sup>
                        <m:r>
                          <a:rPr kumimoji="1"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sz="22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  <a:endParaRPr kumimoji="1" lang="en-US" sz="22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3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562" y="7484065"/>
                <a:ext cx="9974644" cy="796949"/>
              </a:xfrm>
              <a:prstGeom prst="rect">
                <a:avLst/>
              </a:prstGeom>
              <a:blipFill rotWithShape="0">
                <a:blip r:embed="rId13"/>
                <a:stretch>
                  <a:fillRect l="-795" t="-6154" b="-1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矩形 25"/>
              <p:cNvSpPr/>
              <p:nvPr/>
            </p:nvSpPr>
            <p:spPr>
              <a:xfrm>
                <a:off x="11450394" y="6424446"/>
                <a:ext cx="26436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sz="24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Estimation of </a:t>
                </a:r>
                <a14:m>
                  <m:oMath xmlns:m="http://schemas.openxmlformats.org/officeDocument/2006/math">
                    <m:r>
                      <a:rPr kumimoji="1"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𝐛</m:t>
                    </m:r>
                  </m:oMath>
                </a14:m>
                <a:r>
                  <a:rPr kumimoji="1" lang="en-US" sz="24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  <a:endParaRPr kumimoji="1" lang="en-US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4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394" y="6424446"/>
                <a:ext cx="2643672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3456" t="-11842" r="-3226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42"/>
              <p:cNvSpPr txBox="1"/>
              <p:nvPr/>
            </p:nvSpPr>
            <p:spPr>
              <a:xfrm>
                <a:off x="14777935" y="8981243"/>
                <a:ext cx="1290247" cy="467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5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7935" y="8981243"/>
                <a:ext cx="1290247" cy="46730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5"/>
              <p:cNvSpPr/>
              <p:nvPr/>
            </p:nvSpPr>
            <p:spPr>
              <a:xfrm>
                <a:off x="15926815" y="8741648"/>
                <a:ext cx="3986797" cy="83343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2(2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6815" y="8741648"/>
                <a:ext cx="3986797" cy="83343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Rectangle 194"/>
          <p:cNvSpPr/>
          <p:nvPr/>
        </p:nvSpPr>
        <p:spPr>
          <a:xfrm>
            <a:off x="11794074" y="10148549"/>
            <a:ext cx="9224301" cy="3673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8373" tIns="39187" rIns="78373" bIns="39187" rtlCol="0" anchor="ctr"/>
          <a:lstStyle/>
          <a:p>
            <a:pPr algn="ctr"/>
            <a:r>
              <a:rPr lang="en-US" sz="3000" b="1" dirty="0" smtClean="0">
                <a:solidFill>
                  <a:srgbClr val="464646"/>
                </a:solidFill>
                <a:latin typeface="Verdana"/>
                <a:cs typeface="Verdana"/>
              </a:rPr>
              <a:t>In the presence </a:t>
            </a:r>
            <a:r>
              <a:rPr lang="en-US" sz="3000" b="1" dirty="0">
                <a:solidFill>
                  <a:srgbClr val="464646"/>
                </a:solidFill>
                <a:latin typeface="Verdana"/>
                <a:cs typeface="Verdana"/>
              </a:rPr>
              <a:t>of calibration error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Content Placeholder 2"/>
              <p:cNvSpPr txBox="1">
                <a:spLocks/>
              </p:cNvSpPr>
              <p:nvPr/>
            </p:nvSpPr>
            <p:spPr>
              <a:xfrm>
                <a:off x="11220918" y="10541986"/>
                <a:ext cx="10167465" cy="1058915"/>
              </a:xfrm>
              <a:prstGeom prst="rect">
                <a:avLst/>
              </a:prstGeom>
            </p:spPr>
            <p:txBody>
              <a:bodyPr vert="horz" lIns="313468" tIns="156734" rIns="313468" bIns="156734" rtlCol="0">
                <a:noAutofit/>
              </a:bodyPr>
              <a:lstStyle>
                <a:lvl1pPr marL="0" indent="0" algn="ctr" defTabSz="1567342" rtl="0" eaLnBrk="1" latinLnBrk="0" hangingPunct="1">
                  <a:spcBef>
                    <a:spcPct val="20000"/>
                  </a:spcBef>
                  <a:buFont typeface="Arial"/>
                  <a:buNone/>
                  <a:defRPr sz="11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1567342" indent="0" algn="ctr" defTabSz="1567342" rtl="0" eaLnBrk="1" latinLnBrk="0" hangingPunct="1">
                  <a:spcBef>
                    <a:spcPct val="20000"/>
                  </a:spcBef>
                  <a:buFont typeface="Arial"/>
                  <a:buNone/>
                  <a:defRPr sz="9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3134684" indent="0" algn="ctr" defTabSz="1567342" rtl="0" eaLnBrk="1" latinLnBrk="0" hangingPunct="1">
                  <a:spcBef>
                    <a:spcPct val="20000"/>
                  </a:spcBef>
                  <a:buFont typeface="Arial"/>
                  <a:buNone/>
                  <a:defRPr sz="8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4702027" indent="0" algn="ctr" defTabSz="1567342" rtl="0" eaLnBrk="1" latinLnBrk="0" hangingPunct="1">
                  <a:spcBef>
                    <a:spcPct val="20000"/>
                  </a:spcBef>
                  <a:buFont typeface="Arial"/>
                  <a:buNone/>
                  <a:defRPr sz="6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269369" indent="0" algn="ctr" defTabSz="1567342" rtl="0" eaLnBrk="1" latinLnBrk="0" hangingPunct="1">
                  <a:spcBef>
                    <a:spcPct val="20000"/>
                  </a:spcBef>
                  <a:buFont typeface="Arial"/>
                  <a:buNone/>
                  <a:defRPr sz="6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7836711" indent="0" algn="ctr" defTabSz="1567342" rtl="0" eaLnBrk="1" latinLnBrk="0" hangingPunct="1">
                  <a:spcBef>
                    <a:spcPct val="20000"/>
                  </a:spcBef>
                  <a:buFont typeface="Arial"/>
                  <a:buNone/>
                  <a:defRPr sz="6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9404053" indent="0" algn="ctr" defTabSz="1567342" rtl="0" eaLnBrk="1" latinLnBrk="0" hangingPunct="1">
                  <a:spcBef>
                    <a:spcPct val="20000"/>
                  </a:spcBef>
                  <a:buFont typeface="Arial"/>
                  <a:buNone/>
                  <a:defRPr sz="6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0971395" indent="0" algn="ctr" defTabSz="1567342" rtl="0" eaLnBrk="1" latinLnBrk="0" hangingPunct="1">
                  <a:spcBef>
                    <a:spcPct val="20000"/>
                  </a:spcBef>
                  <a:buFont typeface="Arial"/>
                  <a:buNone/>
                  <a:defRPr sz="6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2538739" indent="0" algn="ctr" defTabSz="1567342" rtl="0" eaLnBrk="1" latinLnBrk="0" hangingPunct="1">
                  <a:spcBef>
                    <a:spcPct val="20000"/>
                  </a:spcBef>
                  <a:buFont typeface="Arial"/>
                  <a:buNone/>
                  <a:defRPr sz="6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Camera assumes scene point at depth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is at light calibrated depth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  <a:endParaRPr lang="en-US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4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918" y="10541986"/>
                <a:ext cx="10167465" cy="1058915"/>
              </a:xfrm>
              <a:prstGeom prst="rect">
                <a:avLst/>
              </a:prstGeom>
              <a:blipFill rotWithShape="0">
                <a:blip r:embed="rId17"/>
                <a:stretch>
                  <a:fillRect b="-1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54"/>
              <p:cNvSpPr txBox="1"/>
              <p:nvPr/>
            </p:nvSpPr>
            <p:spPr>
              <a:xfrm>
                <a:off x="15085112" y="14763236"/>
                <a:ext cx="4196790" cy="489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𝐋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</m:acc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𝐋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</m:acc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8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5112" y="14763236"/>
                <a:ext cx="4196790" cy="48904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矩形 25"/>
              <p:cNvSpPr/>
              <p:nvPr/>
            </p:nvSpPr>
            <p:spPr>
              <a:xfrm>
                <a:off x="11450394" y="14788366"/>
                <a:ext cx="26436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sz="24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Estimation of </a:t>
                </a:r>
                <a14:m>
                  <m:oMath xmlns:m="http://schemas.openxmlformats.org/officeDocument/2006/math">
                    <m:r>
                      <a:rPr kumimoji="1"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𝐛</m:t>
                    </m:r>
                  </m:oMath>
                </a14:m>
                <a:r>
                  <a:rPr kumimoji="1" lang="en-US" sz="24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  <a:endParaRPr kumimoji="1" lang="en-US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0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394" y="14788366"/>
                <a:ext cx="2643672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3456" t="-11842" r="-3226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22606007" y="3595807"/>
            <a:ext cx="3992164" cy="3963090"/>
            <a:chOff x="22644111" y="4022214"/>
            <a:chExt cx="2462140" cy="2444206"/>
          </a:xfrm>
        </p:grpSpPr>
        <p:pic>
          <p:nvPicPr>
            <p:cNvPr id="301" name="Picture 33"/>
            <p:cNvPicPr>
              <a:picLocks noChangeAspect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2927" b="89919" l="9704" r="93586">
                          <a14:foregroundMark x1="49836" y1="24228" x2="49836" y2="24228"/>
                          <a14:foregroundMark x1="62171" y1="27642" x2="62171" y2="27642"/>
                          <a14:foregroundMark x1="70066" y1="44878" x2="70066" y2="44878"/>
                          <a14:foregroundMark x1="63487" y1="58211" x2="63487" y2="58211"/>
                          <a14:foregroundMark x1="35362" y1="56423" x2="35362" y2="56423"/>
                          <a14:foregroundMark x1="30921" y1="44228" x2="30921" y2="44228"/>
                          <a14:foregroundMark x1="35362" y1="30732" x2="35362" y2="30732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11220" t="5069" r="9477" b="17394"/>
            <a:stretch/>
          </p:blipFill>
          <p:spPr>
            <a:xfrm>
              <a:off x="22644111" y="4022214"/>
              <a:ext cx="2311400" cy="2286001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302" name="TextBox 15"/>
            <p:cNvSpPr txBox="1"/>
            <p:nvPr/>
          </p:nvSpPr>
          <p:spPr>
            <a:xfrm>
              <a:off x="23131803" y="4250814"/>
              <a:ext cx="519695" cy="246765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rgbClr val="FF6600"/>
                  </a:solidFill>
                  <a:latin typeface="Verdana"/>
                  <a:cs typeface="Verdana"/>
                </a:defRPr>
              </a:lvl1pPr>
            </a:lstStyle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LED</a:t>
              </a:r>
            </a:p>
          </p:txBody>
        </p:sp>
        <p:sp>
          <p:nvSpPr>
            <p:cNvPr id="303" name="TextBox 14"/>
            <p:cNvSpPr txBox="1"/>
            <p:nvPr/>
          </p:nvSpPr>
          <p:spPr>
            <a:xfrm>
              <a:off x="24008912" y="4796913"/>
              <a:ext cx="861784" cy="246765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FF6600"/>
                  </a:solidFill>
                  <a:latin typeface="Verdana"/>
                  <a:cs typeface="Verdana"/>
                </a:defRPr>
              </a:lvl1pPr>
            </a:lstStyle>
            <a:p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Camera</a:t>
              </a:r>
            </a:p>
          </p:txBody>
        </p:sp>
        <p:sp>
          <p:nvSpPr>
            <p:cNvPr id="304" name="TextBox 16"/>
            <p:cNvSpPr txBox="1"/>
            <p:nvPr/>
          </p:nvSpPr>
          <p:spPr>
            <a:xfrm>
              <a:off x="24326106" y="6219655"/>
              <a:ext cx="780145" cy="246765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rgbClr val="FF6600"/>
                  </a:solidFill>
                  <a:latin typeface="Verdana"/>
                  <a:cs typeface="Verdana"/>
                </a:defRPr>
              </a:lvl1pPr>
            </a:lstStyle>
            <a:p>
              <a:r>
                <a:rPr lang="en-US" sz="2000" dirty="0"/>
                <a:t>40 mm</a:t>
              </a:r>
            </a:p>
          </p:txBody>
        </p:sp>
        <p:cxnSp>
          <p:nvCxnSpPr>
            <p:cNvPr id="305" name="直接箭头连接符 36"/>
            <p:cNvCxnSpPr/>
            <p:nvPr/>
          </p:nvCxnSpPr>
          <p:spPr>
            <a:xfrm>
              <a:off x="23769938" y="6332218"/>
              <a:ext cx="5461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97"/>
            <p:cNvCxnSpPr/>
            <p:nvPr/>
          </p:nvCxnSpPr>
          <p:spPr>
            <a:xfrm flipV="1">
              <a:off x="23769938" y="5288545"/>
              <a:ext cx="0" cy="1102447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97"/>
            <p:cNvCxnSpPr/>
            <p:nvPr/>
          </p:nvCxnSpPr>
          <p:spPr>
            <a:xfrm flipV="1">
              <a:off x="24316038" y="5190076"/>
              <a:ext cx="0" cy="1200917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Flowchart: Connector 21"/>
          <p:cNvSpPr/>
          <p:nvPr/>
        </p:nvSpPr>
        <p:spPr>
          <a:xfrm>
            <a:off x="7844790" y="5290154"/>
            <a:ext cx="132080" cy="132080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TextBox 14"/>
              <p:cNvSpPr txBox="1"/>
              <p:nvPr/>
            </p:nvSpPr>
            <p:spPr>
              <a:xfrm>
                <a:off x="2725071" y="7158845"/>
                <a:ext cx="15465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kumimoji="1" lang="en-US" sz="28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dirty="0">
                    <a:latin typeface="Verdana" charset="0"/>
                  </a:rPr>
                  <a:t>lights</a:t>
                </a:r>
                <a:endParaRPr lang="en-US" sz="2400" dirty="0">
                  <a:latin typeface="Verdana" charset="0"/>
                </a:endParaRPr>
              </a:p>
            </p:txBody>
          </p:sp>
        </mc:Choice>
        <mc:Fallback>
          <p:sp>
            <p:nvSpPr>
              <p:cNvPr id="340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71" y="7158845"/>
                <a:ext cx="1546545" cy="523220"/>
              </a:xfrm>
              <a:prstGeom prst="rect">
                <a:avLst/>
              </a:prstGeom>
              <a:blipFill rotWithShape="0">
                <a:blip r:embed="rId22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Rectangle 256"/>
              <p:cNvSpPr/>
              <p:nvPr/>
            </p:nvSpPr>
            <p:spPr>
              <a:xfrm>
                <a:off x="3347127" y="16688275"/>
                <a:ext cx="1811265" cy="882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dirty="0" smtClean="0">
                                  <a:latin typeface="Cambria Math" panose="02040503050406030204" pitchFamily="18" charset="0"/>
                                </a:rPr>
                                <m:t>𝐥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dirty="0" smtClean="0">
                                      <a:latin typeface="Cambria Math" panose="02040503050406030204" pitchFamily="18" charset="0"/>
                                    </a:rPr>
                                    <m:t>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1" dirty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41" name="Rectangle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127" y="16688275"/>
                <a:ext cx="1811265" cy="882229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Rectangle 256"/>
              <p:cNvSpPr/>
              <p:nvPr/>
            </p:nvSpPr>
            <p:spPr>
              <a:xfrm>
                <a:off x="6267621" y="19270713"/>
                <a:ext cx="5749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44" name="Rectangle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621" y="19270713"/>
                <a:ext cx="574966" cy="461665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Rectangle 256"/>
              <p:cNvSpPr/>
              <p:nvPr/>
            </p:nvSpPr>
            <p:spPr>
              <a:xfrm>
                <a:off x="8586095" y="19270713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45" name="Rectangle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095" y="19270713"/>
                <a:ext cx="439544" cy="461665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Rectangle 256"/>
              <p:cNvSpPr/>
              <p:nvPr/>
            </p:nvSpPr>
            <p:spPr>
              <a:xfrm>
                <a:off x="1835684" y="21285096"/>
                <a:ext cx="726689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sz="2400" dirty="0" smtClean="0">
                    <a:latin typeface="Verdana" charset="0"/>
                  </a:rPr>
                  <a:t> can be computed as     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𝐋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1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346" name="Rectangle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84" y="21285096"/>
                <a:ext cx="7266898" cy="461665"/>
              </a:xfrm>
              <a:prstGeom prst="rect">
                <a:avLst/>
              </a:prstGeom>
              <a:blipFill rotWithShape="0">
                <a:blip r:embed="rId34"/>
                <a:stretch>
                  <a:fillRect l="-252" t="-14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96671" y="21189846"/>
                <a:ext cx="688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71" y="21189846"/>
                <a:ext cx="688009" cy="646331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02006" y="9092325"/>
                <a:ext cx="47160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6" y="9092325"/>
                <a:ext cx="471603" cy="769441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文本框 353"/>
              <p:cNvSpPr txBox="1"/>
              <p:nvPr/>
            </p:nvSpPr>
            <p:spPr>
              <a:xfrm>
                <a:off x="402006" y="9550449"/>
                <a:ext cx="47160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54" name="文本框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6" y="9550449"/>
                <a:ext cx="471603" cy="769441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文本框 354"/>
              <p:cNvSpPr txBox="1"/>
              <p:nvPr/>
            </p:nvSpPr>
            <p:spPr>
              <a:xfrm>
                <a:off x="402006" y="10042763"/>
                <a:ext cx="47160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55" name="文本框 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6" y="10042763"/>
                <a:ext cx="471603" cy="769441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6" name="文本框 355"/>
              <p:cNvSpPr txBox="1"/>
              <p:nvPr/>
            </p:nvSpPr>
            <p:spPr>
              <a:xfrm>
                <a:off x="402006" y="10488546"/>
                <a:ext cx="47160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56" name="文本框 3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6" y="10488546"/>
                <a:ext cx="471603" cy="769441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文本框 356"/>
              <p:cNvSpPr txBox="1"/>
              <p:nvPr/>
            </p:nvSpPr>
            <p:spPr>
              <a:xfrm>
                <a:off x="402006" y="12510032"/>
                <a:ext cx="47160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57" name="文本框 3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6" y="12510032"/>
                <a:ext cx="471603" cy="769441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文本框 357"/>
              <p:cNvSpPr txBox="1"/>
              <p:nvPr/>
            </p:nvSpPr>
            <p:spPr>
              <a:xfrm>
                <a:off x="402006" y="13431875"/>
                <a:ext cx="47160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58" name="文本框 3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6" y="13431875"/>
                <a:ext cx="471603" cy="769441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文本框 358"/>
              <p:cNvSpPr txBox="1"/>
              <p:nvPr/>
            </p:nvSpPr>
            <p:spPr>
              <a:xfrm>
                <a:off x="402006" y="13883752"/>
                <a:ext cx="47160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59" name="文本框 3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6" y="13883752"/>
                <a:ext cx="471603" cy="769441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TextBox 41"/>
              <p:cNvSpPr txBox="1"/>
              <p:nvPr/>
            </p:nvSpPr>
            <p:spPr>
              <a:xfrm>
                <a:off x="14836303" y="8336909"/>
                <a:ext cx="2031197" cy="502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0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303" y="8336909"/>
                <a:ext cx="2031197" cy="502702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矩形 25"/>
          <p:cNvSpPr/>
          <p:nvPr/>
        </p:nvSpPr>
        <p:spPr>
          <a:xfrm>
            <a:off x="11450394" y="8402566"/>
            <a:ext cx="280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 evaluation:</a:t>
            </a:r>
            <a:endParaRPr kumimoji="1"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2" name="矩形 25"/>
          <p:cNvSpPr/>
          <p:nvPr/>
        </p:nvSpPr>
        <p:spPr>
          <a:xfrm>
            <a:off x="11450394" y="8976041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 expectation:</a:t>
            </a:r>
            <a:endParaRPr kumimoji="1"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64" name="Straight Connector 9"/>
          <p:cNvCxnSpPr/>
          <p:nvPr/>
        </p:nvCxnSpPr>
        <p:spPr>
          <a:xfrm flipV="1">
            <a:off x="13951977" y="13682625"/>
            <a:ext cx="5578819" cy="2818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Dot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365" name="Group 10"/>
          <p:cNvGrpSpPr/>
          <p:nvPr/>
        </p:nvGrpSpPr>
        <p:grpSpPr>
          <a:xfrm>
            <a:off x="13349669" y="13603582"/>
            <a:ext cx="371758" cy="219302"/>
            <a:chOff x="304800" y="999898"/>
            <a:chExt cx="1075422" cy="634396"/>
          </a:xfrm>
          <a:solidFill>
            <a:sysClr val="window" lastClr="FFFFFF"/>
          </a:solidFill>
        </p:grpSpPr>
        <p:sp>
          <p:nvSpPr>
            <p:cNvPr id="366" name="Rectangle 135"/>
            <p:cNvSpPr>
              <a:spLocks noChangeArrowheads="1"/>
            </p:cNvSpPr>
            <p:nvPr/>
          </p:nvSpPr>
          <p:spPr bwMode="auto">
            <a:xfrm rot="5400000">
              <a:off x="1064018" y="1199374"/>
              <a:ext cx="393255" cy="239153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67" name="Rectangle 136"/>
            <p:cNvSpPr>
              <a:spLocks noChangeArrowheads="1"/>
            </p:cNvSpPr>
            <p:nvPr/>
          </p:nvSpPr>
          <p:spPr bwMode="auto">
            <a:xfrm rot="5400000">
              <a:off x="406938" y="897760"/>
              <a:ext cx="634396" cy="8386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  <p:cxnSp>
        <p:nvCxnSpPr>
          <p:cNvPr id="368" name="Straight Connector 15"/>
          <p:cNvCxnSpPr/>
          <p:nvPr/>
        </p:nvCxnSpPr>
        <p:spPr>
          <a:xfrm flipV="1">
            <a:off x="13951977" y="12010736"/>
            <a:ext cx="5413719" cy="169340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Dot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69" name="Oval 18"/>
          <p:cNvSpPr/>
          <p:nvPr/>
        </p:nvSpPr>
        <p:spPr>
          <a:xfrm>
            <a:off x="13803096" y="13291276"/>
            <a:ext cx="298234" cy="783595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2800" b="0" i="1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0" name="Sun 26"/>
          <p:cNvSpPr/>
          <p:nvPr/>
        </p:nvSpPr>
        <p:spPr>
          <a:xfrm>
            <a:off x="13728448" y="13506172"/>
            <a:ext cx="152400" cy="152400"/>
          </a:xfrm>
          <a:prstGeom prst="sun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1" name="Sun 26"/>
          <p:cNvSpPr/>
          <p:nvPr/>
        </p:nvSpPr>
        <p:spPr>
          <a:xfrm>
            <a:off x="14011808" y="13731066"/>
            <a:ext cx="152400" cy="152400"/>
          </a:xfrm>
          <a:prstGeom prst="sun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2" name="Sun 26"/>
          <p:cNvSpPr/>
          <p:nvPr/>
        </p:nvSpPr>
        <p:spPr>
          <a:xfrm>
            <a:off x="13783893" y="13916243"/>
            <a:ext cx="152400" cy="152400"/>
          </a:xfrm>
          <a:prstGeom prst="sun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3" name="Straight Connector 97"/>
          <p:cNvCxnSpPr/>
          <p:nvPr/>
        </p:nvCxnSpPr>
        <p:spPr>
          <a:xfrm flipV="1">
            <a:off x="19203136" y="11828239"/>
            <a:ext cx="0" cy="249608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Dot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4" name="Sun 26"/>
          <p:cNvSpPr/>
          <p:nvPr/>
        </p:nvSpPr>
        <p:spPr>
          <a:xfrm>
            <a:off x="13970736" y="13318406"/>
            <a:ext cx="152400" cy="152400"/>
          </a:xfrm>
          <a:prstGeom prst="sun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130"/>
              <p:cNvSpPr txBox="1"/>
              <p:nvPr/>
            </p:nvSpPr>
            <p:spPr>
              <a:xfrm>
                <a:off x="19251396" y="11589324"/>
                <a:ext cx="34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sz="2800" i="1" dirty="0" smtClean="0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</m:oMath>
                </a14:m>
                <a:r>
                  <a:rPr kumimoji="1" lang="en-US" sz="28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75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1396" y="11589324"/>
                <a:ext cx="342900" cy="523220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0" name="フリーフォーム 35"/>
          <p:cNvSpPr/>
          <p:nvPr/>
        </p:nvSpPr>
        <p:spPr>
          <a:xfrm>
            <a:off x="18164841" y="11404918"/>
            <a:ext cx="667455" cy="2791850"/>
          </a:xfrm>
          <a:custGeom>
            <a:avLst/>
            <a:gdLst>
              <a:gd name="connsiteX0" fmla="*/ 126435 w 667455"/>
              <a:gd name="connsiteY0" fmla="*/ 0 h 2590800"/>
              <a:gd name="connsiteX1" fmla="*/ 233115 w 667455"/>
              <a:gd name="connsiteY1" fmla="*/ 601980 h 2590800"/>
              <a:gd name="connsiteX2" fmla="*/ 12135 w 667455"/>
              <a:gd name="connsiteY2" fmla="*/ 1569720 h 2590800"/>
              <a:gd name="connsiteX3" fmla="*/ 667455 w 667455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455" h="2590800">
                <a:moveTo>
                  <a:pt x="126435" y="0"/>
                </a:moveTo>
                <a:cubicBezTo>
                  <a:pt x="189300" y="170180"/>
                  <a:pt x="252165" y="340360"/>
                  <a:pt x="233115" y="601980"/>
                </a:cubicBezTo>
                <a:cubicBezTo>
                  <a:pt x="214065" y="863600"/>
                  <a:pt x="-60255" y="1238250"/>
                  <a:pt x="12135" y="1569720"/>
                </a:cubicBezTo>
                <a:cubicBezTo>
                  <a:pt x="84525" y="1901190"/>
                  <a:pt x="375990" y="2245995"/>
                  <a:pt x="667455" y="259080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Flowchart: Connector 21"/>
          <p:cNvSpPr/>
          <p:nvPr/>
        </p:nvSpPr>
        <p:spPr>
          <a:xfrm>
            <a:off x="19142811" y="11994475"/>
            <a:ext cx="132080" cy="132080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130"/>
              <p:cNvSpPr txBox="1"/>
              <p:nvPr/>
            </p:nvSpPr>
            <p:spPr>
              <a:xfrm>
                <a:off x="17879796" y="11893124"/>
                <a:ext cx="3429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b="0" i="1" dirty="0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sz="2800" b="0" i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kumimoji="1" lang="en-US" sz="28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3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796" y="11893124"/>
                <a:ext cx="342900" cy="954107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4" name="Straight Connector 97"/>
          <p:cNvCxnSpPr/>
          <p:nvPr/>
        </p:nvCxnSpPr>
        <p:spPr>
          <a:xfrm flipV="1">
            <a:off x="18314136" y="12296955"/>
            <a:ext cx="0" cy="168329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6" name="Straight Connector 97"/>
          <p:cNvCxnSpPr/>
          <p:nvPr/>
        </p:nvCxnSpPr>
        <p:spPr>
          <a:xfrm flipV="1">
            <a:off x="13955496" y="13705934"/>
            <a:ext cx="0" cy="61838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7" name="直接箭头连接符 7"/>
          <p:cNvCxnSpPr/>
          <p:nvPr/>
        </p:nvCxnSpPr>
        <p:spPr>
          <a:xfrm>
            <a:off x="13960176" y="14229071"/>
            <a:ext cx="230540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7"/>
          <p:cNvCxnSpPr/>
          <p:nvPr/>
        </p:nvCxnSpPr>
        <p:spPr>
          <a:xfrm>
            <a:off x="16892655" y="14229071"/>
            <a:ext cx="230540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7"/>
          <p:cNvCxnSpPr/>
          <p:nvPr/>
        </p:nvCxnSpPr>
        <p:spPr>
          <a:xfrm>
            <a:off x="13963116" y="13912841"/>
            <a:ext cx="18211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7"/>
          <p:cNvCxnSpPr/>
          <p:nvPr/>
        </p:nvCxnSpPr>
        <p:spPr>
          <a:xfrm flipH="1">
            <a:off x="16485336" y="13912841"/>
            <a:ext cx="18211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14"/>
              <p:cNvSpPr txBox="1"/>
              <p:nvPr/>
            </p:nvSpPr>
            <p:spPr>
              <a:xfrm>
                <a:off x="15944316" y="13630901"/>
                <a:ext cx="228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b="0" i="1" dirty="0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𝑑</m:t>
                      </m:r>
                    </m:oMath>
                  </m:oMathPara>
                </a14:m>
                <a:endParaRPr kumimoji="1" lang="en-US" sz="28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91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316" y="13630901"/>
                <a:ext cx="228600" cy="523220"/>
              </a:xfrm>
              <a:prstGeom prst="rect">
                <a:avLst/>
              </a:prstGeom>
              <a:blipFill rotWithShape="0">
                <a:blip r:embed="rId50"/>
                <a:stretch>
                  <a:fillRect r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7" name="Flowchart: Connector 23"/>
          <p:cNvSpPr/>
          <p:nvPr/>
        </p:nvSpPr>
        <p:spPr>
          <a:xfrm>
            <a:off x="18243016" y="12254825"/>
            <a:ext cx="132080" cy="132080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98" name="Picture 2"/>
          <p:cNvPicPr>
            <a:picLocks noChangeAspect="1" noChangeArrowheads="1"/>
          </p:cNvPicPr>
          <p:nvPr/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35"/>
          <a:stretch/>
        </p:blipFill>
        <p:spPr bwMode="auto">
          <a:xfrm>
            <a:off x="16481294" y="13971700"/>
            <a:ext cx="271317" cy="10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14"/>
              <p:cNvSpPr txBox="1"/>
              <p:nvPr/>
            </p:nvSpPr>
            <p:spPr>
              <a:xfrm>
                <a:off x="16400246" y="13978901"/>
                <a:ext cx="228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b="0" i="1" dirty="0" smtClean="0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𝑑</m:t>
                      </m:r>
                    </m:oMath>
                  </m:oMathPara>
                </a14:m>
                <a:endParaRPr kumimoji="1" lang="en-US" sz="28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9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0246" y="13978901"/>
                <a:ext cx="228600" cy="523220"/>
              </a:xfrm>
              <a:prstGeom prst="rect">
                <a:avLst/>
              </a:prstGeom>
              <a:blipFill rotWithShape="0">
                <a:blip r:embed="rId52"/>
                <a:stretch>
                  <a:fillRect r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1" name="Picture 2"/>
          <p:cNvPicPr>
            <a:picLocks noChangeAspect="1" noChangeArrowheads="1"/>
          </p:cNvPicPr>
          <p:nvPr/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35"/>
          <a:stretch/>
        </p:blipFill>
        <p:spPr bwMode="auto">
          <a:xfrm>
            <a:off x="19327596" y="11593821"/>
            <a:ext cx="271317" cy="10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2" name="矩形 25"/>
          <p:cNvSpPr/>
          <p:nvPr/>
        </p:nvSpPr>
        <p:spPr>
          <a:xfrm>
            <a:off x="11450394" y="16553978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 expectation:</a:t>
            </a:r>
            <a:endParaRPr kumimoji="1"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4" name="矩形 25"/>
              <p:cNvSpPr/>
              <p:nvPr/>
            </p:nvSpPr>
            <p:spPr>
              <a:xfrm>
                <a:off x="11966717" y="15331763"/>
                <a:ext cx="9893516" cy="1179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sz="22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- light matrix of point </a:t>
                </a:r>
                <a14:m>
                  <m:oMath xmlns:m="http://schemas.openxmlformats.org/officeDocument/2006/math">
                    <m:r>
                      <a:rPr kumimoji="1"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</m:oMath>
                </a14:m>
                <a:endParaRPr kumimoji="1" lang="en-US" sz="2400" i="1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</m:acc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sz="22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- light matrix of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accPr>
                      <m:e>
                        <m:r>
                          <a:rPr kumimoji="1"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𝑃</m:t>
                        </m:r>
                      </m:e>
                    </m:acc>
                    <m:r>
                      <a:rPr kumimoji="1" lang="en-US" sz="24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endParaRPr kumimoji="1" lang="en-US" sz="2200" b="0" i="1" dirty="0" smtClean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200" b="1" dirty="0"/>
                  <a:t> </a:t>
                </a:r>
                <a:r>
                  <a:rPr kumimoji="1" lang="en-US" sz="22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random variable, uniformly distributed in all </a:t>
                </a:r>
                <a:r>
                  <a:rPr kumimoji="1" lang="en-US" sz="22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directions</a:t>
                </a:r>
                <a:endParaRPr kumimoji="1" lang="en-US" sz="22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04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717" y="15331763"/>
                <a:ext cx="9893516" cy="1179425"/>
              </a:xfrm>
              <a:prstGeom prst="rect">
                <a:avLst/>
              </a:prstGeom>
              <a:blipFill rotWithShape="0">
                <a:blip r:embed="rId53"/>
                <a:stretch>
                  <a:fillRect l="-123" t="-1546" b="-8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12308129" y="18434808"/>
            <a:ext cx="5217282" cy="1900627"/>
            <a:chOff x="11843669" y="13706208"/>
            <a:chExt cx="6117768" cy="4697915"/>
          </a:xfrm>
        </p:grpSpPr>
        <p:sp>
          <p:nvSpPr>
            <p:cNvPr id="418" name="Freeform 3"/>
            <p:cNvSpPr/>
            <p:nvPr/>
          </p:nvSpPr>
          <p:spPr>
            <a:xfrm>
              <a:off x="12300866" y="13919204"/>
              <a:ext cx="5152571" cy="4153077"/>
            </a:xfrm>
            <a:custGeom>
              <a:avLst/>
              <a:gdLst>
                <a:gd name="connsiteX0" fmla="*/ 0 w 5152571"/>
                <a:gd name="connsiteY0" fmla="*/ 0 h 4168436"/>
                <a:gd name="connsiteX1" fmla="*/ 420914 w 5152571"/>
                <a:gd name="connsiteY1" fmla="*/ 2380343 h 4168436"/>
                <a:gd name="connsiteX2" fmla="*/ 1088571 w 5152571"/>
                <a:gd name="connsiteY2" fmla="*/ 3962400 h 4168436"/>
                <a:gd name="connsiteX3" fmla="*/ 2365829 w 5152571"/>
                <a:gd name="connsiteY3" fmla="*/ 4093029 h 4168436"/>
                <a:gd name="connsiteX4" fmla="*/ 3831771 w 5152571"/>
                <a:gd name="connsiteY4" fmla="*/ 3439886 h 4168436"/>
                <a:gd name="connsiteX5" fmla="*/ 5152571 w 5152571"/>
                <a:gd name="connsiteY5" fmla="*/ 2902858 h 4168436"/>
                <a:gd name="connsiteX0" fmla="*/ 0 w 5152571"/>
                <a:gd name="connsiteY0" fmla="*/ 0 h 4151109"/>
                <a:gd name="connsiteX1" fmla="*/ 420914 w 5152571"/>
                <a:gd name="connsiteY1" fmla="*/ 2380343 h 4151109"/>
                <a:gd name="connsiteX2" fmla="*/ 1088571 w 5152571"/>
                <a:gd name="connsiteY2" fmla="*/ 3962400 h 4151109"/>
                <a:gd name="connsiteX3" fmla="*/ 2394857 w 5152571"/>
                <a:gd name="connsiteY3" fmla="*/ 4064000 h 4151109"/>
                <a:gd name="connsiteX4" fmla="*/ 3831771 w 5152571"/>
                <a:gd name="connsiteY4" fmla="*/ 3439886 h 4151109"/>
                <a:gd name="connsiteX5" fmla="*/ 5152571 w 5152571"/>
                <a:gd name="connsiteY5" fmla="*/ 2902858 h 4151109"/>
                <a:gd name="connsiteX0" fmla="*/ 0 w 5152571"/>
                <a:gd name="connsiteY0" fmla="*/ 0 h 4173880"/>
                <a:gd name="connsiteX1" fmla="*/ 420914 w 5152571"/>
                <a:gd name="connsiteY1" fmla="*/ 2380343 h 4173880"/>
                <a:gd name="connsiteX2" fmla="*/ 1088571 w 5152571"/>
                <a:gd name="connsiteY2" fmla="*/ 3962400 h 4173880"/>
                <a:gd name="connsiteX3" fmla="*/ 2394857 w 5152571"/>
                <a:gd name="connsiteY3" fmla="*/ 4064000 h 4173880"/>
                <a:gd name="connsiteX4" fmla="*/ 3831771 w 5152571"/>
                <a:gd name="connsiteY4" fmla="*/ 3439886 h 4173880"/>
                <a:gd name="connsiteX5" fmla="*/ 5152571 w 5152571"/>
                <a:gd name="connsiteY5" fmla="*/ 2902858 h 4173880"/>
                <a:gd name="connsiteX0" fmla="*/ 0 w 5152571"/>
                <a:gd name="connsiteY0" fmla="*/ 0 h 4159594"/>
                <a:gd name="connsiteX1" fmla="*/ 420914 w 5152571"/>
                <a:gd name="connsiteY1" fmla="*/ 2380343 h 4159594"/>
                <a:gd name="connsiteX2" fmla="*/ 1088571 w 5152571"/>
                <a:gd name="connsiteY2" fmla="*/ 3962400 h 4159594"/>
                <a:gd name="connsiteX3" fmla="*/ 2394857 w 5152571"/>
                <a:gd name="connsiteY3" fmla="*/ 4064000 h 4159594"/>
                <a:gd name="connsiteX4" fmla="*/ 3831771 w 5152571"/>
                <a:gd name="connsiteY4" fmla="*/ 3439886 h 4159594"/>
                <a:gd name="connsiteX5" fmla="*/ 5152571 w 5152571"/>
                <a:gd name="connsiteY5" fmla="*/ 2902858 h 4159594"/>
                <a:gd name="connsiteX0" fmla="*/ 0 w 5152571"/>
                <a:gd name="connsiteY0" fmla="*/ 0 h 4121883"/>
                <a:gd name="connsiteX1" fmla="*/ 420914 w 5152571"/>
                <a:gd name="connsiteY1" fmla="*/ 2380343 h 4121883"/>
                <a:gd name="connsiteX2" fmla="*/ 1074057 w 5152571"/>
                <a:gd name="connsiteY2" fmla="*/ 3933372 h 4121883"/>
                <a:gd name="connsiteX3" fmla="*/ 2394857 w 5152571"/>
                <a:gd name="connsiteY3" fmla="*/ 4064000 h 4121883"/>
                <a:gd name="connsiteX4" fmla="*/ 3831771 w 5152571"/>
                <a:gd name="connsiteY4" fmla="*/ 3439886 h 4121883"/>
                <a:gd name="connsiteX5" fmla="*/ 5152571 w 5152571"/>
                <a:gd name="connsiteY5" fmla="*/ 2902858 h 4121883"/>
                <a:gd name="connsiteX0" fmla="*/ 0 w 5152571"/>
                <a:gd name="connsiteY0" fmla="*/ 0 h 4118453"/>
                <a:gd name="connsiteX1" fmla="*/ 420914 w 5152571"/>
                <a:gd name="connsiteY1" fmla="*/ 2380343 h 4118453"/>
                <a:gd name="connsiteX2" fmla="*/ 1074057 w 5152571"/>
                <a:gd name="connsiteY2" fmla="*/ 3933372 h 4118453"/>
                <a:gd name="connsiteX3" fmla="*/ 2452914 w 5152571"/>
                <a:gd name="connsiteY3" fmla="*/ 4034972 h 4118453"/>
                <a:gd name="connsiteX4" fmla="*/ 3831771 w 5152571"/>
                <a:gd name="connsiteY4" fmla="*/ 3439886 h 4118453"/>
                <a:gd name="connsiteX5" fmla="*/ 5152571 w 5152571"/>
                <a:gd name="connsiteY5" fmla="*/ 2902858 h 4118453"/>
                <a:gd name="connsiteX0" fmla="*/ 0 w 5152571"/>
                <a:gd name="connsiteY0" fmla="*/ 0 h 4153077"/>
                <a:gd name="connsiteX1" fmla="*/ 420914 w 5152571"/>
                <a:gd name="connsiteY1" fmla="*/ 2380343 h 4153077"/>
                <a:gd name="connsiteX2" fmla="*/ 1074057 w 5152571"/>
                <a:gd name="connsiteY2" fmla="*/ 3933372 h 4153077"/>
                <a:gd name="connsiteX3" fmla="*/ 2452914 w 5152571"/>
                <a:gd name="connsiteY3" fmla="*/ 4034972 h 4153077"/>
                <a:gd name="connsiteX4" fmla="*/ 3831771 w 5152571"/>
                <a:gd name="connsiteY4" fmla="*/ 3439886 h 4153077"/>
                <a:gd name="connsiteX5" fmla="*/ 5152571 w 5152571"/>
                <a:gd name="connsiteY5" fmla="*/ 2902858 h 415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2571" h="4153077">
                  <a:moveTo>
                    <a:pt x="0" y="0"/>
                  </a:moveTo>
                  <a:cubicBezTo>
                    <a:pt x="119743" y="859971"/>
                    <a:pt x="241904" y="1724781"/>
                    <a:pt x="420914" y="2380343"/>
                  </a:cubicBezTo>
                  <a:cubicBezTo>
                    <a:pt x="599924" y="3035905"/>
                    <a:pt x="735390" y="3657601"/>
                    <a:pt x="1074057" y="3933372"/>
                  </a:cubicBezTo>
                  <a:cubicBezTo>
                    <a:pt x="1412724" y="4209143"/>
                    <a:pt x="1978780" y="4204305"/>
                    <a:pt x="2452914" y="4034972"/>
                  </a:cubicBezTo>
                  <a:cubicBezTo>
                    <a:pt x="2927048" y="3865639"/>
                    <a:pt x="3381828" y="3628572"/>
                    <a:pt x="3831771" y="3439886"/>
                  </a:cubicBezTo>
                  <a:cubicBezTo>
                    <a:pt x="4281714" y="3251200"/>
                    <a:pt x="4724399" y="3072191"/>
                    <a:pt x="5152571" y="2902858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9" name="Straight Arrow Connector 4"/>
            <p:cNvCxnSpPr/>
            <p:nvPr/>
          </p:nvCxnSpPr>
          <p:spPr>
            <a:xfrm>
              <a:off x="11843669" y="18115819"/>
              <a:ext cx="61177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5"/>
            <p:cNvCxnSpPr/>
            <p:nvPr/>
          </p:nvCxnSpPr>
          <p:spPr>
            <a:xfrm flipV="1">
              <a:off x="12075898" y="13706208"/>
              <a:ext cx="0" cy="4697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11"/>
            <p:cNvCxnSpPr/>
            <p:nvPr/>
          </p:nvCxnSpPr>
          <p:spPr>
            <a:xfrm flipV="1">
              <a:off x="14064355" y="17881608"/>
              <a:ext cx="0" cy="408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1466327" y="18208961"/>
                <a:ext cx="926151" cy="412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327" y="18208961"/>
                <a:ext cx="926151" cy="412870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矩形 422"/>
              <p:cNvSpPr/>
              <p:nvPr/>
            </p:nvSpPr>
            <p:spPr>
              <a:xfrm>
                <a:off x="16579144" y="20359821"/>
                <a:ext cx="19996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Real depth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23" name="矩形 4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144" y="20359821"/>
                <a:ext cx="1999606" cy="369332"/>
              </a:xfrm>
              <a:prstGeom prst="rect">
                <a:avLst/>
              </a:prstGeom>
              <a:blipFill rotWithShape="0">
                <a:blip r:embed="rId62"/>
                <a:stretch>
                  <a:fillRect l="-2744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矩形 423"/>
              <p:cNvSpPr/>
              <p:nvPr/>
            </p:nvSpPr>
            <p:spPr>
              <a:xfrm>
                <a:off x="13317612" y="20260093"/>
                <a:ext cx="1975990" cy="680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Light calibrated</a:t>
                </a:r>
              </a:p>
              <a:p>
                <a:pPr algn="ctr"/>
                <a:r>
                  <a:rPr lang="en-US" sz="18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depth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24" name="矩形 4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612" y="20260093"/>
                <a:ext cx="1975990" cy="680123"/>
              </a:xfrm>
              <a:prstGeom prst="rect">
                <a:avLst/>
              </a:prstGeom>
              <a:blipFill rotWithShape="0">
                <a:blip r:embed="rId63"/>
                <a:stretch>
                  <a:fillRect l="-2778" t="-5405" r="-2469" b="-9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TextBox 12"/>
          <p:cNvSpPr txBox="1"/>
          <p:nvPr/>
        </p:nvSpPr>
        <p:spPr>
          <a:xfrm>
            <a:off x="17105152" y="18740483"/>
            <a:ext cx="4777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decrease in accuracy is gradual on 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side of the light calibrated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depth,</a:t>
            </a:r>
          </a:p>
          <a:p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there exists a range where error is </a:t>
            </a:r>
          </a:p>
          <a:p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tolerable.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5721275" y="19220572"/>
            <a:ext cx="138387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0" name="Group 10"/>
          <p:cNvGrpSpPr/>
          <p:nvPr/>
        </p:nvGrpSpPr>
        <p:grpSpPr>
          <a:xfrm>
            <a:off x="27496363" y="5928239"/>
            <a:ext cx="371758" cy="219302"/>
            <a:chOff x="304800" y="999898"/>
            <a:chExt cx="1075422" cy="634396"/>
          </a:xfrm>
          <a:solidFill>
            <a:sysClr val="window" lastClr="FFFFFF"/>
          </a:solidFill>
        </p:grpSpPr>
        <p:sp>
          <p:nvSpPr>
            <p:cNvPr id="431" name="Rectangle 135"/>
            <p:cNvSpPr>
              <a:spLocks noChangeArrowheads="1"/>
            </p:cNvSpPr>
            <p:nvPr/>
          </p:nvSpPr>
          <p:spPr bwMode="auto">
            <a:xfrm rot="5400000">
              <a:off x="1064018" y="1199374"/>
              <a:ext cx="393255" cy="239153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432" name="Rectangle 136"/>
            <p:cNvSpPr>
              <a:spLocks noChangeArrowheads="1"/>
            </p:cNvSpPr>
            <p:nvPr/>
          </p:nvSpPr>
          <p:spPr bwMode="auto">
            <a:xfrm rot="5400000">
              <a:off x="406938" y="897760"/>
              <a:ext cx="634396" cy="8386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  <p:sp>
        <p:nvSpPr>
          <p:cNvPr id="433" name="Sun 26"/>
          <p:cNvSpPr/>
          <p:nvPr/>
        </p:nvSpPr>
        <p:spPr>
          <a:xfrm>
            <a:off x="27913242" y="5792729"/>
            <a:ext cx="152400" cy="152400"/>
          </a:xfrm>
          <a:prstGeom prst="sun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4" name="Straight Connector 28"/>
          <p:cNvCxnSpPr>
            <a:endCxn id="448" idx="6"/>
          </p:cNvCxnSpPr>
          <p:nvPr/>
        </p:nvCxnSpPr>
        <p:spPr>
          <a:xfrm flipV="1">
            <a:off x="28048571" y="5250429"/>
            <a:ext cx="4194400" cy="619660"/>
          </a:xfrm>
          <a:prstGeom prst="line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16"/>
          <p:cNvCxnSpPr/>
          <p:nvPr/>
        </p:nvCxnSpPr>
        <p:spPr>
          <a:xfrm rot="1200000" flipH="1">
            <a:off x="31519075" y="5130144"/>
            <a:ext cx="640080" cy="143829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16"/>
          <p:cNvCxnSpPr/>
          <p:nvPr/>
        </p:nvCxnSpPr>
        <p:spPr>
          <a:xfrm rot="-3600000" flipH="1">
            <a:off x="31757201" y="5527158"/>
            <a:ext cx="640080" cy="143829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16"/>
          <p:cNvCxnSpPr/>
          <p:nvPr/>
        </p:nvCxnSpPr>
        <p:spPr>
          <a:xfrm rot="3600000" flipH="1">
            <a:off x="31638712" y="4924527"/>
            <a:ext cx="640080" cy="143829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8" name="Picture 2" descr="C:\Users\v-jwang\Documents\MSR-TechReport GigaPix 3D Camera\GigaPix 3D Camera (theoritical way)\images\ShowCalibration1.png"/>
          <p:cNvPicPr>
            <a:picLocks noChangeAspect="1" noChangeArrowheads="1"/>
          </p:cNvPicPr>
          <p:nvPr/>
        </p:nvPicPr>
        <p:blipFill rotWithShape="1"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5" t="1875" r="26407" b="9882"/>
          <a:stretch/>
        </p:blipFill>
        <p:spPr bwMode="auto">
          <a:xfrm>
            <a:off x="29561363" y="3713428"/>
            <a:ext cx="1066800" cy="164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9" name="Oval 1"/>
          <p:cNvSpPr/>
          <p:nvPr/>
        </p:nvSpPr>
        <p:spPr>
          <a:xfrm>
            <a:off x="29219101" y="3663660"/>
            <a:ext cx="1751324" cy="1751324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Oval 72"/>
          <p:cNvSpPr/>
          <p:nvPr/>
        </p:nvSpPr>
        <p:spPr>
          <a:xfrm>
            <a:off x="32009889" y="5072685"/>
            <a:ext cx="361349" cy="36134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1" name="Straight Connector 3"/>
          <p:cNvCxnSpPr>
            <a:stCxn id="440" idx="7"/>
          </p:cNvCxnSpPr>
          <p:nvPr/>
        </p:nvCxnSpPr>
        <p:spPr>
          <a:xfrm flipH="1" flipV="1">
            <a:off x="30628164" y="3832183"/>
            <a:ext cx="1690156" cy="12934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74"/>
          <p:cNvCxnSpPr>
            <a:stCxn id="440" idx="4"/>
            <a:endCxn id="439" idx="4"/>
          </p:cNvCxnSpPr>
          <p:nvPr/>
        </p:nvCxnSpPr>
        <p:spPr>
          <a:xfrm flipH="1" flipV="1">
            <a:off x="30094763" y="5414984"/>
            <a:ext cx="2095801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38"/>
              <p:cNvSpPr txBox="1"/>
              <p:nvPr/>
            </p:nvSpPr>
            <p:spPr>
              <a:xfrm>
                <a:off x="31215620" y="4997160"/>
                <a:ext cx="352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𝐥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3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620" y="4997160"/>
                <a:ext cx="352981" cy="461665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TextBox 39"/>
              <p:cNvSpPr txBox="1"/>
              <p:nvPr/>
            </p:nvSpPr>
            <p:spPr>
              <a:xfrm>
                <a:off x="31874531" y="5745318"/>
                <a:ext cx="5798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dirty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4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4531" y="5745318"/>
                <a:ext cx="579839" cy="461665"/>
              </a:xfrm>
              <a:prstGeom prst="rect">
                <a:avLst/>
              </a:prstGeom>
              <a:blipFill rotWithShape="0">
                <a:blip r:embed="rId6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TextBox 40"/>
              <p:cNvSpPr txBox="1"/>
              <p:nvPr/>
            </p:nvSpPr>
            <p:spPr>
              <a:xfrm>
                <a:off x="31404313" y="5501333"/>
                <a:ext cx="586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dirty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5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4313" y="5501333"/>
                <a:ext cx="586956" cy="461665"/>
              </a:xfrm>
              <a:prstGeom prst="rect">
                <a:avLst/>
              </a:prstGeom>
              <a:blipFill rotWithShape="0">
                <a:blip r:embed="rId6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TextBox 41"/>
              <p:cNvSpPr txBox="1"/>
              <p:nvPr/>
            </p:nvSpPr>
            <p:spPr>
              <a:xfrm>
                <a:off x="31738143" y="4407245"/>
                <a:ext cx="586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dirty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6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143" y="4407245"/>
                <a:ext cx="586956" cy="461665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7" name="Straight Arrow Connector 16"/>
          <p:cNvCxnSpPr/>
          <p:nvPr/>
        </p:nvCxnSpPr>
        <p:spPr>
          <a:xfrm flipH="1">
            <a:off x="31665786" y="5269039"/>
            <a:ext cx="510540" cy="382342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Flowchart: Connector 21"/>
          <p:cNvSpPr/>
          <p:nvPr/>
        </p:nvSpPr>
        <p:spPr>
          <a:xfrm>
            <a:off x="32110891" y="5184389"/>
            <a:ext cx="132080" cy="132080"/>
          </a:xfrm>
          <a:prstGeom prst="flowChartConnector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49" name="Straight Arrow Connector 16"/>
          <p:cNvCxnSpPr/>
          <p:nvPr/>
        </p:nvCxnSpPr>
        <p:spPr>
          <a:xfrm flipH="1">
            <a:off x="31519301" y="5257377"/>
            <a:ext cx="671600" cy="9918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TextBox 49"/>
              <p:cNvSpPr txBox="1"/>
              <p:nvPr/>
            </p:nvSpPr>
            <p:spPr>
              <a:xfrm>
                <a:off x="31249631" y="4705060"/>
                <a:ext cx="586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dirty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631" y="4705060"/>
                <a:ext cx="586956" cy="461665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22781841" y="7640943"/>
            <a:ext cx="3674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prototype</a:t>
            </a:r>
            <a:endParaRPr lang="en-US" sz="2400" b="1" dirty="0"/>
          </a:p>
        </p:txBody>
      </p:sp>
      <p:sp>
        <p:nvSpPr>
          <p:cNvPr id="455" name="矩形 454"/>
          <p:cNvSpPr/>
          <p:nvPr/>
        </p:nvSpPr>
        <p:spPr>
          <a:xfrm>
            <a:off x="27798767" y="6535166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Light calibration method</a:t>
            </a:r>
          </a:p>
        </p:txBody>
      </p:sp>
      <p:sp>
        <p:nvSpPr>
          <p:cNvPr id="456" name="矩形 455"/>
          <p:cNvSpPr/>
          <p:nvPr/>
        </p:nvSpPr>
        <p:spPr>
          <a:xfrm>
            <a:off x="27333478" y="3811461"/>
            <a:ext cx="19614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Checkerboard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rotated.</a:t>
            </a:r>
          </a:p>
          <a:p>
            <a:endParaRPr lang="en-US" sz="2000" dirty="0"/>
          </a:p>
        </p:txBody>
      </p:sp>
      <p:sp>
        <p:nvSpPr>
          <p:cNvPr id="72" name="矩形 71"/>
          <p:cNvSpPr/>
          <p:nvPr/>
        </p:nvSpPr>
        <p:spPr>
          <a:xfrm>
            <a:off x="27108970" y="6952794"/>
            <a:ext cx="60701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obtain the  light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 from a light to 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location by varying the orientation of a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planar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checkerboard and imaging it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 </a:t>
            </a: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light’s illumination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pic>
        <p:nvPicPr>
          <p:cNvPr id="465" name="Picture 2"/>
          <p:cNvPicPr>
            <a:picLocks noChangeAspect="1" noChangeArrowheads="1"/>
          </p:cNvPicPr>
          <p:nvPr/>
        </p:nvPicPr>
        <p:blipFill rotWithShape="1"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7"/>
          <a:stretch/>
        </p:blipFill>
        <p:spPr bwMode="auto">
          <a:xfrm>
            <a:off x="27864999" y="8705036"/>
            <a:ext cx="4370832" cy="297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6" name="Picture 2" descr="H:\D disk\NewSetup\CaptureImage_Simple\withMarker\wtargets\2013_0201_171318\2\img11.bmp"/>
          <p:cNvPicPr>
            <a:picLocks noChangeAspect="1" noChangeArrowheads="1"/>
          </p:cNvPicPr>
          <p:nvPr/>
        </p:nvPicPr>
        <p:blipFill rotWithShape="1"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7"/>
          <a:stretch/>
        </p:blipFill>
        <p:spPr bwMode="auto">
          <a:xfrm>
            <a:off x="22721131" y="8712085"/>
            <a:ext cx="4370832" cy="297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8" name="Picture 2"/>
          <p:cNvPicPr>
            <a:picLocks noChangeArrowheads="1"/>
          </p:cNvPicPr>
          <p:nvPr/>
        </p:nvPicPr>
        <p:blipFill rotWithShape="1"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7" r="10418"/>
          <a:stretch/>
        </p:blipFill>
        <p:spPr bwMode="auto">
          <a:xfrm flipH="1" flipV="1">
            <a:off x="30306447" y="17401296"/>
            <a:ext cx="1929384" cy="214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" name="矩形 470"/>
          <p:cNvSpPr/>
          <p:nvPr/>
        </p:nvSpPr>
        <p:spPr>
          <a:xfrm>
            <a:off x="23539969" y="11713151"/>
            <a:ext cx="2763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(a) One of the input</a:t>
            </a:r>
            <a:endParaRPr lang="en-US" sz="2000" dirty="0"/>
          </a:p>
        </p:txBody>
      </p:sp>
      <p:sp>
        <p:nvSpPr>
          <p:cNvPr id="472" name="矩形 471"/>
          <p:cNvSpPr/>
          <p:nvPr/>
        </p:nvSpPr>
        <p:spPr>
          <a:xfrm>
            <a:off x="28510160" y="11696558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(b) Surface normal map</a:t>
            </a:r>
            <a:endParaRPr lang="en-US" sz="2000" dirty="0"/>
          </a:p>
        </p:txBody>
      </p:sp>
      <p:sp>
        <p:nvSpPr>
          <p:cNvPr id="473" name="矩形 472"/>
          <p:cNvSpPr/>
          <p:nvPr/>
        </p:nvSpPr>
        <p:spPr>
          <a:xfrm>
            <a:off x="26123572" y="19525572"/>
            <a:ext cx="301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(c) Integrated surface</a:t>
            </a:r>
            <a:endParaRPr lang="en-US" sz="2000" dirty="0"/>
          </a:p>
        </p:txBody>
      </p:sp>
      <p:sp>
        <p:nvSpPr>
          <p:cNvPr id="477" name="矩形 476"/>
          <p:cNvSpPr/>
          <p:nvPr/>
        </p:nvSpPr>
        <p:spPr>
          <a:xfrm>
            <a:off x="24998597" y="19915497"/>
            <a:ext cx="591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of human scene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(1m X 0.7m)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矩形 198"/>
              <p:cNvSpPr/>
              <p:nvPr/>
            </p:nvSpPr>
            <p:spPr>
              <a:xfrm>
                <a:off x="14704762" y="3184606"/>
                <a:ext cx="2189317" cy="581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𝐋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9" name="矩形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762" y="3184606"/>
                <a:ext cx="2189317" cy="581378"/>
              </a:xfrm>
              <a:prstGeom prst="rect">
                <a:avLst/>
              </a:prstGeom>
              <a:blipFill rotWithShape="0"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矩形 199"/>
              <p:cNvSpPr/>
              <p:nvPr/>
            </p:nvSpPr>
            <p:spPr>
              <a:xfrm>
                <a:off x="13332890" y="3849552"/>
                <a:ext cx="1709058" cy="519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acc>
                      <m:r>
                        <a:rPr 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24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en-US" sz="24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Verdana" charset="0"/>
                </a:endParaRPr>
              </a:p>
            </p:txBody>
          </p:sp>
        </mc:Choice>
        <mc:Fallback xmlns="">
          <p:sp>
            <p:nvSpPr>
              <p:cNvPr id="200" name="矩形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890" y="3849552"/>
                <a:ext cx="1709058" cy="519181"/>
              </a:xfrm>
              <a:prstGeom prst="rect">
                <a:avLst/>
              </a:prstGeom>
              <a:blipFill rotWithShape="0">
                <a:blip r:embed="rId84"/>
                <a:stretch>
                  <a:fillRect t="-232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/>
              <p:cNvSpPr/>
              <p:nvPr/>
            </p:nvSpPr>
            <p:spPr>
              <a:xfrm>
                <a:off x="13332890" y="4318255"/>
                <a:ext cx="2840842" cy="471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Verdana" charset="0"/>
                  </a:rPr>
                  <a:t>deviates</a:t>
                </a:r>
                <a:r>
                  <a:rPr lang="en-US" sz="2400" dirty="0">
                    <a:latin typeface="Verdana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1" name="矩形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890" y="4318255"/>
                <a:ext cx="2840842" cy="471732"/>
              </a:xfrm>
              <a:prstGeom prst="rect">
                <a:avLst/>
              </a:prstGeom>
              <a:blipFill rotWithShape="0">
                <a:blip r:embed="rId85"/>
                <a:stretch>
                  <a:fillRect l="-429" t="-11538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矩形 201"/>
          <p:cNvSpPr/>
          <p:nvPr/>
        </p:nvSpPr>
        <p:spPr>
          <a:xfrm>
            <a:off x="15174696" y="3864589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Verdana" charset="0"/>
              </a:rPr>
              <a:t>(due to measurement noise)</a:t>
            </a:r>
            <a:endParaRPr lang="en-US" sz="2400" dirty="0"/>
          </a:p>
        </p:txBody>
      </p:sp>
      <p:sp>
        <p:nvSpPr>
          <p:cNvPr id="203" name="矩形 202"/>
          <p:cNvSpPr/>
          <p:nvPr/>
        </p:nvSpPr>
        <p:spPr>
          <a:xfrm>
            <a:off x="16279842" y="4341103"/>
            <a:ext cx="4062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Verdana" charset="0"/>
              </a:rPr>
              <a:t>(due to depth mismatch)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/>
              <p:cNvSpPr/>
              <p:nvPr/>
            </p:nvSpPr>
            <p:spPr>
              <a:xfrm>
                <a:off x="13332890" y="4826593"/>
                <a:ext cx="5878532" cy="481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Verdana" charset="0"/>
                  </a:rPr>
                  <a:t>differs</a:t>
                </a:r>
                <a:r>
                  <a:rPr lang="en-US" sz="2400" dirty="0">
                    <a:latin typeface="Verdana" charset="0"/>
                  </a:rPr>
                  <a:t> from the ground truth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矩形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890" y="4826593"/>
                <a:ext cx="5878532" cy="481799"/>
              </a:xfrm>
              <a:prstGeom prst="rect">
                <a:avLst/>
              </a:prstGeom>
              <a:blipFill rotWithShape="0">
                <a:blip r:embed="rId86"/>
                <a:stretch>
                  <a:fillRect l="-1556" t="-8861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2516384" y="3244463"/>
            <a:ext cx="1699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Verdana" charset="0"/>
              </a:rPr>
              <a:t>In reality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080359" y="6977915"/>
                <a:ext cx="2788969" cy="498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1">
                          <a:latin typeface="Cambria Math" panose="02040503050406030204" pitchFamily="18" charset="0"/>
                        </a:rPr>
                        <m:t>𝐋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359" y="6977915"/>
                <a:ext cx="2788969" cy="498406"/>
              </a:xfrm>
              <a:prstGeom prst="rect">
                <a:avLst/>
              </a:prstGeom>
              <a:blipFill rotWithShape="0">
                <a:blip r:embed="rId87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1450394" y="21111287"/>
            <a:ext cx="10135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we have both errors, the expected error is simply linear combination of the two. </a:t>
            </a:r>
            <a:endParaRPr lang="en-US" sz="2000" dirty="0"/>
          </a:p>
        </p:txBody>
      </p:sp>
      <p:pic>
        <p:nvPicPr>
          <p:cNvPr id="208" name="Picture 2" descr="H:\D disk\NewSetup\CaptureImage_Simple\withMarker\wtargets\2013_0201_171318\2\img11.bmp"/>
          <p:cNvPicPr>
            <a:picLocks noChangeAspect="1" noChangeArrowheads="1"/>
          </p:cNvPicPr>
          <p:nvPr/>
        </p:nvPicPr>
        <p:blipFill rotWithShape="1"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0" t="10836" r="35869" b="73667"/>
          <a:stretch/>
        </p:blipFill>
        <p:spPr bwMode="auto">
          <a:xfrm>
            <a:off x="24833415" y="9328289"/>
            <a:ext cx="47203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71567" y="18055915"/>
                <a:ext cx="7166834" cy="894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2400" b="1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b="1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dirty="0">
                                                <a:latin typeface="Cambria Math" panose="02040503050406030204" pitchFamily="18" charset="0"/>
                                              </a:rPr>
                                              <m:t>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2400" b="1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b="1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0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2400" b="1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‖"/>
                                                      <m:endChr m:val="‖"/>
                                                      <m:ctrlPr>
                                                        <a:rPr lang="en-US" sz="2400" b="1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b="1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b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67" y="18055915"/>
                <a:ext cx="7166834" cy="894091"/>
              </a:xfrm>
              <a:prstGeom prst="rect">
                <a:avLst/>
              </a:prstGeom>
              <a:blipFill rotWithShape="0"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256"/>
              <p:cNvSpPr/>
              <p:nvPr/>
            </p:nvSpPr>
            <p:spPr>
              <a:xfrm>
                <a:off x="2909054" y="19156413"/>
                <a:ext cx="3545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1" name="Rectangle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54" y="19156413"/>
                <a:ext cx="354584" cy="461665"/>
              </a:xfrm>
              <a:prstGeom prst="rect">
                <a:avLst/>
              </a:prstGeom>
              <a:blipFill rotWithShape="0"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/>
          <p:cNvSpPr/>
          <p:nvPr/>
        </p:nvSpPr>
        <p:spPr>
          <a:xfrm rot="16200000">
            <a:off x="2937332" y="18091372"/>
            <a:ext cx="272624" cy="18574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左大括号 183"/>
          <p:cNvSpPr/>
          <p:nvPr/>
        </p:nvSpPr>
        <p:spPr>
          <a:xfrm rot="16200000">
            <a:off x="6333924" y="17533143"/>
            <a:ext cx="274320" cy="31686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左大括号 184"/>
          <p:cNvSpPr/>
          <p:nvPr/>
        </p:nvSpPr>
        <p:spPr>
          <a:xfrm rot="16200000">
            <a:off x="8634600" y="18797424"/>
            <a:ext cx="274320" cy="64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07975" y="19610315"/>
                <a:ext cx="10714611" cy="1461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- </a:t>
                </a:r>
                <a:r>
                  <a:rPr lang="en-US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intensity measurements, obtained from camera captured photos (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known</a:t>
                </a:r>
                <a:r>
                  <a:rPr lang="en-US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200" b="1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sz="22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- </a:t>
                </a:r>
                <a:r>
                  <a:rPr kumimoji="1" lang="en-US" sz="2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light </a:t>
                </a:r>
                <a:r>
                  <a:rPr kumimoji="1" lang="en-US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matrix including light directions and light intensities which</a:t>
                </a:r>
              </a:p>
              <a:p>
                <a:r>
                  <a:rPr kumimoji="1" lang="en-US" sz="2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kumimoji="1" lang="en-US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can be calibrated (</a:t>
                </a:r>
                <a:r>
                  <a:rPr lang="en-US" sz="2000" dirty="0">
                    <a:solidFill>
                      <a:srgbClr val="0000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known</a:t>
                </a:r>
                <a:r>
                  <a:rPr kumimoji="1" lang="en-US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200" b="1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200" dirty="0" smtClean="0"/>
                  <a:t> </a:t>
                </a:r>
                <a:r>
                  <a:rPr kumimoji="1" lang="en-US" sz="22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kumimoji="1" lang="en-US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albedo-scaled </a:t>
                </a:r>
                <a:r>
                  <a:rPr kumimoji="1" lang="en-US" sz="2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surface </a:t>
                </a:r>
                <a:r>
                  <a:rPr kumimoji="1" lang="en-US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normal (</a:t>
                </a:r>
                <a:r>
                  <a:rPr kumimoji="1" lang="en-US" sz="2000" dirty="0" smtClean="0">
                    <a:solidFill>
                      <a:srgbClr val="0000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known</a:t>
                </a:r>
                <a:r>
                  <a:rPr kumimoji="1" lang="en-US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  <a:endParaRPr kumimoji="1"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5" y="19610315"/>
                <a:ext cx="10714611" cy="1461939"/>
              </a:xfrm>
              <a:prstGeom prst="rect">
                <a:avLst/>
              </a:prstGeom>
              <a:blipFill rotWithShape="0">
                <a:blip r:embed="rId90"/>
                <a:stretch>
                  <a:fillRect l="-114" t="-3333" b="-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93"/>
          <p:cNvSpPr txBox="1"/>
          <p:nvPr/>
        </p:nvSpPr>
        <p:spPr>
          <a:xfrm>
            <a:off x="7759168" y="135273"/>
            <a:ext cx="17400075" cy="1679577"/>
          </a:xfrm>
          <a:prstGeom prst="rect">
            <a:avLst/>
          </a:prstGeom>
          <a:noFill/>
        </p:spPr>
        <p:txBody>
          <a:bodyPr wrap="none" lIns="78373" tIns="39187" rIns="78373" bIns="39187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64646"/>
                </a:solidFill>
                <a:latin typeface="Verdana"/>
                <a:cs typeface="Verdana"/>
              </a:rPr>
              <a:t>Photometric Stereo with Small Angular Variations</a:t>
            </a:r>
            <a:endParaRPr lang="en-US" sz="4800" b="1" dirty="0">
              <a:solidFill>
                <a:srgbClr val="464646"/>
              </a:solidFill>
              <a:latin typeface="Verdana"/>
              <a:cs typeface="Verdana"/>
            </a:endParaRPr>
          </a:p>
          <a:p>
            <a:pPr algn="ctr"/>
            <a:r>
              <a:rPr lang="en-US" sz="2800" dirty="0">
                <a:solidFill>
                  <a:srgbClr val="464646"/>
                </a:solidFill>
                <a:latin typeface="Verdana"/>
                <a:cs typeface="Verdana"/>
              </a:rPr>
              <a:t>Jian </a:t>
            </a:r>
            <a:r>
              <a:rPr lang="en-US" sz="2800" dirty="0" smtClean="0">
                <a:solidFill>
                  <a:srgbClr val="464646"/>
                </a:solidFill>
                <a:latin typeface="Verdana"/>
                <a:cs typeface="Verdana"/>
              </a:rPr>
              <a:t>Wang</a:t>
            </a:r>
            <a:r>
              <a:rPr lang="en-US" sz="2800" baseline="30000" dirty="0" smtClean="0">
                <a:solidFill>
                  <a:srgbClr val="464646"/>
                </a:solidFill>
                <a:latin typeface="Verdana"/>
                <a:cs typeface="Verdana"/>
              </a:rPr>
              <a:t>1</a:t>
            </a:r>
            <a:r>
              <a:rPr lang="en-US" sz="2800" dirty="0" smtClean="0">
                <a:solidFill>
                  <a:srgbClr val="464646"/>
                </a:solidFill>
                <a:latin typeface="Verdana"/>
                <a:cs typeface="Verdana"/>
              </a:rPr>
              <a:t>, </a:t>
            </a:r>
            <a:r>
              <a:rPr lang="en-US" sz="2800" dirty="0" err="1">
                <a:solidFill>
                  <a:srgbClr val="464646"/>
                </a:solidFill>
                <a:latin typeface="Verdana"/>
                <a:cs typeface="Verdana"/>
              </a:rPr>
              <a:t>Yasuyuki</a:t>
            </a:r>
            <a:r>
              <a:rPr lang="en-US" sz="280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464646"/>
                </a:solidFill>
                <a:latin typeface="Verdana"/>
                <a:cs typeface="Verdana"/>
              </a:rPr>
              <a:t>Matsuhita</a:t>
            </a:r>
            <a:r>
              <a:rPr lang="en-US" sz="2800" baseline="30000" dirty="0" smtClean="0">
                <a:solidFill>
                  <a:srgbClr val="464646"/>
                </a:solidFill>
                <a:latin typeface="Verdana"/>
                <a:cs typeface="Verdana"/>
              </a:rPr>
              <a:t>2</a:t>
            </a:r>
            <a:r>
              <a:rPr lang="en-US" sz="2800" dirty="0" smtClean="0">
                <a:solidFill>
                  <a:srgbClr val="464646"/>
                </a:solidFill>
                <a:latin typeface="Verdana"/>
                <a:cs typeface="Verdana"/>
              </a:rPr>
              <a:t>, </a:t>
            </a:r>
            <a:r>
              <a:rPr lang="en-US" sz="2800" dirty="0" err="1">
                <a:solidFill>
                  <a:srgbClr val="464646"/>
                </a:solidFill>
                <a:latin typeface="Verdana"/>
                <a:cs typeface="Verdana"/>
              </a:rPr>
              <a:t>Boxin</a:t>
            </a:r>
            <a:r>
              <a:rPr lang="en-US" sz="280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464646"/>
                </a:solidFill>
                <a:latin typeface="Verdana"/>
                <a:cs typeface="Verdana"/>
              </a:rPr>
              <a:t>Shi</a:t>
            </a:r>
            <a:r>
              <a:rPr lang="en-US" sz="2800" baseline="30000" dirty="0" smtClean="0">
                <a:solidFill>
                  <a:srgbClr val="464646"/>
                </a:solidFill>
                <a:latin typeface="Verdana"/>
                <a:cs typeface="Verdana"/>
              </a:rPr>
              <a:t>3</a:t>
            </a:r>
            <a:r>
              <a:rPr lang="en-US" sz="2800" dirty="0" smtClean="0">
                <a:solidFill>
                  <a:srgbClr val="464646"/>
                </a:solidFill>
                <a:latin typeface="Verdana"/>
                <a:cs typeface="Verdana"/>
              </a:rPr>
              <a:t>, </a:t>
            </a:r>
            <a:r>
              <a:rPr lang="en-US" sz="2800" dirty="0" err="1">
                <a:solidFill>
                  <a:srgbClr val="464646"/>
                </a:solidFill>
                <a:latin typeface="Verdana"/>
                <a:cs typeface="Verdana"/>
              </a:rPr>
              <a:t>Aswin</a:t>
            </a:r>
            <a:r>
              <a:rPr lang="en-US" sz="280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464646"/>
                </a:solidFill>
                <a:latin typeface="Verdana"/>
                <a:cs typeface="Verdana"/>
              </a:rPr>
              <a:t>C. Sankaranarayanan</a:t>
            </a:r>
            <a:r>
              <a:rPr lang="en-US" sz="2800" baseline="30000" dirty="0" smtClean="0">
                <a:solidFill>
                  <a:srgbClr val="464646"/>
                </a:solidFill>
                <a:latin typeface="Verdana"/>
                <a:cs typeface="Verdana"/>
              </a:rPr>
              <a:t>1</a:t>
            </a:r>
          </a:p>
          <a:p>
            <a:pPr algn="ctr"/>
            <a:r>
              <a:rPr lang="en-US" sz="2800" baseline="30000" dirty="0" smtClean="0">
                <a:solidFill>
                  <a:srgbClr val="464646"/>
                </a:solidFill>
                <a:latin typeface="Verdana"/>
                <a:cs typeface="Verdana"/>
              </a:rPr>
              <a:t>1</a:t>
            </a:r>
            <a:r>
              <a:rPr lang="en-US" sz="2800" dirty="0" smtClean="0">
                <a:solidFill>
                  <a:srgbClr val="464646"/>
                </a:solidFill>
                <a:latin typeface="Verdana"/>
                <a:cs typeface="Verdana"/>
              </a:rPr>
              <a:t>Carnegie </a:t>
            </a:r>
            <a:r>
              <a:rPr lang="en-US" sz="2800" dirty="0">
                <a:solidFill>
                  <a:srgbClr val="464646"/>
                </a:solidFill>
                <a:latin typeface="Verdana"/>
                <a:cs typeface="Verdana"/>
              </a:rPr>
              <a:t>Mellon Univ., </a:t>
            </a:r>
            <a:r>
              <a:rPr lang="en-US" sz="2800" baseline="30000" dirty="0" smtClean="0">
                <a:solidFill>
                  <a:srgbClr val="464646"/>
                </a:solidFill>
                <a:latin typeface="Verdana"/>
                <a:cs typeface="Verdana"/>
              </a:rPr>
              <a:t>2</a:t>
            </a:r>
            <a:r>
              <a:rPr lang="en-US" sz="2800" dirty="0" smtClean="0">
                <a:solidFill>
                  <a:srgbClr val="464646"/>
                </a:solidFill>
                <a:latin typeface="Verdana"/>
                <a:cs typeface="Verdana"/>
              </a:rPr>
              <a:t>Osaka </a:t>
            </a:r>
            <a:r>
              <a:rPr lang="en-US" sz="2800" dirty="0">
                <a:solidFill>
                  <a:srgbClr val="464646"/>
                </a:solidFill>
                <a:latin typeface="Verdana"/>
                <a:cs typeface="Verdana"/>
              </a:rPr>
              <a:t>Univ., </a:t>
            </a:r>
            <a:r>
              <a:rPr lang="en-US" sz="2800" baseline="30000" dirty="0" smtClean="0">
                <a:solidFill>
                  <a:srgbClr val="464646"/>
                </a:solidFill>
                <a:latin typeface="Verdana"/>
                <a:cs typeface="Verdana"/>
              </a:rPr>
              <a:t>3</a:t>
            </a:r>
            <a:r>
              <a:rPr lang="en-US" sz="2800" dirty="0" smtClean="0">
                <a:solidFill>
                  <a:srgbClr val="464646"/>
                </a:solidFill>
                <a:latin typeface="Verdana"/>
                <a:cs typeface="Verdana"/>
              </a:rPr>
              <a:t>Singapore Univ. </a:t>
            </a:r>
            <a:r>
              <a:rPr lang="en-US" sz="2800" dirty="0">
                <a:solidFill>
                  <a:srgbClr val="464646"/>
                </a:solidFill>
                <a:latin typeface="Verdana"/>
                <a:cs typeface="Verdana"/>
              </a:rPr>
              <a:t>of Technology and Design</a:t>
            </a:r>
          </a:p>
        </p:txBody>
      </p:sp>
      <p:pic>
        <p:nvPicPr>
          <p:cNvPr id="183" name="Picture 5"/>
          <p:cNvPicPr>
            <a:picLocks noChangeAspect="1"/>
          </p:cNvPicPr>
          <p:nvPr/>
        </p:nvPicPr>
        <p:blipFill rotWithShape="1"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1" b="22760"/>
          <a:stretch/>
        </p:blipFill>
        <p:spPr>
          <a:xfrm>
            <a:off x="283711" y="357841"/>
            <a:ext cx="2295413" cy="1234440"/>
          </a:xfrm>
          <a:prstGeom prst="rect">
            <a:avLst/>
          </a:prstGeom>
        </p:spPr>
      </p:pic>
      <p:pic>
        <p:nvPicPr>
          <p:cNvPr id="186" name="Picture 6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2983605" y="511335"/>
            <a:ext cx="3521422" cy="927453"/>
          </a:xfrm>
          <a:prstGeom prst="rect">
            <a:avLst/>
          </a:prstGeom>
        </p:spPr>
      </p:pic>
      <p:pic>
        <p:nvPicPr>
          <p:cNvPr id="187" name="Picture 7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29639548" y="228225"/>
            <a:ext cx="2858855" cy="1493672"/>
          </a:xfrm>
          <a:prstGeom prst="rect">
            <a:avLst/>
          </a:prstGeom>
        </p:spPr>
      </p:pic>
      <p:pic>
        <p:nvPicPr>
          <p:cNvPr id="188" name="Picture 3"/>
          <p:cNvPicPr>
            <a:picLocks noChangeAspect="1" noChangeArrowheads="1"/>
          </p:cNvPicPr>
          <p:nvPr/>
        </p:nvPicPr>
        <p:blipFill rotWithShape="1"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13078" r="4514"/>
          <a:stretch/>
        </p:blipFill>
        <p:spPr bwMode="auto">
          <a:xfrm>
            <a:off x="22721131" y="12274081"/>
            <a:ext cx="7012592" cy="477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 flipH="1" flipV="1">
            <a:off x="22721131" y="17401296"/>
            <a:ext cx="7013448" cy="21462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 rot="16200000">
            <a:off x="28880027" y="13696141"/>
            <a:ext cx="4782312" cy="192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animBg="1"/>
      <p:bldP spid="217" grpId="0"/>
      <p:bldP spid="224" grpId="0"/>
      <p:bldP spid="225" grpId="0"/>
      <p:bldP spid="243" grpId="0"/>
      <p:bldP spid="288" grpId="0"/>
      <p:bldP spid="290" grpId="0"/>
      <p:bldP spid="362" grpId="0"/>
      <p:bldP spid="402" grpId="0"/>
      <p:bldP spid="4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4254</TotalTime>
  <Words>360</Words>
  <Application>Microsoft Office PowerPoint</Application>
  <PresentationFormat>自定义</PresentationFormat>
  <Paragraphs>119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宋体</vt:lpstr>
      <vt:lpstr>Arial</vt:lpstr>
      <vt:lpstr>Calibri</vt:lpstr>
      <vt:lpstr>Cambria Math</vt:lpstr>
      <vt:lpstr>Times New Roman</vt:lpstr>
      <vt:lpstr>Verdana</vt:lpstr>
      <vt:lpstr>Office Theme</vt:lpstr>
      <vt:lpstr>PowerPoint 演示文稿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Sankaranarayanan</dc:creator>
  <cp:lastModifiedBy>王建</cp:lastModifiedBy>
  <cp:revision>167</cp:revision>
  <cp:lastPrinted>2014-02-16T19:51:33Z</cp:lastPrinted>
  <dcterms:created xsi:type="dcterms:W3CDTF">2014-02-09T18:46:28Z</dcterms:created>
  <dcterms:modified xsi:type="dcterms:W3CDTF">2015-11-30T05:01:05Z</dcterms:modified>
</cp:coreProperties>
</file>