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343" r:id="rId2"/>
    <p:sldId id="432" r:id="rId3"/>
    <p:sldId id="439" r:id="rId4"/>
    <p:sldId id="454" r:id="rId5"/>
    <p:sldId id="440" r:id="rId6"/>
    <p:sldId id="442" r:id="rId7"/>
    <p:sldId id="452" r:id="rId8"/>
    <p:sldId id="435" r:id="rId9"/>
    <p:sldId id="436" r:id="rId10"/>
    <p:sldId id="437" r:id="rId11"/>
    <p:sldId id="438" r:id="rId12"/>
    <p:sldId id="434" r:id="rId13"/>
    <p:sldId id="455" r:id="rId14"/>
    <p:sldId id="448" r:id="rId15"/>
    <p:sldId id="449" r:id="rId16"/>
    <p:sldId id="453" r:id="rId17"/>
    <p:sldId id="441" r:id="rId18"/>
    <p:sldId id="450" r:id="rId19"/>
    <p:sldId id="451" r:id="rId20"/>
    <p:sldId id="443" r:id="rId21"/>
    <p:sldId id="444" r:id="rId22"/>
    <p:sldId id="445" r:id="rId23"/>
    <p:sldId id="446" r:id="rId24"/>
    <p:sldId id="447" r:id="rId2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  <a:srgbClr val="202020"/>
    <a:srgbClr val="EBF1DE"/>
    <a:srgbClr val="FF9900"/>
    <a:srgbClr val="CCFFCC"/>
    <a:srgbClr val="FFFFFF"/>
    <a:srgbClr val="FFFF00"/>
    <a:srgbClr val="111111"/>
    <a:srgbClr val="FFFF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50000" autoAdjust="0"/>
  </p:normalViewPr>
  <p:slideViewPr>
    <p:cSldViewPr>
      <p:cViewPr varScale="1">
        <p:scale>
          <a:sx n="94" d="100"/>
          <a:sy n="94" d="100"/>
        </p:scale>
        <p:origin x="1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3" d="100"/>
        <a:sy n="4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8335F0E0-C2C6-B14E-9255-336B69FD66C6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01E148C-B8BC-664F-9A94-1B9922BE0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5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  <a:r>
              <a:rPr lang="en-US" baseline="0" dirty="0" smtClean="0"/>
              <a:t> afternoon, every one. </a:t>
            </a:r>
          </a:p>
          <a:p>
            <a:r>
              <a:rPr lang="en-US" baseline="0" dirty="0" smtClean="0"/>
              <a:t>The paper I am going to talk about is a novel imaging architecture for video compressive sensing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148C-B8BC-664F-9A94-1B9922BE01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148C-B8BC-664F-9A94-1B9922BE01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6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148C-B8BC-664F-9A94-1B9922BE01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6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148C-B8BC-664F-9A94-1B9922BE01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6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148C-B8BC-664F-9A94-1B9922BE01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148C-B8BC-664F-9A94-1B9922BE01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148C-B8BC-664F-9A94-1B9922BE01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EBF1D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7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EBF1DE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EBF1DE"/>
                </a:solidFill>
                <a:latin typeface="Verdana"/>
                <a:cs typeface="Verdana"/>
              </a:defRPr>
            </a:lvl1pPr>
          </a:lstStyle>
          <a:p>
            <a:fld id="{1D8BD707-D9CF-40AE-B4C6-C98DA3205C09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EBF1DE"/>
                </a:solidFill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EBF1DE"/>
                </a:solidFill>
                <a:latin typeface="Verdana"/>
                <a:cs typeface="Verdana"/>
              </a:defRPr>
            </a:lvl1pPr>
          </a:lstStyle>
          <a:p>
            <a:fld id="{82435188-E640-4B2B-A4E5-9817FAA18D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9900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EBF1DE"/>
          </a:solidFill>
          <a:latin typeface="Verdana"/>
          <a:ea typeface="+mn-ea"/>
          <a:cs typeface="Verdan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EBF1DE"/>
          </a:solidFill>
          <a:latin typeface="Verdana"/>
          <a:ea typeface="+mn-ea"/>
          <a:cs typeface="Verdan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EBF1DE"/>
          </a:solidFill>
          <a:latin typeface="Verdana"/>
          <a:ea typeface="+mn-ea"/>
          <a:cs typeface="Verdan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EBF1DE"/>
          </a:solidFill>
          <a:latin typeface="Verdana"/>
          <a:ea typeface="+mn-ea"/>
          <a:cs typeface="Verdan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EBF1DE"/>
          </a:solidFill>
          <a:latin typeface="Verdana"/>
          <a:ea typeface="+mn-ea"/>
          <a:cs typeface="Verdan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10" Type="http://schemas.openxmlformats.org/officeDocument/2006/relationships/image" Target="../media/image120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microsoft.com/office/2007/relationships/hdphoto" Target="../media/hdphoto1.wdp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2.jpeg"/><Relationship Id="rId5" Type="http://schemas.microsoft.com/office/2007/relationships/hdphoto" Target="../media/hdphoto1.wdp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64829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9900"/>
                </a:solidFill>
                <a:latin typeface="Verdana"/>
                <a:cs typeface="Verdana"/>
              </a:rPr>
              <a:t>Radon Transform Imaging</a:t>
            </a:r>
          </a:p>
          <a:p>
            <a:endParaRPr lang="en-US" sz="1200" dirty="0">
              <a:solidFill>
                <a:srgbClr val="FF9900"/>
              </a:solidFill>
              <a:latin typeface="Verdana"/>
              <a:cs typeface="Verdana"/>
            </a:endParaRPr>
          </a:p>
          <a:p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Aswin C. Sankaranarayanan</a:t>
            </a:r>
          </a:p>
          <a:p>
            <a:endParaRPr lang="en-US" sz="2000" dirty="0" smtClean="0">
              <a:solidFill>
                <a:schemeClr val="accent3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4" name="Picture 6" descr="red990000_footer.tif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021258" y="6019800"/>
            <a:ext cx="5364658" cy="83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67200" y="6019800"/>
            <a:ext cx="25146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5059" y="6019800"/>
            <a:ext cx="2508560" cy="855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334060"/>
            <a:ext cx="2088677" cy="20886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54496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Jian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Wang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3347398"/>
            <a:ext cx="2057400" cy="20798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5410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Mohit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Gupta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5"/>
    </mc:Choice>
    <mc:Fallback xmlns="">
      <p:transition spd="slow" advTm="970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5284149" y="1792287"/>
            <a:ext cx="92710" cy="332105"/>
            <a:chOff x="1737360" y="4620587"/>
            <a:chExt cx="92710" cy="332105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5706726" y="1930154"/>
            <a:ext cx="99713" cy="428787"/>
            <a:chOff x="1737360" y="4620587"/>
            <a:chExt cx="92710" cy="332105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094730" y="2148840"/>
            <a:ext cx="92710" cy="385223"/>
            <a:chOff x="1737360" y="4620587"/>
            <a:chExt cx="92710" cy="332105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6690360" y="2522960"/>
            <a:ext cx="92710" cy="407987"/>
            <a:chOff x="1737360" y="4620587"/>
            <a:chExt cx="92710" cy="332105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7237730" y="2967572"/>
            <a:ext cx="92710" cy="472232"/>
            <a:chOff x="1737360" y="4620587"/>
            <a:chExt cx="92710" cy="332105"/>
          </a:xfrm>
        </p:grpSpPr>
        <p:cxnSp>
          <p:nvCxnSpPr>
            <p:cNvPr id="295" name="Straight Connector 294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7757160" y="3448689"/>
            <a:ext cx="92710" cy="471802"/>
            <a:chOff x="1737360" y="4620587"/>
            <a:chExt cx="92710" cy="332105"/>
          </a:xfrm>
        </p:grpSpPr>
        <p:cxnSp>
          <p:nvCxnSpPr>
            <p:cNvPr id="299" name="Straight Connector 298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8290964" y="4276085"/>
            <a:ext cx="98656" cy="448315"/>
            <a:chOff x="1737360" y="4620587"/>
            <a:chExt cx="92710" cy="332105"/>
          </a:xfrm>
        </p:grpSpPr>
        <p:cxnSp>
          <p:nvCxnSpPr>
            <p:cNvPr id="303" name="Straight Connector 302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/>
          <p:cNvGrpSpPr/>
          <p:nvPr/>
        </p:nvGrpSpPr>
        <p:grpSpPr>
          <a:xfrm>
            <a:off x="8617758" y="4761547"/>
            <a:ext cx="92710" cy="538181"/>
            <a:chOff x="1737360" y="4620587"/>
            <a:chExt cx="92710" cy="332105"/>
          </a:xfrm>
        </p:grpSpPr>
        <p:cxnSp>
          <p:nvCxnSpPr>
            <p:cNvPr id="307" name="Straight Connector 306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37360" y="4315787"/>
            <a:ext cx="92710" cy="332105"/>
            <a:chOff x="1737360" y="4620587"/>
            <a:chExt cx="92710" cy="33210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270760" y="4154483"/>
            <a:ext cx="92710" cy="332105"/>
            <a:chOff x="1737360" y="4620587"/>
            <a:chExt cx="92710" cy="332105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202373" y="4514107"/>
            <a:ext cx="92710" cy="332105"/>
            <a:chOff x="1737360" y="4620587"/>
            <a:chExt cx="92710" cy="332105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88021" y="4817634"/>
            <a:ext cx="92710" cy="218862"/>
            <a:chOff x="1737360" y="4620587"/>
            <a:chExt cx="92710" cy="332105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818130" y="3787144"/>
            <a:ext cx="92710" cy="427037"/>
            <a:chOff x="1737360" y="4620587"/>
            <a:chExt cx="92710" cy="332105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3275330" y="3493454"/>
            <a:ext cx="92710" cy="427037"/>
            <a:chOff x="1737360" y="4620587"/>
            <a:chExt cx="92710" cy="332105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738630" y="4620587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633470" y="3210557"/>
            <a:ext cx="107658" cy="529900"/>
            <a:chOff x="1737360" y="4623546"/>
            <a:chExt cx="92710" cy="329146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738630" y="4623546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027108" y="2830383"/>
            <a:ext cx="92710" cy="530037"/>
            <a:chOff x="1737360" y="4629869"/>
            <a:chExt cx="92710" cy="322823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1783080" y="4631690"/>
              <a:ext cx="0" cy="32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738630" y="4629869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737360" y="4952692"/>
              <a:ext cx="914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reeform 45"/>
          <p:cNvSpPr/>
          <p:nvPr/>
        </p:nvSpPr>
        <p:spPr>
          <a:xfrm>
            <a:off x="628650" y="3092450"/>
            <a:ext cx="3448050" cy="1835150"/>
          </a:xfrm>
          <a:custGeom>
            <a:avLst/>
            <a:gdLst>
              <a:gd name="connsiteX0" fmla="*/ 0 w 3448050"/>
              <a:gd name="connsiteY0" fmla="*/ 1835150 h 1835150"/>
              <a:gd name="connsiteX1" fmla="*/ 622300 w 3448050"/>
              <a:gd name="connsiteY1" fmla="*/ 1587500 h 1835150"/>
              <a:gd name="connsiteX2" fmla="*/ 1155700 w 3448050"/>
              <a:gd name="connsiteY2" fmla="*/ 1384300 h 1835150"/>
              <a:gd name="connsiteX3" fmla="*/ 1689100 w 3448050"/>
              <a:gd name="connsiteY3" fmla="*/ 1219200 h 1835150"/>
              <a:gd name="connsiteX4" fmla="*/ 2235200 w 3448050"/>
              <a:gd name="connsiteY4" fmla="*/ 914400 h 1835150"/>
              <a:gd name="connsiteX5" fmla="*/ 2692400 w 3448050"/>
              <a:gd name="connsiteY5" fmla="*/ 609600 h 1835150"/>
              <a:gd name="connsiteX6" fmla="*/ 3060700 w 3448050"/>
              <a:gd name="connsiteY6" fmla="*/ 381000 h 1835150"/>
              <a:gd name="connsiteX7" fmla="*/ 3448050 w 3448050"/>
              <a:gd name="connsiteY7" fmla="*/ 0 h 183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8050" h="1835150">
                <a:moveTo>
                  <a:pt x="0" y="1835150"/>
                </a:moveTo>
                <a:lnTo>
                  <a:pt x="622300" y="1587500"/>
                </a:lnTo>
                <a:lnTo>
                  <a:pt x="1155700" y="1384300"/>
                </a:lnTo>
                <a:lnTo>
                  <a:pt x="1689100" y="1219200"/>
                </a:lnTo>
                <a:lnTo>
                  <a:pt x="2235200" y="914400"/>
                </a:lnTo>
                <a:lnTo>
                  <a:pt x="2692400" y="609600"/>
                </a:lnTo>
                <a:lnTo>
                  <a:pt x="3060700" y="381000"/>
                </a:lnTo>
                <a:lnTo>
                  <a:pt x="3448050" y="0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Sparsity of natural images</a:t>
            </a:r>
            <a:endParaRPr 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31057" y="1821597"/>
            <a:ext cx="0" cy="3125817"/>
          </a:xfrm>
          <a:prstGeom prst="line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34376" y="4938290"/>
            <a:ext cx="3522232" cy="0"/>
          </a:xfrm>
          <a:prstGeom prst="line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1066800"/>
            <a:ext cx="20906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altLang="zh-CN" sz="20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Reconstruction</a:t>
            </a:r>
          </a:p>
          <a:p>
            <a:pPr eaLnBrk="0" hangingPunct="0">
              <a:defRPr/>
            </a:pPr>
            <a:r>
              <a:rPr lang="en-US" altLang="zh-CN" sz="20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SNR [dB]</a:t>
            </a:r>
            <a:endParaRPr lang="en-US" altLang="zh-CN" sz="2000" dirty="0">
              <a:solidFill>
                <a:srgbClr val="EBF1D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Oval 24"/>
          <p:cNvSpPr>
            <a:spLocks noChangeArrowheads="1"/>
          </p:cNvSpPr>
          <p:nvPr/>
        </p:nvSpPr>
        <p:spPr bwMode="auto">
          <a:xfrm>
            <a:off x="586740" y="4884420"/>
            <a:ext cx="91440" cy="914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143000" y="5791200"/>
            <a:ext cx="2686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24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[in pixels]</a:t>
            </a:r>
            <a:endParaRPr lang="en-US" altLang="zh-CN" sz="2400" dirty="0">
              <a:solidFill>
                <a:srgbClr val="EBF1D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61672" y="4929020"/>
            <a:ext cx="809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20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1E4</a:t>
            </a:r>
            <a:endParaRPr lang="en-US" altLang="zh-CN" sz="2000" dirty="0">
              <a:solidFill>
                <a:srgbClr val="EBF1D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415848" y="4929020"/>
            <a:ext cx="809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20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1E5</a:t>
            </a:r>
            <a:endParaRPr lang="en-US" altLang="zh-CN" sz="2000" dirty="0">
              <a:solidFill>
                <a:srgbClr val="EBF1D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2270024" y="4929020"/>
            <a:ext cx="809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20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1E6</a:t>
            </a:r>
            <a:endParaRPr lang="en-US" altLang="zh-CN" sz="2000" dirty="0">
              <a:solidFill>
                <a:srgbClr val="EBF1D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3124200" y="4929020"/>
            <a:ext cx="809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20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1E7</a:t>
            </a:r>
            <a:endParaRPr lang="en-US" altLang="zh-CN" sz="2000" dirty="0">
              <a:solidFill>
                <a:srgbClr val="EBF1D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-76200" y="4112091"/>
            <a:ext cx="809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20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en-US" altLang="zh-CN" sz="2000" dirty="0">
              <a:solidFill>
                <a:srgbClr val="EBF1D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-76200" y="3439804"/>
            <a:ext cx="809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20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en-US" altLang="zh-CN" sz="2000" dirty="0">
              <a:solidFill>
                <a:srgbClr val="EBF1D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-76200" y="2767517"/>
            <a:ext cx="809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20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en-US" altLang="zh-CN" sz="2000" dirty="0">
              <a:solidFill>
                <a:srgbClr val="EBF1D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-76200" y="2095230"/>
            <a:ext cx="809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20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en-US" altLang="zh-CN" sz="2000" dirty="0">
              <a:solidFill>
                <a:srgbClr val="EBF1D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1203960" y="4632960"/>
            <a:ext cx="91440" cy="914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1737360" y="4427220"/>
            <a:ext cx="91440" cy="914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Oval 24"/>
          <p:cNvSpPr>
            <a:spLocks noChangeArrowheads="1"/>
          </p:cNvSpPr>
          <p:nvPr/>
        </p:nvSpPr>
        <p:spPr bwMode="auto">
          <a:xfrm>
            <a:off x="2270760" y="4267200"/>
            <a:ext cx="91440" cy="914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Oval 24"/>
          <p:cNvSpPr>
            <a:spLocks noChangeArrowheads="1"/>
          </p:cNvSpPr>
          <p:nvPr/>
        </p:nvSpPr>
        <p:spPr bwMode="auto">
          <a:xfrm>
            <a:off x="2819400" y="3962400"/>
            <a:ext cx="91440" cy="914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Oval 24"/>
          <p:cNvSpPr>
            <a:spLocks noChangeArrowheads="1"/>
          </p:cNvSpPr>
          <p:nvPr/>
        </p:nvSpPr>
        <p:spPr bwMode="auto">
          <a:xfrm>
            <a:off x="3276600" y="3657600"/>
            <a:ext cx="91440" cy="914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Oval 24"/>
          <p:cNvSpPr>
            <a:spLocks noChangeArrowheads="1"/>
          </p:cNvSpPr>
          <p:nvPr/>
        </p:nvSpPr>
        <p:spPr bwMode="auto">
          <a:xfrm>
            <a:off x="3642360" y="3429000"/>
            <a:ext cx="91440" cy="914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Oval 24"/>
          <p:cNvSpPr>
            <a:spLocks noChangeArrowheads="1"/>
          </p:cNvSpPr>
          <p:nvPr/>
        </p:nvSpPr>
        <p:spPr bwMode="auto">
          <a:xfrm>
            <a:off x="4023360" y="3048000"/>
            <a:ext cx="91440" cy="914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517257" y="1052155"/>
            <a:ext cx="4595011" cy="4709238"/>
            <a:chOff x="4517257" y="1356955"/>
            <a:chExt cx="4595011" cy="4709238"/>
          </a:xfrm>
        </p:grpSpPr>
        <p:sp>
          <p:nvSpPr>
            <p:cNvPr id="48" name="Freeform 47"/>
            <p:cNvSpPr/>
            <p:nvPr/>
          </p:nvSpPr>
          <p:spPr>
            <a:xfrm>
              <a:off x="5326380" y="2255520"/>
              <a:ext cx="3329940" cy="2987040"/>
            </a:xfrm>
            <a:custGeom>
              <a:avLst/>
              <a:gdLst>
                <a:gd name="connsiteX0" fmla="*/ 0 w 3329940"/>
                <a:gd name="connsiteY0" fmla="*/ 0 h 2987040"/>
                <a:gd name="connsiteX1" fmla="*/ 441960 w 3329940"/>
                <a:gd name="connsiteY1" fmla="*/ 160020 h 2987040"/>
                <a:gd name="connsiteX2" fmla="*/ 822960 w 3329940"/>
                <a:gd name="connsiteY2" fmla="*/ 373380 h 2987040"/>
                <a:gd name="connsiteX3" fmla="*/ 1417320 w 3329940"/>
                <a:gd name="connsiteY3" fmla="*/ 746760 h 2987040"/>
                <a:gd name="connsiteX4" fmla="*/ 1958340 w 3329940"/>
                <a:gd name="connsiteY4" fmla="*/ 1211580 h 2987040"/>
                <a:gd name="connsiteX5" fmla="*/ 2484120 w 3329940"/>
                <a:gd name="connsiteY5" fmla="*/ 1668780 h 2987040"/>
                <a:gd name="connsiteX6" fmla="*/ 2872740 w 3329940"/>
                <a:gd name="connsiteY6" fmla="*/ 2270760 h 2987040"/>
                <a:gd name="connsiteX7" fmla="*/ 3329940 w 3329940"/>
                <a:gd name="connsiteY7" fmla="*/ 2987040 h 2987040"/>
                <a:gd name="connsiteX8" fmla="*/ 3329940 w 3329940"/>
                <a:gd name="connsiteY8" fmla="*/ 0 h 2987040"/>
                <a:gd name="connsiteX9" fmla="*/ 0 w 3329940"/>
                <a:gd name="connsiteY9" fmla="*/ 0 h 298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29940" h="2987040">
                  <a:moveTo>
                    <a:pt x="0" y="0"/>
                  </a:moveTo>
                  <a:lnTo>
                    <a:pt x="441960" y="160020"/>
                  </a:lnTo>
                  <a:lnTo>
                    <a:pt x="822960" y="373380"/>
                  </a:lnTo>
                  <a:lnTo>
                    <a:pt x="1417320" y="746760"/>
                  </a:lnTo>
                  <a:lnTo>
                    <a:pt x="1958340" y="1211580"/>
                  </a:lnTo>
                  <a:lnTo>
                    <a:pt x="2484120" y="1668780"/>
                  </a:lnTo>
                  <a:lnTo>
                    <a:pt x="2872740" y="2270760"/>
                  </a:lnTo>
                  <a:lnTo>
                    <a:pt x="3329940" y="2987040"/>
                  </a:lnTo>
                  <a:lnTo>
                    <a:pt x="3329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5327185" y="2057401"/>
              <a:ext cx="0" cy="3194814"/>
            </a:xfrm>
            <a:prstGeom prst="line">
              <a:avLst/>
            </a:prstGeom>
            <a:noFill/>
            <a:ln w="9525">
              <a:solidFill>
                <a:schemeClr val="accent6">
                  <a:lumMod val="20000"/>
                  <a:lumOff val="80000"/>
                </a:schemeClr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0" name="Line 5"/>
            <p:cNvSpPr>
              <a:spLocks noChangeShapeType="1"/>
            </p:cNvSpPr>
            <p:nvPr/>
          </p:nvSpPr>
          <p:spPr bwMode="auto">
            <a:xfrm>
              <a:off x="5330504" y="5243090"/>
              <a:ext cx="3522232" cy="0"/>
            </a:xfrm>
            <a:prstGeom prst="line">
              <a:avLst/>
            </a:prstGeom>
            <a:noFill/>
            <a:ln w="9525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4628005" y="1356955"/>
              <a:ext cx="203337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000" dirty="0" smtClean="0">
                  <a:solidFill>
                    <a:srgbClr val="EBF1D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Non-zero ratio</a:t>
              </a:r>
            </a:p>
            <a:p>
              <a:pPr eaLnBrk="0" hangingPunct="0">
                <a:defRPr/>
              </a:pPr>
              <a:r>
                <a:rPr lang="en-US" altLang="zh-CN" sz="2000" dirty="0" smtClean="0">
                  <a:solidFill>
                    <a:srgbClr val="EBF1D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 K/N</a:t>
              </a:r>
              <a:endParaRPr lang="en-US" altLang="zh-CN" sz="2000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2" name="Oval 24"/>
            <p:cNvSpPr>
              <a:spLocks noChangeArrowheads="1"/>
            </p:cNvSpPr>
            <p:nvPr/>
          </p:nvSpPr>
          <p:spPr bwMode="auto">
            <a:xfrm>
              <a:off x="5282868" y="2209800"/>
              <a:ext cx="91440" cy="914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5839128" y="5604528"/>
              <a:ext cx="268665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400" dirty="0" smtClean="0">
                  <a:solidFill>
                    <a:srgbClr val="EBF1D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 [in pixels]</a:t>
              </a:r>
              <a:endParaRPr lang="en-US" altLang="zh-CN" sz="2400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5257800" y="5233820"/>
              <a:ext cx="8099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000" dirty="0" smtClean="0">
                  <a:solidFill>
                    <a:srgbClr val="EBF1D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1E4</a:t>
              </a:r>
              <a:endParaRPr lang="en-US" altLang="zh-CN" sz="2000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6111976" y="5233820"/>
              <a:ext cx="8099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000" dirty="0" smtClean="0">
                  <a:solidFill>
                    <a:srgbClr val="EBF1D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1E5</a:t>
              </a:r>
              <a:endParaRPr lang="en-US" altLang="zh-CN" sz="2000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6966152" y="5233820"/>
              <a:ext cx="8099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000" dirty="0" smtClean="0">
                  <a:solidFill>
                    <a:srgbClr val="EBF1D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1E6</a:t>
              </a:r>
              <a:endParaRPr lang="en-US" altLang="zh-CN" sz="2000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7820328" y="5233820"/>
              <a:ext cx="8099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000" dirty="0" smtClean="0">
                  <a:solidFill>
                    <a:srgbClr val="EBF1D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1E7</a:t>
              </a:r>
              <a:endParaRPr lang="en-US" altLang="zh-CN" sz="2000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4517257" y="4312920"/>
              <a:ext cx="8099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000" dirty="0" smtClean="0">
                  <a:solidFill>
                    <a:srgbClr val="EBF1D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0.01</a:t>
              </a:r>
              <a:endParaRPr lang="en-US" altLang="zh-CN" sz="2000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4600272" y="2343090"/>
              <a:ext cx="8099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2000" dirty="0" smtClean="0">
                  <a:solidFill>
                    <a:srgbClr val="EBF1DE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0.1</a:t>
              </a:r>
              <a:endParaRPr lang="en-US" altLang="zh-CN" sz="2000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0" name="Oval 24"/>
            <p:cNvSpPr>
              <a:spLocks noChangeArrowheads="1"/>
            </p:cNvSpPr>
            <p:nvPr/>
          </p:nvSpPr>
          <p:spPr bwMode="auto">
            <a:xfrm>
              <a:off x="5715000" y="2362200"/>
              <a:ext cx="91440" cy="914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1" name="Oval 24"/>
            <p:cNvSpPr>
              <a:spLocks noChangeArrowheads="1"/>
            </p:cNvSpPr>
            <p:nvPr/>
          </p:nvSpPr>
          <p:spPr bwMode="auto">
            <a:xfrm>
              <a:off x="6096000" y="2575560"/>
              <a:ext cx="91440" cy="914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2" name="Oval 24"/>
            <p:cNvSpPr>
              <a:spLocks noChangeArrowheads="1"/>
            </p:cNvSpPr>
            <p:nvPr/>
          </p:nvSpPr>
          <p:spPr bwMode="auto">
            <a:xfrm>
              <a:off x="6690360" y="2956560"/>
              <a:ext cx="91440" cy="914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3" name="Oval 24"/>
            <p:cNvSpPr>
              <a:spLocks noChangeArrowheads="1"/>
            </p:cNvSpPr>
            <p:nvPr/>
          </p:nvSpPr>
          <p:spPr bwMode="auto">
            <a:xfrm>
              <a:off x="7239000" y="3413760"/>
              <a:ext cx="91440" cy="914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4" name="Oval 24"/>
            <p:cNvSpPr>
              <a:spLocks noChangeArrowheads="1"/>
            </p:cNvSpPr>
            <p:nvPr/>
          </p:nvSpPr>
          <p:spPr bwMode="auto">
            <a:xfrm>
              <a:off x="7757160" y="3870960"/>
              <a:ext cx="91440" cy="914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5" name="Oval 24"/>
            <p:cNvSpPr>
              <a:spLocks noChangeArrowheads="1"/>
            </p:cNvSpPr>
            <p:nvPr/>
          </p:nvSpPr>
          <p:spPr bwMode="auto">
            <a:xfrm>
              <a:off x="8298180" y="4709160"/>
              <a:ext cx="91440" cy="914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6" name="Oval 24"/>
            <p:cNvSpPr>
              <a:spLocks noChangeArrowheads="1"/>
            </p:cNvSpPr>
            <p:nvPr/>
          </p:nvSpPr>
          <p:spPr bwMode="auto">
            <a:xfrm>
              <a:off x="8610600" y="5191760"/>
              <a:ext cx="91440" cy="914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686697" y="2155940"/>
                  <a:ext cx="1235207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lang="en-US" altLang="zh-CN" sz="1400" b="1" dirty="0" smtClean="0">
                      <a:solidFill>
                        <a:srgbClr val="E46C0A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128128</a:t>
                  </a:r>
                  <a:endParaRPr lang="en-US" altLang="zh-CN" sz="1400" b="1" dirty="0">
                    <a:solidFill>
                      <a:srgbClr val="E46C0A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86697" y="2155940"/>
                  <a:ext cx="123520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7086600" y="3220507"/>
              <a:ext cx="94270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1400" b="1" dirty="0" smtClean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 MP</a:t>
              </a:r>
              <a:endParaRPr lang="en-US" altLang="zh-CN" sz="14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8048897" y="4426997"/>
              <a:ext cx="94270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1400" b="1" dirty="0" smtClean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20 MP</a:t>
              </a:r>
              <a:endParaRPr lang="en-US" altLang="zh-CN" sz="1400" b="1" dirty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239941" y="2495490"/>
              <a:ext cx="18723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solidFill>
                    <a:srgbClr val="E46C0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SNR &gt; </a:t>
              </a:r>
              <a:r>
                <a:rPr lang="en-US" sz="2000" dirty="0" smtClean="0">
                  <a:solidFill>
                    <a:srgbClr val="E46C0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25 </a:t>
              </a:r>
              <a:r>
                <a:rPr lang="en-US" sz="2000" dirty="0">
                  <a:solidFill>
                    <a:srgbClr val="E46C0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dB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2619086" y="4278868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K/N = 0.01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62307" y="6260068"/>
            <a:ext cx="4059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- # of non-zero coefficients</a:t>
            </a:r>
            <a:endParaRPr lang="en-US" altLang="zh-CN" dirty="0">
              <a:solidFill>
                <a:srgbClr val="EBF1D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Rectangle 73"/>
          <p:cNvSpPr/>
          <p:nvPr/>
        </p:nvSpPr>
        <p:spPr>
          <a:xfrm>
            <a:off x="862307" y="6477000"/>
            <a:ext cx="4059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# of pixels</a:t>
            </a:r>
            <a:endParaRPr lang="en-US" altLang="zh-CN" dirty="0">
              <a:solidFill>
                <a:srgbClr val="EBF1D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6740" y="1466133"/>
            <a:ext cx="3533078" cy="2611519"/>
            <a:chOff x="586740" y="1770933"/>
            <a:chExt cx="3533078" cy="2611519"/>
          </a:xfrm>
        </p:grpSpPr>
        <p:grpSp>
          <p:nvGrpSpPr>
            <p:cNvPr id="76" name="Group 75"/>
            <p:cNvGrpSpPr/>
            <p:nvPr/>
          </p:nvGrpSpPr>
          <p:grpSpPr>
            <a:xfrm>
              <a:off x="586740" y="2057400"/>
              <a:ext cx="3528060" cy="2209800"/>
              <a:chOff x="586740" y="2057400"/>
              <a:chExt cx="3528060" cy="2209800"/>
            </a:xfrm>
          </p:grpSpPr>
          <p:sp>
            <p:nvSpPr>
              <p:cNvPr id="38" name="Oval 24"/>
              <p:cNvSpPr>
                <a:spLocks noChangeArrowheads="1"/>
              </p:cNvSpPr>
              <p:nvPr/>
            </p:nvSpPr>
            <p:spPr bwMode="auto">
              <a:xfrm>
                <a:off x="586740" y="4175760"/>
                <a:ext cx="91440" cy="914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39" name="Oval 24"/>
              <p:cNvSpPr>
                <a:spLocks noChangeArrowheads="1"/>
              </p:cNvSpPr>
              <p:nvPr/>
            </p:nvSpPr>
            <p:spPr bwMode="auto">
              <a:xfrm>
                <a:off x="1203960" y="3886200"/>
                <a:ext cx="91440" cy="914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0" name="Oval 24"/>
              <p:cNvSpPr>
                <a:spLocks noChangeArrowheads="1"/>
              </p:cNvSpPr>
              <p:nvPr/>
            </p:nvSpPr>
            <p:spPr bwMode="auto">
              <a:xfrm>
                <a:off x="1737360" y="3581400"/>
                <a:ext cx="91440" cy="914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1" name="Oval 24"/>
              <p:cNvSpPr>
                <a:spLocks noChangeArrowheads="1"/>
              </p:cNvSpPr>
              <p:nvPr/>
            </p:nvSpPr>
            <p:spPr bwMode="auto">
              <a:xfrm>
                <a:off x="2270760" y="3276600"/>
                <a:ext cx="91440" cy="914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2" name="Oval 24"/>
              <p:cNvSpPr>
                <a:spLocks noChangeArrowheads="1"/>
              </p:cNvSpPr>
              <p:nvPr/>
            </p:nvSpPr>
            <p:spPr bwMode="auto">
              <a:xfrm>
                <a:off x="2819400" y="2971800"/>
                <a:ext cx="91440" cy="914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3276600" y="2651760"/>
                <a:ext cx="91440" cy="914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4" name="Oval 24"/>
              <p:cNvSpPr>
                <a:spLocks noChangeArrowheads="1"/>
              </p:cNvSpPr>
              <p:nvPr/>
            </p:nvSpPr>
            <p:spPr bwMode="auto">
              <a:xfrm>
                <a:off x="3642360" y="2346960"/>
                <a:ext cx="91440" cy="914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5" name="Oval 24"/>
              <p:cNvSpPr>
                <a:spLocks noChangeArrowheads="1"/>
              </p:cNvSpPr>
              <p:nvPr/>
            </p:nvSpPr>
            <p:spPr bwMode="auto">
              <a:xfrm>
                <a:off x="4023360" y="2057400"/>
                <a:ext cx="91440" cy="914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628650" y="2101850"/>
                <a:ext cx="3441700" cy="2114550"/>
              </a:xfrm>
              <a:custGeom>
                <a:avLst/>
                <a:gdLst>
                  <a:gd name="connsiteX0" fmla="*/ 0 w 3441700"/>
                  <a:gd name="connsiteY0" fmla="*/ 2114550 h 2114550"/>
                  <a:gd name="connsiteX1" fmla="*/ 628650 w 3441700"/>
                  <a:gd name="connsiteY1" fmla="*/ 1828800 h 2114550"/>
                  <a:gd name="connsiteX2" fmla="*/ 1155700 w 3441700"/>
                  <a:gd name="connsiteY2" fmla="*/ 1524000 h 2114550"/>
                  <a:gd name="connsiteX3" fmla="*/ 1695450 w 3441700"/>
                  <a:gd name="connsiteY3" fmla="*/ 1225550 h 2114550"/>
                  <a:gd name="connsiteX4" fmla="*/ 2235200 w 3441700"/>
                  <a:gd name="connsiteY4" fmla="*/ 920750 h 2114550"/>
                  <a:gd name="connsiteX5" fmla="*/ 2698750 w 3441700"/>
                  <a:gd name="connsiteY5" fmla="*/ 584200 h 2114550"/>
                  <a:gd name="connsiteX6" fmla="*/ 3054350 w 3441700"/>
                  <a:gd name="connsiteY6" fmla="*/ 292100 h 2114550"/>
                  <a:gd name="connsiteX7" fmla="*/ 3441700 w 3441700"/>
                  <a:gd name="connsiteY7" fmla="*/ 0 h 211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1700" h="2114550">
                    <a:moveTo>
                      <a:pt x="0" y="2114550"/>
                    </a:moveTo>
                    <a:lnTo>
                      <a:pt x="628650" y="1828800"/>
                    </a:lnTo>
                    <a:lnTo>
                      <a:pt x="1155700" y="1524000"/>
                    </a:lnTo>
                    <a:lnTo>
                      <a:pt x="1695450" y="1225550"/>
                    </a:lnTo>
                    <a:lnTo>
                      <a:pt x="2235200" y="920750"/>
                    </a:lnTo>
                    <a:lnTo>
                      <a:pt x="2698750" y="584200"/>
                    </a:lnTo>
                    <a:lnTo>
                      <a:pt x="3054350" y="292100"/>
                    </a:lnTo>
                    <a:lnTo>
                      <a:pt x="3441700" y="0"/>
                    </a:ln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395492" y="3212068"/>
                <a:ext cx="1353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dirty="0" smtClean="0">
                    <a:solidFill>
                      <a:schemeClr val="accent6">
                        <a:lumMod val="7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K/N = 0.1</a:t>
                </a:r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589291" y="1770933"/>
              <a:ext cx="3530527" cy="2611519"/>
              <a:chOff x="589291" y="1770933"/>
              <a:chExt cx="3530527" cy="2611519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276165" y="2426875"/>
                <a:ext cx="107658" cy="534664"/>
                <a:chOff x="1737360" y="4620587"/>
                <a:chExt cx="92710" cy="332105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783080" y="4631690"/>
                  <a:ext cx="0" cy="32004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738630" y="4620587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1737360" y="4952692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>
                <a:off x="3646943" y="2129569"/>
                <a:ext cx="92710" cy="535751"/>
                <a:chOff x="1737360" y="4626389"/>
                <a:chExt cx="92710" cy="326303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783080" y="4631690"/>
                  <a:ext cx="0" cy="32004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738630" y="4626389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1737360" y="4952692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1208723" y="3764280"/>
                <a:ext cx="92710" cy="332105"/>
                <a:chOff x="1737360" y="4620587"/>
                <a:chExt cx="92710" cy="332105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1783080" y="4631690"/>
                  <a:ext cx="0" cy="32004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738630" y="4620587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1737360" y="4952692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/>
              <p:cNvGrpSpPr/>
              <p:nvPr/>
            </p:nvGrpSpPr>
            <p:grpSpPr>
              <a:xfrm>
                <a:off x="1743710" y="3465030"/>
                <a:ext cx="92710" cy="332105"/>
                <a:chOff x="1737360" y="4620587"/>
                <a:chExt cx="92710" cy="332105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1783080" y="4631690"/>
                  <a:ext cx="0" cy="32004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738630" y="4620587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1737360" y="4952692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/>
              <p:cNvGrpSpPr/>
              <p:nvPr/>
            </p:nvGrpSpPr>
            <p:grpSpPr>
              <a:xfrm>
                <a:off x="2268220" y="3105311"/>
                <a:ext cx="92710" cy="427037"/>
                <a:chOff x="1737360" y="4620587"/>
                <a:chExt cx="92710" cy="332105"/>
              </a:xfrm>
            </p:grpSpPr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1783080" y="4631690"/>
                  <a:ext cx="0" cy="32004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1738630" y="4620587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737360" y="4952692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/>
            </p:nvGrpSpPr>
            <p:grpSpPr>
              <a:xfrm>
                <a:off x="2819400" y="2808710"/>
                <a:ext cx="92710" cy="427037"/>
                <a:chOff x="1737360" y="4620587"/>
                <a:chExt cx="92710" cy="332105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783080" y="4631690"/>
                  <a:ext cx="0" cy="32004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738630" y="4620587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1737360" y="4952692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/>
            </p:nvGrpSpPr>
            <p:grpSpPr>
              <a:xfrm>
                <a:off x="589291" y="4050347"/>
                <a:ext cx="92710" cy="332105"/>
                <a:chOff x="1737360" y="4620587"/>
                <a:chExt cx="92710" cy="332105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1783080" y="4631690"/>
                  <a:ext cx="0" cy="32004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738630" y="4620587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1737360" y="4952692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4022090" y="1770933"/>
                <a:ext cx="97728" cy="688392"/>
                <a:chOff x="1737360" y="4631261"/>
                <a:chExt cx="92710" cy="321431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1783080" y="4631690"/>
                  <a:ext cx="0" cy="32004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738630" y="4631261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737360" y="4952692"/>
                  <a:ext cx="91440" cy="0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6" name="Text Box 7"/>
          <p:cNvSpPr txBox="1">
            <a:spLocks noChangeArrowheads="1"/>
          </p:cNvSpPr>
          <p:nvPr/>
        </p:nvSpPr>
        <p:spPr bwMode="auto">
          <a:xfrm>
            <a:off x="187691" y="5241315"/>
            <a:ext cx="12352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b="1" dirty="0" smtClean="0">
                <a:solidFill>
                  <a:srgbClr val="E46C0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128x128</a:t>
            </a:r>
            <a:endParaRPr lang="en-US" altLang="zh-CN" sz="1400" b="1" dirty="0">
              <a:solidFill>
                <a:srgbClr val="E46C0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7" name="Text Box 7"/>
          <p:cNvSpPr txBox="1">
            <a:spLocks noChangeArrowheads="1"/>
          </p:cNvSpPr>
          <p:nvPr/>
        </p:nvSpPr>
        <p:spPr bwMode="auto">
          <a:xfrm>
            <a:off x="2057400" y="5241315"/>
            <a:ext cx="12352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b="1" dirty="0" smtClean="0">
                <a:solidFill>
                  <a:srgbClr val="E46C0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1MP</a:t>
            </a:r>
            <a:endParaRPr lang="en-US" altLang="zh-CN" sz="1400" b="1" dirty="0">
              <a:solidFill>
                <a:srgbClr val="E46C0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8" name="Text Box 7"/>
          <p:cNvSpPr txBox="1">
            <a:spLocks noChangeArrowheads="1"/>
          </p:cNvSpPr>
          <p:nvPr/>
        </p:nvSpPr>
        <p:spPr bwMode="auto">
          <a:xfrm>
            <a:off x="2895600" y="5241315"/>
            <a:ext cx="12352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defRPr/>
            </a:pPr>
            <a:r>
              <a:rPr lang="en-US" altLang="zh-CN" sz="1400" b="1" dirty="0" smtClean="0">
                <a:solidFill>
                  <a:srgbClr val="E46C0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10MP</a:t>
            </a:r>
            <a:endParaRPr lang="en-US" altLang="zh-CN" sz="1400" b="1" dirty="0">
              <a:solidFill>
                <a:srgbClr val="E46C0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91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13"/>
    </mc:Choice>
    <mc:Fallback xmlns="">
      <p:transition spd="slow" advTm="3571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Achievable spatial resolution is limited to that of the DMD</a:t>
            </a:r>
          </a:p>
          <a:p>
            <a:pPr lvl="1"/>
            <a:r>
              <a:rPr lang="en-US" dirty="0" smtClean="0"/>
              <a:t>2-4 megapixels today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At least half-the-light is lost</a:t>
            </a:r>
          </a:p>
          <a:p>
            <a:endParaRPr lang="en-US" dirty="0"/>
          </a:p>
          <a:p>
            <a:r>
              <a:rPr lang="en-US" dirty="0" smtClean="0"/>
              <a:t>Long optical chain leads to </a:t>
            </a:r>
            <a:r>
              <a:rPr lang="en-US" dirty="0" err="1" smtClean="0"/>
              <a:t>vignetting</a:t>
            </a:r>
            <a:r>
              <a:rPr lang="en-US" dirty="0" smtClean="0"/>
              <a:t> and/or blur</a:t>
            </a:r>
          </a:p>
          <a:p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Benefits of CS are magnified at high-resolutions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4864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We need a light-modulator free design for compressive imaging</a:t>
            </a:r>
            <a:endParaRPr lang="en-US" sz="2800" i="1" dirty="0">
              <a:solidFill>
                <a:schemeClr val="accent6">
                  <a:lumMod val="7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5167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Radon Transform Imaging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962400" y="990600"/>
            <a:ext cx="5431499" cy="4704305"/>
            <a:chOff x="3962400" y="990600"/>
            <a:chExt cx="5431499" cy="4704305"/>
          </a:xfrm>
        </p:grpSpPr>
        <p:pic>
          <p:nvPicPr>
            <p:cNvPr id="5" name="Picture 4" descr="baboon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2400" y="1820163"/>
              <a:ext cx="3319272" cy="331927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3963959" y="990600"/>
              <a:ext cx="3346933" cy="4298270"/>
              <a:chOff x="3887759" y="990600"/>
              <a:chExt cx="3346933" cy="4298270"/>
            </a:xfrm>
          </p:grpSpPr>
          <p:pic>
            <p:nvPicPr>
              <p:cNvPr id="6" name="Picture 5" descr="imageonsensor.png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87759" y="990600"/>
                <a:ext cx="3346933" cy="323983"/>
              </a:xfrm>
              <a:prstGeom prst="rect">
                <a:avLst/>
              </a:prstGeom>
              <a:ln w="38100" cmpd="sng">
                <a:solidFill>
                  <a:srgbClr val="FFFFFF"/>
                </a:solidFill>
              </a:ln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4114800" y="1431465"/>
                <a:ext cx="2873584" cy="3857405"/>
                <a:chOff x="3176260" y="3853433"/>
                <a:chExt cx="1622063" cy="1979459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 flipV="1">
                  <a:off x="3176260" y="3853433"/>
                  <a:ext cx="0" cy="1979459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V="1">
                  <a:off x="3581776" y="3853433"/>
                  <a:ext cx="0" cy="1979459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3987292" y="3853433"/>
                  <a:ext cx="0" cy="1979459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4392808" y="3853433"/>
                  <a:ext cx="0" cy="1979459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4798323" y="3853433"/>
                  <a:ext cx="0" cy="1979459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 w="lg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4228162" y="2573247"/>
              <a:ext cx="5165737" cy="3121658"/>
              <a:chOff x="4151962" y="2573247"/>
              <a:chExt cx="5165737" cy="3121658"/>
            </a:xfrm>
          </p:grpSpPr>
          <p:pic>
            <p:nvPicPr>
              <p:cNvPr id="7" name="Picture 6" descr="babbon_45.png"/>
              <p:cNvPicPr>
                <a:picLocks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8911844" flipH="1">
                <a:off x="6078822" y="5369320"/>
                <a:ext cx="3238877" cy="325585"/>
              </a:xfrm>
              <a:prstGeom prst="rect">
                <a:avLst/>
              </a:prstGeom>
              <a:ln w="38100" cmpd="sng">
                <a:solidFill>
                  <a:srgbClr val="E46C0A"/>
                </a:solidFill>
              </a:ln>
            </p:spPr>
          </p:pic>
          <p:grpSp>
            <p:nvGrpSpPr>
              <p:cNvPr id="9" name="Group 8"/>
              <p:cNvGrpSpPr/>
              <p:nvPr/>
            </p:nvGrpSpPr>
            <p:grpSpPr>
              <a:xfrm rot="8090964">
                <a:off x="4643874" y="2081335"/>
                <a:ext cx="2873583" cy="3857407"/>
                <a:chOff x="3176260" y="3853433"/>
                <a:chExt cx="1622063" cy="1979459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3176260" y="3853433"/>
                  <a:ext cx="0" cy="1979459"/>
                </a:xfrm>
                <a:prstGeom prst="straightConnector1">
                  <a:avLst/>
                </a:prstGeom>
                <a:ln>
                  <a:tailEnd type="arrow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3581776" y="3853433"/>
                  <a:ext cx="0" cy="1979459"/>
                </a:xfrm>
                <a:prstGeom prst="straightConnector1">
                  <a:avLst/>
                </a:prstGeom>
                <a:ln>
                  <a:tailEnd type="arrow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3987292" y="3853433"/>
                  <a:ext cx="0" cy="1979459"/>
                </a:xfrm>
                <a:prstGeom prst="straightConnector1">
                  <a:avLst/>
                </a:prstGeom>
                <a:ln>
                  <a:tailEnd type="arrow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4392808" y="3853433"/>
                  <a:ext cx="0" cy="1979459"/>
                </a:xfrm>
                <a:prstGeom prst="straightConnector1">
                  <a:avLst/>
                </a:prstGeom>
                <a:ln>
                  <a:tailEnd type="arrow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4798323" y="3853433"/>
                  <a:ext cx="0" cy="1979459"/>
                </a:xfrm>
                <a:prstGeom prst="straightConnector1">
                  <a:avLst/>
                </a:prstGeom>
                <a:ln>
                  <a:tailEnd type="arrow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" name="TextBox 21"/>
          <p:cNvSpPr txBox="1"/>
          <p:nvPr/>
        </p:nvSpPr>
        <p:spPr>
          <a:xfrm>
            <a:off x="39520" y="1219200"/>
            <a:ext cx="3770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Tomographic  measurements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Key idea underlying many medical imaging techniques including CT, MRI, etc.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Key question: 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Can we achieve tomographic measurements optically (for imaging in visible/infrared) ?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9567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914400"/>
            <a:ext cx="91440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Setup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4834977" y="2833601"/>
            <a:ext cx="2128689" cy="16417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721925" y="3692009"/>
            <a:ext cx="5832843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>
            <a:off x="3294437" y="2852467"/>
            <a:ext cx="195558" cy="165754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/>
              <a:cs typeface="Verdan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58865" y="2817988"/>
            <a:ext cx="196786" cy="1749561"/>
            <a:chOff x="582313" y="1419059"/>
            <a:chExt cx="122188" cy="1749561"/>
          </a:xfrm>
        </p:grpSpPr>
        <p:sp>
          <p:nvSpPr>
            <p:cNvPr id="23" name="Rectangle 22"/>
            <p:cNvSpPr/>
            <p:nvPr/>
          </p:nvSpPr>
          <p:spPr>
            <a:xfrm>
              <a:off x="582313" y="1419059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2313" y="1528388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2313" y="1637717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2313" y="1747047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2313" y="1856376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2313" y="1965705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2313" y="2075034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2313" y="2184362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3031" y="2294599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83031" y="2403928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3031" y="2513257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3031" y="2622587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3031" y="2731916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3031" y="2841245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83031" y="2950574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3031" y="3059902"/>
              <a:ext cx="121470" cy="108718"/>
            </a:xfrm>
            <a:prstGeom prst="rect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233554" y="3405516"/>
            <a:ext cx="146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Verdana"/>
                <a:cs typeface="Verdana"/>
              </a:rPr>
              <a:t>o</a:t>
            </a:r>
            <a:r>
              <a:rPr lang="en-US" sz="1400" dirty="0" smtClean="0">
                <a:latin typeface="Verdana"/>
                <a:cs typeface="Verdana"/>
              </a:rPr>
              <a:t>ptical</a:t>
            </a:r>
          </a:p>
          <a:p>
            <a:pPr algn="ctr"/>
            <a:r>
              <a:rPr lang="en-US" sz="1400" dirty="0" smtClean="0">
                <a:latin typeface="Verdana"/>
                <a:cs typeface="Verdana"/>
              </a:rPr>
              <a:t>axis</a:t>
            </a:r>
            <a:endParaRPr lang="en-US" sz="1400" dirty="0">
              <a:latin typeface="Verdana"/>
              <a:cs typeface="Verdan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9156" y="2415052"/>
            <a:ext cx="2359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Verdana"/>
                <a:cs typeface="Verdana"/>
              </a:rPr>
              <a:t>o</a:t>
            </a:r>
            <a:r>
              <a:rPr lang="en-US" sz="1600" dirty="0" smtClean="0">
                <a:latin typeface="Verdana"/>
                <a:cs typeface="Verdana"/>
              </a:rPr>
              <a:t>bjective lens</a:t>
            </a:r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3501" y="4104709"/>
            <a:ext cx="15355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/>
                <a:cs typeface="Verdana"/>
              </a:rPr>
              <a:t>c</a:t>
            </a:r>
            <a:r>
              <a:rPr lang="en-US" sz="1600" dirty="0" smtClean="0">
                <a:latin typeface="Verdana"/>
                <a:cs typeface="Verdana"/>
              </a:rPr>
              <a:t>ylindrical </a:t>
            </a:r>
          </a:p>
          <a:p>
            <a:r>
              <a:rPr lang="en-US" sz="1600" dirty="0" smtClean="0">
                <a:latin typeface="Verdana"/>
                <a:cs typeface="Verdana"/>
              </a:rPr>
              <a:t>lens</a:t>
            </a:r>
            <a:endParaRPr lang="en-US" sz="1600" dirty="0">
              <a:latin typeface="Verdana"/>
              <a:cs typeface="Verdan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38400" y="2209800"/>
            <a:ext cx="997255" cy="2911931"/>
            <a:chOff x="-2694712" y="2257105"/>
            <a:chExt cx="997255" cy="291193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-2694712" y="2257105"/>
              <a:ext cx="0" cy="2911931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-2694711" y="5163787"/>
              <a:ext cx="997036" cy="0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-2694712" y="2257105"/>
              <a:ext cx="944579" cy="2153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-1750133" y="2257105"/>
              <a:ext cx="218" cy="603504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-1697675" y="4560283"/>
              <a:ext cx="218" cy="603504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-2383383" y="2257105"/>
              <a:ext cx="0" cy="603504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-2377996" y="4560283"/>
              <a:ext cx="0" cy="603504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50500" y="4212221"/>
            <a:ext cx="1097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Verdana"/>
                <a:cs typeface="Verdana"/>
              </a:rPr>
              <a:t>r</a:t>
            </a:r>
            <a:r>
              <a:rPr lang="en-US" dirty="0" smtClean="0">
                <a:latin typeface="Verdana"/>
                <a:cs typeface="Verdana"/>
              </a:rPr>
              <a:t>otation </a:t>
            </a:r>
          </a:p>
          <a:p>
            <a:pPr algn="r"/>
            <a:r>
              <a:rPr lang="en-US" dirty="0" smtClean="0">
                <a:latin typeface="Verdana"/>
                <a:cs typeface="Verdana"/>
              </a:rPr>
              <a:t>stage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2256069" y="3574541"/>
            <a:ext cx="1471743" cy="33855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Verdana"/>
                <a:cs typeface="Verdana"/>
              </a:rPr>
              <a:t>l</a:t>
            </a:r>
            <a:r>
              <a:rPr lang="en-US" sz="1600" dirty="0" smtClean="0">
                <a:latin typeface="Verdana"/>
                <a:cs typeface="Verdana"/>
              </a:rPr>
              <a:t>ine-sensor</a:t>
            </a:r>
            <a:endParaRPr lang="en-US" sz="1600" dirty="0">
              <a:latin typeface="Verdana"/>
              <a:cs typeface="Verdana"/>
            </a:endParaRPr>
          </a:p>
        </p:txBody>
      </p:sp>
      <p:sp>
        <p:nvSpPr>
          <p:cNvPr id="15" name="Arc 14"/>
          <p:cNvSpPr/>
          <p:nvPr/>
        </p:nvSpPr>
        <p:spPr>
          <a:xfrm>
            <a:off x="1850991" y="3235840"/>
            <a:ext cx="365606" cy="851656"/>
          </a:xfrm>
          <a:prstGeom prst="arc">
            <a:avLst>
              <a:gd name="adj1" fmla="val 4844818"/>
              <a:gd name="adj2" fmla="val 3781755"/>
            </a:avLst>
          </a:prstGeom>
          <a:ln w="38100" cmpd="sng">
            <a:solidFill>
              <a:schemeClr val="tx1"/>
            </a:solidFill>
            <a:headEnd type="none"/>
            <a:tailEnd type="arrow"/>
          </a:ln>
          <a:scene3d>
            <a:camera prst="isometricOffAxis2Lef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9188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914400"/>
            <a:ext cx="91440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Setup</a:t>
            </a: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5716" y="4350392"/>
            <a:ext cx="7479792" cy="1426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7" y="1752600"/>
            <a:ext cx="7480146" cy="1424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2831" y="1119486"/>
            <a:ext cx="24359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/>
                <a:cs typeface="Verdana"/>
              </a:rPr>
              <a:t>Objective lens</a:t>
            </a:r>
          </a:p>
          <a:p>
            <a:pPr algn="ctr"/>
            <a:endParaRPr lang="en-US" sz="100" dirty="0" smtClean="0">
              <a:latin typeface="Verdana"/>
              <a:cs typeface="Verdan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08199" y="1966374"/>
            <a:ext cx="119326" cy="996756"/>
          </a:xfrm>
          <a:prstGeom prst="rect">
            <a:avLst/>
          </a:prstGeom>
          <a:noFill/>
          <a:ln w="3175" cmpd="sng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Verdana"/>
              <a:cs typeface="Verdana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8408146" y="1999906"/>
            <a:ext cx="0" cy="929692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8114597" y="2132587"/>
            <a:ext cx="137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/>
                <a:cs typeface="Verdana"/>
              </a:rPr>
              <a:t>Line Sensor</a:t>
            </a:r>
            <a:endParaRPr lang="en-US" b="1" dirty="0">
              <a:latin typeface="Verdana"/>
              <a:cs typeface="Verdana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425584" y="4915510"/>
            <a:ext cx="0" cy="296228"/>
          </a:xfrm>
          <a:prstGeom prst="line">
            <a:avLst/>
          </a:prstGeom>
          <a:ln w="5715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127828" y="4740458"/>
            <a:ext cx="1344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/>
                <a:cs typeface="Verdana"/>
              </a:rPr>
              <a:t>Line Sensor</a:t>
            </a:r>
            <a:endParaRPr lang="en-US" b="1" dirty="0">
              <a:latin typeface="Verdana"/>
              <a:cs typeface="Verdana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5428" y="1999906"/>
            <a:ext cx="859" cy="929692"/>
          </a:xfrm>
          <a:prstGeom prst="line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260783" y="2280086"/>
            <a:ext cx="171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Verdana"/>
                <a:cs typeface="Verdana"/>
              </a:rPr>
              <a:t>scene plane</a:t>
            </a:r>
            <a:endParaRPr lang="en-US" b="1" dirty="0">
              <a:latin typeface="Verdana"/>
              <a:cs typeface="Verdan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9039" y="4598778"/>
            <a:ext cx="859" cy="929692"/>
          </a:xfrm>
          <a:prstGeom prst="line">
            <a:avLst/>
          </a:prstGeom>
          <a:ln w="762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-268031" y="4878958"/>
            <a:ext cx="171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Verdana"/>
                <a:cs typeface="Verdana"/>
              </a:rPr>
              <a:t>scene plane</a:t>
            </a:r>
            <a:endParaRPr lang="en-US" b="1" dirty="0">
              <a:latin typeface="Verdana"/>
              <a:cs typeface="Verdana"/>
            </a:endParaRPr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9461" y="3787923"/>
            <a:ext cx="341144" cy="25017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2241" y="3773046"/>
            <a:ext cx="419889" cy="27992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464082" y="1728427"/>
            <a:ext cx="354203" cy="14726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/>
              <a:cs typeface="Verdana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6361" y="5128773"/>
            <a:ext cx="1565491" cy="1281965"/>
            <a:chOff x="-241921" y="1224575"/>
            <a:chExt cx="1565491" cy="1281965"/>
          </a:xfrm>
        </p:grpSpPr>
        <p:grpSp>
          <p:nvGrpSpPr>
            <p:cNvPr id="20" name="Group 19"/>
            <p:cNvGrpSpPr/>
            <p:nvPr/>
          </p:nvGrpSpPr>
          <p:grpSpPr>
            <a:xfrm>
              <a:off x="117029" y="1433846"/>
              <a:ext cx="914400" cy="914400"/>
              <a:chOff x="9571147" y="4323809"/>
              <a:chExt cx="914400" cy="91440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 flipV="1">
                <a:off x="9571147" y="4323809"/>
                <a:ext cx="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9571147" y="5238209"/>
                <a:ext cx="91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950251" y="1983320"/>
              <a:ext cx="373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Verdana"/>
                  <a:cs typeface="Verdana"/>
                </a:rPr>
                <a:t>z</a:t>
              </a:r>
              <a:endParaRPr lang="en-US" sz="2800" dirty="0">
                <a:latin typeface="Verdana"/>
                <a:cs typeface="Verdan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241921" y="1224575"/>
              <a:ext cx="366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Verdana"/>
                  <a:cs typeface="Verdana"/>
                </a:rPr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-25789" y="2616121"/>
            <a:ext cx="1595373" cy="1267024"/>
            <a:chOff x="-241921" y="1224575"/>
            <a:chExt cx="1595373" cy="1267024"/>
          </a:xfrm>
        </p:grpSpPr>
        <p:grpSp>
          <p:nvGrpSpPr>
            <p:cNvPr id="26" name="Group 25"/>
            <p:cNvGrpSpPr/>
            <p:nvPr/>
          </p:nvGrpSpPr>
          <p:grpSpPr>
            <a:xfrm>
              <a:off x="117029" y="1433846"/>
              <a:ext cx="914400" cy="914400"/>
              <a:chOff x="9571147" y="4323809"/>
              <a:chExt cx="914400" cy="914400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9571147" y="4323809"/>
                <a:ext cx="0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9571147" y="5238209"/>
                <a:ext cx="91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980133" y="1968379"/>
              <a:ext cx="373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Verdana"/>
                  <a:cs typeface="Verdana"/>
                </a:rPr>
                <a:t>z</a:t>
              </a:r>
              <a:endParaRPr lang="en-US" sz="2800" dirty="0">
                <a:latin typeface="Verdana"/>
                <a:cs typeface="Verdan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241921" y="1224575"/>
              <a:ext cx="366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Verdana"/>
                  <a:cs typeface="Verdana"/>
                </a:rPr>
                <a:t>x</a:t>
              </a:r>
              <a:endParaRPr lang="en-US" sz="2400" dirty="0">
                <a:latin typeface="Verdana"/>
                <a:cs typeface="Verdana"/>
              </a:endParaRPr>
            </a:p>
          </p:txBody>
        </p:sp>
      </p:grpSp>
      <p:sp>
        <p:nvSpPr>
          <p:cNvPr id="31" name="Left Brace 30"/>
          <p:cNvSpPr/>
          <p:nvPr/>
        </p:nvSpPr>
        <p:spPr>
          <a:xfrm rot="16200000" flipH="1">
            <a:off x="6091744" y="2632978"/>
            <a:ext cx="273669" cy="3098440"/>
          </a:xfrm>
          <a:prstGeom prst="leftBrace">
            <a:avLst>
              <a:gd name="adj1" fmla="val 3211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Verdana"/>
              <a:cs typeface="Verdana"/>
            </a:endParaRPr>
          </a:p>
        </p:txBody>
      </p:sp>
      <p:sp>
        <p:nvSpPr>
          <p:cNvPr id="32" name="Left Brace 31"/>
          <p:cNvSpPr/>
          <p:nvPr/>
        </p:nvSpPr>
        <p:spPr>
          <a:xfrm rot="16200000" flipH="1">
            <a:off x="7972250" y="3857448"/>
            <a:ext cx="274322" cy="663224"/>
          </a:xfrm>
          <a:prstGeom prst="leftBrace">
            <a:avLst>
              <a:gd name="adj1" fmla="val 3211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Verdana"/>
              <a:cs typeface="Verdan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553644" y="1135166"/>
            <a:ext cx="2435998" cy="630942"/>
            <a:chOff x="6745897" y="214847"/>
            <a:chExt cx="2435998" cy="630942"/>
          </a:xfrm>
        </p:grpSpPr>
        <p:sp>
          <p:nvSpPr>
            <p:cNvPr id="34" name="TextBox 33"/>
            <p:cNvSpPr txBox="1"/>
            <p:nvPr/>
          </p:nvSpPr>
          <p:spPr>
            <a:xfrm>
              <a:off x="6745897" y="214847"/>
              <a:ext cx="243599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Verdana"/>
                  <a:cs typeface="Verdana"/>
                </a:rPr>
                <a:t>Cylindrical lens</a:t>
              </a:r>
            </a:p>
            <a:p>
              <a:pPr algn="ctr"/>
              <a:endParaRPr lang="en-US" sz="100" dirty="0" smtClean="0">
                <a:latin typeface="Verdana"/>
                <a:cs typeface="Verdana"/>
              </a:endParaRPr>
            </a:p>
            <a:p>
              <a:pPr algn="ctr"/>
              <a:r>
                <a:rPr lang="en-US" sz="1600" dirty="0" smtClean="0">
                  <a:latin typeface="Verdana"/>
                  <a:cs typeface="Verdana"/>
                </a:rPr>
                <a:t>(focal length     )</a:t>
              </a:r>
              <a:endParaRPr lang="en-US" sz="1600" dirty="0">
                <a:latin typeface="Verdana"/>
                <a:cs typeface="Verdana"/>
              </a:endParaRPr>
            </a:p>
          </p:txBody>
        </p:sp>
        <p:pic>
          <p:nvPicPr>
            <p:cNvPr id="35" name="Picture 34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9085" y="562315"/>
              <a:ext cx="207895" cy="24374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442831" y="5836822"/>
            <a:ext cx="243599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Verdana"/>
                <a:cs typeface="Verdana"/>
              </a:rPr>
              <a:t>Objective lens</a:t>
            </a:r>
          </a:p>
          <a:p>
            <a:pPr algn="ctr"/>
            <a:endParaRPr lang="en-US" sz="100" dirty="0" smtClean="0">
              <a:latin typeface="Verdana"/>
              <a:cs typeface="Verdana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553644" y="5836822"/>
            <a:ext cx="2435998" cy="630942"/>
            <a:chOff x="6745897" y="214847"/>
            <a:chExt cx="2435998" cy="630942"/>
          </a:xfrm>
        </p:grpSpPr>
        <p:sp>
          <p:nvSpPr>
            <p:cNvPr id="38" name="TextBox 37"/>
            <p:cNvSpPr txBox="1"/>
            <p:nvPr/>
          </p:nvSpPr>
          <p:spPr>
            <a:xfrm>
              <a:off x="6745897" y="214847"/>
              <a:ext cx="243599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Verdana"/>
                  <a:cs typeface="Verdana"/>
                </a:rPr>
                <a:t>Cylindrical lens</a:t>
              </a:r>
            </a:p>
            <a:p>
              <a:pPr algn="ctr"/>
              <a:endParaRPr lang="en-US" sz="100" dirty="0" smtClean="0">
                <a:latin typeface="Verdana"/>
                <a:cs typeface="Verdana"/>
              </a:endParaRPr>
            </a:p>
            <a:p>
              <a:pPr algn="ctr"/>
              <a:r>
                <a:rPr lang="en-US" sz="1600" dirty="0" smtClean="0">
                  <a:latin typeface="Verdana"/>
                  <a:cs typeface="Verdana"/>
                </a:rPr>
                <a:t>(focal length     )</a:t>
              </a:r>
              <a:endParaRPr lang="en-US" sz="1600" dirty="0">
                <a:latin typeface="Verdana"/>
                <a:cs typeface="Verdana"/>
              </a:endParaRPr>
            </a:p>
          </p:txBody>
        </p:sp>
        <p:pic>
          <p:nvPicPr>
            <p:cNvPr id="39" name="Picture 3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9085" y="562315"/>
              <a:ext cx="207895" cy="243740"/>
            </a:xfrm>
            <a:prstGeom prst="rect">
              <a:avLst/>
            </a:prstGeom>
          </p:spPr>
        </p:pic>
      </p:grpSp>
      <p:sp>
        <p:nvSpPr>
          <p:cNvPr id="40" name="Chord 39"/>
          <p:cNvSpPr/>
          <p:nvPr/>
        </p:nvSpPr>
        <p:spPr>
          <a:xfrm flipH="1">
            <a:off x="7693601" y="4523257"/>
            <a:ext cx="228441" cy="1080735"/>
          </a:xfrm>
          <a:prstGeom prst="chord">
            <a:avLst>
              <a:gd name="adj1" fmla="val 5158872"/>
              <a:gd name="adj2" fmla="val 16441097"/>
            </a:avLst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65000"/>
                </a:schemeClr>
              </a:gs>
              <a:gs pos="35000">
                <a:schemeClr val="dk1">
                  <a:tint val="37000"/>
                  <a:satMod val="300000"/>
                  <a:alpha val="65000"/>
                </a:schemeClr>
              </a:gs>
              <a:gs pos="100000">
                <a:schemeClr val="dk1">
                  <a:tint val="15000"/>
                  <a:satMod val="350000"/>
                  <a:alpha val="6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Verdana"/>
              <a:cs typeface="Verdana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478619" y="4327299"/>
            <a:ext cx="354203" cy="147265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75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914400"/>
            <a:ext cx="91440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Setup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350500" y="2209800"/>
            <a:ext cx="6345700" cy="2911931"/>
            <a:chOff x="-13120215" y="477538"/>
            <a:chExt cx="6345700" cy="29119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screen">
              <a:clrChange>
                <a:clrFrom>
                  <a:srgbClr val="E6E6E6"/>
                </a:clrFrom>
                <a:clrTo>
                  <a:srgbClr val="E6E6E6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0800000">
              <a:off x="-9635738" y="1101339"/>
              <a:ext cx="2128689" cy="1641750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-12748790" y="1959747"/>
              <a:ext cx="5832843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an 6"/>
            <p:cNvSpPr/>
            <p:nvPr/>
          </p:nvSpPr>
          <p:spPr>
            <a:xfrm>
              <a:off x="-11176278" y="1120205"/>
              <a:ext cx="195558" cy="1657546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-11811850" y="1085726"/>
              <a:ext cx="196786" cy="1749561"/>
              <a:chOff x="582313" y="1419059"/>
              <a:chExt cx="122188" cy="174956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582313" y="1419059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2313" y="1528388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82313" y="1637717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2313" y="1747047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82313" y="1856376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82313" y="1965705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82313" y="2075034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82313" y="2184362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83031" y="2294599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83031" y="2403928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83031" y="2513257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83031" y="2622587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3031" y="2731916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83031" y="2841245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83031" y="2950574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83031" y="3059902"/>
                <a:ext cx="121470" cy="108718"/>
              </a:xfrm>
              <a:prstGeom prst="rect">
                <a:avLst/>
              </a:prstGeom>
              <a:ln>
                <a:solidFill>
                  <a:srgbClr val="008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"/>
                  <a:cs typeface="Verdana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-8237161" y="1673254"/>
              <a:ext cx="1462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Verdana"/>
                  <a:cs typeface="Verdana"/>
                </a:rPr>
                <a:t>o</a:t>
              </a:r>
              <a:r>
                <a:rPr lang="en-US" sz="1400" dirty="0" smtClean="0">
                  <a:latin typeface="Verdana"/>
                  <a:cs typeface="Verdana"/>
                </a:rPr>
                <a:t>ptical</a:t>
              </a:r>
            </a:p>
            <a:p>
              <a:pPr algn="ctr"/>
              <a:r>
                <a:rPr lang="en-US" sz="1400" dirty="0" smtClean="0">
                  <a:latin typeface="Verdana"/>
                  <a:cs typeface="Verdana"/>
                </a:rPr>
                <a:t>axis</a:t>
              </a:r>
              <a:endParaRPr lang="en-US" sz="1400" dirty="0">
                <a:latin typeface="Verdana"/>
                <a:cs typeface="Verdan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9721559" y="682790"/>
              <a:ext cx="2359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Verdana"/>
                  <a:cs typeface="Verdana"/>
                </a:rPr>
                <a:t>o</a:t>
              </a:r>
              <a:r>
                <a:rPr lang="en-US" sz="1600" dirty="0" smtClean="0">
                  <a:latin typeface="Verdana"/>
                  <a:cs typeface="Verdana"/>
                </a:rPr>
                <a:t>bjective lens</a:t>
              </a:r>
              <a:endParaRPr lang="en-US" sz="1600" dirty="0">
                <a:latin typeface="Verdana"/>
                <a:cs typeface="Verdan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0997214" y="2372447"/>
              <a:ext cx="1535568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Verdana"/>
                  <a:cs typeface="Verdana"/>
                </a:rPr>
                <a:t>c</a:t>
              </a:r>
              <a:r>
                <a:rPr lang="en-US" sz="1600" dirty="0" smtClean="0">
                  <a:latin typeface="Verdana"/>
                  <a:cs typeface="Verdana"/>
                </a:rPr>
                <a:t>ylindrical </a:t>
              </a:r>
            </a:p>
            <a:p>
              <a:r>
                <a:rPr lang="en-US" sz="1600" dirty="0" smtClean="0">
                  <a:latin typeface="Verdana"/>
                  <a:cs typeface="Verdana"/>
                </a:rPr>
                <a:t>lens</a:t>
              </a:r>
              <a:endParaRPr lang="en-US" sz="1600" dirty="0">
                <a:latin typeface="Verdana"/>
                <a:cs typeface="Verdana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12008593" y="477538"/>
              <a:ext cx="997255" cy="2911931"/>
              <a:chOff x="-2694712" y="2257105"/>
              <a:chExt cx="997255" cy="2911931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-2694712" y="2257105"/>
                <a:ext cx="0" cy="2911931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-2694711" y="5163787"/>
                <a:ext cx="997036" cy="0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-2694712" y="2257105"/>
                <a:ext cx="944579" cy="2153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-1750133" y="2257105"/>
                <a:ext cx="218" cy="60350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-1697675" y="4560283"/>
                <a:ext cx="218" cy="60350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-2383383" y="2257105"/>
                <a:ext cx="0" cy="60350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-2377996" y="4560283"/>
                <a:ext cx="0" cy="603504"/>
              </a:xfrm>
              <a:prstGeom prst="line">
                <a:avLst/>
              </a:prstGeom>
              <a:ln>
                <a:solidFill>
                  <a:srgbClr val="000000"/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-13120215" y="2479959"/>
              <a:ext cx="109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Verdana"/>
                  <a:cs typeface="Verdana"/>
                </a:rPr>
                <a:t>r</a:t>
              </a:r>
              <a:r>
                <a:rPr lang="en-US" dirty="0" smtClean="0">
                  <a:latin typeface="Verdana"/>
                  <a:cs typeface="Verdana"/>
                </a:rPr>
                <a:t>otation </a:t>
              </a:r>
            </a:p>
            <a:p>
              <a:pPr algn="r"/>
              <a:r>
                <a:rPr lang="en-US" dirty="0" smtClean="0">
                  <a:latin typeface="Verdana"/>
                  <a:cs typeface="Verdana"/>
                </a:rPr>
                <a:t>stage</a:t>
              </a:r>
              <a:endParaRPr lang="en-US" dirty="0">
                <a:latin typeface="Verdana"/>
                <a:cs typeface="Verdan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-12214646" y="1842279"/>
              <a:ext cx="1471743" cy="338554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Verdana"/>
                  <a:cs typeface="Verdana"/>
                </a:rPr>
                <a:t>l</a:t>
              </a:r>
              <a:r>
                <a:rPr lang="en-US" sz="1600" dirty="0" smtClean="0">
                  <a:latin typeface="Verdana"/>
                  <a:cs typeface="Verdana"/>
                </a:rPr>
                <a:t>ine-sensor</a:t>
              </a:r>
              <a:endParaRPr lang="en-US" sz="1600" dirty="0">
                <a:latin typeface="Verdana"/>
                <a:cs typeface="Verdana"/>
              </a:endParaRPr>
            </a:p>
          </p:txBody>
        </p:sp>
        <p:sp>
          <p:nvSpPr>
            <p:cNvPr id="15" name="Arc 14"/>
            <p:cNvSpPr/>
            <p:nvPr/>
          </p:nvSpPr>
          <p:spPr>
            <a:xfrm>
              <a:off x="-12619724" y="1503578"/>
              <a:ext cx="365606" cy="851656"/>
            </a:xfrm>
            <a:prstGeom prst="arc">
              <a:avLst>
                <a:gd name="adj1" fmla="val 4844818"/>
                <a:gd name="adj2" fmla="val 3781755"/>
              </a:avLst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/>
                <a:cs typeface="Verdana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81000" y="5562600"/>
            <a:ext cx="7917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Verdana"/>
                <a:cs typeface="Verdana"/>
              </a:rPr>
              <a:t>Key properties</a:t>
            </a:r>
          </a:p>
          <a:p>
            <a:r>
              <a:rPr lang="en-US" dirty="0" smtClean="0">
                <a:latin typeface="Verdana"/>
                <a:cs typeface="Verdana"/>
              </a:rPr>
              <a:t>(</a:t>
            </a:r>
            <a:r>
              <a:rPr lang="en-US" dirty="0" err="1" smtClean="0">
                <a:latin typeface="Verdana"/>
                <a:cs typeface="Verdana"/>
              </a:rPr>
              <a:t>i</a:t>
            </a:r>
            <a:r>
              <a:rPr lang="en-US" dirty="0" smtClean="0">
                <a:latin typeface="Verdana"/>
                <a:cs typeface="Verdana"/>
              </a:rPr>
              <a:t>) Focuses light in the direction along the line-sensor</a:t>
            </a:r>
          </a:p>
          <a:p>
            <a:r>
              <a:rPr lang="en-US" dirty="0" smtClean="0">
                <a:latin typeface="Verdana"/>
                <a:cs typeface="Verdana"/>
              </a:rPr>
              <a:t>(ii)Defocuses light in the direction perpendicular to the line-sensor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580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Radon Transform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52578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Recovering an image (or a video) is by solving a linear inverse problem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6600"/>
                </a:solidFill>
              </a:rPr>
              <a:t>Many efficient solvers thanks to advances in CS and tomography/MRI.</a:t>
            </a:r>
            <a:endParaRPr lang="en-US" sz="2000" dirty="0">
              <a:solidFill>
                <a:srgbClr val="FF6600"/>
              </a:solidFill>
            </a:endParaRPr>
          </a:p>
        </p:txBody>
      </p:sp>
      <p:pic>
        <p:nvPicPr>
          <p:cNvPr id="4" name="Picture 3" descr="baboon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2755" y="3696785"/>
            <a:ext cx="1873642" cy="1873642"/>
          </a:xfrm>
          <a:prstGeom prst="rect">
            <a:avLst/>
          </a:prstGeom>
        </p:spPr>
      </p:pic>
      <p:pic>
        <p:nvPicPr>
          <p:cNvPr id="6" name="Picture 5" descr="babbon_45.png"/>
          <p:cNvPicPr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911844" flipH="1">
            <a:off x="7360433" y="5700192"/>
            <a:ext cx="1828261" cy="183784"/>
          </a:xfrm>
          <a:prstGeom prst="rect">
            <a:avLst/>
          </a:prstGeom>
          <a:ln w="38100" cmpd="sng">
            <a:solidFill>
              <a:srgbClr val="E46C0A"/>
            </a:solidFill>
          </a:ln>
        </p:spPr>
      </p:pic>
      <p:grpSp>
        <p:nvGrpSpPr>
          <p:cNvPr id="13" name="Group 12"/>
          <p:cNvGrpSpPr/>
          <p:nvPr/>
        </p:nvGrpSpPr>
        <p:grpSpPr>
          <a:xfrm rot="8090964">
            <a:off x="6550442" y="3844210"/>
            <a:ext cx="1622063" cy="2177405"/>
            <a:chOff x="3176260" y="3853433"/>
            <a:chExt cx="1622063" cy="1979459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176260" y="3853433"/>
              <a:ext cx="0" cy="197945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581776" y="3853433"/>
              <a:ext cx="0" cy="197945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987292" y="3853433"/>
              <a:ext cx="0" cy="197945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392808" y="3853433"/>
              <a:ext cx="0" cy="197945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798323" y="3853433"/>
              <a:ext cx="0" cy="197945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2133600"/>
            <a:ext cx="2194591" cy="1387884"/>
          </a:xfrm>
          <a:prstGeom prst="rect">
            <a:avLst/>
          </a:prstGeom>
          <a:ln w="28575" cmpd="sng"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7494355" y="3391985"/>
            <a:ext cx="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mage </a:t>
            </a: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rot="18926042">
            <a:off x="7579897" y="5964116"/>
            <a:ext cx="169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measurement 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00400" y="2133600"/>
            <a:ext cx="2745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– image </a:t>
            </a:r>
            <a:endParaRPr lang="en-US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y –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measurements</a:t>
            </a:r>
          </a:p>
          <a:p>
            <a:r>
              <a:rPr lang="en-US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 –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measurement operator</a:t>
            </a:r>
          </a:p>
          <a:p>
            <a:r>
              <a:rPr lang="en-US" i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Ψ</a:t>
            </a:r>
            <a:r>
              <a:rPr lang="en-US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–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sparsifying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prior</a:t>
            </a:r>
          </a:p>
          <a:p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Radon Transform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line-sensor with </a:t>
            </a:r>
            <a:r>
              <a:rPr lang="en-US" i="1" dirty="0" smtClean="0"/>
              <a:t>N</a:t>
            </a:r>
            <a:r>
              <a:rPr lang="en-US" dirty="0" smtClean="0"/>
              <a:t> pixels, we can </a:t>
            </a:r>
            <a:r>
              <a:rPr lang="en-US" sz="1800" dirty="0" smtClean="0"/>
              <a:t>(in theory) </a:t>
            </a:r>
            <a:r>
              <a:rPr lang="en-US" dirty="0" smtClean="0"/>
              <a:t>achieve a spatial resolution of </a:t>
            </a:r>
            <a:r>
              <a:rPr lang="en-US" i="1" dirty="0" err="1" smtClean="0"/>
              <a:t>NxN</a:t>
            </a:r>
            <a:endParaRPr lang="en-US" i="1" dirty="0" smtClean="0"/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Hence, capable of achieving extremely high resolutions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3200400"/>
            <a:ext cx="91440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Radon Transform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line-sensor with </a:t>
            </a:r>
            <a:r>
              <a:rPr lang="en-US" i="1" dirty="0" smtClean="0"/>
              <a:t>N</a:t>
            </a:r>
            <a:r>
              <a:rPr lang="en-US" dirty="0" smtClean="0"/>
              <a:t> pixels, we can </a:t>
            </a:r>
            <a:r>
              <a:rPr lang="en-US" sz="1800" dirty="0" smtClean="0"/>
              <a:t>(in theory) </a:t>
            </a:r>
            <a:r>
              <a:rPr lang="en-US" dirty="0" smtClean="0"/>
              <a:t>achieve a spatial resolution of </a:t>
            </a:r>
            <a:r>
              <a:rPr lang="en-US" i="1" dirty="0" err="1" smtClean="0"/>
              <a:t>NxN</a:t>
            </a:r>
            <a:endParaRPr lang="en-US" i="1" dirty="0" smtClean="0"/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Hence, capable of achieving extremely high resolutions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implementation (via Fourier Slice Theorem)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baboon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3973467"/>
            <a:ext cx="1873642" cy="1873642"/>
          </a:xfrm>
          <a:prstGeom prst="rect">
            <a:avLst/>
          </a:prstGeom>
        </p:spPr>
      </p:pic>
      <p:pic>
        <p:nvPicPr>
          <p:cNvPr id="6" name="Picture 5" descr="imageonsensor.png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8680" y="3505200"/>
            <a:ext cx="1889256" cy="182880"/>
          </a:xfrm>
          <a:prstGeom prst="rect">
            <a:avLst/>
          </a:prstGeom>
          <a:ln w="38100" cmpd="sng">
            <a:solidFill>
              <a:schemeClr val="accent1"/>
            </a:solidFill>
          </a:ln>
        </p:spPr>
      </p:pic>
      <p:pic>
        <p:nvPicPr>
          <p:cNvPr id="7" name="Picture 6" descr="babbon_45.png"/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911844" flipH="1">
            <a:off x="2685478" y="5976874"/>
            <a:ext cx="1828261" cy="183784"/>
          </a:xfrm>
          <a:prstGeom prst="rect">
            <a:avLst/>
          </a:prstGeom>
          <a:ln w="38100" cmpd="sng">
            <a:solidFill>
              <a:srgbClr val="E46C0A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1574641" y="3754057"/>
            <a:ext cx="1622063" cy="2177405"/>
            <a:chOff x="3176260" y="3853433"/>
            <a:chExt cx="1622063" cy="1979459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3176260" y="3853433"/>
              <a:ext cx="0" cy="1979459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581776" y="3853433"/>
              <a:ext cx="0" cy="1979459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987292" y="3853433"/>
              <a:ext cx="0" cy="1979459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392808" y="3853433"/>
              <a:ext cx="0" cy="1979459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798323" y="3853433"/>
              <a:ext cx="0" cy="1979459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8090964">
            <a:off x="1875487" y="4120892"/>
            <a:ext cx="1622063" cy="2177405"/>
            <a:chOff x="3176260" y="3853433"/>
            <a:chExt cx="1622063" cy="197945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176260" y="3853433"/>
              <a:ext cx="0" cy="197945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581776" y="3853433"/>
              <a:ext cx="0" cy="197945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987292" y="3853433"/>
              <a:ext cx="0" cy="197945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392808" y="3853433"/>
              <a:ext cx="0" cy="197945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798323" y="3853433"/>
              <a:ext cx="0" cy="197945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baboon_ff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0679" y="3568296"/>
            <a:ext cx="3080743" cy="3080743"/>
          </a:xfrm>
          <a:prstGeom prst="rect">
            <a:avLst/>
          </a:prstGeom>
        </p:spPr>
      </p:pic>
      <p:cxnSp>
        <p:nvCxnSpPr>
          <p:cNvPr id="22" name="Straight Connector 21"/>
          <p:cNvCxnSpPr>
            <a:stCxn id="21" idx="1"/>
            <a:endCxn id="21" idx="3"/>
          </p:cNvCxnSpPr>
          <p:nvPr/>
        </p:nvCxnSpPr>
        <p:spPr>
          <a:xfrm>
            <a:off x="4700679" y="5108668"/>
            <a:ext cx="308074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96763" y="4010484"/>
            <a:ext cx="2325690" cy="2201927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1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Radon Transform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line-sensor with </a:t>
            </a:r>
            <a:r>
              <a:rPr lang="en-US" i="1" dirty="0" smtClean="0"/>
              <a:t>N</a:t>
            </a:r>
            <a:r>
              <a:rPr lang="en-US" dirty="0" smtClean="0"/>
              <a:t> pixels, we can </a:t>
            </a:r>
            <a:r>
              <a:rPr lang="en-US" sz="1800" dirty="0" smtClean="0"/>
              <a:t>(in theory) </a:t>
            </a:r>
            <a:r>
              <a:rPr lang="en-US" dirty="0" smtClean="0"/>
              <a:t>achieve a spatial resolution of </a:t>
            </a:r>
            <a:r>
              <a:rPr lang="en-US" i="1" dirty="0" err="1" smtClean="0"/>
              <a:t>NxN</a:t>
            </a:r>
            <a:endParaRPr lang="en-US" i="1" dirty="0" smtClean="0"/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Hence, capable of achieving extremely high resolutions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implementation (via Fourier Slice Theorem)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No light loss </a:t>
            </a:r>
          </a:p>
          <a:p>
            <a:pPr lvl="1"/>
            <a:r>
              <a:rPr lang="en-US" dirty="0" smtClean="0"/>
              <a:t>Requires careful design of optical elements</a:t>
            </a:r>
          </a:p>
          <a:p>
            <a:endParaRPr lang="en-US" dirty="0" smtClean="0"/>
          </a:p>
          <a:p>
            <a:r>
              <a:rPr lang="en-US" dirty="0" smtClean="0"/>
              <a:t>No long light paths (no </a:t>
            </a:r>
            <a:r>
              <a:rPr lang="en-US" dirty="0" err="1" smtClean="0"/>
              <a:t>vignetting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Limitations: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Moving components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Compressive Imaging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09" y="2819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s</a:t>
            </a:r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ingle pixel camera</a:t>
            </a:r>
          </a:p>
          <a:p>
            <a:pPr algn="ctr"/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(Duarte et al. 2007)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9" y="990600"/>
            <a:ext cx="3035995" cy="18042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962400"/>
            <a:ext cx="2859230" cy="21851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0831" y="6146935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m</a:t>
            </a:r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ulti-pixel multiplexing cameras</a:t>
            </a:r>
          </a:p>
          <a:p>
            <a:pPr algn="ctr"/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(</a:t>
            </a:r>
            <a:r>
              <a:rPr lang="en-US" sz="1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Mahalanobis</a:t>
            </a:r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et al. 2014, </a:t>
            </a:r>
            <a:r>
              <a:rPr lang="en-US" sz="1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Kerviche</a:t>
            </a:r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et al. 2014, </a:t>
            </a:r>
          </a:p>
          <a:p>
            <a:pPr algn="ctr"/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Wang et al. 2015, Chen et al. 2015)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1919" y="940165"/>
            <a:ext cx="2648691" cy="18540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24200" y="28194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CASSI</a:t>
            </a:r>
          </a:p>
          <a:p>
            <a:pPr algn="ctr"/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(</a:t>
            </a:r>
            <a:r>
              <a:rPr lang="en-US" sz="1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Gehm</a:t>
            </a:r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et al. 2007, </a:t>
            </a:r>
          </a:p>
          <a:p>
            <a:pPr algn="ctr"/>
            <a:r>
              <a:rPr lang="en-US" sz="1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Wagadarikar</a:t>
            </a:r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et al. 2008)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9800" y="1143000"/>
            <a:ext cx="3086196" cy="16127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7400" y="28194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High-speed imaging</a:t>
            </a:r>
          </a:p>
          <a:p>
            <a:pPr algn="ctr"/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(Reddy et al. 2011, </a:t>
            </a:r>
            <a:r>
              <a:rPr lang="en-US" sz="1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Hitomi</a:t>
            </a:r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et al. 2011, Holloway et al. 2012)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323" y="3886200"/>
            <a:ext cx="3417677" cy="215064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105" y="6136247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l</a:t>
            </a:r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ight transport/scattering media</a:t>
            </a:r>
          </a:p>
          <a:p>
            <a:pPr algn="ctr"/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(</a:t>
            </a:r>
            <a:r>
              <a:rPr lang="en-US" sz="1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Gu</a:t>
            </a:r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et al. 2008, Peers et al. 2008, S. 2009,</a:t>
            </a:r>
          </a:p>
          <a:p>
            <a:pPr algn="ctr"/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Sen</a:t>
            </a:r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and </a:t>
            </a:r>
            <a:r>
              <a:rPr lang="en-US" sz="1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Darabi</a:t>
            </a:r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2009)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30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_Res00256_Comp8x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0160" y="274320"/>
            <a:ext cx="6583680" cy="6583680"/>
          </a:xfrm>
          <a:prstGeom prst="rect">
            <a:avLst/>
          </a:prstGeom>
          <a:ln w="38100" cmpd="sng">
            <a:solidFill>
              <a:schemeClr val="bg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295400" y="6150114"/>
            <a:ext cx="1314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256x256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17.7 dB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6457890"/>
            <a:ext cx="1587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10x Comp.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477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Rec_Res00512_Comp8x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0160" y="274320"/>
            <a:ext cx="6583680" cy="6583680"/>
          </a:xfrm>
          <a:prstGeom prst="rect">
            <a:avLst/>
          </a:prstGeom>
          <a:ln w="38100" cmpd="sng"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295400" y="6150114"/>
            <a:ext cx="1314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512x512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20.4 dB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6457890"/>
            <a:ext cx="1587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10x Comp.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114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Rec_Res01024_Comp8x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2645" y="279289"/>
            <a:ext cx="6578711" cy="6578711"/>
          </a:xfrm>
          <a:prstGeom prst="rect">
            <a:avLst/>
          </a:prstGeom>
          <a:ln w="38100" cmpd="sng">
            <a:solidFill>
              <a:schemeClr val="bg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295400" y="6150114"/>
            <a:ext cx="1640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1024x1024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22.1 dB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6457890"/>
            <a:ext cx="1587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10x Comp.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04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Rec_Res02048_Comp8x1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1930" y="277860"/>
            <a:ext cx="6580140" cy="6580140"/>
          </a:xfrm>
          <a:prstGeom prst="rect">
            <a:avLst/>
          </a:prstGeom>
          <a:ln w="38100" cmpd="sng"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295400" y="6150114"/>
            <a:ext cx="1640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2048x2048</a:t>
            </a:r>
          </a:p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23.4 dB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6457890"/>
            <a:ext cx="1587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Verdana"/>
                <a:cs typeface="Verdana"/>
              </a:rPr>
              <a:t>10x Comp.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424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spatial light modulator free design for imaging in visible/IR 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Hence, capable of achieving extremely high resolutions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Has many desirable properties</a:t>
            </a:r>
          </a:p>
          <a:p>
            <a:pPr lvl="1"/>
            <a:r>
              <a:rPr lang="en-US" dirty="0" smtClean="0"/>
              <a:t>Co-axial components</a:t>
            </a:r>
          </a:p>
          <a:p>
            <a:pPr lvl="1"/>
            <a:r>
              <a:rPr lang="en-US" dirty="0" smtClean="0"/>
              <a:t>Little light loss with careful design of optical elements</a:t>
            </a:r>
          </a:p>
          <a:p>
            <a:pPr lvl="1"/>
            <a:r>
              <a:rPr lang="en-US" dirty="0" smtClean="0"/>
              <a:t>Fast implementation via the Fourier transform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4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90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dirty="0" smtClean="0"/>
              <a:t>Spatial Multiplexing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990600"/>
            <a:ext cx="906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EBF1DE"/>
                </a:solidFill>
                <a:latin typeface="Verdana"/>
                <a:ea typeface="+mj-ea"/>
                <a:cs typeface="Verdana"/>
              </a:rPr>
              <a:t>Optically super-resolve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Verdana"/>
                <a:ea typeface="+mj-ea"/>
                <a:cs typeface="Verdana"/>
              </a:rPr>
              <a:t>low-resolution sensor </a:t>
            </a:r>
            <a:r>
              <a:rPr lang="en-US" sz="2400" dirty="0" smtClean="0">
                <a:solidFill>
                  <a:srgbClr val="EBF1DE"/>
                </a:solidFill>
                <a:latin typeface="Verdana"/>
                <a:ea typeface="+mj-ea"/>
                <a:cs typeface="Verdana"/>
              </a:rPr>
              <a:t>using a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ea typeface="+mj-ea"/>
                <a:cs typeface="Verdana"/>
              </a:rPr>
              <a:t>spatial light modulator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Verdana"/>
              <a:ea typeface="+mj-ea"/>
              <a:cs typeface="Verdan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6581001"/>
            <a:ext cx="454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Table courtesy of </a:t>
            </a:r>
            <a:r>
              <a:rPr lang="en-US" sz="12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Gehm</a:t>
            </a:r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 and </a:t>
            </a:r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B</a:t>
            </a:r>
            <a:r>
              <a:rPr lang="en-US" sz="12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rady, Applied Optics, 2015</a:t>
            </a:r>
            <a:endParaRPr lang="en-US" sz="1200" dirty="0">
              <a:solidFill>
                <a:schemeClr val="accent3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237" y="1981200"/>
            <a:ext cx="4592735" cy="429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72"/>
    </mc:Choice>
    <mc:Fallback xmlns="">
      <p:transition spd="slow" advTm="3067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90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dirty="0" smtClean="0"/>
              <a:t>Spatial Multiplexing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990600"/>
            <a:ext cx="906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EBF1DE"/>
                </a:solidFill>
                <a:latin typeface="Verdana"/>
                <a:ea typeface="+mj-ea"/>
                <a:cs typeface="Verdana"/>
              </a:rPr>
              <a:t>Optically super-resolve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Verdana"/>
                <a:ea typeface="+mj-ea"/>
                <a:cs typeface="Verdana"/>
              </a:rPr>
              <a:t>low-resolution sensor </a:t>
            </a:r>
            <a:r>
              <a:rPr lang="en-US" sz="2400" dirty="0" smtClean="0">
                <a:solidFill>
                  <a:srgbClr val="EBF1DE"/>
                </a:solidFill>
                <a:latin typeface="Verdana"/>
                <a:ea typeface="+mj-ea"/>
                <a:cs typeface="Verdana"/>
              </a:rPr>
              <a:t>using a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/>
                <a:ea typeface="+mj-ea"/>
                <a:cs typeface="Verdana"/>
              </a:rPr>
              <a:t>spatial light modulator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Verdana"/>
              <a:ea typeface="+mj-ea"/>
              <a:cs typeface="Verdana"/>
            </a:endParaRPr>
          </a:p>
        </p:txBody>
      </p:sp>
      <p:pic>
        <p:nvPicPr>
          <p:cNvPr id="5" name="Picture 4" descr="baboon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6531033" y="3115765"/>
            <a:ext cx="714895" cy="71489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cxnSp>
        <p:nvCxnSpPr>
          <p:cNvPr id="6" name="Straight Connector 70"/>
          <p:cNvCxnSpPr/>
          <p:nvPr/>
        </p:nvCxnSpPr>
        <p:spPr>
          <a:xfrm flipH="1">
            <a:off x="3309199" y="3542540"/>
            <a:ext cx="3590074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73"/>
          <p:cNvCxnSpPr/>
          <p:nvPr/>
        </p:nvCxnSpPr>
        <p:spPr>
          <a:xfrm flipH="1">
            <a:off x="3175445" y="3536791"/>
            <a:ext cx="3724607" cy="1512583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2"/>
          <p:cNvSpPr txBox="1"/>
          <p:nvPr/>
        </p:nvSpPr>
        <p:spPr>
          <a:xfrm>
            <a:off x="3013833" y="2661178"/>
            <a:ext cx="178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BF1DE"/>
                </a:solidFill>
                <a:latin typeface="Verdana"/>
                <a:cs typeface="Verdana"/>
              </a:rPr>
              <a:t>o</a:t>
            </a:r>
            <a:r>
              <a:rPr lang="en-US" dirty="0" smtClean="0">
                <a:solidFill>
                  <a:srgbClr val="EBF1DE"/>
                </a:solidFill>
                <a:latin typeface="Verdana"/>
                <a:cs typeface="Verdana"/>
              </a:rPr>
              <a:t>bjective lens</a:t>
            </a:r>
            <a:endParaRPr lang="en-US" dirty="0">
              <a:solidFill>
                <a:srgbClr val="EBF1DE"/>
              </a:solidFill>
              <a:latin typeface="Verdana"/>
              <a:cs typeface="Verdana"/>
            </a:endParaRPr>
          </a:p>
        </p:txBody>
      </p:sp>
      <p:sp>
        <p:nvSpPr>
          <p:cNvPr id="10" name="Oval 26"/>
          <p:cNvSpPr/>
          <p:nvPr/>
        </p:nvSpPr>
        <p:spPr>
          <a:xfrm rot="20297538">
            <a:off x="4509527" y="3962439"/>
            <a:ext cx="354203" cy="914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BF1DE"/>
              </a:solidFill>
            </a:endParaRPr>
          </a:p>
        </p:txBody>
      </p:sp>
      <p:sp>
        <p:nvSpPr>
          <p:cNvPr id="11" name="Oval 27"/>
          <p:cNvSpPr/>
          <p:nvPr/>
        </p:nvSpPr>
        <p:spPr>
          <a:xfrm>
            <a:off x="3671391" y="3085340"/>
            <a:ext cx="354203" cy="91440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BF1DE"/>
              </a:solidFill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907405" y="4644899"/>
            <a:ext cx="116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F1DE"/>
                </a:solidFill>
                <a:latin typeface="Verdana"/>
                <a:cs typeface="Verdana"/>
              </a:rPr>
              <a:t>r</a:t>
            </a:r>
            <a:r>
              <a:rPr lang="en-US" dirty="0" smtClean="0">
                <a:solidFill>
                  <a:srgbClr val="EBF1DE"/>
                </a:solidFill>
                <a:latin typeface="Verdana"/>
                <a:cs typeface="Verdana"/>
              </a:rPr>
              <a:t>elay lens</a:t>
            </a:r>
            <a:endParaRPr lang="en-US" dirty="0">
              <a:solidFill>
                <a:srgbClr val="EBF1DE"/>
              </a:solidFill>
              <a:latin typeface="Verdana"/>
              <a:cs typeface="Verdana"/>
            </a:endParaRPr>
          </a:p>
        </p:txBody>
      </p:sp>
      <p:cxnSp>
        <p:nvCxnSpPr>
          <p:cNvPr id="13" name="Straight Connector 70"/>
          <p:cNvCxnSpPr/>
          <p:nvPr/>
        </p:nvCxnSpPr>
        <p:spPr>
          <a:xfrm flipH="1">
            <a:off x="1634836" y="3531401"/>
            <a:ext cx="603026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36"/>
          <p:cNvSpPr txBox="1"/>
          <p:nvPr/>
        </p:nvSpPr>
        <p:spPr>
          <a:xfrm>
            <a:off x="2396836" y="3269155"/>
            <a:ext cx="94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~ ~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83"/>
          <p:cNvSpPr txBox="1"/>
          <p:nvPr/>
        </p:nvSpPr>
        <p:spPr>
          <a:xfrm>
            <a:off x="7136051" y="3070470"/>
            <a:ext cx="2007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F1DE"/>
                </a:solidFill>
                <a:latin typeface="Verdana"/>
                <a:cs typeface="Verdana"/>
              </a:rPr>
              <a:t>d</a:t>
            </a:r>
            <a:r>
              <a:rPr lang="en-US" dirty="0" smtClean="0">
                <a:solidFill>
                  <a:srgbClr val="EBF1DE"/>
                </a:solidFill>
                <a:latin typeface="Verdana"/>
                <a:cs typeface="Verdana"/>
              </a:rPr>
              <a:t>igital </a:t>
            </a:r>
          </a:p>
          <a:p>
            <a:r>
              <a:rPr lang="en-US" dirty="0" smtClean="0">
                <a:solidFill>
                  <a:srgbClr val="EBF1DE"/>
                </a:solidFill>
                <a:latin typeface="Verdana"/>
                <a:cs typeface="Verdana"/>
              </a:rPr>
              <a:t>micromirror device</a:t>
            </a:r>
          </a:p>
          <a:p>
            <a:r>
              <a:rPr lang="en-US" dirty="0" smtClean="0">
                <a:solidFill>
                  <a:srgbClr val="EBF1DE"/>
                </a:solidFill>
                <a:latin typeface="Verdana"/>
                <a:cs typeface="Verdana"/>
              </a:rPr>
              <a:t>(DMD)</a:t>
            </a:r>
            <a:endParaRPr lang="en-US" dirty="0">
              <a:solidFill>
                <a:srgbClr val="EBF1DE"/>
              </a:solidFill>
              <a:latin typeface="Verdana"/>
              <a:cs typeface="Verdan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516915" y="3114348"/>
            <a:ext cx="741954" cy="714896"/>
            <a:chOff x="7271936" y="4495800"/>
            <a:chExt cx="1186264" cy="1143000"/>
          </a:xfrm>
          <a:solidFill>
            <a:schemeClr val="tx1"/>
          </a:solidFill>
          <a:scene3d>
            <a:camera prst="isometricLeftDown"/>
            <a:lightRig rig="threePt" dir="t"/>
          </a:scene3d>
        </p:grpSpPr>
        <p:sp>
          <p:nvSpPr>
            <p:cNvPr id="17" name="Rectangle 16"/>
            <p:cNvSpPr/>
            <p:nvPr/>
          </p:nvSpPr>
          <p:spPr>
            <a:xfrm>
              <a:off x="7271936" y="4495800"/>
              <a:ext cx="381000" cy="3810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77200" y="4495800"/>
              <a:ext cx="381000" cy="3810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96200" y="4876800"/>
              <a:ext cx="381000" cy="3810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88055" y="5257800"/>
              <a:ext cx="381000" cy="3810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77200" y="5257800"/>
              <a:ext cx="381000" cy="3810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16915" y="3104180"/>
            <a:ext cx="731873" cy="714894"/>
            <a:chOff x="7288055" y="4495800"/>
            <a:chExt cx="1170145" cy="1143000"/>
          </a:xfrm>
          <a:solidFill>
            <a:schemeClr val="tx1"/>
          </a:solidFill>
          <a:scene3d>
            <a:camera prst="isometricLeftDown"/>
            <a:lightRig rig="threePt" dir="t"/>
          </a:scene3d>
        </p:grpSpPr>
        <p:sp>
          <p:nvSpPr>
            <p:cNvPr id="23" name="Rectangle 22"/>
            <p:cNvSpPr/>
            <p:nvPr/>
          </p:nvSpPr>
          <p:spPr>
            <a:xfrm>
              <a:off x="7696200" y="4495800"/>
              <a:ext cx="381000" cy="3810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7200" y="4495800"/>
              <a:ext cx="381000" cy="3810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88055" y="4876800"/>
              <a:ext cx="381000" cy="3810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77200" y="4876800"/>
              <a:ext cx="381000" cy="3810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96200" y="5257800"/>
              <a:ext cx="381000" cy="3810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1"/>
          <p:cNvSpPr txBox="1"/>
          <p:nvPr/>
        </p:nvSpPr>
        <p:spPr>
          <a:xfrm>
            <a:off x="1921279" y="4293401"/>
            <a:ext cx="123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F1DE"/>
                </a:solidFill>
                <a:latin typeface="Verdana"/>
                <a:cs typeface="Verdana"/>
              </a:rPr>
              <a:t>p</a:t>
            </a:r>
            <a:r>
              <a:rPr lang="en-US" dirty="0" smtClean="0">
                <a:solidFill>
                  <a:srgbClr val="EBF1DE"/>
                </a:solidFill>
                <a:latin typeface="Verdana"/>
                <a:cs typeface="Verdana"/>
              </a:rPr>
              <a:t>hoto-</a:t>
            </a:r>
          </a:p>
          <a:p>
            <a:r>
              <a:rPr lang="en-US" dirty="0" smtClean="0">
                <a:solidFill>
                  <a:srgbClr val="EBF1DE"/>
                </a:solidFill>
                <a:latin typeface="Verdana"/>
                <a:cs typeface="Verdana"/>
              </a:rPr>
              <a:t>detector</a:t>
            </a:r>
            <a:endParaRPr lang="en-US" dirty="0">
              <a:solidFill>
                <a:srgbClr val="EBF1DE"/>
              </a:solidFill>
              <a:latin typeface="Verdana"/>
              <a:cs typeface="Verdana"/>
            </a:endParaRPr>
          </a:p>
        </p:txBody>
      </p:sp>
      <p:pic>
        <p:nvPicPr>
          <p:cNvPr id="29" name="Picture 28" descr="baboon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630856"/>
            <a:ext cx="1778923" cy="1778923"/>
          </a:xfrm>
          <a:prstGeom prst="rect">
            <a:avLst/>
          </a:prstGeom>
          <a:scene3d>
            <a:camera prst="perspectiveContrastingRightFacing" fov="7200000">
              <a:rot lat="0" lon="18607393" rev="0"/>
            </a:camera>
            <a:lightRig rig="threePt" dir="t"/>
          </a:scene3d>
        </p:spPr>
      </p:pic>
      <p:sp>
        <p:nvSpPr>
          <p:cNvPr id="30" name="Rectangle 29"/>
          <p:cNvSpPr/>
          <p:nvPr/>
        </p:nvSpPr>
        <p:spPr>
          <a:xfrm>
            <a:off x="3020291" y="4916856"/>
            <a:ext cx="346364" cy="346364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isometricLeftDown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3811109" y="5179157"/>
            <a:ext cx="579474" cy="797011"/>
          </a:xfrm>
          <a:prstGeom prst="triangle">
            <a:avLst/>
          </a:prstGeom>
          <a:noFill/>
          <a:ln w="28575">
            <a:solidFill>
              <a:srgbClr val="EBF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1"/>
          <p:cNvSpPr txBox="1"/>
          <p:nvPr/>
        </p:nvSpPr>
        <p:spPr>
          <a:xfrm>
            <a:off x="3641257" y="5390956"/>
            <a:ext cx="1160885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BF1DE"/>
                </a:solidFill>
                <a:latin typeface="Verdana"/>
                <a:cs typeface="Verdana"/>
              </a:rPr>
              <a:t>ADC</a:t>
            </a:r>
            <a:endParaRPr lang="en-US" dirty="0">
              <a:solidFill>
                <a:srgbClr val="EBF1DE"/>
              </a:solidFill>
              <a:latin typeface="Verdana"/>
              <a:cs typeface="Verdana"/>
            </a:endParaRPr>
          </a:p>
        </p:txBody>
      </p:sp>
      <p:cxnSp>
        <p:nvCxnSpPr>
          <p:cNvPr id="35" name="Elbow Connector 34"/>
          <p:cNvCxnSpPr>
            <a:stCxn id="30" idx="2"/>
            <a:endCxn id="32" idx="3"/>
          </p:cNvCxnSpPr>
          <p:nvPr/>
        </p:nvCxnSpPr>
        <p:spPr>
          <a:xfrm rot="16200000" flipH="1">
            <a:off x="3290686" y="5166007"/>
            <a:ext cx="314443" cy="508868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72"/>
    </mc:Choice>
    <mc:Fallback xmlns="">
      <p:transition spd="slow" advTm="306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90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dirty="0" smtClean="0"/>
              <a:t>Spatial Multiplexing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990600"/>
            <a:ext cx="906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EBF1DE"/>
                </a:solidFill>
                <a:latin typeface="Verdana"/>
                <a:ea typeface="+mj-ea"/>
                <a:cs typeface="Verdana"/>
              </a:rPr>
              <a:t>Optically super-resolve a low-resolution sensor using a spatial light modulator</a:t>
            </a:r>
            <a:endParaRPr lang="en-US" sz="2400" dirty="0">
              <a:solidFill>
                <a:srgbClr val="EBF1DE"/>
              </a:solidFill>
              <a:latin typeface="Verdana"/>
              <a:ea typeface="+mj-ea"/>
              <a:cs typeface="Verdana"/>
            </a:endParaRPr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533400" y="2209800"/>
            <a:ext cx="6826513" cy="2914748"/>
            <a:chOff x="1482436" y="1899178"/>
            <a:chExt cx="7509164" cy="3206222"/>
          </a:xfrm>
        </p:grpSpPr>
        <p:pic>
          <p:nvPicPr>
            <p:cNvPr id="36" name="Picture 35" descr="baboon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6378633" y="2353765"/>
              <a:ext cx="714895" cy="714894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cxnSp>
          <p:nvCxnSpPr>
            <p:cNvPr id="37" name="Straight Connector 70"/>
            <p:cNvCxnSpPr/>
            <p:nvPr/>
          </p:nvCxnSpPr>
          <p:spPr>
            <a:xfrm flipH="1">
              <a:off x="3156799" y="2780540"/>
              <a:ext cx="3590074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73"/>
            <p:cNvCxnSpPr/>
            <p:nvPr/>
          </p:nvCxnSpPr>
          <p:spPr>
            <a:xfrm flipH="1">
              <a:off x="3023045" y="2774791"/>
              <a:ext cx="3724607" cy="1512583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82"/>
            <p:cNvSpPr txBox="1"/>
            <p:nvPr/>
          </p:nvSpPr>
          <p:spPr>
            <a:xfrm>
              <a:off x="2861433" y="1899178"/>
              <a:ext cx="1780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BF1DE"/>
                  </a:solidFill>
                  <a:latin typeface="Verdana"/>
                  <a:cs typeface="Verdana"/>
                </a:rPr>
                <a:t>o</a:t>
              </a:r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bjective lens</a:t>
              </a:r>
              <a:endParaRPr lang="en-US" dirty="0">
                <a:solidFill>
                  <a:srgbClr val="EBF1DE"/>
                </a:solidFill>
                <a:latin typeface="Verdana"/>
                <a:cs typeface="Verdana"/>
              </a:endParaRPr>
            </a:p>
          </p:txBody>
        </p:sp>
        <p:sp>
          <p:nvSpPr>
            <p:cNvPr id="40" name="Oval 26"/>
            <p:cNvSpPr/>
            <p:nvPr/>
          </p:nvSpPr>
          <p:spPr>
            <a:xfrm rot="20297538">
              <a:off x="4357127" y="3200439"/>
              <a:ext cx="354203" cy="914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BF1DE"/>
                </a:solidFill>
              </a:endParaRPr>
            </a:p>
          </p:txBody>
        </p:sp>
        <p:sp>
          <p:nvSpPr>
            <p:cNvPr id="41" name="Oval 27"/>
            <p:cNvSpPr/>
            <p:nvPr/>
          </p:nvSpPr>
          <p:spPr>
            <a:xfrm>
              <a:off x="3518991" y="2323340"/>
              <a:ext cx="354203" cy="914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BF1DE"/>
                </a:solidFill>
              </a:endParaRPr>
            </a:p>
          </p:txBody>
        </p:sp>
        <p:sp>
          <p:nvSpPr>
            <p:cNvPr id="42" name="TextBox 1"/>
            <p:cNvSpPr txBox="1"/>
            <p:nvPr/>
          </p:nvSpPr>
          <p:spPr>
            <a:xfrm>
              <a:off x="4755005" y="3882899"/>
              <a:ext cx="1160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F1DE"/>
                  </a:solidFill>
                  <a:latin typeface="Verdana"/>
                  <a:cs typeface="Verdana"/>
                </a:rPr>
                <a:t>r</a:t>
              </a:r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elay lens</a:t>
              </a:r>
              <a:endParaRPr lang="en-US" dirty="0">
                <a:solidFill>
                  <a:srgbClr val="EBF1DE"/>
                </a:solidFill>
                <a:latin typeface="Verdana"/>
                <a:cs typeface="Verdana"/>
              </a:endParaRPr>
            </a:p>
          </p:txBody>
        </p:sp>
        <p:cxnSp>
          <p:nvCxnSpPr>
            <p:cNvPr id="43" name="Straight Connector 70"/>
            <p:cNvCxnSpPr/>
            <p:nvPr/>
          </p:nvCxnSpPr>
          <p:spPr>
            <a:xfrm flipH="1">
              <a:off x="1482436" y="2769401"/>
              <a:ext cx="603026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36"/>
            <p:cNvSpPr txBox="1"/>
            <p:nvPr/>
          </p:nvSpPr>
          <p:spPr>
            <a:xfrm>
              <a:off x="2244436" y="2507155"/>
              <a:ext cx="9469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 ~ ~</a:t>
              </a: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83"/>
            <p:cNvSpPr txBox="1"/>
            <p:nvPr/>
          </p:nvSpPr>
          <p:spPr>
            <a:xfrm>
              <a:off x="6983651" y="2308470"/>
              <a:ext cx="20079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F1DE"/>
                  </a:solidFill>
                  <a:latin typeface="Verdana"/>
                  <a:cs typeface="Verdana"/>
                </a:rPr>
                <a:t>d</a:t>
              </a:r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igital </a:t>
              </a:r>
            </a:p>
            <a:p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micromirror device</a:t>
              </a:r>
            </a:p>
            <a:p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(DMD)</a:t>
              </a:r>
              <a:endParaRPr lang="en-US" dirty="0">
                <a:solidFill>
                  <a:srgbClr val="EBF1DE"/>
                </a:solidFill>
                <a:latin typeface="Verdana"/>
                <a:cs typeface="Verdana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364515" y="2352348"/>
              <a:ext cx="741954" cy="714896"/>
              <a:chOff x="7271936" y="4495800"/>
              <a:chExt cx="1186264" cy="1143000"/>
            </a:xfrm>
            <a:solidFill>
              <a:schemeClr val="tx1"/>
            </a:solidFill>
            <a:scene3d>
              <a:camera prst="isometricLeftDown"/>
              <a:lightRig rig="threePt" dir="t"/>
            </a:scene3d>
          </p:grpSpPr>
          <p:sp>
            <p:nvSpPr>
              <p:cNvPr id="58" name="Rectangle 57"/>
              <p:cNvSpPr/>
              <p:nvPr/>
            </p:nvSpPr>
            <p:spPr>
              <a:xfrm>
                <a:off x="7271936" y="4495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8077200" y="4495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4876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288055" y="5257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5257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6364515" y="2342180"/>
              <a:ext cx="731873" cy="714894"/>
              <a:chOff x="7288055" y="4495800"/>
              <a:chExt cx="1170145" cy="1143000"/>
            </a:xfrm>
            <a:solidFill>
              <a:schemeClr val="tx1"/>
            </a:solidFill>
            <a:scene3d>
              <a:camera prst="isometricLeftDown"/>
              <a:lightRig rig="threePt" dir="t"/>
            </a:scene3d>
          </p:grpSpPr>
          <p:sp>
            <p:nvSpPr>
              <p:cNvPr id="53" name="Rectangle 52"/>
              <p:cNvSpPr/>
              <p:nvPr/>
            </p:nvSpPr>
            <p:spPr>
              <a:xfrm>
                <a:off x="7696200" y="4495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077200" y="4495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288055" y="4876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077200" y="4876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5257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1"/>
            <p:cNvSpPr txBox="1"/>
            <p:nvPr/>
          </p:nvSpPr>
          <p:spPr>
            <a:xfrm>
              <a:off x="1546859" y="3766390"/>
              <a:ext cx="1538200" cy="91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Verdana"/>
                  <a:cs typeface="Verdana"/>
                </a:rPr>
                <a:t>Low-resolution array</a:t>
              </a:r>
              <a:endParaRPr lang="en-US" sz="1600" dirty="0">
                <a:solidFill>
                  <a:srgbClr val="FF6600"/>
                </a:solidFill>
                <a:latin typeface="Verdana"/>
                <a:cs typeface="Verdana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867891" y="4154856"/>
              <a:ext cx="346364" cy="3463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658709" y="4417157"/>
              <a:ext cx="579474" cy="797011"/>
            </a:xfrm>
            <a:prstGeom prst="triangle">
              <a:avLst/>
            </a:prstGeom>
            <a:noFill/>
            <a:ln w="28575">
              <a:solidFill>
                <a:srgbClr val="EBF1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1"/>
            <p:cNvSpPr txBox="1"/>
            <p:nvPr/>
          </p:nvSpPr>
          <p:spPr>
            <a:xfrm>
              <a:off x="3488857" y="4628956"/>
              <a:ext cx="1160885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ADC</a:t>
              </a:r>
              <a:endParaRPr lang="en-US" dirty="0">
                <a:solidFill>
                  <a:srgbClr val="EBF1DE"/>
                </a:solidFill>
                <a:latin typeface="Verdana"/>
                <a:cs typeface="Verdana"/>
              </a:endParaRPr>
            </a:p>
          </p:txBody>
        </p:sp>
        <p:cxnSp>
          <p:nvCxnSpPr>
            <p:cNvPr id="52" name="Elbow Connector 51"/>
            <p:cNvCxnSpPr>
              <a:stCxn id="49" idx="2"/>
              <a:endCxn id="50" idx="3"/>
            </p:cNvCxnSpPr>
            <p:nvPr/>
          </p:nvCxnSpPr>
          <p:spPr>
            <a:xfrm rot="16200000" flipH="1">
              <a:off x="3138286" y="4404007"/>
              <a:ext cx="314443" cy="508868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7723278" y="6248400"/>
            <a:ext cx="73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Verdana"/>
                <a:cs typeface="Verdana"/>
              </a:rPr>
              <a:t>DMD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6248909" y="5405737"/>
            <a:ext cx="126363" cy="127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6382447" y="5405737"/>
            <a:ext cx="126363" cy="127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>
            <a:spLocks noChangeAspect="1"/>
          </p:cNvSpPr>
          <p:nvPr/>
        </p:nvSpPr>
        <p:spPr>
          <a:xfrm>
            <a:off x="6515985" y="5405737"/>
            <a:ext cx="126363" cy="127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>
            <a:off x="6248909" y="5536979"/>
            <a:ext cx="126363" cy="127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spect="1"/>
          </p:cNvSpPr>
          <p:nvPr/>
        </p:nvSpPr>
        <p:spPr>
          <a:xfrm>
            <a:off x="6382447" y="5536979"/>
            <a:ext cx="126363" cy="127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6515985" y="5536979"/>
            <a:ext cx="126363" cy="127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>
            <a:off x="6248909" y="5672813"/>
            <a:ext cx="126363" cy="127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>
            <a:off x="6382447" y="5672813"/>
            <a:ext cx="126363" cy="127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6515985" y="5672813"/>
            <a:ext cx="126363" cy="127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7543573" y="4953000"/>
            <a:ext cx="1195230" cy="1195917"/>
            <a:chOff x="5181373" y="1219200"/>
            <a:chExt cx="1195230" cy="1195917"/>
          </a:xfrm>
        </p:grpSpPr>
        <p:sp>
          <p:nvSpPr>
            <p:cNvPr id="74" name="Rectangle 73"/>
            <p:cNvSpPr>
              <a:spLocks noChangeAspect="1"/>
            </p:cNvSpPr>
            <p:nvPr/>
          </p:nvSpPr>
          <p:spPr>
            <a:xfrm>
              <a:off x="5181373" y="1219200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>
              <a:spLocks noChangeAspect="1"/>
            </p:cNvSpPr>
            <p:nvPr/>
          </p:nvSpPr>
          <p:spPr>
            <a:xfrm>
              <a:off x="5314911" y="1219200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5448449" y="1219200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>
              <a:spLocks noChangeAspect="1"/>
            </p:cNvSpPr>
            <p:nvPr/>
          </p:nvSpPr>
          <p:spPr>
            <a:xfrm>
              <a:off x="5181373" y="1350442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>
              <a:spLocks noChangeAspect="1"/>
            </p:cNvSpPr>
            <p:nvPr/>
          </p:nvSpPr>
          <p:spPr>
            <a:xfrm>
              <a:off x="5314911" y="1350442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5448449" y="1350442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>
              <a:spLocks noChangeAspect="1"/>
            </p:cNvSpPr>
            <p:nvPr/>
          </p:nvSpPr>
          <p:spPr>
            <a:xfrm>
              <a:off x="5181373" y="1486276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5314911" y="1486276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>
              <a:spLocks noChangeAspect="1"/>
            </p:cNvSpPr>
            <p:nvPr/>
          </p:nvSpPr>
          <p:spPr>
            <a:xfrm>
              <a:off x="5448449" y="1486276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>
              <a:spLocks noChangeAspect="1"/>
            </p:cNvSpPr>
            <p:nvPr/>
          </p:nvSpPr>
          <p:spPr>
            <a:xfrm>
              <a:off x="5582155" y="1219200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>
              <a:spLocks noChangeAspect="1"/>
            </p:cNvSpPr>
            <p:nvPr/>
          </p:nvSpPr>
          <p:spPr>
            <a:xfrm>
              <a:off x="5715693" y="1219200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5849231" y="1219200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>
              <a:spLocks noChangeAspect="1"/>
            </p:cNvSpPr>
            <p:nvPr/>
          </p:nvSpPr>
          <p:spPr>
            <a:xfrm>
              <a:off x="5582155" y="1350442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>
              <a:spLocks noChangeAspect="1"/>
            </p:cNvSpPr>
            <p:nvPr/>
          </p:nvSpPr>
          <p:spPr>
            <a:xfrm>
              <a:off x="5715693" y="1350442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>
              <a:off x="5849231" y="1350442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>
              <a:spLocks noChangeAspect="1"/>
            </p:cNvSpPr>
            <p:nvPr/>
          </p:nvSpPr>
          <p:spPr>
            <a:xfrm>
              <a:off x="5582155" y="1486276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>
              <a:spLocks noChangeAspect="1"/>
            </p:cNvSpPr>
            <p:nvPr/>
          </p:nvSpPr>
          <p:spPr>
            <a:xfrm>
              <a:off x="5715693" y="1486276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5849231" y="1486276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>
              <a:spLocks noChangeAspect="1"/>
            </p:cNvSpPr>
            <p:nvPr/>
          </p:nvSpPr>
          <p:spPr>
            <a:xfrm>
              <a:off x="5982937" y="1219200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>
              <a:spLocks noChangeAspect="1"/>
            </p:cNvSpPr>
            <p:nvPr/>
          </p:nvSpPr>
          <p:spPr>
            <a:xfrm>
              <a:off x="6116475" y="1219200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>
              <a:spLocks noChangeAspect="1"/>
            </p:cNvSpPr>
            <p:nvPr/>
          </p:nvSpPr>
          <p:spPr>
            <a:xfrm>
              <a:off x="6250013" y="1219200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>
              <a:spLocks noChangeAspect="1"/>
            </p:cNvSpPr>
            <p:nvPr/>
          </p:nvSpPr>
          <p:spPr>
            <a:xfrm>
              <a:off x="5982937" y="1350442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>
              <a:spLocks noChangeAspect="1"/>
            </p:cNvSpPr>
            <p:nvPr/>
          </p:nvSpPr>
          <p:spPr>
            <a:xfrm>
              <a:off x="6116475" y="1350442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>
              <a:spLocks noChangeAspect="1"/>
            </p:cNvSpPr>
            <p:nvPr/>
          </p:nvSpPr>
          <p:spPr>
            <a:xfrm>
              <a:off x="6250013" y="1350442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>
              <a:spLocks noChangeAspect="1"/>
            </p:cNvSpPr>
            <p:nvPr/>
          </p:nvSpPr>
          <p:spPr>
            <a:xfrm>
              <a:off x="5982937" y="1486276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>
              <a:off x="6116475" y="1486276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>
              <a:spLocks noChangeAspect="1"/>
            </p:cNvSpPr>
            <p:nvPr/>
          </p:nvSpPr>
          <p:spPr>
            <a:xfrm>
              <a:off x="6250013" y="1486276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>
              <a:spLocks noChangeAspect="1"/>
            </p:cNvSpPr>
            <p:nvPr/>
          </p:nvSpPr>
          <p:spPr>
            <a:xfrm>
              <a:off x="5181600" y="1612411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>
              <a:spLocks noChangeAspect="1"/>
            </p:cNvSpPr>
            <p:nvPr/>
          </p:nvSpPr>
          <p:spPr>
            <a:xfrm>
              <a:off x="5315138" y="1612411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>
              <a:spLocks noChangeAspect="1"/>
            </p:cNvSpPr>
            <p:nvPr/>
          </p:nvSpPr>
          <p:spPr>
            <a:xfrm>
              <a:off x="5448676" y="1612411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>
              <a:spLocks noChangeAspect="1"/>
            </p:cNvSpPr>
            <p:nvPr/>
          </p:nvSpPr>
          <p:spPr>
            <a:xfrm>
              <a:off x="5181600" y="174365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>
              <a:spLocks noChangeAspect="1"/>
            </p:cNvSpPr>
            <p:nvPr/>
          </p:nvSpPr>
          <p:spPr>
            <a:xfrm>
              <a:off x="5315138" y="174365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>
              <a:off x="5448676" y="174365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>
              <a:spLocks noChangeAspect="1"/>
            </p:cNvSpPr>
            <p:nvPr/>
          </p:nvSpPr>
          <p:spPr>
            <a:xfrm>
              <a:off x="5181600" y="187948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>
              <a:spLocks noChangeAspect="1"/>
            </p:cNvSpPr>
            <p:nvPr/>
          </p:nvSpPr>
          <p:spPr>
            <a:xfrm>
              <a:off x="5315138" y="187948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>
              <a:spLocks noChangeAspect="1"/>
            </p:cNvSpPr>
            <p:nvPr/>
          </p:nvSpPr>
          <p:spPr>
            <a:xfrm>
              <a:off x="5448676" y="187948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5582382" y="1612411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>
              <a:spLocks noChangeAspect="1"/>
            </p:cNvSpPr>
            <p:nvPr/>
          </p:nvSpPr>
          <p:spPr>
            <a:xfrm>
              <a:off x="5715920" y="1612411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>
              <a:spLocks noChangeAspect="1"/>
            </p:cNvSpPr>
            <p:nvPr/>
          </p:nvSpPr>
          <p:spPr>
            <a:xfrm>
              <a:off x="5849458" y="1612411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5582382" y="174365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>
              <a:spLocks noChangeAspect="1"/>
            </p:cNvSpPr>
            <p:nvPr/>
          </p:nvSpPr>
          <p:spPr>
            <a:xfrm>
              <a:off x="5715920" y="174365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>
              <a:spLocks noChangeAspect="1"/>
            </p:cNvSpPr>
            <p:nvPr/>
          </p:nvSpPr>
          <p:spPr>
            <a:xfrm>
              <a:off x="5849458" y="174365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>
              <a:spLocks noChangeAspect="1"/>
            </p:cNvSpPr>
            <p:nvPr/>
          </p:nvSpPr>
          <p:spPr>
            <a:xfrm>
              <a:off x="5582382" y="187948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>
              <a:spLocks noChangeAspect="1"/>
            </p:cNvSpPr>
            <p:nvPr/>
          </p:nvSpPr>
          <p:spPr>
            <a:xfrm>
              <a:off x="5715920" y="187948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>
              <a:spLocks noChangeAspect="1"/>
            </p:cNvSpPr>
            <p:nvPr/>
          </p:nvSpPr>
          <p:spPr>
            <a:xfrm>
              <a:off x="5849458" y="187948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>
              <a:spLocks noChangeAspect="1"/>
            </p:cNvSpPr>
            <p:nvPr/>
          </p:nvSpPr>
          <p:spPr>
            <a:xfrm>
              <a:off x="5983164" y="1612411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>
              <a:spLocks noChangeAspect="1"/>
            </p:cNvSpPr>
            <p:nvPr/>
          </p:nvSpPr>
          <p:spPr>
            <a:xfrm>
              <a:off x="6116702" y="1612411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>
              <a:spLocks noChangeAspect="1"/>
            </p:cNvSpPr>
            <p:nvPr/>
          </p:nvSpPr>
          <p:spPr>
            <a:xfrm>
              <a:off x="6250240" y="1612411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>
              <a:spLocks noChangeAspect="1"/>
            </p:cNvSpPr>
            <p:nvPr/>
          </p:nvSpPr>
          <p:spPr>
            <a:xfrm>
              <a:off x="5983164" y="174365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>
              <a:spLocks noChangeAspect="1"/>
            </p:cNvSpPr>
            <p:nvPr/>
          </p:nvSpPr>
          <p:spPr>
            <a:xfrm>
              <a:off x="6116702" y="174365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>
              <a:off x="6250240" y="174365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5983164" y="187948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>
              <a:spLocks noChangeAspect="1"/>
            </p:cNvSpPr>
            <p:nvPr/>
          </p:nvSpPr>
          <p:spPr>
            <a:xfrm>
              <a:off x="6116702" y="187948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>
              <a:spLocks noChangeAspect="1"/>
            </p:cNvSpPr>
            <p:nvPr/>
          </p:nvSpPr>
          <p:spPr>
            <a:xfrm>
              <a:off x="6250240" y="187948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>
              <a:spLocks noChangeAspect="1"/>
            </p:cNvSpPr>
            <p:nvPr/>
          </p:nvSpPr>
          <p:spPr>
            <a:xfrm>
              <a:off x="5181600" y="202076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>
              <a:spLocks noChangeAspect="1"/>
            </p:cNvSpPr>
            <p:nvPr/>
          </p:nvSpPr>
          <p:spPr>
            <a:xfrm>
              <a:off x="5315138" y="202076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5448676" y="202076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5181600" y="2152009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>
              <a:spLocks noChangeAspect="1"/>
            </p:cNvSpPr>
            <p:nvPr/>
          </p:nvSpPr>
          <p:spPr>
            <a:xfrm>
              <a:off x="5315138" y="2152009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>
              <a:spLocks noChangeAspect="1"/>
            </p:cNvSpPr>
            <p:nvPr/>
          </p:nvSpPr>
          <p:spPr>
            <a:xfrm>
              <a:off x="5448676" y="2152009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>
              <a:spLocks noChangeAspect="1"/>
            </p:cNvSpPr>
            <p:nvPr/>
          </p:nvSpPr>
          <p:spPr>
            <a:xfrm>
              <a:off x="5181600" y="228784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>
              <a:spLocks noChangeAspect="1"/>
            </p:cNvSpPr>
            <p:nvPr/>
          </p:nvSpPr>
          <p:spPr>
            <a:xfrm>
              <a:off x="5315138" y="228784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>
              <a:spLocks noChangeAspect="1"/>
            </p:cNvSpPr>
            <p:nvPr/>
          </p:nvSpPr>
          <p:spPr>
            <a:xfrm>
              <a:off x="5448676" y="228784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>
              <a:spLocks noChangeAspect="1"/>
            </p:cNvSpPr>
            <p:nvPr/>
          </p:nvSpPr>
          <p:spPr>
            <a:xfrm>
              <a:off x="5582382" y="202076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>
              <a:spLocks noChangeAspect="1"/>
            </p:cNvSpPr>
            <p:nvPr/>
          </p:nvSpPr>
          <p:spPr>
            <a:xfrm>
              <a:off x="5715920" y="202076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>
              <a:spLocks noChangeAspect="1"/>
            </p:cNvSpPr>
            <p:nvPr/>
          </p:nvSpPr>
          <p:spPr>
            <a:xfrm>
              <a:off x="5849458" y="202076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>
              <a:spLocks noChangeAspect="1"/>
            </p:cNvSpPr>
            <p:nvPr/>
          </p:nvSpPr>
          <p:spPr>
            <a:xfrm>
              <a:off x="5582382" y="2152009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>
              <a:spLocks noChangeAspect="1"/>
            </p:cNvSpPr>
            <p:nvPr/>
          </p:nvSpPr>
          <p:spPr>
            <a:xfrm>
              <a:off x="5715920" y="2152009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>
              <a:spLocks noChangeAspect="1"/>
            </p:cNvSpPr>
            <p:nvPr/>
          </p:nvSpPr>
          <p:spPr>
            <a:xfrm>
              <a:off x="5849458" y="2152009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>
              <a:spLocks noChangeAspect="1"/>
            </p:cNvSpPr>
            <p:nvPr/>
          </p:nvSpPr>
          <p:spPr>
            <a:xfrm>
              <a:off x="5582382" y="228784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>
              <a:spLocks noChangeAspect="1"/>
            </p:cNvSpPr>
            <p:nvPr/>
          </p:nvSpPr>
          <p:spPr>
            <a:xfrm>
              <a:off x="5715920" y="228784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>
              <a:spLocks noChangeAspect="1"/>
            </p:cNvSpPr>
            <p:nvPr/>
          </p:nvSpPr>
          <p:spPr>
            <a:xfrm>
              <a:off x="5849458" y="228784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>
              <a:spLocks noChangeAspect="1"/>
            </p:cNvSpPr>
            <p:nvPr/>
          </p:nvSpPr>
          <p:spPr>
            <a:xfrm>
              <a:off x="5983164" y="202076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>
              <a:spLocks noChangeAspect="1"/>
            </p:cNvSpPr>
            <p:nvPr/>
          </p:nvSpPr>
          <p:spPr>
            <a:xfrm>
              <a:off x="6116702" y="202076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>
              <a:spLocks noChangeAspect="1"/>
            </p:cNvSpPr>
            <p:nvPr/>
          </p:nvSpPr>
          <p:spPr>
            <a:xfrm>
              <a:off x="6250240" y="2020767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>
              <a:spLocks noChangeAspect="1"/>
            </p:cNvSpPr>
            <p:nvPr/>
          </p:nvSpPr>
          <p:spPr>
            <a:xfrm>
              <a:off x="5983164" y="2152009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>
              <a:spLocks noChangeAspect="1"/>
            </p:cNvSpPr>
            <p:nvPr/>
          </p:nvSpPr>
          <p:spPr>
            <a:xfrm>
              <a:off x="6116702" y="2152009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>
              <a:spLocks noChangeAspect="1"/>
            </p:cNvSpPr>
            <p:nvPr/>
          </p:nvSpPr>
          <p:spPr>
            <a:xfrm>
              <a:off x="6250240" y="2152009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>
              <a:spLocks noChangeAspect="1"/>
            </p:cNvSpPr>
            <p:nvPr/>
          </p:nvSpPr>
          <p:spPr>
            <a:xfrm>
              <a:off x="5983164" y="228784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>
              <a:spLocks noChangeAspect="1"/>
            </p:cNvSpPr>
            <p:nvPr/>
          </p:nvSpPr>
          <p:spPr>
            <a:xfrm>
              <a:off x="6116702" y="228784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>
              <a:spLocks noChangeAspect="1"/>
            </p:cNvSpPr>
            <p:nvPr/>
          </p:nvSpPr>
          <p:spPr>
            <a:xfrm>
              <a:off x="6250240" y="2287843"/>
              <a:ext cx="126363" cy="1272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5715000" y="5867400"/>
            <a:ext cx="1600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EBF1DE"/>
                </a:solidFill>
                <a:latin typeface="Verdana"/>
                <a:cs typeface="Verdana"/>
              </a:rPr>
              <a:t>Low-resolution sensor</a:t>
            </a:r>
            <a:endParaRPr lang="en-US" sz="1600" dirty="0">
              <a:solidFill>
                <a:srgbClr val="EBF1DE"/>
              </a:solidFill>
              <a:latin typeface="Verdana"/>
              <a:cs typeface="Verdana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7543800" y="4953000"/>
            <a:ext cx="1193404" cy="1179646"/>
            <a:chOff x="5181600" y="1219200"/>
            <a:chExt cx="1193404" cy="1179646"/>
          </a:xfrm>
        </p:grpSpPr>
        <p:sp>
          <p:nvSpPr>
            <p:cNvPr id="157" name="Rectangle 156"/>
            <p:cNvSpPr/>
            <p:nvPr/>
          </p:nvSpPr>
          <p:spPr>
            <a:xfrm>
              <a:off x="5181600" y="1219200"/>
              <a:ext cx="381000" cy="381000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587512" y="1219200"/>
              <a:ext cx="381000" cy="381000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992448" y="1219200"/>
              <a:ext cx="381000" cy="381000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587208" y="1600200"/>
              <a:ext cx="381000" cy="381000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994004" y="1612411"/>
              <a:ext cx="381000" cy="381000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181600" y="1600200"/>
              <a:ext cx="381000" cy="381000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587208" y="2015160"/>
              <a:ext cx="381000" cy="381000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994004" y="2017846"/>
              <a:ext cx="381000" cy="381000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181600" y="2015160"/>
              <a:ext cx="381000" cy="381000"/>
            </a:xfrm>
            <a:prstGeom prst="rect">
              <a:avLst/>
            </a:prstGeom>
            <a:noFill/>
            <a:ln w="19050" cmpd="sng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/>
          <p:cNvCxnSpPr>
            <a:stCxn id="64" idx="0"/>
          </p:cNvCxnSpPr>
          <p:nvPr/>
        </p:nvCxnSpPr>
        <p:spPr>
          <a:xfrm flipV="1">
            <a:off x="6312091" y="4953000"/>
            <a:ext cx="1231709" cy="4527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64" idx="2"/>
          </p:cNvCxnSpPr>
          <p:nvPr/>
        </p:nvCxnSpPr>
        <p:spPr>
          <a:xfrm flipV="1">
            <a:off x="6312091" y="5334000"/>
            <a:ext cx="1612709" cy="199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72"/>
    </mc:Choice>
    <mc:Fallback xmlns="">
      <p:transition spd="slow" advTm="3067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Achievable spatial resolution is limited to that of the DMD</a:t>
            </a:r>
          </a:p>
          <a:p>
            <a:pPr lvl="1"/>
            <a:r>
              <a:rPr lang="en-US" sz="1800" b="1" dirty="0" smtClean="0">
                <a:solidFill>
                  <a:srgbClr val="E46C0A"/>
                </a:solidFill>
              </a:rPr>
              <a:t>2-4 megapixels today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At least, half-the-light is lost due to spatial light modulator</a:t>
            </a:r>
          </a:p>
          <a:p>
            <a:endParaRPr lang="en-US" sz="2000" dirty="0"/>
          </a:p>
          <a:p>
            <a:r>
              <a:rPr lang="en-US" sz="2000" dirty="0" smtClean="0"/>
              <a:t>Extended optical axis leads to </a:t>
            </a:r>
            <a:r>
              <a:rPr lang="en-US" sz="2000" dirty="0" err="1" smtClean="0"/>
              <a:t>vignetting</a:t>
            </a:r>
            <a:r>
              <a:rPr lang="en-US" sz="2000" dirty="0" smtClean="0"/>
              <a:t> and/or blur</a:t>
            </a:r>
          </a:p>
          <a:p>
            <a:endParaRPr lang="en-US" sz="20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133600" y="3886200"/>
            <a:ext cx="6826513" cy="2914748"/>
            <a:chOff x="1482436" y="1899178"/>
            <a:chExt cx="7509164" cy="3206222"/>
          </a:xfrm>
        </p:grpSpPr>
        <p:pic>
          <p:nvPicPr>
            <p:cNvPr id="6" name="Picture 5" descr="baboon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6378633" y="2353765"/>
              <a:ext cx="714895" cy="714894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cxnSp>
          <p:nvCxnSpPr>
            <p:cNvPr id="7" name="Straight Connector 70"/>
            <p:cNvCxnSpPr/>
            <p:nvPr/>
          </p:nvCxnSpPr>
          <p:spPr>
            <a:xfrm flipH="1">
              <a:off x="3156799" y="2780540"/>
              <a:ext cx="3590074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3"/>
            <p:cNvCxnSpPr/>
            <p:nvPr/>
          </p:nvCxnSpPr>
          <p:spPr>
            <a:xfrm flipH="1">
              <a:off x="3023045" y="2774791"/>
              <a:ext cx="3724607" cy="1512583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2"/>
            <p:cNvSpPr txBox="1"/>
            <p:nvPr/>
          </p:nvSpPr>
          <p:spPr>
            <a:xfrm>
              <a:off x="2861433" y="1899178"/>
              <a:ext cx="1780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BF1DE"/>
                  </a:solidFill>
                  <a:latin typeface="Verdana"/>
                  <a:cs typeface="Verdana"/>
                </a:rPr>
                <a:t>o</a:t>
              </a:r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bjective lens</a:t>
              </a:r>
              <a:endParaRPr lang="en-US" dirty="0">
                <a:solidFill>
                  <a:srgbClr val="EBF1DE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Oval 26"/>
            <p:cNvSpPr/>
            <p:nvPr/>
          </p:nvSpPr>
          <p:spPr>
            <a:xfrm rot="20297538">
              <a:off x="4357127" y="3200439"/>
              <a:ext cx="354203" cy="914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BF1DE"/>
                </a:solidFill>
              </a:endParaRPr>
            </a:p>
          </p:txBody>
        </p:sp>
        <p:sp>
          <p:nvSpPr>
            <p:cNvPr id="11" name="Oval 27"/>
            <p:cNvSpPr/>
            <p:nvPr/>
          </p:nvSpPr>
          <p:spPr>
            <a:xfrm>
              <a:off x="3518991" y="2323340"/>
              <a:ext cx="354203" cy="914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BF1DE"/>
                </a:solidFill>
              </a:endParaRPr>
            </a:p>
          </p:txBody>
        </p:sp>
        <p:sp>
          <p:nvSpPr>
            <p:cNvPr id="12" name="TextBox 1"/>
            <p:cNvSpPr txBox="1"/>
            <p:nvPr/>
          </p:nvSpPr>
          <p:spPr>
            <a:xfrm>
              <a:off x="4755005" y="3882899"/>
              <a:ext cx="1160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F1DE"/>
                  </a:solidFill>
                  <a:latin typeface="Verdana"/>
                  <a:cs typeface="Verdana"/>
                </a:rPr>
                <a:t>r</a:t>
              </a:r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elay lens</a:t>
              </a:r>
              <a:endParaRPr lang="en-US" dirty="0">
                <a:solidFill>
                  <a:srgbClr val="EBF1DE"/>
                </a:solidFill>
                <a:latin typeface="Verdana"/>
                <a:cs typeface="Verdana"/>
              </a:endParaRPr>
            </a:p>
          </p:txBody>
        </p:sp>
        <p:cxnSp>
          <p:nvCxnSpPr>
            <p:cNvPr id="13" name="Straight Connector 70"/>
            <p:cNvCxnSpPr/>
            <p:nvPr/>
          </p:nvCxnSpPr>
          <p:spPr>
            <a:xfrm flipH="1">
              <a:off x="1482436" y="2769401"/>
              <a:ext cx="603026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36"/>
            <p:cNvSpPr txBox="1"/>
            <p:nvPr/>
          </p:nvSpPr>
          <p:spPr>
            <a:xfrm>
              <a:off x="2244436" y="2507155"/>
              <a:ext cx="9469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 ~ ~</a:t>
              </a: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83"/>
            <p:cNvSpPr txBox="1"/>
            <p:nvPr/>
          </p:nvSpPr>
          <p:spPr>
            <a:xfrm>
              <a:off x="6983651" y="2308470"/>
              <a:ext cx="20079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F1DE"/>
                  </a:solidFill>
                  <a:latin typeface="Verdana"/>
                  <a:cs typeface="Verdana"/>
                </a:rPr>
                <a:t>d</a:t>
              </a:r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igital </a:t>
              </a:r>
            </a:p>
            <a:p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micromirror device</a:t>
              </a:r>
            </a:p>
            <a:p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(DMD)</a:t>
              </a:r>
              <a:endParaRPr lang="en-US" dirty="0">
                <a:solidFill>
                  <a:srgbClr val="EBF1DE"/>
                </a:solidFill>
                <a:latin typeface="Verdana"/>
                <a:cs typeface="Verdana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364515" y="2352348"/>
              <a:ext cx="741954" cy="714896"/>
              <a:chOff x="7271936" y="4495800"/>
              <a:chExt cx="1186264" cy="1143000"/>
            </a:xfrm>
            <a:solidFill>
              <a:schemeClr val="tx1"/>
            </a:solidFill>
            <a:scene3d>
              <a:camera prst="isometricLeftDown"/>
              <a:lightRig rig="threePt" dir="t"/>
            </a:scene3d>
          </p:grpSpPr>
          <p:sp>
            <p:nvSpPr>
              <p:cNvPr id="28" name="Rectangle 27"/>
              <p:cNvSpPr/>
              <p:nvPr/>
            </p:nvSpPr>
            <p:spPr>
              <a:xfrm>
                <a:off x="7271936" y="4495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4495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696200" y="4876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88055" y="5257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5257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364515" y="2342180"/>
              <a:ext cx="731873" cy="714894"/>
              <a:chOff x="7288055" y="4495800"/>
              <a:chExt cx="1170145" cy="1143000"/>
            </a:xfrm>
            <a:solidFill>
              <a:schemeClr val="tx1"/>
            </a:solidFill>
            <a:scene3d>
              <a:camera prst="isometricLeftDown"/>
              <a:lightRig rig="threePt" dir="t"/>
            </a:scene3d>
          </p:grpSpPr>
          <p:sp>
            <p:nvSpPr>
              <p:cNvPr id="23" name="Rectangle 22"/>
              <p:cNvSpPr/>
              <p:nvPr/>
            </p:nvSpPr>
            <p:spPr>
              <a:xfrm>
                <a:off x="7696200" y="4495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4495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288055" y="4876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4876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5257800"/>
                <a:ext cx="381000" cy="381000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"/>
            <p:cNvSpPr txBox="1"/>
            <p:nvPr/>
          </p:nvSpPr>
          <p:spPr>
            <a:xfrm>
              <a:off x="1546859" y="3766390"/>
              <a:ext cx="1538200" cy="91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Verdana"/>
                  <a:cs typeface="Verdana"/>
                </a:rPr>
                <a:t>Low-resolution array</a:t>
              </a:r>
              <a:endParaRPr lang="en-US" sz="1600" dirty="0">
                <a:solidFill>
                  <a:srgbClr val="FF6600"/>
                </a:solidFill>
                <a:latin typeface="Verdana"/>
                <a:cs typeface="Verdan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67891" y="4154856"/>
              <a:ext cx="346364" cy="3463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3658709" y="4417157"/>
              <a:ext cx="579474" cy="797011"/>
            </a:xfrm>
            <a:prstGeom prst="triangle">
              <a:avLst/>
            </a:prstGeom>
            <a:noFill/>
            <a:ln w="28575">
              <a:solidFill>
                <a:srgbClr val="EBF1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1"/>
            <p:cNvSpPr txBox="1"/>
            <p:nvPr/>
          </p:nvSpPr>
          <p:spPr>
            <a:xfrm>
              <a:off x="3488857" y="4628956"/>
              <a:ext cx="1160885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ADC</a:t>
              </a:r>
              <a:endParaRPr lang="en-US" dirty="0">
                <a:solidFill>
                  <a:srgbClr val="EBF1DE"/>
                </a:solidFill>
                <a:latin typeface="Verdana"/>
                <a:cs typeface="Verdana"/>
              </a:endParaRPr>
            </a:p>
          </p:txBody>
        </p:sp>
        <p:cxnSp>
          <p:nvCxnSpPr>
            <p:cNvPr id="22" name="Elbow Connector 21"/>
            <p:cNvCxnSpPr>
              <a:stCxn id="19" idx="2"/>
              <a:endCxn id="20" idx="3"/>
            </p:cNvCxnSpPr>
            <p:nvPr/>
          </p:nvCxnSpPr>
          <p:spPr>
            <a:xfrm rot="16200000" flipH="1">
              <a:off x="3138286" y="4404007"/>
              <a:ext cx="314443" cy="508868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4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Achievable spatial resolution is limited to that of the DMD</a:t>
            </a:r>
          </a:p>
          <a:p>
            <a:pPr lvl="1"/>
            <a:r>
              <a:rPr lang="en-US" sz="1800" b="1" dirty="0" smtClean="0">
                <a:solidFill>
                  <a:srgbClr val="E46C0A"/>
                </a:solidFill>
              </a:rPr>
              <a:t>2-4 megapixels today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At least, half-the-light is lost due to spatial light modulator</a:t>
            </a:r>
          </a:p>
          <a:p>
            <a:endParaRPr lang="en-US" sz="2000" dirty="0"/>
          </a:p>
          <a:p>
            <a:r>
              <a:rPr lang="en-US" sz="2000" dirty="0" smtClean="0"/>
              <a:t>Extended optical axis leads to </a:t>
            </a:r>
            <a:r>
              <a:rPr lang="en-US" sz="2000" dirty="0" err="1" smtClean="0"/>
              <a:t>vignetting</a:t>
            </a:r>
            <a:r>
              <a:rPr lang="en-US" sz="2000" dirty="0" smtClean="0"/>
              <a:t> and/or blur</a:t>
            </a:r>
          </a:p>
          <a:p>
            <a:endParaRPr lang="en-US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Benefits of CS are magnified at high-resolutions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133600" y="3886200"/>
            <a:ext cx="6826513" cy="2914748"/>
            <a:chOff x="1482436" y="1899178"/>
            <a:chExt cx="7509164" cy="3206222"/>
          </a:xfrm>
        </p:grpSpPr>
        <p:pic>
          <p:nvPicPr>
            <p:cNvPr id="6" name="Picture 5" descr="baboon.pn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 flipV="1">
              <a:off x="6378633" y="2353765"/>
              <a:ext cx="714895" cy="714894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cxnSp>
          <p:nvCxnSpPr>
            <p:cNvPr id="7" name="Straight Connector 70"/>
            <p:cNvCxnSpPr/>
            <p:nvPr/>
          </p:nvCxnSpPr>
          <p:spPr>
            <a:xfrm flipH="1">
              <a:off x="3156799" y="2780540"/>
              <a:ext cx="3590074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3"/>
            <p:cNvCxnSpPr/>
            <p:nvPr/>
          </p:nvCxnSpPr>
          <p:spPr>
            <a:xfrm flipH="1">
              <a:off x="3023045" y="2774791"/>
              <a:ext cx="3724607" cy="1512583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2"/>
            <p:cNvSpPr txBox="1"/>
            <p:nvPr/>
          </p:nvSpPr>
          <p:spPr>
            <a:xfrm>
              <a:off x="2861433" y="1899178"/>
              <a:ext cx="1780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BF1DE"/>
                  </a:solidFill>
                  <a:latin typeface="Verdana"/>
                  <a:cs typeface="Verdana"/>
                </a:rPr>
                <a:t>o</a:t>
              </a:r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bjective lens</a:t>
              </a:r>
              <a:endParaRPr lang="en-US" dirty="0">
                <a:solidFill>
                  <a:srgbClr val="EBF1DE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Oval 26"/>
            <p:cNvSpPr/>
            <p:nvPr/>
          </p:nvSpPr>
          <p:spPr>
            <a:xfrm rot="20297538">
              <a:off x="4357127" y="3200439"/>
              <a:ext cx="354203" cy="914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BF1DE"/>
                </a:solidFill>
              </a:endParaRPr>
            </a:p>
          </p:txBody>
        </p:sp>
        <p:sp>
          <p:nvSpPr>
            <p:cNvPr id="11" name="Oval 27"/>
            <p:cNvSpPr/>
            <p:nvPr/>
          </p:nvSpPr>
          <p:spPr>
            <a:xfrm>
              <a:off x="3518991" y="2323340"/>
              <a:ext cx="354203" cy="914400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BF1DE"/>
                </a:solidFill>
              </a:endParaRPr>
            </a:p>
          </p:txBody>
        </p:sp>
        <p:sp>
          <p:nvSpPr>
            <p:cNvPr id="12" name="TextBox 1"/>
            <p:cNvSpPr txBox="1"/>
            <p:nvPr/>
          </p:nvSpPr>
          <p:spPr>
            <a:xfrm>
              <a:off x="4755005" y="3882899"/>
              <a:ext cx="1160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F1DE"/>
                  </a:solidFill>
                  <a:latin typeface="Verdana"/>
                  <a:cs typeface="Verdana"/>
                </a:rPr>
                <a:t>r</a:t>
              </a:r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elay lens</a:t>
              </a:r>
              <a:endParaRPr lang="en-US" dirty="0">
                <a:solidFill>
                  <a:srgbClr val="EBF1DE"/>
                </a:solidFill>
                <a:latin typeface="Verdana"/>
                <a:cs typeface="Verdana"/>
              </a:endParaRPr>
            </a:p>
          </p:txBody>
        </p:sp>
        <p:cxnSp>
          <p:nvCxnSpPr>
            <p:cNvPr id="13" name="Straight Connector 70"/>
            <p:cNvCxnSpPr/>
            <p:nvPr/>
          </p:nvCxnSpPr>
          <p:spPr>
            <a:xfrm flipH="1">
              <a:off x="1482436" y="2769401"/>
              <a:ext cx="603026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36"/>
            <p:cNvSpPr txBox="1"/>
            <p:nvPr/>
          </p:nvSpPr>
          <p:spPr>
            <a:xfrm>
              <a:off x="2244436" y="2507155"/>
              <a:ext cx="9469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~ ~ ~</a:t>
              </a: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83"/>
            <p:cNvSpPr txBox="1"/>
            <p:nvPr/>
          </p:nvSpPr>
          <p:spPr>
            <a:xfrm>
              <a:off x="6983651" y="2308470"/>
              <a:ext cx="20079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F1DE"/>
                  </a:solidFill>
                  <a:latin typeface="Verdana"/>
                  <a:cs typeface="Verdana"/>
                </a:rPr>
                <a:t>d</a:t>
              </a:r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igital </a:t>
              </a:r>
            </a:p>
            <a:p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micromirror device</a:t>
              </a:r>
            </a:p>
            <a:p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(DMD)</a:t>
              </a:r>
              <a:endParaRPr lang="en-US" dirty="0">
                <a:solidFill>
                  <a:srgbClr val="EBF1DE"/>
                </a:solidFill>
                <a:latin typeface="Verdana"/>
                <a:cs typeface="Verdana"/>
              </a:endParaRPr>
            </a:p>
          </p:txBody>
        </p:sp>
        <p:sp>
          <p:nvSpPr>
            <p:cNvPr id="18" name="TextBox 1"/>
            <p:cNvSpPr txBox="1"/>
            <p:nvPr/>
          </p:nvSpPr>
          <p:spPr>
            <a:xfrm>
              <a:off x="1546859" y="3766390"/>
              <a:ext cx="1538200" cy="914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Verdana"/>
                  <a:cs typeface="Verdana"/>
                </a:rPr>
                <a:t>Low-resolution array</a:t>
              </a:r>
              <a:endParaRPr lang="en-US" sz="1600" dirty="0">
                <a:solidFill>
                  <a:srgbClr val="FF6600"/>
                </a:solidFill>
                <a:latin typeface="Verdana"/>
                <a:cs typeface="Verdana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867891" y="4154856"/>
              <a:ext cx="346364" cy="3463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scene3d>
              <a:camera prst="isometricLeftDown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3658709" y="4417157"/>
              <a:ext cx="579474" cy="797011"/>
            </a:xfrm>
            <a:prstGeom prst="triangle">
              <a:avLst/>
            </a:prstGeom>
            <a:noFill/>
            <a:ln w="28575">
              <a:solidFill>
                <a:srgbClr val="EBF1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1"/>
            <p:cNvSpPr txBox="1"/>
            <p:nvPr/>
          </p:nvSpPr>
          <p:spPr>
            <a:xfrm>
              <a:off x="3488857" y="4628956"/>
              <a:ext cx="1160885" cy="33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EBF1DE"/>
                  </a:solidFill>
                  <a:latin typeface="Verdana"/>
                  <a:cs typeface="Verdana"/>
                </a:rPr>
                <a:t>ADC</a:t>
              </a:r>
              <a:endParaRPr lang="en-US" dirty="0">
                <a:solidFill>
                  <a:srgbClr val="EBF1DE"/>
                </a:solidFill>
                <a:latin typeface="Verdana"/>
                <a:cs typeface="Verdana"/>
              </a:endParaRPr>
            </a:p>
          </p:txBody>
        </p:sp>
        <p:cxnSp>
          <p:nvCxnSpPr>
            <p:cNvPr id="22" name="Elbow Connector 21"/>
            <p:cNvCxnSpPr>
              <a:stCxn id="19" idx="2"/>
              <a:endCxn id="20" idx="3"/>
            </p:cNvCxnSpPr>
            <p:nvPr/>
          </p:nvCxnSpPr>
          <p:spPr>
            <a:xfrm rot="16200000" flipH="1">
              <a:off x="3138286" y="4404007"/>
              <a:ext cx="314443" cy="508868"/>
            </a:xfrm>
            <a:prstGeom prst="bentConnector2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1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Sparsity of natural images</a:t>
            </a:r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5926597" y="1487049"/>
            <a:ext cx="3231182" cy="189454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12982" y="5939135"/>
            <a:ext cx="331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megapixel image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7754" y="1487049"/>
            <a:ext cx="2833885" cy="1928345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487049"/>
            <a:ext cx="2742796" cy="1894542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57305" y="3932037"/>
            <a:ext cx="2770910" cy="1931910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2211" y="3932037"/>
            <a:ext cx="2742392" cy="1894542"/>
          </a:xfrm>
          <a:prstGeom prst="rect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3932037"/>
            <a:ext cx="2770908" cy="1928345"/>
          </a:xfrm>
          <a:prstGeom prst="rect">
            <a:avLst/>
          </a:prstGeom>
          <a:blipFill dpi="0"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3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30"/>
    </mc:Choice>
    <mc:Fallback xmlns="">
      <p:transition spd="slow" advTm="1153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Sparsity of natural images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62374" y="2819400"/>
            <a:ext cx="1737783" cy="830997"/>
          </a:xfrm>
          <a:prstGeom prst="rect">
            <a:avLst/>
          </a:prstGeom>
          <a:noFill/>
          <a:ln>
            <a:solidFill>
              <a:srgbClr val="EBF1D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r>
              <a:rPr lang="en-US" sz="24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avelet </a:t>
            </a:r>
          </a:p>
          <a:p>
            <a:pPr algn="ctr"/>
            <a:r>
              <a:rPr lang="en-US" sz="24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transform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861359" y="2667000"/>
            <a:ext cx="2927212" cy="1200329"/>
          </a:xfrm>
          <a:prstGeom prst="rect">
            <a:avLst/>
          </a:prstGeom>
          <a:noFill/>
          <a:ln>
            <a:solidFill>
              <a:srgbClr val="EBF1D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en-US" sz="24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eep largest</a:t>
            </a:r>
          </a:p>
          <a:p>
            <a:pPr algn="ctr"/>
            <a:r>
              <a:rPr lang="en-US" sz="24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coefficients,</a:t>
            </a:r>
          </a:p>
          <a:p>
            <a:pPr algn="ctr"/>
            <a:r>
              <a:rPr lang="en-US" sz="24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others to zero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6606327" y="2826603"/>
            <a:ext cx="2042547" cy="830997"/>
          </a:xfrm>
          <a:prstGeom prst="rect">
            <a:avLst/>
          </a:prstGeom>
          <a:noFill/>
          <a:ln>
            <a:solidFill>
              <a:srgbClr val="EBF1D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en-US" sz="24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econstruct </a:t>
            </a:r>
          </a:p>
          <a:p>
            <a:pPr algn="ctr"/>
            <a:r>
              <a:rPr lang="en-US" sz="2400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image</a:t>
            </a:r>
          </a:p>
        </p:txBody>
      </p:sp>
      <p:cxnSp>
        <p:nvCxnSpPr>
          <p:cNvPr id="12" name="直接箭头连接符 11"/>
          <p:cNvCxnSpPr>
            <a:stCxn id="4" idx="3"/>
          </p:cNvCxnSpPr>
          <p:nvPr/>
        </p:nvCxnSpPr>
        <p:spPr>
          <a:xfrm>
            <a:off x="2100157" y="3234899"/>
            <a:ext cx="761202" cy="1"/>
          </a:xfrm>
          <a:prstGeom prst="straightConnector1">
            <a:avLst/>
          </a:prstGeom>
          <a:ln>
            <a:solidFill>
              <a:srgbClr val="EBF1D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791200" y="3238500"/>
            <a:ext cx="779829" cy="1"/>
          </a:xfrm>
          <a:prstGeom prst="straightConnector1">
            <a:avLst/>
          </a:prstGeom>
          <a:ln>
            <a:solidFill>
              <a:srgbClr val="EBF1D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3"/>
          <p:cNvSpPr/>
          <p:nvPr/>
        </p:nvSpPr>
        <p:spPr>
          <a:xfrm>
            <a:off x="2861359" y="3998690"/>
            <a:ext cx="4059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 smtClean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- # of non-zero coefficients</a:t>
            </a:r>
          </a:p>
          <a:p>
            <a:pPr eaLnBrk="0" hangingPunct="0">
              <a:defRPr/>
            </a:pPr>
            <a:r>
              <a:rPr lang="en-US" altLang="zh-CN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K/N – non-zero ratio</a:t>
            </a:r>
          </a:p>
          <a:p>
            <a:pPr eaLnBrk="0" hangingPunct="0">
              <a:defRPr/>
            </a:pPr>
            <a:endParaRPr lang="en-US" altLang="zh-CN" dirty="0">
              <a:solidFill>
                <a:srgbClr val="EBF1D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007" y="4011221"/>
            <a:ext cx="2474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pixels,</a:t>
            </a:r>
          </a:p>
          <a:p>
            <a:pPr algn="ctr"/>
            <a:r>
              <a:rPr lang="en-US" dirty="0">
                <a:solidFill>
                  <a:srgbClr val="EBF1D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coefficients</a:t>
            </a:r>
          </a:p>
        </p:txBody>
      </p:sp>
    </p:spTree>
    <p:extLst>
      <p:ext uri="{BB962C8B-B14F-4D97-AF65-F5344CB8AC3E}">
        <p14:creationId xmlns:p14="http://schemas.microsoft.com/office/powerpoint/2010/main" val="32078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14"/>
    </mc:Choice>
    <mc:Fallback xmlns="">
      <p:transition spd="slow" advTm="2591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6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19724</TotalTime>
  <Words>836</Words>
  <Application>Microsoft Macintosh PowerPoint</Application>
  <PresentationFormat>On-screen Show (4:3)</PresentationFormat>
  <Paragraphs>246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Verdana</vt:lpstr>
      <vt:lpstr>宋体</vt:lpstr>
      <vt:lpstr>Office Theme</vt:lpstr>
      <vt:lpstr>PowerPoint Presentation</vt:lpstr>
      <vt:lpstr>Compressive Imaging</vt:lpstr>
      <vt:lpstr>PowerPoint Presentation</vt:lpstr>
      <vt:lpstr>PowerPoint Presentation</vt:lpstr>
      <vt:lpstr>PowerPoint Presentation</vt:lpstr>
      <vt:lpstr>Key Limitations</vt:lpstr>
      <vt:lpstr>Key Limitations</vt:lpstr>
      <vt:lpstr>Sparsity of natural images</vt:lpstr>
      <vt:lpstr>Sparsity of natural images</vt:lpstr>
      <vt:lpstr>Sparsity of natural images</vt:lpstr>
      <vt:lpstr>Key Limitations</vt:lpstr>
      <vt:lpstr>Radon Transform Imaging</vt:lpstr>
      <vt:lpstr>Optical Setup</vt:lpstr>
      <vt:lpstr>Optical Setup</vt:lpstr>
      <vt:lpstr>Optical Setup</vt:lpstr>
      <vt:lpstr>Radon Transform Imaging</vt:lpstr>
      <vt:lpstr>Benefits of Radon Transform Imaging</vt:lpstr>
      <vt:lpstr>Benefits of Radon Transform Imaging</vt:lpstr>
      <vt:lpstr>Benefits of Radon Transform Imaging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</dc:creator>
  <cp:lastModifiedBy>Microsoft Office User</cp:lastModifiedBy>
  <cp:revision>1511</cp:revision>
  <cp:lastPrinted>2015-04-03T05:42:14Z</cp:lastPrinted>
  <dcterms:created xsi:type="dcterms:W3CDTF">2006-08-16T00:00:00Z</dcterms:created>
  <dcterms:modified xsi:type="dcterms:W3CDTF">2016-11-28T23:16:02Z</dcterms:modified>
</cp:coreProperties>
</file>