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56" r:id="rId2"/>
    <p:sldId id="257" r:id="rId3"/>
    <p:sldId id="263" r:id="rId4"/>
    <p:sldId id="262" r:id="rId5"/>
    <p:sldId id="261" r:id="rId6"/>
    <p:sldId id="260" r:id="rId7"/>
    <p:sldId id="259" r:id="rId8"/>
    <p:sldId id="258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5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1E43D78-1507-42BF-9EB6-F6896B06E6D6}" type="datetimeFigureOut">
              <a:rPr lang="en-US" smtClean="0"/>
              <a:pPr/>
              <a:t>2/26/2012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9133D80-ECBC-4A61-AA03-B722037F18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3D78-1507-42BF-9EB6-F6896B06E6D6}" type="datetimeFigureOut">
              <a:rPr lang="en-US" smtClean="0"/>
              <a:pPr/>
              <a:t>2/26/2012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3D80-ECBC-4A61-AA03-B722037F18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3D78-1507-42BF-9EB6-F6896B06E6D6}" type="datetimeFigureOut">
              <a:rPr lang="en-US" smtClean="0"/>
              <a:pPr/>
              <a:t>2/26/2012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3D80-ECBC-4A61-AA03-B722037F18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3D78-1507-42BF-9EB6-F6896B06E6D6}" type="datetimeFigureOut">
              <a:rPr lang="en-US" smtClean="0"/>
              <a:pPr/>
              <a:t>2/26/2012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3D80-ECBC-4A61-AA03-B722037F18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1E43D78-1507-42BF-9EB6-F6896B06E6D6}" type="datetimeFigureOut">
              <a:rPr lang="en-US" smtClean="0"/>
              <a:pPr/>
              <a:t>2/26/2012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9133D80-ECBC-4A61-AA03-B722037F18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3D78-1507-42BF-9EB6-F6896B06E6D6}" type="datetimeFigureOut">
              <a:rPr lang="en-US" smtClean="0"/>
              <a:pPr/>
              <a:t>2/26/2012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3D80-ECBC-4A61-AA03-B722037F18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3D78-1507-42BF-9EB6-F6896B06E6D6}" type="datetimeFigureOut">
              <a:rPr lang="en-US" smtClean="0"/>
              <a:pPr/>
              <a:t>2/26/2012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3D80-ECBC-4A61-AA03-B722037F18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3D78-1507-42BF-9EB6-F6896B06E6D6}" type="datetimeFigureOut">
              <a:rPr lang="en-US" smtClean="0"/>
              <a:pPr/>
              <a:t>2/26/2012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3D80-ECBC-4A61-AA03-B722037F18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3D78-1507-42BF-9EB6-F6896B06E6D6}" type="datetimeFigureOut">
              <a:rPr lang="en-US" smtClean="0"/>
              <a:pPr/>
              <a:t>2/26/2012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3D80-ECBC-4A61-AA03-B722037F18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3D78-1507-42BF-9EB6-F6896B06E6D6}" type="datetimeFigureOut">
              <a:rPr lang="en-US" smtClean="0"/>
              <a:pPr/>
              <a:t>2/26/2012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3D80-ECBC-4A61-AA03-B722037F18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3D78-1507-42BF-9EB6-F6896B06E6D6}" type="datetimeFigureOut">
              <a:rPr lang="en-US" smtClean="0"/>
              <a:pPr/>
              <a:t>2/26/2012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3D80-ECBC-4A61-AA03-B722037F18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1E43D78-1507-42BF-9EB6-F6896B06E6D6}" type="datetimeFigureOut">
              <a:rPr lang="en-US" smtClean="0"/>
              <a:pPr/>
              <a:t>2/26/2012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9133D80-ECBC-4A61-AA03-B722037F18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76400"/>
            <a:ext cx="7086600" cy="1524000"/>
          </a:xfrm>
        </p:spPr>
        <p:txBody>
          <a:bodyPr>
            <a:normAutofit/>
          </a:bodyPr>
          <a:lstStyle/>
          <a:p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Neural Decoding by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Kalman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Filter and</a:t>
            </a:r>
            <a:br>
              <a:rPr lang="en-US" sz="3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Sequential Monte Carlo Methods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953000"/>
            <a:ext cx="7086600" cy="129540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Xue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Huang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Department of Statistics, FSU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Both of them are good estimate for the hand movement. 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Kalman</a:t>
            </a:r>
            <a:r>
              <a:rPr lang="en-US" dirty="0" smtClean="0"/>
              <a:t> filter method performs better and consistent result than Sequential Monte Carlo Methods.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As sample size increase, Sequential Monte Carlo Methods has increasing higher estimation accuracy.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Kalman</a:t>
            </a:r>
            <a:r>
              <a:rPr lang="en-US" dirty="0" smtClean="0"/>
              <a:t> filter compute faster than Sequential Monte Carlo method.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6600" dirty="0" smtClean="0"/>
          </a:p>
          <a:p>
            <a:pPr>
              <a:buNone/>
            </a:pPr>
            <a:r>
              <a:rPr lang="en-US" sz="4800" dirty="0" smtClean="0"/>
              <a:t>                Thank you!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Goal:       Neural decoding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Model Identification--</a:t>
            </a:r>
            <a:r>
              <a:rPr lang="en-US" dirty="0" err="1" smtClean="0"/>
              <a:t>Kalman</a:t>
            </a:r>
            <a:r>
              <a:rPr lang="en-US" dirty="0" smtClean="0"/>
              <a:t> Filter Model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Neural Decoding----making inference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   </a:t>
            </a:r>
            <a:r>
              <a:rPr lang="en-US" dirty="0" err="1" smtClean="0"/>
              <a:t>Kalman</a:t>
            </a:r>
            <a:r>
              <a:rPr lang="en-US" dirty="0" smtClean="0"/>
              <a:t> filter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   Sequential Monte Carlo Method</a:t>
            </a:r>
          </a:p>
          <a:p>
            <a:pPr lvl="1"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Comparison of the two inference methods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Training data</a:t>
            </a:r>
          </a:p>
          <a:p>
            <a:pPr>
              <a:buNone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    Two variables:  </a:t>
            </a:r>
            <a:r>
              <a:rPr lang="en-US" sz="2400" i="1" dirty="0" smtClean="0"/>
              <a:t>kin (     )</a:t>
            </a:r>
            <a:r>
              <a:rPr lang="en-US" sz="2400" dirty="0" smtClean="0"/>
              <a:t> and </a:t>
            </a:r>
            <a:r>
              <a:rPr lang="en-US" sz="2400" i="1" dirty="0" smtClean="0"/>
              <a:t>rate (     )</a:t>
            </a:r>
            <a:r>
              <a:rPr lang="en-US" sz="2400" dirty="0" smtClean="0"/>
              <a:t>. </a:t>
            </a:r>
          </a:p>
          <a:p>
            <a:pPr>
              <a:buNone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        : in     denote </a:t>
            </a:r>
            <a:r>
              <a:rPr lang="en-US" sz="2400" i="1" dirty="0" smtClean="0"/>
              <a:t>x-position, y-position, x-velocity</a:t>
            </a:r>
            <a:r>
              <a:rPr lang="en-US" sz="2400" dirty="0" smtClean="0"/>
              <a:t> and </a:t>
            </a:r>
            <a:r>
              <a:rPr lang="en-US" sz="2400" i="1" dirty="0" smtClean="0"/>
              <a:t>y-velocity</a:t>
            </a:r>
            <a:r>
              <a:rPr lang="en-US" sz="2400" dirty="0" smtClean="0"/>
              <a:t> in hand movement at time t.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         : spiking rate of neurons in the motor cortex at time t.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Test data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026" name="Equation" r:id="rId3" imgW="114120" imgH="21564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657600" y="2743200"/>
          <a:ext cx="381000" cy="349249"/>
        </p:xfrm>
        <a:graphic>
          <a:graphicData uri="http://schemas.openxmlformats.org/presentationml/2006/ole">
            <p:oleObj spid="_x0000_s1027" name="Equation" r:id="rId4" imgW="152280" imgH="13968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410200" y="2743200"/>
          <a:ext cx="381000" cy="381000"/>
        </p:xfrm>
        <a:graphic>
          <a:graphicData uri="http://schemas.openxmlformats.org/presentationml/2006/ole">
            <p:oleObj spid="_x0000_s1028" name="Equation" r:id="rId5" imgW="164880" imgH="16488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219200" y="3581400"/>
          <a:ext cx="415636" cy="381000"/>
        </p:xfrm>
        <a:graphic>
          <a:graphicData uri="http://schemas.openxmlformats.org/presentationml/2006/ole">
            <p:oleObj spid="_x0000_s1030" name="Equation" r:id="rId6" imgW="152280" imgH="139680" progId="Equation.3">
              <p:embed/>
            </p:oleObj>
          </a:graphicData>
        </a:graphic>
      </p:graphicFrame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2057400" y="3581400"/>
          <a:ext cx="320040" cy="304800"/>
        </p:xfrm>
        <a:graphic>
          <a:graphicData uri="http://schemas.openxmlformats.org/presentationml/2006/ole">
            <p:oleObj spid="_x0000_s1032" name="Equation" r:id="rId7" imgW="203040" imgH="190440" progId="Equation.3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219200" y="4419600"/>
          <a:ext cx="381000" cy="381000"/>
        </p:xfrm>
        <a:graphic>
          <a:graphicData uri="http://schemas.openxmlformats.org/presentationml/2006/ole">
            <p:oleObj spid="_x0000_s1034" name="Equation" r:id="rId8" imgW="164880" imgH="164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err="1" smtClean="0"/>
              <a:t>Kalman</a:t>
            </a:r>
            <a:r>
              <a:rPr lang="en-US" dirty="0" smtClean="0"/>
              <a:t> filter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2667000" y="1828800"/>
          <a:ext cx="1905000" cy="491613"/>
        </p:xfrm>
        <a:graphic>
          <a:graphicData uri="http://schemas.openxmlformats.org/presentationml/2006/ole">
            <p:oleObj spid="_x0000_s2049" name="Equation" r:id="rId3" imgW="889000" imgH="228600" progId="Equation.3">
              <p:embed/>
            </p:oleObj>
          </a:graphicData>
        </a:graphic>
      </p:graphicFrame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2743200" y="2514600"/>
          <a:ext cx="1600200" cy="457200"/>
        </p:xfrm>
        <a:graphic>
          <a:graphicData uri="http://schemas.openxmlformats.org/presentationml/2006/ole">
            <p:oleObj spid="_x0000_s2051" name="Equation" r:id="rId4" imgW="800100" imgH="228600" progId="Equation.3">
              <p:embed/>
            </p:oleObj>
          </a:graphicData>
        </a:graphic>
      </p:graphicFrame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5105400" y="2438400"/>
          <a:ext cx="2857500" cy="381000"/>
        </p:xfrm>
        <a:graphic>
          <a:graphicData uri="http://schemas.openxmlformats.org/presentationml/2006/ole">
            <p:oleObj spid="_x0000_s2053" name="Equation" r:id="rId5" imgW="1714500" imgH="228600" progId="Equation.3">
              <p:embed/>
            </p:oleObj>
          </a:graphicData>
        </a:graphic>
      </p:graphicFrame>
      <p:pic>
        <p:nvPicPr>
          <p:cNvPr id="10" name="Picture 9"/>
          <p:cNvPicPr/>
          <p:nvPr/>
        </p:nvPicPr>
        <p:blipFill rotWithShape="1">
          <a:blip r:embed="rId6" cstate="print"/>
          <a:srcRect l="17708" t="28462" r="18924" b="9167"/>
          <a:stretch/>
        </p:blipFill>
        <p:spPr bwMode="auto">
          <a:xfrm>
            <a:off x="1295400" y="3124200"/>
            <a:ext cx="7086600" cy="4572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Sequential Monte Carlo method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32292" t="23611" r="26909" b="22500"/>
          <a:stretch>
            <a:fillRect/>
          </a:stretch>
        </p:blipFill>
        <p:spPr bwMode="auto">
          <a:xfrm>
            <a:off x="1600200" y="1676400"/>
            <a:ext cx="5715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Result(</a:t>
            </a:r>
            <a:r>
              <a:rPr lang="en-US" dirty="0" err="1" smtClean="0"/>
              <a:t>Kalman</a:t>
            </a:r>
            <a:r>
              <a:rPr lang="en-US" dirty="0" smtClean="0"/>
              <a:t> Filter)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5906" t="5797" r="7932" b="3050"/>
          <a:stretch>
            <a:fillRect/>
          </a:stretch>
        </p:blipFill>
        <p:spPr bwMode="auto">
          <a:xfrm>
            <a:off x="1600200" y="1447800"/>
            <a:ext cx="5715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result-SMCM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 l="8031" t="2551" r="6437" b="4847"/>
          <a:stretch>
            <a:fillRect/>
          </a:stretch>
        </p:blipFill>
        <p:spPr bwMode="auto">
          <a:xfrm>
            <a:off x="2438400" y="1066800"/>
            <a:ext cx="4267200" cy="259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 l="8571" t="2857" r="6071" b="5476"/>
          <a:stretch>
            <a:fillRect/>
          </a:stretch>
        </p:blipFill>
        <p:spPr bwMode="auto">
          <a:xfrm>
            <a:off x="2514600" y="3810000"/>
            <a:ext cx="4267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Comparison between two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v"/>
            </a:pPr>
            <a:endParaRPr lang="en-US" dirty="0" smtClean="0"/>
          </a:p>
          <a:p>
            <a:pPr lvl="0">
              <a:buFont typeface="Wingdings" pitchFamily="2" charset="2"/>
              <a:buChar char="v"/>
            </a:pPr>
            <a:r>
              <a:rPr lang="en-US" dirty="0" smtClean="0"/>
              <a:t>Estimation accuracy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-1066801" y="2692908"/>
          <a:ext cx="8763001" cy="2641091"/>
        </p:xfrm>
        <a:graphic>
          <a:graphicData uri="http://schemas.openxmlformats.org/drawingml/2006/table">
            <a:tbl>
              <a:tblPr/>
              <a:tblGrid>
                <a:gridCol w="1679426"/>
                <a:gridCol w="1151606"/>
                <a:gridCol w="2801041"/>
                <a:gridCol w="1656633"/>
                <a:gridCol w="1474295"/>
              </a:tblGrid>
              <a:tr h="3772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US" sz="1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x-position</a:t>
                      </a: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y-postion</a:t>
                      </a: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2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Kalman Filter</a:t>
                      </a: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0.4908</a:t>
                      </a: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0.8384</a:t>
                      </a: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7545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Sequential MCM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    n=20</a:t>
                      </a: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0.2557</a:t>
                      </a: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0.7638</a:t>
                      </a: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72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n=50</a:t>
                      </a: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0.361</a:t>
                      </a: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0.8071</a:t>
                      </a: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72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n=100</a:t>
                      </a: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0.4223</a:t>
                      </a: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0.8214</a:t>
                      </a: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72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n=500</a:t>
                      </a: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0.4705</a:t>
                      </a: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0.8329</a:t>
                      </a:r>
                      <a:endParaRPr lang="en-US" sz="1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between two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Computation time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" y="2692908"/>
          <a:ext cx="6629398" cy="3098291"/>
        </p:xfrm>
        <a:graphic>
          <a:graphicData uri="http://schemas.openxmlformats.org/drawingml/2006/table">
            <a:tbl>
              <a:tblPr/>
              <a:tblGrid>
                <a:gridCol w="1127209"/>
                <a:gridCol w="1532300"/>
                <a:gridCol w="2326043"/>
                <a:gridCol w="1643846"/>
              </a:tblGrid>
              <a:tr h="4426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time</a:t>
                      </a: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6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Kalman Filter</a:t>
                      </a: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2.1023s</a:t>
                      </a: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52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Sequential MCM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n=20</a:t>
                      </a: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6.1118s</a:t>
                      </a: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426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n=50</a:t>
                      </a: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14.7782</a:t>
                      </a: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26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n=100</a:t>
                      </a: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29.9702s</a:t>
                      </a: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26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n=500</a:t>
                      </a: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151.7672s</a:t>
                      </a:r>
                      <a:endParaRPr lang="en-US" sz="1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Median">
      <a:dk1>
        <a:sysClr val="windowText" lastClr="000000"/>
      </a:dk1>
      <a:lt1>
        <a:sysClr val="window" lastClr="C7EDCC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210</Words>
  <Application>Microsoft Office PowerPoint</Application>
  <PresentationFormat>On-screen Show (4:3)</PresentationFormat>
  <Paragraphs>79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Origin</vt:lpstr>
      <vt:lpstr>Equation</vt:lpstr>
      <vt:lpstr>Neural Decoding by Kalman Filter and Sequential Monte Carlo Methods </vt:lpstr>
      <vt:lpstr>Overview</vt:lpstr>
      <vt:lpstr>Data Structure</vt:lpstr>
      <vt:lpstr>Algorithm Overview</vt:lpstr>
      <vt:lpstr>Algorithm Overview</vt:lpstr>
      <vt:lpstr>Experiment Result(Kalman Filter)</vt:lpstr>
      <vt:lpstr>Experiment result-SMCM</vt:lpstr>
      <vt:lpstr>  Comparison between two methods</vt:lpstr>
      <vt:lpstr>Comparison between two methods</vt:lpstr>
      <vt:lpstr>Summary</vt:lpstr>
      <vt:lpstr>Slide 11</vt:lpstr>
    </vt:vector>
  </TitlesOfParts>
  <Company>Oklahoma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Decoding by Kalman Filter and Sequential Monte Carlo Methods</dc:title>
  <dc:creator>xue huang</dc:creator>
  <cp:lastModifiedBy>xue huang</cp:lastModifiedBy>
  <cp:revision>17</cp:revision>
  <dcterms:created xsi:type="dcterms:W3CDTF">2012-02-26T20:57:46Z</dcterms:created>
  <dcterms:modified xsi:type="dcterms:W3CDTF">2012-02-27T04:23:17Z</dcterms:modified>
</cp:coreProperties>
</file>