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3" r:id="rId2"/>
    <p:sldId id="271" r:id="rId3"/>
    <p:sldId id="28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8155" autoAdjust="0"/>
  </p:normalViewPr>
  <p:slideViewPr>
    <p:cSldViewPr>
      <p:cViewPr varScale="1">
        <p:scale>
          <a:sx n="109" d="100"/>
          <a:sy n="109" d="100"/>
        </p:scale>
        <p:origin x="-60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080F4A-57B6-4EF4-9E8B-4186745F1F8F}" type="datetimeFigureOut">
              <a:rPr lang="en-US"/>
              <a:pPr/>
              <a:t>11/12/2013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E4616D9-F737-4C39-8280-FA7D8C7F3D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377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00A89E-7631-49C5-A580-6BE77D4993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ED0818-C7DE-44CD-8C4A-D373D7271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739DC-145D-4E06-BE19-DCE2827D4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2B064D-FE2B-402E-BB50-BEFD0BFF12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0EBF4C-B0ED-4920-932E-E3D2FFD1F3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8642E3-D610-4DF6-A702-F3CDF431DE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E3376E-6CEF-435E-802E-6FA5D408BD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FD0CD9-6A2B-499A-A5C2-B2629350D0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A68EF9-0558-4B4E-B9FB-C5DEA41CEE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F1DFE2-CD68-425F-8F37-FC73A3D137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183CEF-3A18-40BC-80FA-8BD7F4C5B0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fld id="{A0E88091-8F87-47B1-B79A-20082A731D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Nonblocking</a:t>
            </a:r>
            <a:r>
              <a:rPr lang="en-US" dirty="0" smtClean="0"/>
              <a:t> I/O</a:t>
            </a:r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Blocking vs. non-blocking I/O</a:t>
            </a:r>
          </a:p>
          <a:p>
            <a:pPr eaLnBrk="1" hangingPunct="1"/>
            <a:r>
              <a:rPr lang="en-US" dirty="0" err="1" smtClean="0"/>
              <a:t>Nonblocking</a:t>
            </a:r>
            <a:r>
              <a:rPr lang="en-US" dirty="0" smtClean="0"/>
              <a:t> input, output, accept, and connect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Readings</a:t>
            </a:r>
          </a:p>
          <a:p>
            <a:pPr lvl="1" eaLnBrk="1" hangingPunct="1"/>
            <a:r>
              <a:rPr lang="en-US" dirty="0" smtClean="0"/>
              <a:t>UNP Ch16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978E-E5BA-4121-8276-23806C9B66B9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 and Nonblocking I/O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is a socket “ready” for </a:t>
            </a:r>
            <a:r>
              <a:rPr lang="en-US" dirty="0" err="1" smtClean="0"/>
              <a:t>nonblocking</a:t>
            </a:r>
            <a:r>
              <a:rPr lang="en-US" dirty="0" smtClean="0"/>
              <a:t> I/O?</a:t>
            </a:r>
          </a:p>
          <a:p>
            <a:pPr lvl="1"/>
            <a:r>
              <a:rPr lang="en-US" dirty="0" smtClean="0"/>
              <a:t>When data arrives in receive buffer, it is ready for read</a:t>
            </a:r>
          </a:p>
          <a:p>
            <a:pPr lvl="1"/>
            <a:r>
              <a:rPr lang="en-US" dirty="0" smtClean="0"/>
              <a:t>When room is available in send buffer, it is ready for write</a:t>
            </a:r>
          </a:p>
          <a:p>
            <a:pPr lvl="1"/>
            <a:r>
              <a:rPr lang="en-US" dirty="0" smtClean="0"/>
              <a:t>For server side (</a:t>
            </a:r>
            <a:r>
              <a:rPr lang="en-US" dirty="0" smtClean="0">
                <a:solidFill>
                  <a:schemeClr val="accent2"/>
                </a:solidFill>
              </a:rPr>
              <a:t>accept</a:t>
            </a:r>
            <a:r>
              <a:rPr lang="en-US" dirty="0" smtClean="0"/>
              <a:t>), when a new connection is available, it is ready for both read and write</a:t>
            </a:r>
          </a:p>
          <a:p>
            <a:pPr lvl="1"/>
            <a:r>
              <a:rPr lang="en-US" dirty="0" smtClean="0"/>
              <a:t>For client side (</a:t>
            </a:r>
            <a:r>
              <a:rPr lang="en-US" dirty="0" smtClean="0">
                <a:solidFill>
                  <a:schemeClr val="accent2"/>
                </a:solidFill>
              </a:rPr>
              <a:t>connect</a:t>
            </a:r>
            <a:r>
              <a:rPr lang="en-US" dirty="0" smtClean="0"/>
              <a:t>), when a connection is established, it is ready for write; when a connection cannot be established, it is ready for both read and write</a:t>
            </a:r>
          </a:p>
          <a:p>
            <a:pPr lvl="2"/>
            <a:r>
              <a:rPr lang="en-US" sz="1800" dirty="0" smtClean="0"/>
              <a:t>So how you know if a connection has been established successfully or not</a:t>
            </a:r>
          </a:p>
          <a:p>
            <a:pPr lvl="2"/>
            <a:r>
              <a:rPr lang="en-US" sz="1800" dirty="0" err="1" smtClean="0">
                <a:solidFill>
                  <a:schemeClr val="accent2"/>
                </a:solidFill>
              </a:rPr>
              <a:t>getsockopt</a:t>
            </a:r>
            <a:r>
              <a:rPr lang="en-US" sz="1800" dirty="0" smtClean="0"/>
              <a:t> to retrieve SO_ERROR (0 -&gt; success)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9B280-B48B-4AFE-BE2F-E6EB5072A467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and Nonblocking Echo Client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Blocking echo client</a:t>
            </a:r>
          </a:p>
          <a:p>
            <a:pPr lvl="1"/>
            <a:r>
              <a:rPr lang="en-US" smtClean="0"/>
              <a:t>echo_client_select.cpp</a:t>
            </a:r>
          </a:p>
          <a:p>
            <a:pPr lvl="1"/>
            <a:endParaRPr lang="en-US" smtClean="0"/>
          </a:p>
          <a:p>
            <a:r>
              <a:rPr lang="en-US" smtClean="0"/>
              <a:t>Nonblocking echo client</a:t>
            </a:r>
          </a:p>
          <a:p>
            <a:pPr lvl="1"/>
            <a:r>
              <a:rPr lang="en-US" smtClean="0"/>
              <a:t>echo_client_nonblocking.cpp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DB2F1-1D13-479F-ACB3-8FCDE4B28358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 and Cons of Nonblocking I/O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Advantage </a:t>
            </a:r>
          </a:p>
          <a:p>
            <a:pPr lvl="1"/>
            <a:r>
              <a:rPr lang="en-US" sz="1800" dirty="0" smtClean="0"/>
              <a:t>Light overhead, high performance</a:t>
            </a:r>
          </a:p>
          <a:p>
            <a:r>
              <a:rPr lang="en-US" sz="2000" dirty="0" smtClean="0"/>
              <a:t>Disadvantages</a:t>
            </a:r>
            <a:r>
              <a:rPr lang="en-US" dirty="0" smtClean="0"/>
              <a:t> </a:t>
            </a:r>
          </a:p>
          <a:p>
            <a:pPr lvl="1"/>
            <a:r>
              <a:rPr lang="en-US" sz="1800" dirty="0" smtClean="0"/>
              <a:t>Much more complicated </a:t>
            </a:r>
          </a:p>
          <a:p>
            <a:pPr lvl="1"/>
            <a:r>
              <a:rPr lang="en-US" sz="1800" dirty="0" smtClean="0"/>
              <a:t>Buffer needs to be maintained by application program if message needs to be forwarded from one socket to another</a:t>
            </a:r>
          </a:p>
          <a:p>
            <a:pPr lvl="2"/>
            <a:r>
              <a:rPr lang="en-US" sz="1800" dirty="0" smtClean="0"/>
              <a:t>Cannot guarantee all writes complete</a:t>
            </a:r>
          </a:p>
          <a:p>
            <a:pPr lvl="1"/>
            <a:r>
              <a:rPr lang="en-US" sz="1800" dirty="0" smtClean="0"/>
              <a:t>Other complications like </a:t>
            </a:r>
            <a:r>
              <a:rPr lang="en-US" sz="1800" dirty="0" smtClean="0">
                <a:solidFill>
                  <a:schemeClr val="accent2"/>
                </a:solidFill>
              </a:rPr>
              <a:t>connect</a:t>
            </a:r>
          </a:p>
          <a:p>
            <a:r>
              <a:rPr lang="en-US" sz="2000" dirty="0" smtClean="0"/>
              <a:t>Use concurrent and multiplexed design instead of </a:t>
            </a:r>
            <a:r>
              <a:rPr lang="en-US" sz="2000" dirty="0" err="1" smtClean="0"/>
              <a:t>nonblocking</a:t>
            </a:r>
            <a:r>
              <a:rPr lang="en-US" sz="2000" dirty="0" smtClean="0"/>
              <a:t> I/O, if possible</a:t>
            </a:r>
          </a:p>
          <a:p>
            <a:pPr lvl="1"/>
            <a:r>
              <a:rPr lang="en-US" sz="1800" dirty="0" smtClean="0"/>
              <a:t>Under rare condition, select() and blocking accept() not work well</a:t>
            </a:r>
          </a:p>
          <a:p>
            <a:pPr lvl="1"/>
            <a:r>
              <a:rPr lang="en-US" sz="1800" dirty="0" smtClean="0"/>
              <a:t>Client connect, server select, client abort and RST sent, RST arrives and connection removed, server accept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DD37-0E86-45A2-9F01-7915F418300A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Nonblocking</a:t>
            </a:r>
            <a:r>
              <a:rPr lang="en-US" dirty="0" smtClean="0"/>
              <a:t> I/O -- motivation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IO operations (disk IO or communications) take a long time</a:t>
            </a:r>
          </a:p>
          <a:p>
            <a:pPr lvl="1"/>
            <a:r>
              <a:rPr lang="en-US" dirty="0" smtClean="0"/>
              <a:t>Blocking IO </a:t>
            </a:r>
            <a:r>
              <a:rPr lang="en-US" dirty="0" err="1" smtClean="0"/>
              <a:t>sequentializes</a:t>
            </a:r>
            <a:r>
              <a:rPr lang="en-US" dirty="0" smtClean="0"/>
              <a:t> the IO operation </a:t>
            </a:r>
            <a:r>
              <a:rPr lang="en-US" dirty="0" smtClean="0"/>
              <a:t>and</a:t>
            </a:r>
            <a:r>
              <a:rPr lang="en-US" dirty="0" smtClean="0"/>
              <a:t> </a:t>
            </a:r>
            <a:r>
              <a:rPr lang="en-US" dirty="0" smtClean="0"/>
              <a:t>other </a:t>
            </a:r>
            <a:r>
              <a:rPr lang="en-US" dirty="0" smtClean="0"/>
              <a:t>operations: </a:t>
            </a:r>
            <a:r>
              <a:rPr lang="en-US" dirty="0" smtClean="0"/>
              <a:t>for the long period of an </a:t>
            </a:r>
            <a:r>
              <a:rPr lang="en-US" dirty="0" smtClean="0"/>
              <a:t>IO </a:t>
            </a:r>
            <a:r>
              <a:rPr lang="en-US" dirty="0" smtClean="0"/>
              <a:t>operation, everything else must wait.</a:t>
            </a:r>
          </a:p>
          <a:p>
            <a:pPr lvl="2"/>
            <a:r>
              <a:rPr lang="en-US" sz="1600" dirty="0" smtClean="0"/>
              <a:t>Start IO</a:t>
            </a:r>
          </a:p>
          <a:p>
            <a:pPr lvl="2"/>
            <a:r>
              <a:rPr lang="en-US" sz="1600" dirty="0" smtClean="0"/>
              <a:t>Wait for IO to finish</a:t>
            </a:r>
          </a:p>
          <a:p>
            <a:pPr lvl="2"/>
            <a:r>
              <a:rPr lang="en-US" sz="1600" dirty="0" smtClean="0"/>
              <a:t>Do something else</a:t>
            </a:r>
          </a:p>
          <a:p>
            <a:pPr lvl="2"/>
            <a:r>
              <a:rPr lang="en-US" sz="1600" dirty="0" smtClean="0"/>
              <a:t>Do more</a:t>
            </a:r>
            <a:endParaRPr lang="en-US" dirty="0"/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 IO</a:t>
            </a:r>
            <a:r>
              <a:rPr lang="en-US" dirty="0"/>
              <a:t> </a:t>
            </a:r>
            <a:r>
              <a:rPr lang="en-US" dirty="0" smtClean="0"/>
              <a:t>allows initiating the IO operation, do something else, wait for the IO to finish – </a:t>
            </a:r>
            <a:r>
              <a:rPr lang="en-US" dirty="0" err="1" smtClean="0"/>
              <a:t>overlaping</a:t>
            </a:r>
            <a:r>
              <a:rPr lang="en-US" dirty="0" smtClean="0"/>
              <a:t> IO and computation, latency hiding, etc.</a:t>
            </a:r>
          </a:p>
          <a:p>
            <a:pPr lvl="2"/>
            <a:r>
              <a:rPr lang="en-US" sz="1400" dirty="0" smtClean="0"/>
              <a:t>Start IO</a:t>
            </a:r>
          </a:p>
          <a:p>
            <a:pPr lvl="2"/>
            <a:r>
              <a:rPr lang="en-US" sz="1400" dirty="0" smtClean="0"/>
              <a:t>Do something else</a:t>
            </a:r>
          </a:p>
          <a:p>
            <a:pPr lvl="2"/>
            <a:r>
              <a:rPr lang="en-US" sz="1400" dirty="0" smtClean="0"/>
              <a:t>Wait for IO to finish</a:t>
            </a:r>
          </a:p>
          <a:p>
            <a:pPr lvl="2"/>
            <a:r>
              <a:rPr lang="en-US" sz="1400" dirty="0" smtClean="0"/>
              <a:t>Do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9D81-8B97-4624-87C0-FD7199D85E0A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Blocking vs. Nonblocking I/O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Block I/O</a:t>
            </a:r>
          </a:p>
          <a:p>
            <a:pPr lvl="1"/>
            <a:r>
              <a:rPr lang="en-US" smtClean="0"/>
              <a:t>When an operation cannot be completed immediately, the process is put into sleep</a:t>
            </a:r>
          </a:p>
          <a:p>
            <a:r>
              <a:rPr lang="en-US" smtClean="0"/>
              <a:t>Nonblocking I/O</a:t>
            </a:r>
          </a:p>
          <a:p>
            <a:pPr lvl="1"/>
            <a:r>
              <a:rPr lang="en-US" smtClean="0"/>
              <a:t>When an operation cannot be completed immediately, the function return immediately with an error, so the process can proceed accordingly</a:t>
            </a:r>
          </a:p>
          <a:p>
            <a:pPr lvl="1"/>
            <a:endParaRPr lang="en-US" smtClean="0"/>
          </a:p>
          <a:p>
            <a:r>
              <a:rPr lang="en-US" smtClean="0"/>
              <a:t>Implications on input, output, accept, and connect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9D81-8B97-4624-87C0-FD7199D85E0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006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Operations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>
                <a:solidFill>
                  <a:schemeClr val="accent2"/>
                </a:solidFill>
              </a:rPr>
              <a:t>read, </a:t>
            </a:r>
            <a:r>
              <a:rPr lang="en-US" dirty="0" err="1" smtClean="0">
                <a:solidFill>
                  <a:schemeClr val="accent2"/>
                </a:solidFill>
              </a:rPr>
              <a:t>recvfrom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readv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recv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recvmsg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Blocking socket</a:t>
            </a:r>
          </a:p>
          <a:p>
            <a:pPr lvl="1"/>
            <a:r>
              <a:rPr lang="en-US" dirty="0" smtClean="0"/>
              <a:t>TCP: sleep until some data arrives</a:t>
            </a:r>
          </a:p>
          <a:p>
            <a:pPr lvl="1"/>
            <a:r>
              <a:rPr lang="en-US" dirty="0" smtClean="0"/>
              <a:t>UDP: sleep until a UDP datagram arrives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Nonblocking</a:t>
            </a:r>
            <a:r>
              <a:rPr lang="en-US" dirty="0" smtClean="0">
                <a:solidFill>
                  <a:schemeClr val="tx1"/>
                </a:solidFill>
              </a:rPr>
              <a:t> socket</a:t>
            </a:r>
          </a:p>
          <a:p>
            <a:pPr lvl="1"/>
            <a:r>
              <a:rPr lang="en-US" dirty="0" smtClean="0"/>
              <a:t>Return immediately with an error EWOULDBLOCK, if no data in receive buffer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BF596-9148-4960-A51E-B6B9990F1B44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Operations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>
                <a:solidFill>
                  <a:schemeClr val="accent2"/>
                </a:solidFill>
              </a:rPr>
              <a:t>write, </a:t>
            </a:r>
            <a:r>
              <a:rPr lang="en-US" dirty="0" err="1" smtClean="0">
                <a:solidFill>
                  <a:schemeClr val="accent2"/>
                </a:solidFill>
              </a:rPr>
              <a:t>sendto</a:t>
            </a:r>
            <a:r>
              <a:rPr lang="en-US" dirty="0" smtClean="0">
                <a:solidFill>
                  <a:schemeClr val="accent2"/>
                </a:solidFill>
              </a:rPr>
              <a:t>, </a:t>
            </a:r>
            <a:r>
              <a:rPr lang="en-US" dirty="0" err="1" smtClean="0">
                <a:solidFill>
                  <a:schemeClr val="accent2"/>
                </a:solidFill>
              </a:rPr>
              <a:t>writev</a:t>
            </a:r>
            <a:r>
              <a:rPr lang="en-US" dirty="0" smtClean="0">
                <a:solidFill>
                  <a:schemeClr val="accent2"/>
                </a:solidFill>
              </a:rPr>
              <a:t>, send, and </a:t>
            </a:r>
            <a:r>
              <a:rPr lang="en-US" dirty="0" err="1" smtClean="0">
                <a:solidFill>
                  <a:schemeClr val="accent2"/>
                </a:solidFill>
              </a:rPr>
              <a:t>sendmsg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Blocking socket</a:t>
            </a:r>
          </a:p>
          <a:p>
            <a:pPr lvl="1"/>
            <a:r>
              <a:rPr lang="en-US" dirty="0" smtClean="0"/>
              <a:t>TCP: sleep until room is available in send buffer</a:t>
            </a:r>
          </a:p>
          <a:p>
            <a:pPr lvl="1"/>
            <a:r>
              <a:rPr lang="en-US" dirty="0" smtClean="0"/>
              <a:t>UDP: does not have socket send buffer. A process can be blocked due to buffering etc in protocol stack.</a:t>
            </a:r>
          </a:p>
          <a:p>
            <a:r>
              <a:rPr lang="en-US" dirty="0" err="1" smtClean="0"/>
              <a:t>Nonblocking</a:t>
            </a:r>
            <a:r>
              <a:rPr lang="en-US" dirty="0" smtClean="0"/>
              <a:t> socket</a:t>
            </a:r>
          </a:p>
          <a:p>
            <a:pPr lvl="1"/>
            <a:r>
              <a:rPr lang="en-US" dirty="0" smtClean="0"/>
              <a:t>TCP: return immediately with an error EWOULDBLOCK, if no room in send buffer </a:t>
            </a:r>
          </a:p>
          <a:p>
            <a:pPr lvl="1"/>
            <a:r>
              <a:rPr lang="en-US" dirty="0" smtClean="0"/>
              <a:t>UDP: send operation cannot be completed due to various reasons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2FE7F-7C93-472F-83F6-469BE954D59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Accepting New Connections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Function </a:t>
            </a:r>
            <a:r>
              <a:rPr lang="en-US" smtClean="0">
                <a:solidFill>
                  <a:schemeClr val="accent2"/>
                </a:solidFill>
              </a:rPr>
              <a:t>accept</a:t>
            </a:r>
          </a:p>
          <a:p>
            <a:r>
              <a:rPr lang="en-US" smtClean="0"/>
              <a:t>Blocking socket</a:t>
            </a:r>
          </a:p>
          <a:p>
            <a:pPr lvl="1"/>
            <a:r>
              <a:rPr lang="en-US" smtClean="0"/>
              <a:t>Sleep until some new connections available</a:t>
            </a:r>
          </a:p>
          <a:p>
            <a:r>
              <a:rPr lang="en-US" smtClean="0"/>
              <a:t>Nonblocking socket</a:t>
            </a:r>
          </a:p>
          <a:p>
            <a:pPr lvl="1"/>
            <a:r>
              <a:rPr lang="en-US" smtClean="0"/>
              <a:t>Return immediately with an error EWOULDBLOCK, if no new connection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B5441-95AA-41BC-A8E9-A6E3212718D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Initiating Outgoing Connections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 smtClean="0">
                <a:solidFill>
                  <a:schemeClr val="accent2"/>
                </a:solidFill>
              </a:rPr>
              <a:t>connect</a:t>
            </a:r>
            <a:r>
              <a:rPr lang="en-US" dirty="0" smtClean="0"/>
              <a:t> (for TCP)</a:t>
            </a:r>
          </a:p>
          <a:p>
            <a:r>
              <a:rPr lang="en-US" dirty="0" smtClean="0"/>
              <a:t>Blocking socket</a:t>
            </a:r>
          </a:p>
          <a:p>
            <a:pPr lvl="1"/>
            <a:r>
              <a:rPr lang="en-US" dirty="0" smtClean="0"/>
              <a:t>Sleep until ACK is received for SYN packet. </a:t>
            </a:r>
          </a:p>
          <a:p>
            <a:r>
              <a:rPr lang="en-US" dirty="0" err="1" smtClean="0"/>
              <a:t>Nonblocking</a:t>
            </a:r>
            <a:r>
              <a:rPr lang="en-US" dirty="0" smtClean="0"/>
              <a:t> socket</a:t>
            </a:r>
          </a:p>
          <a:p>
            <a:pPr lvl="1"/>
            <a:r>
              <a:rPr lang="en-US" dirty="0" smtClean="0"/>
              <a:t>Return immediately with an error of EINPROGRESS, if connection cannot be established immediately</a:t>
            </a:r>
          </a:p>
          <a:p>
            <a:pPr lvl="1"/>
            <a:r>
              <a:rPr lang="en-US" dirty="0" smtClean="0"/>
              <a:t>Note that a connection may be established immediately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A92E-3DF1-4B5E-A6E4-2C2C292D5AFC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mtClean="0"/>
              <a:t>Making Socket Nonblocking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smtClean="0"/>
              <a:t>File control function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cmd: F_GETFL and F_SETFL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r>
              <a:rPr lang="en-US" smtClean="0"/>
              <a:t>I/O control function</a:t>
            </a:r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Request: FIONBIO</a:t>
            </a:r>
          </a:p>
          <a:p>
            <a:pPr lvl="1"/>
            <a:endParaRPr lang="en-US" smtClean="0"/>
          </a:p>
        </p:txBody>
      </p:sp>
      <p:sp>
        <p:nvSpPr>
          <p:cNvPr id="8196" name="TextBox 3"/>
          <p:cNvSpPr txBox="1">
            <a:spLocks noChangeArrowheads="1"/>
          </p:cNvSpPr>
          <p:nvPr/>
        </p:nvSpPr>
        <p:spPr bwMode="auto">
          <a:xfrm>
            <a:off x="1447800" y="1676400"/>
            <a:ext cx="61118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&lt;fcntl.h&gt;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fcntl(int fd, int cmd, … /* int arg */)</a:t>
            </a:r>
          </a:p>
        </p:txBody>
      </p:sp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1371600" y="2971800"/>
            <a:ext cx="5975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flag = fcntl(sockfd, F_GETFL, 0);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fcntl(sockfd, F_SETFL, flag | O_NONBLOCK);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371600" y="4114800"/>
            <a:ext cx="48720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#include &lt;sys/ioctl.h&gt;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ioctl(int fd, int request, … )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1404938" y="5410200"/>
            <a:ext cx="51482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int on = 1</a:t>
            </a:r>
          </a:p>
          <a:p>
            <a:r>
              <a:rPr lang="en-US" sz="18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ioctl(sockfd, FIONBIO, (char *)&amp;on);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6315-7BD3-468A-841B-1B300BD8E223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to Handle Nonblocking I/O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nonblocking</a:t>
            </a:r>
            <a:r>
              <a:rPr lang="en-US" dirty="0" smtClean="0"/>
              <a:t> function returns immediately, what’s next?</a:t>
            </a:r>
          </a:p>
          <a:p>
            <a:endParaRPr lang="en-US" dirty="0" smtClean="0"/>
          </a:p>
          <a:p>
            <a:r>
              <a:rPr lang="en-US" dirty="0" smtClean="0"/>
              <a:t>Choice 1: Do some other things</a:t>
            </a:r>
          </a:p>
          <a:p>
            <a:pPr lvl="1"/>
            <a:r>
              <a:rPr lang="en-US" dirty="0" smtClean="0"/>
              <a:t>A program may not have other things to do</a:t>
            </a:r>
          </a:p>
          <a:p>
            <a:r>
              <a:rPr lang="en-US" dirty="0" smtClean="0"/>
              <a:t>Choice 2: keeping on “polling” until success </a:t>
            </a:r>
          </a:p>
          <a:p>
            <a:pPr lvl="1"/>
            <a:r>
              <a:rPr lang="en-US" dirty="0" smtClean="0"/>
              <a:t>Waste system resources</a:t>
            </a:r>
          </a:p>
          <a:p>
            <a:r>
              <a:rPr lang="en-US" dirty="0" smtClean="0"/>
              <a:t>Choice 3: blocking somewhere until some operation can be performed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select()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E9A83-21A4-4A01-A9C8-936690771DD0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596</TotalTime>
  <Words>722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class_simple</vt:lpstr>
      <vt:lpstr>Nonblocking I/O</vt:lpstr>
      <vt:lpstr>Nonblocking I/O -- motivation</vt:lpstr>
      <vt:lpstr>Blocking vs. Nonblocking I/O</vt:lpstr>
      <vt:lpstr>Input Operations</vt:lpstr>
      <vt:lpstr>Output Operations</vt:lpstr>
      <vt:lpstr>Accepting New Connections</vt:lpstr>
      <vt:lpstr>Initiating Outgoing Connections</vt:lpstr>
      <vt:lpstr>Making Socket Nonblocking</vt:lpstr>
      <vt:lpstr>How to Handle Nonblocking I/O</vt:lpstr>
      <vt:lpstr>Select and Nonblocking I/O</vt:lpstr>
      <vt:lpstr>Blocking and Nonblocking Echo Client</vt:lpstr>
      <vt:lpstr>Pros and Cons of Nonblocking I/O</vt:lpstr>
    </vt:vector>
  </TitlesOfParts>
  <Company>Hummingbird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w_fang</dc:creator>
  <cp:lastModifiedBy>Xin Yuan</cp:lastModifiedBy>
  <cp:revision>53</cp:revision>
  <dcterms:created xsi:type="dcterms:W3CDTF">2001-10-30T02:29:09Z</dcterms:created>
  <dcterms:modified xsi:type="dcterms:W3CDTF">2013-11-12T19:03:03Z</dcterms:modified>
</cp:coreProperties>
</file>