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63" r:id="rId2"/>
    <p:sldId id="287" r:id="rId3"/>
    <p:sldId id="288" r:id="rId4"/>
    <p:sldId id="291" r:id="rId5"/>
    <p:sldId id="289" r:id="rId6"/>
    <p:sldId id="290" r:id="rId7"/>
    <p:sldId id="293" r:id="rId8"/>
    <p:sldId id="292" r:id="rId9"/>
    <p:sldId id="295" r:id="rId10"/>
    <p:sldId id="294" r:id="rId11"/>
    <p:sldId id="297" r:id="rId12"/>
    <p:sldId id="296" r:id="rId13"/>
    <p:sldId id="299" r:id="rId14"/>
    <p:sldId id="298" r:id="rId1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78155" autoAdjust="0"/>
  </p:normalViewPr>
  <p:slideViewPr>
    <p:cSldViewPr>
      <p:cViewPr varScale="1">
        <p:scale>
          <a:sx n="109" d="100"/>
          <a:sy n="109" d="100"/>
        </p:scale>
        <p:origin x="-5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0730D82-C2F0-41A5-A425-5CF6B15A3B1F}" type="datetimeFigureOut">
              <a:rPr lang="en-US"/>
              <a:pPr/>
              <a:t>11/25/2013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AAAD49B1-D0D9-44AB-9D49-C5583631C1DB}" type="slidenum">
              <a:rPr lang="en-US"/>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Unix domain protocols are the protocols that can used when both client and server are on the same machine. We will discuss the Unix domain socket address structure, and illustrate their usage by developing the echo client and server. We will also discuss one particular important usage of Unix domain sockets for passing descriptors between processes.</a:t>
            </a:r>
          </a:p>
        </p:txBody>
      </p:sp>
      <p:sp>
        <p:nvSpPr>
          <p:cNvPr id="16388" name="Slide Number Placeholder 3"/>
          <p:cNvSpPr>
            <a:spLocks noGrp="1"/>
          </p:cNvSpPr>
          <p:nvPr>
            <p:ph type="sldNum" sz="quarter" idx="5"/>
          </p:nvPr>
        </p:nvSpPr>
        <p:spPr bwMode="auto">
          <a:noFill/>
          <a:ln>
            <a:miter lim="800000"/>
            <a:headEnd/>
            <a:tailEnd/>
          </a:ln>
        </p:spPr>
        <p:txBody>
          <a:bodyPr/>
          <a:lstStyle/>
          <a:p>
            <a:fld id="{C7DC5AC4-C171-47AC-8DAA-0AF45CCAD21F}" type="slidenum">
              <a:rPr lang="en-US"/>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p:spPr>
      </p:sp>
      <p:sp>
        <p:nvSpPr>
          <p:cNvPr id="1741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As we have just mentioned, Unix domain protocols are used for client-server communications on a single machine. They use the same socket programming API that we have studied for regular client-server applications. Unix domain protocols support both stream (that is TCP like) and datagram (that is UDP like) sockets.</a:t>
            </a:r>
          </a:p>
          <a:p>
            <a:endParaRPr lang="en-US" smtClean="0"/>
          </a:p>
          <a:p>
            <a:r>
              <a:rPr lang="en-US" smtClean="0"/>
              <a:t>You may wonder why do we need to have Unix domain protocols? Well, there are a number of important reasons. First, when both client and server are on the same machine, using Unix domain sockets are much faster than the regular networking sockets. Second, we are able to pass descriptors from a process to an (unrelated) process. This is a very powerful mechanism.  And third, Unix domain protocols provide more security checks between processes, for example, we can pass in process id, group id etc as credentials when we request service from another process. </a:t>
            </a:r>
          </a:p>
        </p:txBody>
      </p:sp>
      <p:sp>
        <p:nvSpPr>
          <p:cNvPr id="17412" name="Slide Number Placeholder 3"/>
          <p:cNvSpPr>
            <a:spLocks noGrp="1"/>
          </p:cNvSpPr>
          <p:nvPr>
            <p:ph type="sldNum" sz="quarter" idx="5"/>
          </p:nvPr>
        </p:nvSpPr>
        <p:spPr bwMode="auto">
          <a:noFill/>
          <a:ln>
            <a:miter lim="800000"/>
            <a:headEnd/>
            <a:tailEnd/>
          </a:ln>
        </p:spPr>
        <p:txBody>
          <a:bodyPr/>
          <a:lstStyle/>
          <a:p>
            <a:fld id="{4C4EE443-0664-4FF4-A11F-F926134CF7D0}" type="slidenum">
              <a:rPr lang="en-US"/>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p:spPr>
      </p:sp>
      <p:sp>
        <p:nvSpPr>
          <p:cNvPr id="1843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Unix domain sockets use the same API for regular sockets. To create a Unix domain socket, we call function socket three parameters. </a:t>
            </a:r>
          </a:p>
          <a:p>
            <a:r>
              <a:rPr lang="en-US" smtClean="0"/>
              <a:t>This socket will be bound to a Unix domain socket address structure with the following format. The second member variable is null-terminated path name. There are a number of important rules you need to note.</a:t>
            </a:r>
          </a:p>
        </p:txBody>
      </p:sp>
      <p:sp>
        <p:nvSpPr>
          <p:cNvPr id="18436" name="Slide Number Placeholder 3"/>
          <p:cNvSpPr>
            <a:spLocks noGrp="1"/>
          </p:cNvSpPr>
          <p:nvPr>
            <p:ph type="sldNum" sz="quarter" idx="5"/>
          </p:nvPr>
        </p:nvSpPr>
        <p:spPr bwMode="auto">
          <a:noFill/>
          <a:ln>
            <a:miter lim="800000"/>
            <a:headEnd/>
            <a:tailEnd/>
          </a:ln>
        </p:spPr>
        <p:txBody>
          <a:bodyPr/>
          <a:lstStyle/>
          <a:p>
            <a:fld id="{CB3DAC51-360C-4D37-BE8D-FE1E97FA9DC5}" type="slidenum">
              <a:rPr lang="en-US"/>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p:spPr>
      </p:sp>
      <p:sp>
        <p:nvSpPr>
          <p:cNvPr id="1945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First, the pathname must not exist in the file system. It is suggested that we should use absolute pathname so that client and server can run in different directories. When a process tries to connect to a Unix domain socket address, it should have the access permission corresponding to opening the pathname with write-only permission. </a:t>
            </a:r>
          </a:p>
          <a:p>
            <a:endParaRPr lang="en-US" smtClean="0"/>
          </a:p>
          <a:p>
            <a:r>
              <a:rPr lang="en-US" smtClean="0"/>
              <a:t>When using Unix domain datagram socket, at the client side we need to pay attention to one particular thing. Connect and sendto will not automatically bind socket to the local address, which means that, if the client does not bind to the socket address, then the server cannot return datagram to the client.</a:t>
            </a:r>
          </a:p>
        </p:txBody>
      </p:sp>
      <p:sp>
        <p:nvSpPr>
          <p:cNvPr id="19460" name="Slide Number Placeholder 3"/>
          <p:cNvSpPr>
            <a:spLocks noGrp="1"/>
          </p:cNvSpPr>
          <p:nvPr>
            <p:ph type="sldNum" sz="quarter" idx="5"/>
          </p:nvPr>
        </p:nvSpPr>
        <p:spPr bwMode="auto">
          <a:noFill/>
          <a:ln>
            <a:miter lim="800000"/>
            <a:headEnd/>
            <a:tailEnd/>
          </a:ln>
        </p:spPr>
        <p:txBody>
          <a:bodyPr/>
          <a:lstStyle/>
          <a:p>
            <a:fld id="{0FE44FA1-5397-45A5-8EC7-7E2962C1B0DD}" type="slidenum">
              <a:rPr lang="en-US"/>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p:spPr>
      </p:sp>
      <p:sp>
        <p:nvSpPr>
          <p:cNvPr id="2048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20484" name="Slide Number Placeholder 3"/>
          <p:cNvSpPr>
            <a:spLocks noGrp="1"/>
          </p:cNvSpPr>
          <p:nvPr>
            <p:ph type="sldNum" sz="quarter" idx="5"/>
          </p:nvPr>
        </p:nvSpPr>
        <p:spPr bwMode="auto">
          <a:noFill/>
          <a:ln>
            <a:miter lim="800000"/>
            <a:headEnd/>
            <a:tailEnd/>
          </a:ln>
        </p:spPr>
        <p:txBody>
          <a:bodyPr/>
          <a:lstStyle/>
          <a:p>
            <a:fld id="{72E7BF21-554E-4FB9-B2AB-688DBFC25818}" type="slidenum">
              <a:rPr lang="en-US"/>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DC84B2B-6E72-4B93-BB24-8D4D045F723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54DA689-5002-42EA-B652-0A2820FC2F8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E375879A-20E8-4169-A3E9-7D66134885D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0204E671-64CE-448F-825F-92F2C49EB561}"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endParaRPr lang="en-US"/>
          </a:p>
        </p:txBody>
      </p:sp>
      <p:sp>
        <p:nvSpPr>
          <p:cNvPr id="5" name="Rectangle 5"/>
          <p:cNvSpPr>
            <a:spLocks noGrp="1" noChangeArrowheads="1"/>
          </p:cNvSpPr>
          <p:nvPr>
            <p:ph type="ftr" sz="quarter" idx="11"/>
          </p:nvPr>
        </p:nvSpPr>
        <p:spPr>
          <a:ln/>
        </p:spPr>
        <p:txBody>
          <a:bodyPr/>
          <a:lstStyle>
            <a:lvl1pPr>
              <a:defRPr/>
            </a:lvl1pPr>
          </a:lstStyle>
          <a:p>
            <a:endParaRPr lang="en-US"/>
          </a:p>
        </p:txBody>
      </p:sp>
      <p:sp>
        <p:nvSpPr>
          <p:cNvPr id="6" name="Rectangle 6"/>
          <p:cNvSpPr>
            <a:spLocks noGrp="1" noChangeArrowheads="1"/>
          </p:cNvSpPr>
          <p:nvPr>
            <p:ph type="sldNum" sz="quarter" idx="12"/>
          </p:nvPr>
        </p:nvSpPr>
        <p:spPr>
          <a:ln/>
        </p:spPr>
        <p:txBody>
          <a:bodyPr/>
          <a:lstStyle>
            <a:lvl1pPr>
              <a:defRPr/>
            </a:lvl1pPr>
          </a:lstStyle>
          <a:p>
            <a:fld id="{630AB825-CCBE-4CF1-B64D-6D707C37914F}"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3810000" cy="4724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0D982AF7-52DB-4463-9D17-15BAB554393C}"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endParaRPr lang="en-US"/>
          </a:p>
        </p:txBody>
      </p:sp>
      <p:sp>
        <p:nvSpPr>
          <p:cNvPr id="8" name="Rectangle 5"/>
          <p:cNvSpPr>
            <a:spLocks noGrp="1" noChangeArrowheads="1"/>
          </p:cNvSpPr>
          <p:nvPr>
            <p:ph type="ftr" sz="quarter" idx="11"/>
          </p:nvPr>
        </p:nvSpPr>
        <p:spPr>
          <a:ln/>
        </p:spPr>
        <p:txBody>
          <a:bodyPr/>
          <a:lstStyle>
            <a:lvl1pPr>
              <a:defRPr/>
            </a:lvl1pPr>
          </a:lstStyle>
          <a:p>
            <a:endParaRPr lang="en-US"/>
          </a:p>
        </p:txBody>
      </p:sp>
      <p:sp>
        <p:nvSpPr>
          <p:cNvPr id="9" name="Rectangle 6"/>
          <p:cNvSpPr>
            <a:spLocks noGrp="1" noChangeArrowheads="1"/>
          </p:cNvSpPr>
          <p:nvPr>
            <p:ph type="sldNum" sz="quarter" idx="12"/>
          </p:nvPr>
        </p:nvSpPr>
        <p:spPr>
          <a:ln/>
        </p:spPr>
        <p:txBody>
          <a:bodyPr/>
          <a:lstStyle>
            <a:lvl1pPr>
              <a:defRPr/>
            </a:lvl1pPr>
          </a:lstStyle>
          <a:p>
            <a:fld id="{B78A7F0B-12D8-4CC8-80B4-8E521716856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endParaRPr lang="en-US"/>
          </a:p>
        </p:txBody>
      </p:sp>
      <p:sp>
        <p:nvSpPr>
          <p:cNvPr id="4" name="Rectangle 5"/>
          <p:cNvSpPr>
            <a:spLocks noGrp="1" noChangeArrowheads="1"/>
          </p:cNvSpPr>
          <p:nvPr>
            <p:ph type="ftr" sz="quarter" idx="11"/>
          </p:nvPr>
        </p:nvSpPr>
        <p:spPr>
          <a:ln/>
        </p:spPr>
        <p:txBody>
          <a:bodyPr/>
          <a:lstStyle>
            <a:lvl1pPr>
              <a:defRPr/>
            </a:lvl1pPr>
          </a:lstStyle>
          <a:p>
            <a:endParaRPr lang="en-US"/>
          </a:p>
        </p:txBody>
      </p:sp>
      <p:sp>
        <p:nvSpPr>
          <p:cNvPr id="5" name="Rectangle 6"/>
          <p:cNvSpPr>
            <a:spLocks noGrp="1" noChangeArrowheads="1"/>
          </p:cNvSpPr>
          <p:nvPr>
            <p:ph type="sldNum" sz="quarter" idx="12"/>
          </p:nvPr>
        </p:nvSpPr>
        <p:spPr>
          <a:ln/>
        </p:spPr>
        <p:txBody>
          <a:bodyPr/>
          <a:lstStyle>
            <a:lvl1pPr>
              <a:defRPr/>
            </a:lvl1pPr>
          </a:lstStyle>
          <a:p>
            <a:fld id="{6505DE07-7AC8-48B3-A0C6-D6744A1406E2}"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p>
        </p:txBody>
      </p:sp>
      <p:sp>
        <p:nvSpPr>
          <p:cNvPr id="3" name="Rectangle 5"/>
          <p:cNvSpPr>
            <a:spLocks noGrp="1" noChangeArrowheads="1"/>
          </p:cNvSpPr>
          <p:nvPr>
            <p:ph type="ftr" sz="quarter" idx="11"/>
          </p:nvPr>
        </p:nvSpPr>
        <p:spPr>
          <a:ln/>
        </p:spPr>
        <p:txBody>
          <a:bodyPr/>
          <a:lstStyle>
            <a:lvl1pPr>
              <a:defRPr/>
            </a:lvl1pPr>
          </a:lstStyle>
          <a:p>
            <a:endParaRPr lang="en-US"/>
          </a:p>
        </p:txBody>
      </p:sp>
      <p:sp>
        <p:nvSpPr>
          <p:cNvPr id="4" name="Rectangle 6"/>
          <p:cNvSpPr>
            <a:spLocks noGrp="1" noChangeArrowheads="1"/>
          </p:cNvSpPr>
          <p:nvPr>
            <p:ph type="sldNum" sz="quarter" idx="12"/>
          </p:nvPr>
        </p:nvSpPr>
        <p:spPr>
          <a:ln/>
        </p:spPr>
        <p:txBody>
          <a:bodyPr/>
          <a:lstStyle>
            <a:lvl1pPr>
              <a:defRPr/>
            </a:lvl1pPr>
          </a:lstStyle>
          <a:p>
            <a:fld id="{7A4241C7-9D55-48D2-8AC1-73E0DBB8DB7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7B79C166-887B-4015-BD9E-BEBACFEB1BC3}"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endParaRPr lang="en-US"/>
          </a:p>
        </p:txBody>
      </p:sp>
      <p:sp>
        <p:nvSpPr>
          <p:cNvPr id="6" name="Rectangle 5"/>
          <p:cNvSpPr>
            <a:spLocks noGrp="1" noChangeArrowheads="1"/>
          </p:cNvSpPr>
          <p:nvPr>
            <p:ph type="ftr" sz="quarter" idx="11"/>
          </p:nvPr>
        </p:nvSpPr>
        <p:spPr>
          <a:ln/>
        </p:spPr>
        <p:txBody>
          <a:bodyPr/>
          <a:lstStyle>
            <a:lvl1pPr>
              <a:defRPr/>
            </a:lvl1pPr>
          </a:lstStyle>
          <a:p>
            <a:endParaRPr lang="en-US"/>
          </a:p>
        </p:txBody>
      </p:sp>
      <p:sp>
        <p:nvSpPr>
          <p:cNvPr id="7" name="Rectangle 6"/>
          <p:cNvSpPr>
            <a:spLocks noGrp="1" noChangeArrowheads="1"/>
          </p:cNvSpPr>
          <p:nvPr>
            <p:ph type="sldNum" sz="quarter" idx="12"/>
          </p:nvPr>
        </p:nvSpPr>
        <p:spPr>
          <a:ln/>
        </p:spPr>
        <p:txBody>
          <a:bodyPr/>
          <a:lstStyle>
            <a:lvl1pPr>
              <a:defRPr/>
            </a:lvl1pPr>
          </a:lstStyle>
          <a:p>
            <a:fld id="{B5C30885-92A6-4DED-95F9-598E0CD1591C}"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371600"/>
            <a:ext cx="77724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042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endParaRPr lang="en-US"/>
          </a:p>
        </p:txBody>
      </p:sp>
      <p:sp>
        <p:nvSpPr>
          <p:cNvPr id="6042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endParaRPr lang="en-US"/>
          </a:p>
        </p:txBody>
      </p:sp>
      <p:sp>
        <p:nvSpPr>
          <p:cNvPr id="6042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fld id="{68ED4117-42E0-4D76-90AB-4C911527FC3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eaLnBrk="1" fontAlgn="base" hangingPunct="1">
        <a:spcBef>
          <a:spcPct val="0"/>
        </a:spcBef>
        <a:spcAft>
          <a:spcPct val="0"/>
        </a:spcAft>
        <a:defRPr sz="3200">
          <a:solidFill>
            <a:schemeClr val="tx2"/>
          </a:solidFill>
          <a:latin typeface="Arial" charset="0"/>
        </a:defRPr>
      </a:lvl6pPr>
      <a:lvl7pPr marL="914400" algn="ctr" rtl="0" eaLnBrk="1" fontAlgn="base" hangingPunct="1">
        <a:spcBef>
          <a:spcPct val="0"/>
        </a:spcBef>
        <a:spcAft>
          <a:spcPct val="0"/>
        </a:spcAft>
        <a:defRPr sz="3200">
          <a:solidFill>
            <a:schemeClr val="tx2"/>
          </a:solidFill>
          <a:latin typeface="Arial" charset="0"/>
        </a:defRPr>
      </a:lvl7pPr>
      <a:lvl8pPr marL="1371600" algn="ctr" rtl="0" eaLnBrk="1" fontAlgn="base" hangingPunct="1">
        <a:spcBef>
          <a:spcPct val="0"/>
        </a:spcBef>
        <a:spcAft>
          <a:spcPct val="0"/>
        </a:spcAft>
        <a:defRPr sz="3200">
          <a:solidFill>
            <a:schemeClr val="tx2"/>
          </a:solidFill>
          <a:latin typeface="Arial" charset="0"/>
        </a:defRPr>
      </a:lvl8pPr>
      <a:lvl9pPr marL="1828800" algn="ctr" rtl="0" eaLnBrk="1" fontAlgn="base" hangingPunct="1">
        <a:spcBef>
          <a:spcPct val="0"/>
        </a:spcBef>
        <a:spcAft>
          <a:spcPct val="0"/>
        </a:spcAft>
        <a:defRPr sz="32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rgbClr val="FF0000"/>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lstStyle/>
          <a:p>
            <a:pPr eaLnBrk="1" hangingPunct="1"/>
            <a:r>
              <a:rPr lang="en-US" smtClean="0"/>
              <a:t>Unix Domain Protocols</a:t>
            </a:r>
          </a:p>
        </p:txBody>
      </p:sp>
      <p:sp>
        <p:nvSpPr>
          <p:cNvPr id="2051" name="Content Placeholder 2"/>
          <p:cNvSpPr>
            <a:spLocks noGrp="1"/>
          </p:cNvSpPr>
          <p:nvPr>
            <p:ph idx="1"/>
          </p:nvPr>
        </p:nvSpPr>
        <p:spPr>
          <a:xfrm>
            <a:off x="685800" y="1524000"/>
            <a:ext cx="7772400" cy="4572000"/>
          </a:xfrm>
        </p:spPr>
        <p:txBody>
          <a:bodyPr/>
          <a:lstStyle/>
          <a:p>
            <a:r>
              <a:rPr lang="en-US" smtClean="0"/>
              <a:t>Unix domain socket address structure</a:t>
            </a:r>
          </a:p>
          <a:p>
            <a:r>
              <a:rPr lang="en-US" smtClean="0"/>
              <a:t>Unix domain socket client-server</a:t>
            </a:r>
          </a:p>
          <a:p>
            <a:r>
              <a:rPr lang="en-US" smtClean="0"/>
              <a:t>Descriptor passing with Unix domain socket</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Readings</a:t>
            </a:r>
          </a:p>
          <a:p>
            <a:pPr lvl="1" eaLnBrk="1" hangingPunct="1"/>
            <a:r>
              <a:rPr lang="en-US" smtClean="0"/>
              <a:t>UNP Sections 14.4 and 14.5, Ch15</a:t>
            </a:r>
          </a:p>
        </p:txBody>
      </p:sp>
      <p:sp>
        <p:nvSpPr>
          <p:cNvPr id="4" name="Slide Number Placeholder 3"/>
          <p:cNvSpPr>
            <a:spLocks noGrp="1"/>
          </p:cNvSpPr>
          <p:nvPr>
            <p:ph type="sldNum" sz="quarter" idx="12"/>
          </p:nvPr>
        </p:nvSpPr>
        <p:spPr/>
        <p:txBody>
          <a:bodyPr/>
          <a:lstStyle/>
          <a:p>
            <a:fld id="{496C93F9-CCA8-45FC-852B-42C422827AA2}" type="slidenum">
              <a:rPr lang="en-US"/>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85800" y="228600"/>
            <a:ext cx="7772400" cy="609600"/>
          </a:xfrm>
        </p:spPr>
        <p:txBody>
          <a:bodyPr/>
          <a:lstStyle/>
          <a:p>
            <a:r>
              <a:rPr lang="en-US" smtClean="0"/>
              <a:t>recvmsg and sendmsg Functions</a:t>
            </a:r>
          </a:p>
        </p:txBody>
      </p:sp>
      <p:sp>
        <p:nvSpPr>
          <p:cNvPr id="11267" name="Content Placeholder 2"/>
          <p:cNvSpPr>
            <a:spLocks noGrp="1"/>
          </p:cNvSpPr>
          <p:nvPr>
            <p:ph idx="1"/>
          </p:nvPr>
        </p:nvSpPr>
        <p:spPr/>
        <p:txBody>
          <a:bodyPr/>
          <a:lstStyle/>
          <a:p>
            <a:endParaRPr lang="en-US" smtClean="0"/>
          </a:p>
          <a:p>
            <a:endParaRPr lang="en-US" smtClean="0"/>
          </a:p>
          <a:p>
            <a:endParaRPr lang="en-US" smtClean="0"/>
          </a:p>
          <a:p>
            <a:endParaRPr lang="en-US" smtClean="0"/>
          </a:p>
          <a:p>
            <a:endParaRPr lang="en-US" smtClean="0"/>
          </a:p>
          <a:p>
            <a:endParaRPr lang="en-US" smtClean="0"/>
          </a:p>
        </p:txBody>
      </p:sp>
      <p:sp>
        <p:nvSpPr>
          <p:cNvPr id="4" name="Slide Number Placeholder 3"/>
          <p:cNvSpPr>
            <a:spLocks noGrp="1"/>
          </p:cNvSpPr>
          <p:nvPr>
            <p:ph type="sldNum" sz="quarter" idx="12"/>
          </p:nvPr>
        </p:nvSpPr>
        <p:spPr/>
        <p:txBody>
          <a:bodyPr/>
          <a:lstStyle/>
          <a:p>
            <a:fld id="{BB00ED70-A170-4B72-B3CC-9942C7973A95}" type="slidenum">
              <a:rPr lang="en-US"/>
              <a:pPr/>
              <a:t>10</a:t>
            </a:fld>
            <a:endParaRPr lang="en-US"/>
          </a:p>
        </p:txBody>
      </p:sp>
      <p:sp>
        <p:nvSpPr>
          <p:cNvPr id="11269" name="TextBox 4"/>
          <p:cNvSpPr txBox="1">
            <a:spLocks noChangeArrowheads="1"/>
          </p:cNvSpPr>
          <p:nvPr/>
        </p:nvSpPr>
        <p:spPr bwMode="auto">
          <a:xfrm>
            <a:off x="838200" y="1143000"/>
            <a:ext cx="7467600" cy="4524375"/>
          </a:xfrm>
          <a:prstGeom prst="rect">
            <a:avLst/>
          </a:prstGeom>
          <a:noFill/>
          <a:ln w="9525">
            <a:noFill/>
            <a:miter lim="800000"/>
            <a:headEnd/>
            <a:tailEnd/>
          </a:ln>
        </p:spPr>
        <p:txBody>
          <a:bodyPr>
            <a:spAutoFit/>
          </a:bodyPr>
          <a:lstStyle/>
          <a:p>
            <a:r>
              <a:rPr lang="en-US" sz="1600" b="1">
                <a:solidFill>
                  <a:schemeClr val="accent2"/>
                </a:solidFill>
                <a:latin typeface="Courier New" pitchFamily="49" charset="0"/>
                <a:cs typeface="Courier New" pitchFamily="49" charset="0"/>
              </a:rPr>
              <a:t>#include &lt;sys/socket.h&gt;</a:t>
            </a:r>
          </a:p>
          <a:p>
            <a:r>
              <a:rPr lang="en-US" sz="1600" b="1">
                <a:solidFill>
                  <a:schemeClr val="accent2"/>
                </a:solidFill>
                <a:latin typeface="Courier New" pitchFamily="49" charset="0"/>
                <a:cs typeface="Courier New" pitchFamily="49" charset="0"/>
              </a:rPr>
              <a:t>ssize_t recvmsg(int sockfd, struct msghdr *msg, int flags);</a:t>
            </a:r>
          </a:p>
          <a:p>
            <a:r>
              <a:rPr lang="en-US" sz="1600" b="1">
                <a:solidFill>
                  <a:schemeClr val="accent2"/>
                </a:solidFill>
                <a:latin typeface="Courier New" pitchFamily="49" charset="0"/>
                <a:cs typeface="Courier New" pitchFamily="49" charset="0"/>
              </a:rPr>
              <a:t>ssize_t sendmsg(int sockfd, struct msghdr *msg, int flags);</a:t>
            </a:r>
          </a:p>
          <a:p>
            <a:endParaRPr lang="en-US" sz="1600" b="1">
              <a:solidFill>
                <a:schemeClr val="accent2"/>
              </a:solidFill>
              <a:latin typeface="Courier New" pitchFamily="49" charset="0"/>
              <a:cs typeface="Courier New" pitchFamily="49" charset="0"/>
            </a:endParaRPr>
          </a:p>
          <a:p>
            <a:r>
              <a:rPr lang="en-US" sz="1600" b="1">
                <a:solidFill>
                  <a:schemeClr val="accent2"/>
                </a:solidFill>
                <a:latin typeface="Courier New" pitchFamily="49" charset="0"/>
                <a:cs typeface="Courier New" pitchFamily="49" charset="0"/>
              </a:rPr>
              <a:t>struct msghdr {</a:t>
            </a:r>
          </a:p>
          <a:p>
            <a:r>
              <a:rPr lang="en-US" sz="1600" b="1">
                <a:solidFill>
                  <a:schemeClr val="accent2"/>
                </a:solidFill>
                <a:latin typeface="Courier New" pitchFamily="49" charset="0"/>
                <a:cs typeface="Courier New" pitchFamily="49" charset="0"/>
              </a:rPr>
              <a:t>	void 		*msg_name; //protocol address</a:t>
            </a:r>
          </a:p>
          <a:p>
            <a:r>
              <a:rPr lang="en-US" sz="1600" b="1">
                <a:solidFill>
                  <a:schemeClr val="accent2"/>
                </a:solidFill>
                <a:latin typeface="Courier New" pitchFamily="49" charset="0"/>
                <a:cs typeface="Courier New" pitchFamily="49" charset="0"/>
              </a:rPr>
              <a:t>	socklen_t	msg_namelen;</a:t>
            </a:r>
          </a:p>
          <a:p>
            <a:r>
              <a:rPr lang="en-US" sz="1600" b="1">
                <a:solidFill>
                  <a:schemeClr val="accent2"/>
                </a:solidFill>
                <a:latin typeface="Courier New" pitchFamily="49" charset="0"/>
                <a:cs typeface="Courier New" pitchFamily="49" charset="0"/>
              </a:rPr>
              <a:t>	struct iovec 	*msg_iov; // array to hold data</a:t>
            </a:r>
          </a:p>
          <a:p>
            <a:r>
              <a:rPr lang="en-US" sz="1600" b="1">
                <a:solidFill>
                  <a:schemeClr val="accent2"/>
                </a:solidFill>
                <a:latin typeface="Courier New" pitchFamily="49" charset="0"/>
                <a:cs typeface="Courier New" pitchFamily="49" charset="0"/>
              </a:rPr>
              <a:t>	int 		msg_iovlen;</a:t>
            </a:r>
          </a:p>
          <a:p>
            <a:r>
              <a:rPr lang="en-US" sz="1600" b="1">
                <a:solidFill>
                  <a:schemeClr val="accent2"/>
                </a:solidFill>
                <a:latin typeface="Courier New" pitchFamily="49" charset="0"/>
                <a:cs typeface="Courier New" pitchFamily="49" charset="0"/>
              </a:rPr>
              <a:t>	void 		*msg_control; // ancillary data</a:t>
            </a:r>
          </a:p>
          <a:p>
            <a:r>
              <a:rPr lang="en-US" sz="1600" b="1">
                <a:solidFill>
                  <a:schemeClr val="accent2"/>
                </a:solidFill>
                <a:latin typeface="Courier New" pitchFamily="49" charset="0"/>
                <a:cs typeface="Courier New" pitchFamily="49" charset="0"/>
              </a:rPr>
              <a:t>				// link to cmsghdr struct</a:t>
            </a:r>
          </a:p>
          <a:p>
            <a:r>
              <a:rPr lang="en-US" sz="1600" b="1">
                <a:solidFill>
                  <a:schemeClr val="accent2"/>
                </a:solidFill>
                <a:latin typeface="Courier New" pitchFamily="49" charset="0"/>
                <a:cs typeface="Courier New" pitchFamily="49" charset="0"/>
              </a:rPr>
              <a:t>	socklen_t	msg_controllen;</a:t>
            </a:r>
          </a:p>
          <a:p>
            <a:r>
              <a:rPr lang="en-US" sz="1600" b="1">
                <a:solidFill>
                  <a:schemeClr val="accent2"/>
                </a:solidFill>
                <a:latin typeface="Courier New" pitchFamily="49" charset="0"/>
                <a:cs typeface="Courier New" pitchFamily="49" charset="0"/>
              </a:rPr>
              <a:t>	int		msg_flags;</a:t>
            </a:r>
          </a:p>
          <a:p>
            <a:r>
              <a:rPr lang="en-US" sz="1600" b="1">
                <a:solidFill>
                  <a:schemeClr val="accent2"/>
                </a:solidFill>
                <a:latin typeface="Courier New" pitchFamily="49" charset="0"/>
                <a:cs typeface="Courier New" pitchFamily="49" charset="0"/>
              </a:rPr>
              <a:t>};</a:t>
            </a:r>
          </a:p>
          <a:p>
            <a:r>
              <a:rPr lang="en-US" sz="1600" b="1">
                <a:solidFill>
                  <a:schemeClr val="accent2"/>
                </a:solidFill>
                <a:latin typeface="Courier New" pitchFamily="49" charset="0"/>
                <a:cs typeface="Courier New" pitchFamily="49" charset="0"/>
              </a:rPr>
              <a:t>struct iovec {</a:t>
            </a:r>
          </a:p>
          <a:p>
            <a:r>
              <a:rPr lang="en-US" sz="1600" b="1">
                <a:solidFill>
                  <a:schemeClr val="accent2"/>
                </a:solidFill>
                <a:latin typeface="Courier New" pitchFamily="49" charset="0"/>
                <a:cs typeface="Courier New" pitchFamily="49" charset="0"/>
              </a:rPr>
              <a:t>	void	*iov_base; // starting address of buffer</a:t>
            </a:r>
          </a:p>
          <a:p>
            <a:r>
              <a:rPr lang="en-US" sz="1600" b="1">
                <a:solidFill>
                  <a:schemeClr val="accent2"/>
                </a:solidFill>
                <a:latin typeface="Courier New" pitchFamily="49" charset="0"/>
                <a:cs typeface="Courier New" pitchFamily="49" charset="0"/>
              </a:rPr>
              <a:t>	size_t	iov_len; // size of buffer</a:t>
            </a:r>
          </a:p>
          <a:p>
            <a:r>
              <a:rPr lang="en-US" sz="1600" b="1">
                <a:solidFill>
                  <a:schemeClr val="accent2"/>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smtClean="0"/>
              <a:t>Control Message Header</a:t>
            </a:r>
          </a:p>
        </p:txBody>
      </p:sp>
      <p:sp>
        <p:nvSpPr>
          <p:cNvPr id="12291" name="Content Placeholder 2"/>
          <p:cNvSpPr>
            <a:spLocks noGrp="1"/>
          </p:cNvSpPr>
          <p:nvPr>
            <p:ph idx="1"/>
          </p:nvPr>
        </p:nvSpPr>
        <p:spPr>
          <a:xfrm>
            <a:off x="685800" y="3352800"/>
            <a:ext cx="7772400" cy="2743200"/>
          </a:xfrm>
        </p:spPr>
        <p:txBody>
          <a:bodyPr/>
          <a:lstStyle/>
          <a:p>
            <a:r>
              <a:rPr lang="en-US" smtClean="0"/>
              <a:t>A number of macros provided to access cmsghdr from msghdr</a:t>
            </a:r>
          </a:p>
          <a:p>
            <a:pPr lvl="1"/>
            <a:r>
              <a:rPr lang="en-US" smtClean="0"/>
              <a:t>struct cmsghdr *CMSG_FIRSTHDR(struct msghdr *) </a:t>
            </a:r>
          </a:p>
          <a:p>
            <a:pPr lvl="1"/>
            <a:r>
              <a:rPr lang="en-US" smtClean="0"/>
              <a:t>struct cmsghdr *CMSG_NXTHDR(struct msghdr *, struct cmsghdr*) </a:t>
            </a:r>
          </a:p>
          <a:p>
            <a:pPr lvl="1"/>
            <a:r>
              <a:rPr lang="en-US" smtClean="0"/>
              <a:t>unsigned char *CMSG_DATA(struct cmsghdr *)</a:t>
            </a:r>
          </a:p>
          <a:p>
            <a:pPr lvl="1"/>
            <a:r>
              <a:rPr lang="en-US" smtClean="0"/>
              <a:t>etc</a:t>
            </a:r>
          </a:p>
        </p:txBody>
      </p:sp>
      <p:sp>
        <p:nvSpPr>
          <p:cNvPr id="4" name="Slide Number Placeholder 3"/>
          <p:cNvSpPr>
            <a:spLocks noGrp="1"/>
          </p:cNvSpPr>
          <p:nvPr>
            <p:ph type="sldNum" sz="quarter" idx="12"/>
          </p:nvPr>
        </p:nvSpPr>
        <p:spPr/>
        <p:txBody>
          <a:bodyPr/>
          <a:lstStyle/>
          <a:p>
            <a:fld id="{0979C1BA-1F54-4D32-8781-27540F518463}" type="slidenum">
              <a:rPr lang="en-US"/>
              <a:pPr/>
              <a:t>11</a:t>
            </a:fld>
            <a:endParaRPr lang="en-US"/>
          </a:p>
        </p:txBody>
      </p:sp>
      <p:sp>
        <p:nvSpPr>
          <p:cNvPr id="12293" name="TextBox 4"/>
          <p:cNvSpPr txBox="1">
            <a:spLocks noChangeArrowheads="1"/>
          </p:cNvSpPr>
          <p:nvPr/>
        </p:nvSpPr>
        <p:spPr bwMode="auto">
          <a:xfrm>
            <a:off x="609600" y="1219200"/>
            <a:ext cx="7642225" cy="2124075"/>
          </a:xfrm>
          <a:prstGeom prst="rect">
            <a:avLst/>
          </a:prstGeom>
          <a:noFill/>
          <a:ln w="9525">
            <a:noFill/>
            <a:miter lim="800000"/>
            <a:headEnd/>
            <a:tailEnd/>
          </a:ln>
        </p:spPr>
        <p:txBody>
          <a:bodyPr wrap="none">
            <a:spAutoFit/>
          </a:bodyPr>
          <a:lstStyle/>
          <a:p>
            <a:r>
              <a:rPr lang="en-US" sz="1800" b="1">
                <a:solidFill>
                  <a:schemeClr val="accent2"/>
                </a:solidFill>
                <a:latin typeface="Courier New" pitchFamily="49" charset="0"/>
                <a:cs typeface="Courier New" pitchFamily="49" charset="0"/>
              </a:rPr>
              <a:t>struct cmsghdr {</a:t>
            </a:r>
          </a:p>
          <a:p>
            <a:r>
              <a:rPr lang="en-US" sz="1800" b="1">
                <a:solidFill>
                  <a:schemeClr val="accent2"/>
                </a:solidFill>
                <a:latin typeface="Courier New" pitchFamily="49" charset="0"/>
                <a:cs typeface="Courier New" pitchFamily="49" charset="0"/>
              </a:rPr>
              <a:t>	socklen_t	cmsg_len; // length in bytes</a:t>
            </a:r>
          </a:p>
          <a:p>
            <a:r>
              <a:rPr lang="en-US" sz="1800" b="1">
                <a:solidFill>
                  <a:schemeClr val="accent2"/>
                </a:solidFill>
                <a:latin typeface="Courier New" pitchFamily="49" charset="0"/>
                <a:cs typeface="Courier New" pitchFamily="49" charset="0"/>
              </a:rPr>
              <a:t>	int		cmsg_level; // socket option level</a:t>
            </a:r>
          </a:p>
          <a:p>
            <a:r>
              <a:rPr lang="en-US" sz="1800" b="1">
                <a:solidFill>
                  <a:schemeClr val="accent2"/>
                </a:solidFill>
                <a:latin typeface="Courier New" pitchFamily="49" charset="0"/>
                <a:cs typeface="Courier New" pitchFamily="49" charset="0"/>
              </a:rPr>
              <a:t>	int 		cmsg_type; // socket option type</a:t>
            </a:r>
          </a:p>
          <a:p>
            <a:r>
              <a:rPr lang="en-US" sz="1800" b="1">
                <a:solidFill>
                  <a:schemeClr val="accent2"/>
                </a:solidFill>
                <a:latin typeface="Courier New" pitchFamily="49" charset="0"/>
                <a:cs typeface="Courier New" pitchFamily="49" charset="0"/>
              </a:rPr>
              <a:t>	// followed by unsigned char cmsg_data[]</a:t>
            </a:r>
          </a:p>
          <a:p>
            <a:r>
              <a:rPr lang="en-US" sz="1800" b="1">
                <a:solidFill>
                  <a:schemeClr val="accent2"/>
                </a:solidFill>
                <a:latin typeface="Courier New" pitchFamily="49" charset="0"/>
                <a:cs typeface="Courier New" pitchFamily="49" charset="0"/>
              </a:rPr>
              <a:t>};</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smtClean="0"/>
              <a:t>Passing </a:t>
            </a:r>
            <a:r>
              <a:rPr lang="en-US" dirty="0" smtClean="0"/>
              <a:t>Descriptor</a:t>
            </a:r>
            <a:endParaRPr lang="en-US" dirty="0" smtClean="0"/>
          </a:p>
        </p:txBody>
      </p:sp>
      <p:sp>
        <p:nvSpPr>
          <p:cNvPr id="13315" name="Content Placeholder 2"/>
          <p:cNvSpPr>
            <a:spLocks noGrp="1"/>
          </p:cNvSpPr>
          <p:nvPr>
            <p:ph idx="1"/>
          </p:nvPr>
        </p:nvSpPr>
        <p:spPr/>
        <p:txBody>
          <a:bodyPr/>
          <a:lstStyle/>
          <a:p>
            <a:r>
              <a:rPr lang="en-US" dirty="0" smtClean="0"/>
              <a:t>Goal: passing open file descriptor in the kernel (process file descriptor entries are used to reference to the kernel entry).</a:t>
            </a:r>
            <a:endParaRPr lang="en-US" dirty="0" smtClean="0"/>
          </a:p>
          <a:p>
            <a:pPr lvl="1"/>
            <a:r>
              <a:rPr lang="en-US" dirty="0" smtClean="0"/>
              <a:t>Create a UNIX domain socket</a:t>
            </a:r>
          </a:p>
          <a:p>
            <a:pPr lvl="1"/>
            <a:r>
              <a:rPr lang="en-US" dirty="0" smtClean="0"/>
              <a:t>Send open the descriptor with open, pipe etc (get the reference)</a:t>
            </a:r>
          </a:p>
          <a:p>
            <a:pPr lvl="1"/>
            <a:r>
              <a:rPr lang="en-US" dirty="0" smtClean="0"/>
              <a:t>Send process build </a:t>
            </a:r>
            <a:r>
              <a:rPr lang="en-US" dirty="0" err="1" smtClean="0"/>
              <a:t>msghdr</a:t>
            </a:r>
            <a:r>
              <a:rPr lang="en-US" dirty="0" smtClean="0"/>
              <a:t> structure containing the descriptor to pass (using the reference), and call </a:t>
            </a:r>
            <a:r>
              <a:rPr lang="en-US" dirty="0" err="1" smtClean="0"/>
              <a:t>sendmsg</a:t>
            </a:r>
            <a:endParaRPr lang="en-US" dirty="0" smtClean="0"/>
          </a:p>
          <a:p>
            <a:pPr lvl="1"/>
            <a:r>
              <a:rPr lang="en-US" dirty="0" smtClean="0"/>
              <a:t>Receiving process call </a:t>
            </a:r>
            <a:r>
              <a:rPr lang="en-US" dirty="0" err="1" smtClean="0"/>
              <a:t>recvmsg</a:t>
            </a:r>
            <a:r>
              <a:rPr lang="en-US" dirty="0" smtClean="0"/>
              <a:t> to receive the descriptor on the domain socket (the reference can be different, but the kernel open file entry would be the same).</a:t>
            </a:r>
          </a:p>
        </p:txBody>
      </p:sp>
      <p:sp>
        <p:nvSpPr>
          <p:cNvPr id="4" name="Slide Number Placeholder 3"/>
          <p:cNvSpPr>
            <a:spLocks noGrp="1"/>
          </p:cNvSpPr>
          <p:nvPr>
            <p:ph type="sldNum" sz="quarter" idx="12"/>
          </p:nvPr>
        </p:nvSpPr>
        <p:spPr/>
        <p:txBody>
          <a:bodyPr/>
          <a:lstStyle/>
          <a:p>
            <a:fld id="{B7718B8B-6A48-4B43-B570-FB298BD291D6}" type="slidenum">
              <a:rPr lang="en-US"/>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Passing Descriptor Example</a:t>
            </a:r>
          </a:p>
        </p:txBody>
      </p:sp>
      <p:sp>
        <p:nvSpPr>
          <p:cNvPr id="13315" name="Content Placeholder 2"/>
          <p:cNvSpPr>
            <a:spLocks noGrp="1"/>
          </p:cNvSpPr>
          <p:nvPr>
            <p:ph idx="1"/>
          </p:nvPr>
        </p:nvSpPr>
        <p:spPr/>
        <p:txBody>
          <a:bodyPr/>
          <a:lstStyle/>
          <a:p>
            <a:r>
              <a:rPr lang="en-US" smtClean="0"/>
              <a:t>Example5.c</a:t>
            </a:r>
          </a:p>
          <a:p>
            <a:pPr lvl="1"/>
            <a:r>
              <a:rPr lang="en-US" smtClean="0"/>
              <a:t>Waiting for incoming request to open a specified file</a:t>
            </a:r>
          </a:p>
          <a:p>
            <a:pPr lvl="1"/>
            <a:r>
              <a:rPr lang="en-US" smtClean="0"/>
              <a:t>After opening the file, send back the file descriptor</a:t>
            </a:r>
          </a:p>
          <a:p>
            <a:pPr lvl="1"/>
            <a:endParaRPr lang="en-US" smtClean="0"/>
          </a:p>
          <a:p>
            <a:pPr lvl="1"/>
            <a:endParaRPr lang="en-US" smtClean="0"/>
          </a:p>
          <a:p>
            <a:r>
              <a:rPr lang="en-US" smtClean="0"/>
              <a:t>Example6.c</a:t>
            </a:r>
          </a:p>
          <a:p>
            <a:pPr lvl="1"/>
            <a:r>
              <a:rPr lang="en-US" smtClean="0"/>
              <a:t>Send specified file to server</a:t>
            </a:r>
          </a:p>
          <a:p>
            <a:pPr lvl="1"/>
            <a:r>
              <a:rPr lang="en-US" smtClean="0"/>
              <a:t>After receiving file descriptor returned from server, print the content of the file</a:t>
            </a:r>
          </a:p>
        </p:txBody>
      </p:sp>
      <p:sp>
        <p:nvSpPr>
          <p:cNvPr id="4" name="Slide Number Placeholder 3"/>
          <p:cNvSpPr>
            <a:spLocks noGrp="1"/>
          </p:cNvSpPr>
          <p:nvPr>
            <p:ph type="sldNum" sz="quarter" idx="12"/>
          </p:nvPr>
        </p:nvSpPr>
        <p:spPr/>
        <p:txBody>
          <a:bodyPr/>
          <a:lstStyle/>
          <a:p>
            <a:fld id="{B7718B8B-6A48-4B43-B570-FB298BD291D6}" type="slidenum">
              <a:rPr lang="en-US"/>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Passing Credentials</a:t>
            </a:r>
          </a:p>
        </p:txBody>
      </p:sp>
      <p:sp>
        <p:nvSpPr>
          <p:cNvPr id="14339" name="Content Placeholder 2"/>
          <p:cNvSpPr>
            <a:spLocks noGrp="1"/>
          </p:cNvSpPr>
          <p:nvPr>
            <p:ph idx="1"/>
          </p:nvPr>
        </p:nvSpPr>
        <p:spPr>
          <a:xfrm>
            <a:off x="685800" y="1371600"/>
            <a:ext cx="7772400" cy="1066800"/>
          </a:xfrm>
        </p:spPr>
        <p:txBody>
          <a:bodyPr/>
          <a:lstStyle/>
          <a:p>
            <a:r>
              <a:rPr lang="en-US" smtClean="0"/>
              <a:t>cmsg_level: SOL_SOCKET</a:t>
            </a:r>
          </a:p>
          <a:p>
            <a:r>
              <a:rPr lang="en-US" smtClean="0"/>
              <a:t>cmsg_type: SCM_CREDS</a:t>
            </a:r>
          </a:p>
        </p:txBody>
      </p:sp>
      <p:sp>
        <p:nvSpPr>
          <p:cNvPr id="4" name="Slide Number Placeholder 3"/>
          <p:cNvSpPr>
            <a:spLocks noGrp="1"/>
          </p:cNvSpPr>
          <p:nvPr>
            <p:ph type="sldNum" sz="quarter" idx="12"/>
          </p:nvPr>
        </p:nvSpPr>
        <p:spPr/>
        <p:txBody>
          <a:bodyPr/>
          <a:lstStyle/>
          <a:p>
            <a:fld id="{4BD5D2ED-B198-4DDF-83BA-639C544CB24A}" type="slidenum">
              <a:rPr lang="en-US"/>
              <a:pPr/>
              <a:t>14</a:t>
            </a:fld>
            <a:endParaRPr lang="en-US"/>
          </a:p>
        </p:txBody>
      </p:sp>
      <p:sp>
        <p:nvSpPr>
          <p:cNvPr id="14341" name="TextBox 4"/>
          <p:cNvSpPr txBox="1">
            <a:spLocks noChangeArrowheads="1"/>
          </p:cNvSpPr>
          <p:nvPr/>
        </p:nvSpPr>
        <p:spPr bwMode="auto">
          <a:xfrm>
            <a:off x="990600" y="2667000"/>
            <a:ext cx="7035800" cy="2308225"/>
          </a:xfrm>
          <a:prstGeom prst="rect">
            <a:avLst/>
          </a:prstGeom>
          <a:noFill/>
          <a:ln w="9525">
            <a:noFill/>
            <a:miter lim="800000"/>
            <a:headEnd/>
            <a:tailEnd/>
          </a:ln>
        </p:spPr>
        <p:txBody>
          <a:bodyPr wrap="none">
            <a:spAutoFit/>
          </a:bodyPr>
          <a:lstStyle/>
          <a:p>
            <a:r>
              <a:rPr lang="en-US" sz="1800" b="1">
                <a:solidFill>
                  <a:schemeClr val="accent2"/>
                </a:solidFill>
                <a:latin typeface="Courier New" pitchFamily="49" charset="0"/>
                <a:cs typeface="Courier New" pitchFamily="49" charset="0"/>
              </a:rPr>
              <a:t>struct cmsgcred {</a:t>
            </a:r>
          </a:p>
          <a:p>
            <a:r>
              <a:rPr lang="en-US" sz="1800" b="1">
                <a:solidFill>
                  <a:schemeClr val="accent2"/>
                </a:solidFill>
                <a:latin typeface="Courier New" pitchFamily="49" charset="0"/>
                <a:cs typeface="Courier New" pitchFamily="49" charset="0"/>
              </a:rPr>
              <a:t>	pid_t cmcred_pid; // PID of sending process</a:t>
            </a:r>
          </a:p>
          <a:p>
            <a:r>
              <a:rPr lang="en-US" sz="1800" b="1">
                <a:solidFill>
                  <a:schemeClr val="accent2"/>
                </a:solidFill>
                <a:latin typeface="Courier New" pitchFamily="49" charset="0"/>
                <a:cs typeface="Courier New" pitchFamily="49" charset="0"/>
              </a:rPr>
              <a:t>	uid_t cmcred_uid; // real UID</a:t>
            </a:r>
          </a:p>
          <a:p>
            <a:r>
              <a:rPr lang="en-US" sz="1800" b="1">
                <a:solidFill>
                  <a:schemeClr val="accent2"/>
                </a:solidFill>
                <a:latin typeface="Courier New" pitchFamily="49" charset="0"/>
                <a:cs typeface="Courier New" pitchFamily="49" charset="0"/>
              </a:rPr>
              <a:t>	uid_t cmcred_euid; // effective UID</a:t>
            </a:r>
          </a:p>
          <a:p>
            <a:r>
              <a:rPr lang="en-US" sz="1800" b="1">
                <a:solidFill>
                  <a:schemeClr val="accent2"/>
                </a:solidFill>
                <a:latin typeface="Courier New" pitchFamily="49" charset="0"/>
                <a:cs typeface="Courier New" pitchFamily="49" charset="0"/>
              </a:rPr>
              <a:t>	gid_t cmcred_gid; // real GID</a:t>
            </a:r>
          </a:p>
          <a:p>
            <a:r>
              <a:rPr lang="en-US" sz="1800" b="1">
                <a:solidFill>
                  <a:schemeClr val="accent2"/>
                </a:solidFill>
                <a:latin typeface="Courier New" pitchFamily="49" charset="0"/>
                <a:cs typeface="Courier New" pitchFamily="49" charset="0"/>
              </a:rPr>
              <a:t>	short cmcred_ngroups; // num of grps</a:t>
            </a:r>
          </a:p>
          <a:p>
            <a:r>
              <a:rPr lang="en-US" sz="1800" b="1">
                <a:solidFill>
                  <a:schemeClr val="accent2"/>
                </a:solidFill>
                <a:latin typeface="Courier New" pitchFamily="49" charset="0"/>
                <a:cs typeface="Courier New" pitchFamily="49" charset="0"/>
              </a:rPr>
              <a:t>	gid_t cmcred_groups[CMGROUP_MAX];</a:t>
            </a:r>
          </a:p>
          <a:p>
            <a:r>
              <a:rPr lang="en-US" sz="1800" b="1">
                <a:solidFill>
                  <a:schemeClr val="accent2"/>
                </a:solidFill>
                <a:latin typeface="Courier New" pitchFamily="49" charset="0"/>
                <a:cs typeface="Courier New" pitchFamily="49"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85800" y="381000"/>
            <a:ext cx="7772400" cy="914400"/>
          </a:xfrm>
        </p:spPr>
        <p:txBody>
          <a:bodyPr/>
          <a:lstStyle/>
          <a:p>
            <a:r>
              <a:rPr lang="en-US" smtClean="0"/>
              <a:t>Unix Domain Protocols</a:t>
            </a:r>
          </a:p>
        </p:txBody>
      </p:sp>
      <p:sp>
        <p:nvSpPr>
          <p:cNvPr id="3075" name="Rectangle 3"/>
          <p:cNvSpPr>
            <a:spLocks noGrp="1" noChangeArrowheads="1"/>
          </p:cNvSpPr>
          <p:nvPr>
            <p:ph type="body" idx="1"/>
          </p:nvPr>
        </p:nvSpPr>
        <p:spPr>
          <a:xfrm>
            <a:off x="533400" y="1447800"/>
            <a:ext cx="7924800" cy="4419600"/>
          </a:xfrm>
        </p:spPr>
        <p:txBody>
          <a:bodyPr/>
          <a:lstStyle/>
          <a:p>
            <a:r>
              <a:rPr lang="en-US" smtClean="0"/>
              <a:t>Used for client-server communication on a single machine </a:t>
            </a:r>
          </a:p>
          <a:p>
            <a:pPr lvl="1"/>
            <a:r>
              <a:rPr lang="en-US" smtClean="0"/>
              <a:t>Use same API as with regular client-server</a:t>
            </a:r>
          </a:p>
          <a:p>
            <a:pPr lvl="1"/>
            <a:r>
              <a:rPr lang="en-US" smtClean="0"/>
              <a:t>Both stream and datagram sockets are supported</a:t>
            </a:r>
          </a:p>
          <a:p>
            <a:pPr lvl="1"/>
            <a:r>
              <a:rPr lang="en-US" smtClean="0"/>
              <a:t>Local IPC (inter-process communication)</a:t>
            </a:r>
          </a:p>
          <a:p>
            <a:endParaRPr lang="en-US" smtClean="0"/>
          </a:p>
          <a:p>
            <a:r>
              <a:rPr lang="en-US" smtClean="0"/>
              <a:t>Why do we need this?</a:t>
            </a:r>
          </a:p>
          <a:p>
            <a:pPr lvl="1"/>
            <a:r>
              <a:rPr lang="en-US" smtClean="0"/>
              <a:t>Efficiency (faster than TCP/UDP socket on same machine)</a:t>
            </a:r>
          </a:p>
          <a:p>
            <a:pPr lvl="1"/>
            <a:r>
              <a:rPr lang="en-US" smtClean="0"/>
              <a:t>Passing (file) descriptors</a:t>
            </a:r>
          </a:p>
          <a:p>
            <a:pPr lvl="1"/>
            <a:r>
              <a:rPr lang="en-US" smtClean="0"/>
              <a:t>More security checks (passing credentials such as pid)</a:t>
            </a:r>
          </a:p>
        </p:txBody>
      </p:sp>
      <p:sp>
        <p:nvSpPr>
          <p:cNvPr id="4" name="Slide Number Placeholder 3"/>
          <p:cNvSpPr>
            <a:spLocks noGrp="1"/>
          </p:cNvSpPr>
          <p:nvPr>
            <p:ph type="sldNum" sz="quarter" idx="12"/>
          </p:nvPr>
        </p:nvSpPr>
        <p:spPr/>
        <p:txBody>
          <a:bodyPr/>
          <a:lstStyle/>
          <a:p>
            <a:fld id="{B7590EAD-5557-4857-B72B-233F6FEE7015}" type="slidenum">
              <a:rPr lang="en-US"/>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5800" y="381000"/>
            <a:ext cx="7772400" cy="685800"/>
          </a:xfrm>
        </p:spPr>
        <p:txBody>
          <a:bodyPr/>
          <a:lstStyle/>
          <a:p>
            <a:r>
              <a:rPr lang="en-US" smtClean="0"/>
              <a:t>Address Structure</a:t>
            </a:r>
          </a:p>
        </p:txBody>
      </p:sp>
      <p:sp>
        <p:nvSpPr>
          <p:cNvPr id="4099" name="Rectangle 3"/>
          <p:cNvSpPr>
            <a:spLocks noGrp="1" noChangeArrowheads="1"/>
          </p:cNvSpPr>
          <p:nvPr>
            <p:ph type="body" idx="1"/>
          </p:nvPr>
        </p:nvSpPr>
        <p:spPr>
          <a:xfrm>
            <a:off x="685800" y="1371600"/>
            <a:ext cx="7772400" cy="5029200"/>
          </a:xfrm>
        </p:spPr>
        <p:txBody>
          <a:bodyPr/>
          <a:lstStyle/>
          <a:p>
            <a:r>
              <a:rPr lang="en-US" smtClean="0"/>
              <a:t>Open a socket using UNIX domain socket</a:t>
            </a:r>
          </a:p>
          <a:p>
            <a:pPr lvl="1">
              <a:buFontTx/>
              <a:buNone/>
            </a:pPr>
            <a:endParaRPr lang="en-US" b="1" smtClean="0">
              <a:solidFill>
                <a:schemeClr val="accent2"/>
              </a:solidFill>
              <a:latin typeface="Courier New" pitchFamily="49" charset="0"/>
              <a:cs typeface="Courier New" pitchFamily="49" charset="0"/>
            </a:endParaRPr>
          </a:p>
          <a:p>
            <a:pPr lvl="1">
              <a:buFontTx/>
              <a:buNone/>
            </a:pPr>
            <a:r>
              <a:rPr lang="en-US" b="1" smtClean="0">
                <a:solidFill>
                  <a:schemeClr val="accent2"/>
                </a:solidFill>
                <a:latin typeface="Courier New" pitchFamily="49" charset="0"/>
                <a:cs typeface="Courier New" pitchFamily="49" charset="0"/>
              </a:rPr>
              <a:t>socket(AF_LOCAL, SOCK_STREAM, 0)</a:t>
            </a:r>
          </a:p>
          <a:p>
            <a:pPr lvl="1">
              <a:buFontTx/>
              <a:buNone/>
            </a:pPr>
            <a:r>
              <a:rPr lang="en-US" b="1" smtClean="0">
                <a:solidFill>
                  <a:schemeClr val="accent2"/>
                </a:solidFill>
                <a:latin typeface="Courier New" pitchFamily="49" charset="0"/>
                <a:cs typeface="Courier New" pitchFamily="49" charset="0"/>
              </a:rPr>
              <a:t>socket(AF_LOCAL, SOCK_DGRAM, 0)</a:t>
            </a:r>
          </a:p>
          <a:p>
            <a:pPr lvl="1"/>
            <a:r>
              <a:rPr lang="en-US" smtClean="0"/>
              <a:t>AF_LOCAL, AF_UNIX (historical)</a:t>
            </a:r>
          </a:p>
          <a:p>
            <a:endParaRPr lang="en-US" smtClean="0"/>
          </a:p>
          <a:p>
            <a:r>
              <a:rPr lang="en-US" smtClean="0"/>
              <a:t>UNIX domain socket address structure</a:t>
            </a:r>
          </a:p>
          <a:p>
            <a:pPr lvl="1">
              <a:buFontTx/>
              <a:buNone/>
            </a:pPr>
            <a:r>
              <a:rPr lang="en-US" sz="1600" smtClean="0"/>
              <a:t>#include &lt;sys/un.h&gt;</a:t>
            </a:r>
          </a:p>
          <a:p>
            <a:pPr lvl="1">
              <a:buFontTx/>
              <a:buNone/>
            </a:pPr>
            <a:r>
              <a:rPr lang="en-US" sz="1600" smtClean="0"/>
              <a:t>struct sockaddr_un {</a:t>
            </a:r>
          </a:p>
          <a:p>
            <a:pPr lvl="1">
              <a:buFontTx/>
              <a:buNone/>
            </a:pPr>
            <a:r>
              <a:rPr lang="en-US" sz="1600" smtClean="0"/>
              <a:t>    sa_family_t  	sun_family;   /*AF_LOCAL or AF_UNIX */</a:t>
            </a:r>
          </a:p>
          <a:p>
            <a:pPr lvl="1">
              <a:buFontTx/>
              <a:buNone/>
            </a:pPr>
            <a:r>
              <a:rPr lang="en-US" sz="1600" smtClean="0"/>
              <a:t>    char              sun_path[104];    /* null-terminated path name */</a:t>
            </a:r>
          </a:p>
          <a:p>
            <a:pPr lvl="1">
              <a:buFontTx/>
              <a:buNone/>
            </a:pPr>
            <a:r>
              <a:rPr lang="en-US" sz="1600" smtClean="0"/>
              <a:t>}</a:t>
            </a:r>
          </a:p>
        </p:txBody>
      </p:sp>
      <p:sp>
        <p:nvSpPr>
          <p:cNvPr id="4" name="Slide Number Placeholder 3"/>
          <p:cNvSpPr>
            <a:spLocks noGrp="1"/>
          </p:cNvSpPr>
          <p:nvPr>
            <p:ph type="sldNum" sz="quarter" idx="12"/>
          </p:nvPr>
        </p:nvSpPr>
        <p:spPr/>
        <p:txBody>
          <a:bodyPr/>
          <a:lstStyle/>
          <a:p>
            <a:fld id="{160E6E87-8C9B-48FD-83A0-C835244F2FA9}" type="slidenum">
              <a:rPr lang="en-US"/>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mtClean="0"/>
              <a:t>A Few Notes</a:t>
            </a:r>
          </a:p>
        </p:txBody>
      </p:sp>
      <p:sp>
        <p:nvSpPr>
          <p:cNvPr id="5123" name="Content Placeholder 2"/>
          <p:cNvSpPr>
            <a:spLocks noGrp="1"/>
          </p:cNvSpPr>
          <p:nvPr>
            <p:ph idx="1"/>
          </p:nvPr>
        </p:nvSpPr>
        <p:spPr/>
        <p:txBody>
          <a:bodyPr/>
          <a:lstStyle/>
          <a:p>
            <a:r>
              <a:rPr lang="en-US" smtClean="0"/>
              <a:t>sun_path is null-terminated file pathname</a:t>
            </a:r>
          </a:p>
          <a:p>
            <a:pPr lvl="1"/>
            <a:r>
              <a:rPr lang="en-US" smtClean="0"/>
              <a:t>Must </a:t>
            </a:r>
            <a:r>
              <a:rPr lang="en-US" smtClean="0">
                <a:solidFill>
                  <a:schemeClr val="accent2"/>
                </a:solidFill>
              </a:rPr>
              <a:t>not</a:t>
            </a:r>
            <a:r>
              <a:rPr lang="en-US" smtClean="0"/>
              <a:t> exist in file system</a:t>
            </a:r>
          </a:p>
          <a:p>
            <a:pPr lvl="1"/>
            <a:r>
              <a:rPr lang="en-US" smtClean="0"/>
              <a:t>Should be absolute pathname</a:t>
            </a:r>
          </a:p>
          <a:p>
            <a:pPr lvl="1"/>
            <a:r>
              <a:rPr lang="en-US" smtClean="0"/>
              <a:t>connect: access permission of sun_path is verified like open with write-only access</a:t>
            </a:r>
          </a:p>
          <a:p>
            <a:r>
              <a:rPr lang="en-US" smtClean="0"/>
              <a:t>Unix domain stream socket similar to TCP</a:t>
            </a:r>
          </a:p>
          <a:p>
            <a:r>
              <a:rPr lang="en-US" smtClean="0"/>
              <a:t>Unix domain datagram socket similar to UDP</a:t>
            </a:r>
          </a:p>
          <a:p>
            <a:endParaRPr lang="en-US" smtClean="0"/>
          </a:p>
          <a:p>
            <a:r>
              <a:rPr lang="en-US" smtClean="0"/>
              <a:t>For Unix domain datagram client</a:t>
            </a:r>
          </a:p>
          <a:p>
            <a:pPr lvl="1"/>
            <a:r>
              <a:rPr lang="en-US" b="1" smtClean="0">
                <a:solidFill>
                  <a:schemeClr val="accent2"/>
                </a:solidFill>
                <a:latin typeface="Courier New" pitchFamily="49" charset="0"/>
                <a:cs typeface="Courier New" pitchFamily="49" charset="0"/>
              </a:rPr>
              <a:t>connect </a:t>
            </a:r>
            <a:r>
              <a:rPr lang="en-US" smtClean="0"/>
              <a:t>and </a:t>
            </a:r>
            <a:r>
              <a:rPr lang="en-US" b="1" smtClean="0">
                <a:solidFill>
                  <a:schemeClr val="accent2"/>
                </a:solidFill>
                <a:latin typeface="Courier New" pitchFamily="49" charset="0"/>
                <a:cs typeface="Courier New" pitchFamily="49" charset="0"/>
              </a:rPr>
              <a:t>sendto</a:t>
            </a:r>
            <a:r>
              <a:rPr lang="en-US" smtClean="0"/>
              <a:t> will not  automatically bind socket to local address</a:t>
            </a:r>
          </a:p>
          <a:p>
            <a:pPr lvl="1"/>
            <a:r>
              <a:rPr lang="en-US" smtClean="0"/>
              <a:t>Server cannot return datagram to client without bind</a:t>
            </a:r>
          </a:p>
          <a:p>
            <a:pPr lvl="1"/>
            <a:endParaRPr lang="en-US" smtClean="0"/>
          </a:p>
        </p:txBody>
      </p:sp>
      <p:sp>
        <p:nvSpPr>
          <p:cNvPr id="4" name="Slide Number Placeholder 3"/>
          <p:cNvSpPr>
            <a:spLocks noGrp="1"/>
          </p:cNvSpPr>
          <p:nvPr>
            <p:ph type="sldNum" sz="quarter" idx="12"/>
          </p:nvPr>
        </p:nvSpPr>
        <p:spPr/>
        <p:txBody>
          <a:bodyPr/>
          <a:lstStyle/>
          <a:p>
            <a:fld id="{9A789BBE-9117-4257-8EB5-29420FAF4F90}" type="slidenum">
              <a:rPr lang="en-US"/>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smtClean="0"/>
              <a:t>Binding a Unix Domain Socket</a:t>
            </a:r>
          </a:p>
        </p:txBody>
      </p:sp>
      <p:sp>
        <p:nvSpPr>
          <p:cNvPr id="6147" name="Rectangle 3"/>
          <p:cNvSpPr>
            <a:spLocks noGrp="1" noChangeArrowheads="1"/>
          </p:cNvSpPr>
          <p:nvPr>
            <p:ph type="body" idx="1"/>
          </p:nvPr>
        </p:nvSpPr>
        <p:spPr>
          <a:xfrm>
            <a:off x="533400" y="1447800"/>
            <a:ext cx="8077200" cy="4648200"/>
          </a:xfrm>
        </p:spPr>
        <p:txBody>
          <a:bodyPr/>
          <a:lstStyle/>
          <a:p>
            <a:r>
              <a:rPr lang="en-US" smtClean="0"/>
              <a:t>example1.c </a:t>
            </a:r>
          </a:p>
          <a:p>
            <a:pPr lvl="1"/>
            <a:r>
              <a:rPr lang="en-US" smtClean="0"/>
              <a:t>Use absolute path for path name </a:t>
            </a:r>
          </a:p>
          <a:p>
            <a:pPr lvl="1"/>
            <a:r>
              <a:rPr lang="en-US" i="1" smtClean="0"/>
              <a:t>bind</a:t>
            </a:r>
            <a:r>
              <a:rPr lang="en-US" smtClean="0"/>
              <a:t> will fail if the file exists</a:t>
            </a:r>
          </a:p>
          <a:p>
            <a:pPr lvl="1"/>
            <a:r>
              <a:rPr lang="en-US" smtClean="0"/>
              <a:t>Pathname can potentially overrun the </a:t>
            </a:r>
            <a:r>
              <a:rPr lang="en-US" i="1" smtClean="0"/>
              <a:t>sun_path</a:t>
            </a:r>
            <a:r>
              <a:rPr lang="en-US" smtClean="0"/>
              <a:t> buffer</a:t>
            </a:r>
          </a:p>
          <a:p>
            <a:pPr lvl="1"/>
            <a:r>
              <a:rPr lang="en-US" smtClean="0"/>
              <a:t>Otherwise, it is very similar to a TCP socket</a:t>
            </a:r>
          </a:p>
          <a:p>
            <a:endParaRPr lang="en-US" smtClean="0"/>
          </a:p>
        </p:txBody>
      </p:sp>
      <p:sp>
        <p:nvSpPr>
          <p:cNvPr id="4" name="Slide Number Placeholder 3"/>
          <p:cNvSpPr>
            <a:spLocks noGrp="1"/>
          </p:cNvSpPr>
          <p:nvPr>
            <p:ph type="sldNum" sz="quarter" idx="12"/>
          </p:nvPr>
        </p:nvSpPr>
        <p:spPr/>
        <p:txBody>
          <a:bodyPr/>
          <a:lstStyle/>
          <a:p>
            <a:fld id="{EC765550-EE69-4E96-B9FD-1D26DDEF893A}" type="slidenum">
              <a:rPr lang="en-US"/>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304800"/>
            <a:ext cx="8001000" cy="914400"/>
          </a:xfrm>
        </p:spPr>
        <p:txBody>
          <a:bodyPr/>
          <a:lstStyle/>
          <a:p>
            <a:r>
              <a:rPr lang="en-US" smtClean="0"/>
              <a:t>Client-Server Using Unix Domain Protocols</a:t>
            </a:r>
          </a:p>
        </p:txBody>
      </p:sp>
      <p:sp>
        <p:nvSpPr>
          <p:cNvPr id="7171" name="Rectangle 3"/>
          <p:cNvSpPr>
            <a:spLocks noGrp="1" noChangeArrowheads="1"/>
          </p:cNvSpPr>
          <p:nvPr>
            <p:ph type="body" idx="1"/>
          </p:nvPr>
        </p:nvSpPr>
        <p:spPr>
          <a:xfrm>
            <a:off x="685800" y="1371600"/>
            <a:ext cx="7772400" cy="4495800"/>
          </a:xfrm>
        </p:spPr>
        <p:txBody>
          <a:bodyPr/>
          <a:lstStyle/>
          <a:p>
            <a:r>
              <a:rPr lang="en-US" smtClean="0"/>
              <a:t>example2.c and example3.c </a:t>
            </a:r>
          </a:p>
          <a:p>
            <a:pPr lvl="1"/>
            <a:r>
              <a:rPr lang="en-US" smtClean="0"/>
              <a:t>Echo server and client</a:t>
            </a:r>
          </a:p>
          <a:p>
            <a:pPr lvl="1"/>
            <a:r>
              <a:rPr lang="en-US" i="1" smtClean="0"/>
              <a:t>connect</a:t>
            </a:r>
            <a:r>
              <a:rPr lang="en-US" smtClean="0"/>
              <a:t> needs a pathname that is currently bound to an open UNIX domain socket of the same type</a:t>
            </a:r>
          </a:p>
          <a:p>
            <a:pPr lvl="1"/>
            <a:r>
              <a:rPr lang="en-US" smtClean="0"/>
              <a:t>Permission test for </a:t>
            </a:r>
            <a:r>
              <a:rPr lang="en-US" i="1" smtClean="0"/>
              <a:t>connect</a:t>
            </a:r>
            <a:r>
              <a:rPr lang="en-US" smtClean="0"/>
              <a:t> is the same as that for </a:t>
            </a:r>
            <a:r>
              <a:rPr lang="en-US" i="1" smtClean="0"/>
              <a:t>open</a:t>
            </a:r>
            <a:r>
              <a:rPr lang="en-US" smtClean="0"/>
              <a:t> with write-only access</a:t>
            </a:r>
          </a:p>
          <a:p>
            <a:pPr lvl="1"/>
            <a:r>
              <a:rPr lang="en-US" i="1" smtClean="0"/>
              <a:t>connect</a:t>
            </a:r>
            <a:r>
              <a:rPr lang="en-US" smtClean="0"/>
              <a:t> will fail if the listening queue is full</a:t>
            </a:r>
          </a:p>
          <a:p>
            <a:endParaRPr lang="en-US" smtClean="0"/>
          </a:p>
          <a:p>
            <a:r>
              <a:rPr lang="en-US" smtClean="0"/>
              <a:t>UNIX domain datagram sockets are similar to UDP sockets</a:t>
            </a:r>
          </a:p>
          <a:p>
            <a:pPr lvl="1"/>
            <a:r>
              <a:rPr lang="en-US" sz="2400" smtClean="0"/>
              <a:t>Sender must </a:t>
            </a:r>
            <a:r>
              <a:rPr lang="en-US" sz="2400" i="1" smtClean="0"/>
              <a:t>bind</a:t>
            </a:r>
            <a:r>
              <a:rPr lang="en-US" sz="2400" smtClean="0"/>
              <a:t> first for the receiver to reply</a:t>
            </a:r>
          </a:p>
          <a:p>
            <a:endParaRPr lang="en-US" sz="2800" smtClean="0"/>
          </a:p>
        </p:txBody>
      </p:sp>
      <p:sp>
        <p:nvSpPr>
          <p:cNvPr id="4" name="Slide Number Placeholder 3"/>
          <p:cNvSpPr>
            <a:spLocks noGrp="1"/>
          </p:cNvSpPr>
          <p:nvPr>
            <p:ph type="sldNum" sz="quarter" idx="12"/>
          </p:nvPr>
        </p:nvSpPr>
        <p:spPr/>
        <p:txBody>
          <a:bodyPr/>
          <a:lstStyle/>
          <a:p>
            <a:fld id="{2C6F239E-D03A-427D-B369-222CD27C7FC8}" type="slidenum">
              <a:rPr lang="en-US"/>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Full-Duplex Stream Pipe</a:t>
            </a:r>
          </a:p>
        </p:txBody>
      </p:sp>
      <p:sp>
        <p:nvSpPr>
          <p:cNvPr id="8195" name="Content Placeholder 2"/>
          <p:cNvSpPr>
            <a:spLocks noGrp="1"/>
          </p:cNvSpPr>
          <p:nvPr>
            <p:ph idx="1"/>
          </p:nvPr>
        </p:nvSpPr>
        <p:spPr/>
        <p:txBody>
          <a:bodyPr/>
          <a:lstStyle/>
          <a:p>
            <a:r>
              <a:rPr lang="en-US" sz="2000" smtClean="0"/>
              <a:t>#include &lt;sys/socket.h&gt;</a:t>
            </a:r>
          </a:p>
          <a:p>
            <a:r>
              <a:rPr lang="en-US" sz="2000" smtClean="0"/>
              <a:t>int socketpair(int family, int type, int protocol, int sockfd[2]);</a:t>
            </a:r>
          </a:p>
          <a:p>
            <a:endParaRPr lang="en-US" smtClean="0"/>
          </a:p>
          <a:p>
            <a:pPr lvl="1"/>
            <a:r>
              <a:rPr lang="en-US" smtClean="0"/>
              <a:t>Create two sockets connected together</a:t>
            </a:r>
          </a:p>
          <a:p>
            <a:pPr lvl="1"/>
            <a:r>
              <a:rPr lang="en-US" smtClean="0"/>
              <a:t>Family: AF_LOCAL</a:t>
            </a:r>
          </a:p>
          <a:p>
            <a:pPr lvl="1"/>
            <a:r>
              <a:rPr lang="en-US" smtClean="0"/>
              <a:t>Type: SOCK_STREAM or SOCK_DGRAM</a:t>
            </a:r>
          </a:p>
          <a:p>
            <a:pPr lvl="1"/>
            <a:r>
              <a:rPr lang="en-US" smtClean="0"/>
              <a:t>Protocol: 0</a:t>
            </a:r>
          </a:p>
          <a:p>
            <a:pPr lvl="1"/>
            <a:r>
              <a:rPr lang="en-US" smtClean="0"/>
              <a:t>Full-duplex stream pipe. Both can be used for read and write</a:t>
            </a:r>
          </a:p>
          <a:p>
            <a:pPr lvl="1"/>
            <a:endParaRPr lang="en-US" smtClean="0"/>
          </a:p>
          <a:p>
            <a:pPr lvl="1"/>
            <a:r>
              <a:rPr lang="en-US" smtClean="0"/>
              <a:t>Example example4.c</a:t>
            </a:r>
          </a:p>
        </p:txBody>
      </p:sp>
      <p:sp>
        <p:nvSpPr>
          <p:cNvPr id="4" name="Slide Number Placeholder 3"/>
          <p:cNvSpPr>
            <a:spLocks noGrp="1"/>
          </p:cNvSpPr>
          <p:nvPr>
            <p:ph type="sldNum" sz="quarter" idx="12"/>
          </p:nvPr>
        </p:nvSpPr>
        <p:spPr/>
        <p:txBody>
          <a:bodyPr/>
          <a:lstStyle/>
          <a:p>
            <a:fld id="{FF315762-A3A5-43EB-AA89-E34C5F255C07}" type="slidenum">
              <a:rPr lang="en-US"/>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Passing Descriptors</a:t>
            </a:r>
          </a:p>
        </p:txBody>
      </p:sp>
      <p:sp>
        <p:nvSpPr>
          <p:cNvPr id="9219" name="Content Placeholder 2"/>
          <p:cNvSpPr>
            <a:spLocks noGrp="1"/>
          </p:cNvSpPr>
          <p:nvPr>
            <p:ph idx="1"/>
          </p:nvPr>
        </p:nvSpPr>
        <p:spPr/>
        <p:txBody>
          <a:bodyPr/>
          <a:lstStyle/>
          <a:p>
            <a:r>
              <a:rPr lang="en-US" smtClean="0"/>
              <a:t>What we have learned</a:t>
            </a:r>
          </a:p>
          <a:p>
            <a:pPr lvl="1"/>
            <a:r>
              <a:rPr lang="en-US" smtClean="0"/>
              <a:t>Parent open files and pass to child processes</a:t>
            </a:r>
          </a:p>
          <a:p>
            <a:pPr lvl="1"/>
            <a:endParaRPr lang="en-US" smtClean="0"/>
          </a:p>
          <a:p>
            <a:r>
              <a:rPr lang="en-US" smtClean="0"/>
              <a:t>What if child wants to pass back file descriptors to parent?</a:t>
            </a:r>
          </a:p>
          <a:p>
            <a:r>
              <a:rPr lang="en-US" smtClean="0"/>
              <a:t>What if two unrelated processes want to pass file descriptors?</a:t>
            </a:r>
          </a:p>
          <a:p>
            <a:endParaRPr lang="en-US" smtClean="0"/>
          </a:p>
          <a:p>
            <a:r>
              <a:rPr lang="en-US" smtClean="0">
                <a:solidFill>
                  <a:schemeClr val="accent2"/>
                </a:solidFill>
              </a:rPr>
              <a:t>Unix domain socket can handle all these</a:t>
            </a:r>
          </a:p>
          <a:p>
            <a:pPr lvl="1"/>
            <a:endParaRPr lang="en-US" smtClean="0"/>
          </a:p>
        </p:txBody>
      </p:sp>
      <p:sp>
        <p:nvSpPr>
          <p:cNvPr id="4" name="Slide Number Placeholder 3"/>
          <p:cNvSpPr>
            <a:spLocks noGrp="1"/>
          </p:cNvSpPr>
          <p:nvPr>
            <p:ph type="sldNum" sz="quarter" idx="12"/>
          </p:nvPr>
        </p:nvSpPr>
        <p:spPr/>
        <p:txBody>
          <a:bodyPr/>
          <a:lstStyle/>
          <a:p>
            <a:fld id="{BD22D34A-C4D7-4933-885B-65F79ED2A8FE}" type="slidenum">
              <a:rPr lang="en-US"/>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Passing Descriptors</a:t>
            </a:r>
          </a:p>
        </p:txBody>
      </p:sp>
      <p:sp>
        <p:nvSpPr>
          <p:cNvPr id="10243" name="Content Placeholder 2"/>
          <p:cNvSpPr>
            <a:spLocks noGrp="1"/>
          </p:cNvSpPr>
          <p:nvPr>
            <p:ph idx="1"/>
          </p:nvPr>
        </p:nvSpPr>
        <p:spPr/>
        <p:txBody>
          <a:bodyPr/>
          <a:lstStyle/>
          <a:p>
            <a:r>
              <a:rPr lang="en-US" smtClean="0"/>
              <a:t>Involves creating a new descriptor in receiving process</a:t>
            </a:r>
          </a:p>
          <a:p>
            <a:pPr lvl="1"/>
            <a:r>
              <a:rPr lang="en-US" smtClean="0"/>
              <a:t>referring to the same system open file table entry</a:t>
            </a:r>
          </a:p>
          <a:p>
            <a:pPr lvl="1"/>
            <a:r>
              <a:rPr lang="en-US" smtClean="0"/>
              <a:t>It is normal that we see different descriptor numbers in sending and receiving processes</a:t>
            </a:r>
          </a:p>
          <a:p>
            <a:pPr lvl="1"/>
            <a:r>
              <a:rPr lang="en-US" smtClean="0"/>
              <a:t>It is OK for the sending process to close the file after calling </a:t>
            </a:r>
            <a:r>
              <a:rPr lang="en-US" smtClean="0">
                <a:solidFill>
                  <a:schemeClr val="accent2"/>
                </a:solidFill>
              </a:rPr>
              <a:t>sendmsg</a:t>
            </a:r>
          </a:p>
        </p:txBody>
      </p:sp>
      <p:sp>
        <p:nvSpPr>
          <p:cNvPr id="4" name="Slide Number Placeholder 3"/>
          <p:cNvSpPr>
            <a:spLocks noGrp="1"/>
          </p:cNvSpPr>
          <p:nvPr>
            <p:ph type="sldNum" sz="quarter" idx="12"/>
          </p:nvPr>
        </p:nvSpPr>
        <p:spPr/>
        <p:txBody>
          <a:bodyPr/>
          <a:lstStyle/>
          <a:p>
            <a:fld id="{7294BE5B-4347-4EA6-8873-5E9D6450637B}" type="slidenum">
              <a:rPr lang="en-US"/>
              <a:pPr/>
              <a:t>9</a:t>
            </a:fld>
            <a:endParaRPr lang="en-US"/>
          </a:p>
        </p:txBody>
      </p:sp>
    </p:spTree>
  </p:cSld>
  <p:clrMapOvr>
    <a:masterClrMapping/>
  </p:clrMapOvr>
</p:sld>
</file>

<file path=ppt/theme/theme1.xml><?xml version="1.0" encoding="utf-8"?>
<a:theme xmlns:a="http://schemas.openxmlformats.org/drawingml/2006/main" name="class_simple">
  <a:themeElements>
    <a:clrScheme name="class_simp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lass_sim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lass_simpl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ass_simpl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ass_simpl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ass_simpl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ass_simpl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ass_simpl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ass_simpl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lect1_syllabus</Template>
  <TotalTime>985</TotalTime>
  <Words>1096</Words>
  <Application>Microsoft Office PowerPoint</Application>
  <PresentationFormat>On-screen Show (4:3)</PresentationFormat>
  <Paragraphs>172</Paragraphs>
  <Slides>14</Slides>
  <Notes>5</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class_simple</vt:lpstr>
      <vt:lpstr>Unix Domain Protocols</vt:lpstr>
      <vt:lpstr>Unix Domain Protocols</vt:lpstr>
      <vt:lpstr>Address Structure</vt:lpstr>
      <vt:lpstr>A Few Notes</vt:lpstr>
      <vt:lpstr>Binding a Unix Domain Socket</vt:lpstr>
      <vt:lpstr>Client-Server Using Unix Domain Protocols</vt:lpstr>
      <vt:lpstr>Full-Duplex Stream Pipe</vt:lpstr>
      <vt:lpstr>Passing Descriptors</vt:lpstr>
      <vt:lpstr>Passing Descriptors</vt:lpstr>
      <vt:lpstr>recvmsg and sendmsg Functions</vt:lpstr>
      <vt:lpstr>Control Message Header</vt:lpstr>
      <vt:lpstr>Passing Descriptor</vt:lpstr>
      <vt:lpstr>Passing Descriptor Example</vt:lpstr>
      <vt:lpstr>Passing Credentials</vt:lpstr>
    </vt:vector>
  </TitlesOfParts>
  <Company>Hummingbird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w_fang</dc:creator>
  <cp:lastModifiedBy>Xin Yuan</cp:lastModifiedBy>
  <cp:revision>99</cp:revision>
  <dcterms:created xsi:type="dcterms:W3CDTF">2001-10-30T02:29:09Z</dcterms:created>
  <dcterms:modified xsi:type="dcterms:W3CDTF">2013-11-25T16:24:07Z</dcterms:modified>
</cp:coreProperties>
</file>