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63" r:id="rId2"/>
    <p:sldId id="287" r:id="rId3"/>
    <p:sldId id="292" r:id="rId4"/>
    <p:sldId id="290" r:id="rId5"/>
    <p:sldId id="289" r:id="rId6"/>
    <p:sldId id="293" r:id="rId7"/>
    <p:sldId id="288" r:id="rId8"/>
    <p:sldId id="291" r:id="rId9"/>
    <p:sldId id="29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8155" autoAdjust="0"/>
  </p:normalViewPr>
  <p:slideViewPr>
    <p:cSldViewPr>
      <p:cViewPr varScale="1">
        <p:scale>
          <a:sx n="109" d="100"/>
          <a:sy n="109" d="100"/>
        </p:scale>
        <p:origin x="-5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6740EF-235F-4047-B44F-5BECA533DEE8}" type="datetimeFigureOut">
              <a:rPr lang="en-US"/>
              <a:pPr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A6E05C-1FA1-40FD-A00A-58E08F2E57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B23A2A-AD7F-4ADF-B638-D8F01E201BD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B6FCB3-983D-42B4-88E3-2F4EE7CF3EB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27CFEE-3EF4-4D3E-88D8-03FE9DBB245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E283CC-BE0A-41B5-B80D-6548CBDC990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%m: error message corresponding to errno.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2F4A95-28BA-4680-9AD0-98C842BE349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E992D-C71B-4D08-B4C0-67B47D58C2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D2AD5-1A51-4EF7-A2CA-3A4E52B9F9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245CC-0AB7-45A8-B8E9-991951023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B5249-21D0-4459-9F8F-D939525B4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F3092-D6DE-495A-BD24-94CCE39D4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3B752-86E1-48FE-8D21-0D4A77106D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0A9AF-0B7F-40E5-98F8-9E2725B1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090CE-660B-49DE-9411-A2383D24B6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F0F37-2450-4E9D-9C70-738C15A856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F5CEB-E785-47E7-9032-FD018BA60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7F586-EF0E-4D53-9DDC-92A63A0234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1FF1D82A-550D-4611-BB22-78AD856073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Daemon Processes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Daemon processes and how to daemonize process</a:t>
            </a:r>
          </a:p>
          <a:p>
            <a:pPr eaLnBrk="1" hangingPunct="1"/>
            <a:r>
              <a:rPr lang="en-US" smtClean="0"/>
              <a:t>syslogd daemon and syslog function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Readings</a:t>
            </a:r>
          </a:p>
          <a:p>
            <a:pPr lvl="1" eaLnBrk="1" hangingPunct="1"/>
            <a:r>
              <a:rPr lang="en-US" smtClean="0"/>
              <a:t>UNP Ch13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FAF5-570A-4429-8765-7B9A7E6BFFE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Daemon Processes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419600"/>
          </a:xfrm>
        </p:spPr>
        <p:txBody>
          <a:bodyPr/>
          <a:lstStyle/>
          <a:p>
            <a:r>
              <a:rPr lang="en-US" smtClean="0"/>
              <a:t>A daemon process</a:t>
            </a:r>
          </a:p>
          <a:p>
            <a:pPr lvl="1"/>
            <a:r>
              <a:rPr lang="en-US" smtClean="0"/>
              <a:t>Background process not associated with a controlling terminal</a:t>
            </a:r>
          </a:p>
          <a:p>
            <a:pPr lvl="1"/>
            <a:r>
              <a:rPr lang="en-US" smtClean="0"/>
              <a:t>Normally long-lived</a:t>
            </a:r>
          </a:p>
          <a:p>
            <a:pPr lvl="1"/>
            <a:endParaRPr lang="en-US" smtClean="0"/>
          </a:p>
          <a:p>
            <a:r>
              <a:rPr lang="en-US" smtClean="0"/>
              <a:t>Unix systems have many daemon processes running</a:t>
            </a:r>
          </a:p>
          <a:p>
            <a:pPr lvl="1"/>
            <a:r>
              <a:rPr lang="en-US" smtClean="0"/>
              <a:t>init, syslogd, inetd/xinetd, crond, etc</a:t>
            </a:r>
          </a:p>
          <a:p>
            <a:pPr lvl="1"/>
            <a:r>
              <a:rPr lang="en-US" smtClean="0"/>
              <a:t>ps -axj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1D5D-59A0-4326-BC57-B1C33C93C99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mtClean="0"/>
              <a:t>Daemon Process Coding Rules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r>
              <a:rPr lang="en-US" smtClean="0"/>
              <a:t>Set file mode creation mask to 0 (</a:t>
            </a:r>
            <a:r>
              <a:rPr lang="en-US" smtClean="0">
                <a:solidFill>
                  <a:schemeClr val="accent2"/>
                </a:solidFill>
              </a:rPr>
              <a:t>umask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Allowing daemon to set specific file permissions</a:t>
            </a:r>
          </a:p>
          <a:p>
            <a:r>
              <a:rPr lang="en-US" smtClean="0"/>
              <a:t>Create child process and let parent process exit (</a:t>
            </a:r>
            <a:r>
              <a:rPr lang="en-US" smtClean="0">
                <a:solidFill>
                  <a:schemeClr val="accent2"/>
                </a:solidFill>
              </a:rPr>
              <a:t>fork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pid != ppid in child process, child not group leader</a:t>
            </a:r>
          </a:p>
          <a:p>
            <a:pPr lvl="1"/>
            <a:r>
              <a:rPr lang="en-US" smtClean="0"/>
              <a:t>Prerequisite for start a new session</a:t>
            </a:r>
          </a:p>
          <a:p>
            <a:r>
              <a:rPr lang="en-US" smtClean="0"/>
              <a:t>Create a new session (</a:t>
            </a:r>
            <a:r>
              <a:rPr lang="en-US" smtClean="0">
                <a:solidFill>
                  <a:schemeClr val="accent2"/>
                </a:solidFill>
              </a:rPr>
              <a:t>setsid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Becomes session leader, has </a:t>
            </a:r>
            <a:r>
              <a:rPr lang="en-US" smtClean="0">
                <a:solidFill>
                  <a:schemeClr val="accent2"/>
                </a:solidFill>
              </a:rPr>
              <a:t>no controlling terminal</a:t>
            </a:r>
          </a:p>
          <a:p>
            <a:pPr lvl="1"/>
            <a:r>
              <a:rPr lang="en-US" smtClean="0"/>
              <a:t>Step 2 is recommended again (</a:t>
            </a:r>
            <a:r>
              <a:rPr lang="en-US" smtClean="0">
                <a:solidFill>
                  <a:schemeClr val="accent2"/>
                </a:solidFill>
              </a:rPr>
              <a:t>fork</a:t>
            </a:r>
            <a:r>
              <a:rPr lang="en-US" smtClean="0"/>
              <a:t> and </a:t>
            </a:r>
            <a:r>
              <a:rPr lang="en-US" smtClean="0">
                <a:solidFill>
                  <a:schemeClr val="accent2"/>
                </a:solidFill>
              </a:rPr>
              <a:t>exit</a:t>
            </a:r>
            <a:r>
              <a:rPr lang="en-US" smtClean="0"/>
              <a:t> parent process)</a:t>
            </a:r>
          </a:p>
          <a:p>
            <a:r>
              <a:rPr lang="en-US" smtClean="0"/>
              <a:t>Change working directory to root directory</a:t>
            </a:r>
          </a:p>
          <a:p>
            <a:pPr lvl="1"/>
            <a:r>
              <a:rPr lang="en-US" smtClean="0"/>
              <a:t>Allows mounted file system to be unmounted</a:t>
            </a:r>
          </a:p>
          <a:p>
            <a:pPr lvl="1"/>
            <a:r>
              <a:rPr lang="en-US" smtClean="0"/>
              <a:t>This step depends on specifics of daemon process</a:t>
            </a:r>
          </a:p>
          <a:p>
            <a:r>
              <a:rPr lang="en-US" smtClean="0"/>
              <a:t>Unneeded file descriptors should be closed</a:t>
            </a:r>
          </a:p>
          <a:p>
            <a:r>
              <a:rPr lang="en-US" smtClean="0"/>
              <a:t>Redirect descriptors 0, 1, 2 to /dev/null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D872-ACF3-4AFC-A19B-2E042AF0AD77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533400"/>
          </a:xfrm>
        </p:spPr>
        <p:txBody>
          <a:bodyPr/>
          <a:lstStyle/>
          <a:p>
            <a:r>
              <a:rPr lang="en-US" smtClean="0"/>
              <a:t>How to Daemonize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1E4E-19FB-4142-AC83-0E5701ED9A25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762000"/>
            <a:ext cx="6289675" cy="5830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umask(0); </a:t>
            </a:r>
            <a:r>
              <a:rPr lang="en-US" sz="1600">
                <a:solidFill>
                  <a:schemeClr val="accent2"/>
                </a:solidFill>
                <a:latin typeface="Arial" charset="0"/>
              </a:rPr>
              <a:t>// clear file creation mask</a:t>
            </a:r>
          </a:p>
          <a:p>
            <a:endParaRPr lang="en-US" sz="1600">
              <a:latin typeface="Arial" charset="0"/>
            </a:endParaRPr>
          </a:p>
          <a:p>
            <a:r>
              <a:rPr lang="en-US" sz="1600">
                <a:latin typeface="Arial" charset="0"/>
              </a:rPr>
              <a:t>if ((pid = fork()) &lt; 0) return -1;</a:t>
            </a:r>
          </a:p>
          <a:p>
            <a:r>
              <a:rPr lang="en-US" sz="1600">
                <a:latin typeface="Arial" charset="0"/>
              </a:rPr>
              <a:t>if (pid) exit(0); </a:t>
            </a:r>
            <a:r>
              <a:rPr lang="en-US" sz="1600">
                <a:solidFill>
                  <a:schemeClr val="accent2"/>
                </a:solidFill>
                <a:latin typeface="Arial" charset="0"/>
              </a:rPr>
              <a:t>// exit the parent process</a:t>
            </a:r>
            <a:endParaRPr lang="en-US" sz="1600">
              <a:latin typeface="Arial" charset="0"/>
            </a:endParaRPr>
          </a:p>
          <a:p>
            <a:endParaRPr lang="en-US" sz="1600">
              <a:solidFill>
                <a:schemeClr val="accent2"/>
              </a:solidFill>
              <a:latin typeface="Arial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Arial" charset="0"/>
              </a:rPr>
              <a:t>// now child is not group leader</a:t>
            </a:r>
          </a:p>
          <a:p>
            <a:r>
              <a:rPr lang="en-US" sz="1600">
                <a:solidFill>
                  <a:schemeClr val="accent2"/>
                </a:solidFill>
                <a:latin typeface="Arial" charset="0"/>
              </a:rPr>
              <a:t>// create a new session and become session leader</a:t>
            </a:r>
          </a:p>
          <a:p>
            <a:r>
              <a:rPr lang="en-US" sz="1600">
                <a:solidFill>
                  <a:schemeClr val="accent2"/>
                </a:solidFill>
                <a:latin typeface="Arial" charset="0"/>
              </a:rPr>
              <a:t>// new session does not have controlling terminal</a:t>
            </a:r>
          </a:p>
          <a:p>
            <a:r>
              <a:rPr lang="en-US" sz="1600">
                <a:latin typeface="Arial" charset="0"/>
              </a:rPr>
              <a:t>if (setsid() &lt; 0) return -1;</a:t>
            </a:r>
          </a:p>
          <a:p>
            <a:r>
              <a:rPr lang="en-US" sz="1600">
                <a:latin typeface="Arial" charset="0"/>
              </a:rPr>
              <a:t>signal(SIGHUP, SIG_IGN); </a:t>
            </a:r>
            <a:r>
              <a:rPr lang="en-US" sz="1600">
                <a:solidFill>
                  <a:schemeClr val="accent2"/>
                </a:solidFill>
                <a:latin typeface="Arial" charset="0"/>
              </a:rPr>
              <a:t>// ignoring SIGHUP</a:t>
            </a:r>
          </a:p>
          <a:p>
            <a:r>
              <a:rPr lang="en-US" sz="1600">
                <a:latin typeface="Arial" charset="0"/>
              </a:rPr>
              <a:t>If ((pid = fork()) &lt; 0) return -1;</a:t>
            </a:r>
          </a:p>
          <a:p>
            <a:r>
              <a:rPr lang="en-US" sz="1600">
                <a:latin typeface="Arial" charset="0"/>
              </a:rPr>
              <a:t>If (pid) exit(0); </a:t>
            </a:r>
            <a:r>
              <a:rPr lang="en-US" sz="1600">
                <a:solidFill>
                  <a:schemeClr val="accent2"/>
                </a:solidFill>
                <a:latin typeface="Arial" charset="0"/>
              </a:rPr>
              <a:t>// exit first child process to ensure we will not </a:t>
            </a:r>
          </a:p>
          <a:p>
            <a:r>
              <a:rPr lang="en-US" sz="1600">
                <a:latin typeface="Arial" charset="0"/>
              </a:rPr>
              <a:t>		</a:t>
            </a:r>
            <a:r>
              <a:rPr lang="en-US" sz="1600">
                <a:solidFill>
                  <a:schemeClr val="accent2"/>
                </a:solidFill>
                <a:latin typeface="Arial" charset="0"/>
              </a:rPr>
              <a:t>// accidentally obtain controlling terminal</a:t>
            </a:r>
          </a:p>
          <a:p>
            <a:r>
              <a:rPr lang="en-US" sz="1600">
                <a:latin typeface="Arial" charset="0"/>
              </a:rPr>
              <a:t>chdir(“/”); </a:t>
            </a:r>
            <a:r>
              <a:rPr lang="en-US" sz="1600">
                <a:solidFill>
                  <a:schemeClr val="accent2"/>
                </a:solidFill>
                <a:latin typeface="Arial" charset="0"/>
              </a:rPr>
              <a:t>// change working directory to root directory</a:t>
            </a:r>
          </a:p>
          <a:p>
            <a:r>
              <a:rPr lang="en-US" sz="1600">
                <a:latin typeface="Arial" charset="0"/>
              </a:rPr>
              <a:t>close(all file descriptors);</a:t>
            </a:r>
          </a:p>
          <a:p>
            <a:endParaRPr lang="en-US" sz="1600">
              <a:solidFill>
                <a:schemeClr val="accent2"/>
              </a:solidFill>
              <a:latin typeface="Arial" charset="0"/>
            </a:endParaRPr>
          </a:p>
          <a:p>
            <a:r>
              <a:rPr lang="en-US" sz="1600">
                <a:solidFill>
                  <a:schemeClr val="accent2"/>
                </a:solidFill>
                <a:latin typeface="Arial" charset="0"/>
              </a:rPr>
              <a:t>// redirect stdin, stdout, stderr</a:t>
            </a:r>
          </a:p>
          <a:p>
            <a:r>
              <a:rPr lang="en-US" sz="1600">
                <a:latin typeface="Arial" charset="0"/>
              </a:rPr>
              <a:t>open(“/dev/null”, O_RDONLY);</a:t>
            </a:r>
          </a:p>
          <a:p>
            <a:r>
              <a:rPr lang="en-US" sz="1600">
                <a:latin typeface="Arial" charset="0"/>
              </a:rPr>
              <a:t>open(“/dev/null”, RDWR);</a:t>
            </a:r>
          </a:p>
          <a:p>
            <a:r>
              <a:rPr lang="en-US" sz="1600">
                <a:latin typeface="Arial" charset="0"/>
              </a:rPr>
              <a:t>open(“/dev/null”, RDWR);</a:t>
            </a:r>
          </a:p>
          <a:p>
            <a:endParaRPr lang="en-US" sz="1600">
              <a:latin typeface="Arial" charset="0"/>
            </a:endParaRPr>
          </a:p>
          <a:p>
            <a:r>
              <a:rPr lang="en-US" sz="1600">
                <a:latin typeface="Arial" charset="0"/>
              </a:rPr>
              <a:t>openlog(…); </a:t>
            </a:r>
            <a:r>
              <a:rPr lang="en-US" sz="1600">
                <a:solidFill>
                  <a:schemeClr val="accent2"/>
                </a:solidFill>
                <a:latin typeface="Arial" charset="0"/>
              </a:rPr>
              <a:t>//preparing log file</a:t>
            </a:r>
          </a:p>
          <a:p>
            <a:r>
              <a:rPr lang="en-US" sz="1600">
                <a:latin typeface="Arial" charset="0"/>
              </a:rPr>
              <a:t>return(0);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Daemonize a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077200" cy="3733800"/>
          </a:xfrm>
        </p:spPr>
        <p:txBody>
          <a:bodyPr/>
          <a:lstStyle/>
          <a:p>
            <a:r>
              <a:rPr lang="en-US" smtClean="0"/>
              <a:t>Nochdir: if change to root directory “/”;</a:t>
            </a:r>
          </a:p>
          <a:p>
            <a:r>
              <a:rPr lang="en-US" smtClean="0"/>
              <a:t>Noclose: if redirect stdin, stdout, stderr, to /dev/null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574-8BA3-4A93-811A-74B83325D0D3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504666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#include &lt;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unistd.h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&gt;</a:t>
            </a:r>
          </a:p>
          <a:p>
            <a:pPr>
              <a:defRPr/>
            </a:pPr>
            <a:r>
              <a:rPr lang="en-US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daemon(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nochdir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noclose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Logging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output messages when something happens?</a:t>
            </a:r>
          </a:p>
          <a:p>
            <a:pPr lvl="1"/>
            <a:r>
              <a:rPr lang="en-US" smtClean="0"/>
              <a:t>Daemon processes do not have controlling terminal</a:t>
            </a:r>
          </a:p>
          <a:p>
            <a:pPr lvl="1"/>
            <a:r>
              <a:rPr lang="en-US" smtClean="0"/>
              <a:t>Don’t want each daemon to have its own log file</a:t>
            </a:r>
          </a:p>
          <a:p>
            <a:pPr lvl="1"/>
            <a:r>
              <a:rPr lang="en-US" smtClean="0"/>
              <a:t>A central daemon error-logging facility</a:t>
            </a:r>
          </a:p>
          <a:p>
            <a:endParaRPr lang="en-US" smtClean="0"/>
          </a:p>
          <a:p>
            <a:r>
              <a:rPr lang="en-US" smtClean="0"/>
              <a:t>syslogd</a:t>
            </a:r>
          </a:p>
          <a:p>
            <a:pPr lvl="1"/>
            <a:r>
              <a:rPr lang="en-US" smtClean="0"/>
              <a:t>A daemon process waiting for messages from other processes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16E7-5E02-4EBB-8864-1A8C728AC8D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mtClean="0"/>
              <a:t>Syslogd Daemon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676400"/>
          </a:xfrm>
        </p:spPr>
        <p:txBody>
          <a:bodyPr/>
          <a:lstStyle/>
          <a:p>
            <a:r>
              <a:rPr lang="en-US" smtClean="0"/>
              <a:t>Different ways to communicate with syslogd</a:t>
            </a:r>
          </a:p>
          <a:p>
            <a:pPr lvl="1"/>
            <a:r>
              <a:rPr lang="en-US" smtClean="0"/>
              <a:t>Unix domain socket</a:t>
            </a:r>
          </a:p>
          <a:p>
            <a:pPr lvl="1"/>
            <a:r>
              <a:rPr lang="en-US" smtClean="0"/>
              <a:t>UDP socket (on port 514)</a:t>
            </a:r>
          </a:p>
          <a:p>
            <a:pPr lvl="1"/>
            <a:r>
              <a:rPr lang="en-US" smtClean="0"/>
              <a:t>A file opened for accepting messages from kernel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CB-34CE-4A10-95E4-685B722BDD4D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447800" y="3043238"/>
            <a:ext cx="5943600" cy="2900362"/>
            <a:chOff x="1676400" y="2971800"/>
            <a:chExt cx="5943600" cy="2900065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6019800" y="5105400"/>
              <a:ext cx="12954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1676400" y="4114800"/>
              <a:ext cx="5943600" cy="1752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4724400" y="3348335"/>
              <a:ext cx="16764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201" name="Group 10"/>
            <p:cNvGrpSpPr>
              <a:grpSpLocks/>
            </p:cNvGrpSpPr>
            <p:nvPr/>
          </p:nvGrpSpPr>
          <p:grpSpPr bwMode="auto">
            <a:xfrm>
              <a:off x="2112099" y="3348335"/>
              <a:ext cx="1676400" cy="457200"/>
              <a:chOff x="2438400" y="3348335"/>
              <a:chExt cx="1676400" cy="457200"/>
            </a:xfrm>
          </p:grpSpPr>
          <p:sp>
            <p:nvSpPr>
              <p:cNvPr id="8222" name="Rectangle 29"/>
              <p:cNvSpPr>
                <a:spLocks noChangeArrowheads="1"/>
              </p:cNvSpPr>
              <p:nvPr/>
            </p:nvSpPr>
            <p:spPr bwMode="auto">
              <a:xfrm>
                <a:off x="2438400" y="3348335"/>
                <a:ext cx="1676400" cy="4572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37676" y="3347998"/>
                <a:ext cx="1651000" cy="4000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latin typeface="+mn-lt"/>
                  </a:rPr>
                  <a:t>user process</a:t>
                </a:r>
              </a:p>
            </p:txBody>
          </p:sp>
        </p:grpSp>
        <p:sp>
          <p:nvSpPr>
            <p:cNvPr id="10" name="TextBox 5"/>
            <p:cNvSpPr txBox="1"/>
            <p:nvPr/>
          </p:nvSpPr>
          <p:spPr>
            <a:xfrm>
              <a:off x="5029200" y="3347998"/>
              <a:ext cx="1055688" cy="4000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>
                  <a:latin typeface="+mn-lt"/>
                </a:rPr>
                <a:t>syslogd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2133600" y="4262735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0" y="4262305"/>
              <a:ext cx="1082675" cy="4000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/dev/log</a:t>
              </a: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3886200" y="4262735"/>
              <a:ext cx="19812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4267067"/>
              <a:ext cx="2057400" cy="400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UDP port 514</a:t>
              </a: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6019800" y="42672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0" y="4267067"/>
              <a:ext cx="1524000" cy="400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/dev/</a:t>
              </a:r>
              <a:r>
                <a:rPr lang="en-US" sz="2000" dirty="0" err="1">
                  <a:latin typeface="+mn-lt"/>
                </a:rPr>
                <a:t>klog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209" name="TextBox 16"/>
            <p:cNvSpPr txBox="1">
              <a:spLocks noChangeArrowheads="1"/>
            </p:cNvSpPr>
            <p:nvPr/>
          </p:nvSpPr>
          <p:spPr bwMode="auto">
            <a:xfrm>
              <a:off x="1752600" y="5410200"/>
              <a:ext cx="9525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kernel</a:t>
              </a:r>
            </a:p>
          </p:txBody>
        </p:sp>
        <p:cxnSp>
          <p:nvCxnSpPr>
            <p:cNvPr id="8210" name="Straight Arrow Connector 17"/>
            <p:cNvCxnSpPr>
              <a:cxnSpLocks noChangeShapeType="1"/>
            </p:cNvCxnSpPr>
            <p:nvPr/>
          </p:nvCxnSpPr>
          <p:spPr bwMode="auto">
            <a:xfrm rot="5400000">
              <a:off x="2552700" y="4000500"/>
              <a:ext cx="533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19" name="TextBox 18"/>
            <p:cNvSpPr txBox="1"/>
            <p:nvPr/>
          </p:nvSpPr>
          <p:spPr>
            <a:xfrm>
              <a:off x="1981200" y="3809914"/>
              <a:ext cx="838200" cy="369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 err="1">
                  <a:latin typeface="+mn-lt"/>
                </a:rPr>
                <a:t>syslog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8212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3276600" y="3810000"/>
              <a:ext cx="1676400" cy="457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8213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5105400" y="3748445"/>
              <a:ext cx="451349" cy="4425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8214" name="Straight Arrow Connector 21"/>
            <p:cNvCxnSpPr>
              <a:cxnSpLocks noChangeShapeType="1"/>
              <a:stCxn id="16" idx="0"/>
            </p:cNvCxnSpPr>
            <p:nvPr/>
          </p:nvCxnSpPr>
          <p:spPr bwMode="auto">
            <a:xfrm rot="16200000" flipV="1">
              <a:off x="6210300" y="3619500"/>
              <a:ext cx="4572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23" name="TextBox 22"/>
            <p:cNvSpPr txBox="1"/>
            <p:nvPr/>
          </p:nvSpPr>
          <p:spPr>
            <a:xfrm>
              <a:off x="2057400" y="4724221"/>
              <a:ext cx="1506538" cy="523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n-lt"/>
                </a:rPr>
                <a:t>Unix domain</a:t>
              </a:r>
            </a:p>
            <a:p>
              <a:pPr>
                <a:defRPr/>
              </a:pPr>
              <a:r>
                <a:rPr lang="en-US" sz="1400" dirty="0">
                  <a:latin typeface="+mn-lt"/>
                </a:rPr>
                <a:t>datagram socket</a:t>
              </a:r>
            </a:p>
          </p:txBody>
        </p:sp>
        <p:cxnSp>
          <p:nvCxnSpPr>
            <p:cNvPr id="8216" name="Straight Arrow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5448300" y="3162300"/>
              <a:ext cx="228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25" name="TextBox 24"/>
            <p:cNvSpPr txBox="1"/>
            <p:nvPr/>
          </p:nvSpPr>
          <p:spPr>
            <a:xfrm>
              <a:off x="3948113" y="4724221"/>
              <a:ext cx="1508125" cy="523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n-lt"/>
                </a:rPr>
                <a:t>Internet domain</a:t>
              </a:r>
            </a:p>
            <a:p>
              <a:pPr>
                <a:defRPr/>
              </a:pPr>
              <a:r>
                <a:rPr lang="en-US" sz="1400" dirty="0">
                  <a:latin typeface="+mn-lt"/>
                </a:rPr>
                <a:t>datagram socket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800" y="5028989"/>
              <a:ext cx="1524000" cy="707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Kernel routines</a:t>
              </a:r>
            </a:p>
          </p:txBody>
        </p:sp>
        <p:cxnSp>
          <p:nvCxnSpPr>
            <p:cNvPr id="8219" name="Straight Arrow Connector 26"/>
            <p:cNvCxnSpPr>
              <a:cxnSpLocks noChangeShapeType="1"/>
            </p:cNvCxnSpPr>
            <p:nvPr/>
          </p:nvCxnSpPr>
          <p:spPr bwMode="auto">
            <a:xfrm rot="5400000" flipH="1" flipV="1">
              <a:off x="6441133" y="4912668"/>
              <a:ext cx="376536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28" name="TextBox 27"/>
            <p:cNvSpPr txBox="1"/>
            <p:nvPr/>
          </p:nvSpPr>
          <p:spPr>
            <a:xfrm>
              <a:off x="6629400" y="4659139"/>
              <a:ext cx="492125" cy="3698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</a:rPr>
                <a:t>log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15000" y="2971800"/>
              <a:ext cx="1774825" cy="3698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</a:rPr>
                <a:t>/etc/</a:t>
              </a:r>
              <a:r>
                <a:rPr lang="en-US" sz="1800" dirty="0" err="1">
                  <a:latin typeface="+mn-lt"/>
                </a:rPr>
                <a:t>syslog.conf</a:t>
              </a:r>
              <a:endParaRPr lang="en-US" sz="18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mtClean="0"/>
              <a:t>Syslog Function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z="1800" smtClean="0">
                <a:solidFill>
                  <a:schemeClr val="accent2"/>
                </a:solidFill>
              </a:rPr>
              <a:t>Ident</a:t>
            </a:r>
          </a:p>
          <a:p>
            <a:pPr lvl="1"/>
            <a:r>
              <a:rPr lang="en-US" sz="1800" smtClean="0"/>
              <a:t>Some identifier added to each log message</a:t>
            </a:r>
          </a:p>
          <a:p>
            <a:r>
              <a:rPr lang="en-US" sz="1800" smtClean="0">
                <a:solidFill>
                  <a:schemeClr val="accent2"/>
                </a:solidFill>
              </a:rPr>
              <a:t>Option</a:t>
            </a:r>
          </a:p>
          <a:p>
            <a:pPr lvl="1"/>
            <a:r>
              <a:rPr lang="en-US" sz="1800" smtClean="0"/>
              <a:t>Various control options</a:t>
            </a:r>
          </a:p>
          <a:p>
            <a:r>
              <a:rPr lang="en-US" sz="1800" smtClean="0">
                <a:solidFill>
                  <a:schemeClr val="accent2"/>
                </a:solidFill>
              </a:rPr>
              <a:t>Facility</a:t>
            </a:r>
            <a:r>
              <a:rPr lang="en-US" sz="1800" smtClean="0"/>
              <a:t> specifies type of sending processes</a:t>
            </a:r>
          </a:p>
          <a:p>
            <a:pPr lvl="1"/>
            <a:r>
              <a:rPr lang="en-US" sz="1800" smtClean="0"/>
              <a:t>LOG_CRON, LOG_FTP, LOG_KERN, LOG_MAIL, etc.</a:t>
            </a:r>
          </a:p>
          <a:p>
            <a:r>
              <a:rPr lang="en-US" sz="1800" smtClean="0"/>
              <a:t>Priority </a:t>
            </a:r>
          </a:p>
          <a:p>
            <a:pPr lvl="1"/>
            <a:r>
              <a:rPr lang="en-US" sz="1800" smtClean="0"/>
              <a:t>Combination of </a:t>
            </a:r>
            <a:r>
              <a:rPr lang="en-US" sz="1800" smtClean="0">
                <a:solidFill>
                  <a:schemeClr val="accent2"/>
                </a:solidFill>
              </a:rPr>
              <a:t>level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chemeClr val="accent2"/>
                </a:solidFill>
              </a:rPr>
              <a:t>facility</a:t>
            </a:r>
          </a:p>
          <a:p>
            <a:pPr lvl="1"/>
            <a:r>
              <a:rPr lang="en-US" sz="1800" smtClean="0"/>
              <a:t>8 levels are defined</a:t>
            </a:r>
          </a:p>
          <a:p>
            <a:pPr lvl="2"/>
            <a:r>
              <a:rPr lang="en-US" sz="1800" smtClean="0"/>
              <a:t>LOG_WARNING, LOG_NOTICE (default), LOG_INFO,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AD-4D03-474E-9855-E17F2EDCDA0B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7575" y="914400"/>
            <a:ext cx="56610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</a:rPr>
              <a:t>#include &lt;syslog.h&gt;</a:t>
            </a:r>
          </a:p>
          <a:p>
            <a:r>
              <a:rPr lang="en-US" sz="1800">
                <a:solidFill>
                  <a:schemeClr val="accent2"/>
                </a:solidFill>
                <a:latin typeface="Arial" charset="0"/>
              </a:rPr>
              <a:t>void openlog(const char *ident, int option, int  facility);</a:t>
            </a:r>
          </a:p>
          <a:p>
            <a:r>
              <a:rPr lang="en-US" sz="1800">
                <a:solidFill>
                  <a:schemeClr val="accent2"/>
                </a:solidFill>
                <a:latin typeface="Arial" charset="0"/>
              </a:rPr>
              <a:t>void syslog(int priority, const char *msg, …);</a:t>
            </a:r>
          </a:p>
          <a:p>
            <a:r>
              <a:rPr lang="en-US" sz="1800">
                <a:solidFill>
                  <a:schemeClr val="accent2"/>
                </a:solidFill>
                <a:latin typeface="Arial" charset="0"/>
              </a:rPr>
              <a:t>void closelog(void);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5410200"/>
            <a:ext cx="6553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</a:rPr>
              <a:t>openlog(“lpd”, LOG_PID, LOG_LPR);</a:t>
            </a:r>
          </a:p>
          <a:p>
            <a:r>
              <a:rPr lang="en-US" sz="1800">
                <a:solidFill>
                  <a:schemeClr val="accent2"/>
                </a:solidFill>
                <a:latin typeface="Arial" charset="0"/>
              </a:rPr>
              <a:t>syslog(LOG_ERR, “open error for %s: %m”, filename);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Daemon Process 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example1.c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EA96-9A28-40A4-9B7E-72C914F541D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1124</TotalTime>
  <Words>530</Words>
  <Application>Microsoft Office PowerPoint</Application>
  <PresentationFormat>On-screen Show (4:3)</PresentationFormat>
  <Paragraphs>123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Arial</vt:lpstr>
      <vt:lpstr>Calibri</vt:lpstr>
      <vt:lpstr>class_simple</vt:lpstr>
      <vt:lpstr>Daemon Processes</vt:lpstr>
      <vt:lpstr>Daemon Processes</vt:lpstr>
      <vt:lpstr>Daemon Process Coding Rules</vt:lpstr>
      <vt:lpstr>How to Daemonize Process </vt:lpstr>
      <vt:lpstr>How to Daemonize a Process</vt:lpstr>
      <vt:lpstr>Error Logging</vt:lpstr>
      <vt:lpstr>Syslogd Daemon</vt:lpstr>
      <vt:lpstr>Syslog Function</vt:lpstr>
      <vt:lpstr>Daemon Process Example</vt:lpstr>
    </vt:vector>
  </TitlesOfParts>
  <Company>Hummingbird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w_fang</dc:creator>
  <cp:lastModifiedBy>Xin Yuan</cp:lastModifiedBy>
  <cp:revision>116</cp:revision>
  <dcterms:created xsi:type="dcterms:W3CDTF">2001-10-30T02:29:09Z</dcterms:created>
  <dcterms:modified xsi:type="dcterms:W3CDTF">2013-10-22T22:13:33Z</dcterms:modified>
</cp:coreProperties>
</file>