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73" r:id="rId6"/>
    <p:sldId id="259" r:id="rId7"/>
    <p:sldId id="263" r:id="rId8"/>
    <p:sldId id="264" r:id="rId9"/>
    <p:sldId id="265" r:id="rId10"/>
    <p:sldId id="276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3956211101470264"/>
          <c:y val="0.12754273360908933"/>
          <c:w val="0.77127152425152934"/>
          <c:h val="0.71064551995280945"/>
        </c:manualLayout>
      </c:layout>
      <c:scatterChart>
        <c:scatterStyle val="lineMarker"/>
        <c:ser>
          <c:idx val="1"/>
          <c:order val="0"/>
          <c:tx>
            <c:strRef>
              <c:f>Sheet1!$B$1</c:f>
              <c:strCache>
                <c:ptCount val="1"/>
                <c:pt idx="0">
                  <c:v>GPU Single Precision</c:v>
                </c:pt>
              </c:strCache>
            </c:strRef>
          </c:tx>
          <c:spPr>
            <a:ln w="25400">
              <a:solidFill>
                <a:srgbClr val="002060"/>
              </a:solidFill>
            </a:ln>
          </c:spPr>
          <c:marker>
            <c:symbol val="x"/>
            <c:size val="7"/>
            <c:spPr>
              <a:solidFill>
                <a:srgbClr val="002060"/>
              </a:solidFill>
              <a:ln w="31750">
                <a:noFill/>
              </a:ln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2008</c:v>
                </c:pt>
                <c:pt idx="5">
                  <c:v>2010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25.6</c:v>
                </c:pt>
                <c:pt idx="1">
                  <c:v>76.8</c:v>
                </c:pt>
                <c:pt idx="2">
                  <c:v>165.12</c:v>
                </c:pt>
                <c:pt idx="3">
                  <c:v>518.4</c:v>
                </c:pt>
                <c:pt idx="4">
                  <c:v>933</c:v>
                </c:pt>
                <c:pt idx="5">
                  <c:v>1030</c:v>
                </c:pt>
              </c:numCache>
            </c:numRef>
          </c:yVal>
        </c:ser>
        <c:ser>
          <c:idx val="0"/>
          <c:order val="1"/>
          <c:tx>
            <c:strRef>
              <c:f>Sheet1!$G$1</c:f>
              <c:strCache>
                <c:ptCount val="1"/>
                <c:pt idx="0">
                  <c:v>CPU Single Precision</c:v>
                </c:pt>
              </c:strCache>
            </c:strRef>
          </c:tx>
          <c:spPr>
            <a:ln w="25400">
              <a:solidFill>
                <a:srgbClr val="FFC000"/>
              </a:solidFill>
              <a:prstDash val="sysDash"/>
            </a:ln>
          </c:spPr>
          <c:marker>
            <c:symbol val="square"/>
            <c:size val="7"/>
            <c:spPr>
              <a:solidFill>
                <a:srgbClr val="FFC000"/>
              </a:solidFill>
              <a:ln w="31750">
                <a:noFill/>
              </a:ln>
            </c:spPr>
          </c:marker>
          <c:xVal>
            <c:numRef>
              <c:f>Sheet1!$F$2:$F$7</c:f>
              <c:numCache>
                <c:formatCode>General</c:formatCode>
                <c:ptCount val="6"/>
                <c:pt idx="0">
                  <c:v>2003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2009</c:v>
                </c:pt>
                <c:pt idx="5">
                  <c:v>2010</c:v>
                </c:pt>
              </c:numCache>
            </c:numRef>
          </c:xVal>
          <c:yVal>
            <c:numRef>
              <c:f>Sheet1!$G$2:$G$7</c:f>
              <c:numCache>
                <c:formatCode>General</c:formatCode>
                <c:ptCount val="6"/>
                <c:pt idx="0">
                  <c:v>12</c:v>
                </c:pt>
                <c:pt idx="1">
                  <c:v>24</c:v>
                </c:pt>
                <c:pt idx="2">
                  <c:v>48</c:v>
                </c:pt>
                <c:pt idx="3">
                  <c:v>96</c:v>
                </c:pt>
                <c:pt idx="4">
                  <c:v>96</c:v>
                </c:pt>
                <c:pt idx="5">
                  <c:v>144</c:v>
                </c:pt>
              </c:numCache>
            </c:numRef>
          </c:y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GPU Double Precision</c:v>
                </c:pt>
              </c:strCache>
            </c:strRef>
          </c:tx>
          <c:spPr>
            <a:ln w="25400">
              <a:solidFill>
                <a:srgbClr val="002060"/>
              </a:solidFill>
            </a:ln>
          </c:spPr>
          <c:marker>
            <c:symbol val="triangle"/>
            <c:size val="7"/>
            <c:spPr>
              <a:solidFill>
                <a:srgbClr val="002060"/>
              </a:solidFill>
              <a:ln w="19050">
                <a:solidFill>
                  <a:srgbClr val="002060"/>
                </a:solidFill>
              </a:ln>
            </c:spPr>
          </c:marker>
          <c:xVal>
            <c:numRef>
              <c:f>Sheet1!$A$5:$A$7</c:f>
              <c:numCache>
                <c:formatCode>General</c:formatCode>
                <c:ptCount val="3"/>
                <c:pt idx="0">
                  <c:v>2006</c:v>
                </c:pt>
                <c:pt idx="1">
                  <c:v>2008</c:v>
                </c:pt>
                <c:pt idx="2">
                  <c:v>2010</c:v>
                </c:pt>
              </c:numCache>
            </c:numRef>
          </c:xVal>
          <c:yVal>
            <c:numRef>
              <c:f>Sheet1!$C$5:$C$7</c:f>
              <c:numCache>
                <c:formatCode>General</c:formatCode>
                <c:ptCount val="3"/>
                <c:pt idx="0">
                  <c:v>0</c:v>
                </c:pt>
                <c:pt idx="1">
                  <c:v>86</c:v>
                </c:pt>
                <c:pt idx="2">
                  <c:v>515</c:v>
                </c:pt>
              </c:numCache>
            </c:numRef>
          </c:yVal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CPU Double Precision</c:v>
                </c:pt>
              </c:strCache>
            </c:strRef>
          </c:tx>
          <c:spPr>
            <a:ln w="25400">
              <a:solidFill>
                <a:srgbClr val="FFC000"/>
              </a:solidFill>
              <a:prstDash val="sysDash"/>
            </a:ln>
          </c:spPr>
          <c:marker>
            <c:symbol val="triangle"/>
            <c:size val="10"/>
            <c:spPr>
              <a:solidFill>
                <a:srgbClr val="FFC000"/>
              </a:solidFill>
              <a:ln>
                <a:noFill/>
              </a:ln>
            </c:spPr>
          </c:marker>
          <c:xVal>
            <c:numRef>
              <c:f>Sheet1!$F$2:$F$7</c:f>
              <c:numCache>
                <c:formatCode>General</c:formatCode>
                <c:ptCount val="6"/>
                <c:pt idx="0">
                  <c:v>2003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2009</c:v>
                </c:pt>
                <c:pt idx="5">
                  <c:v>2010</c:v>
                </c:pt>
              </c:numCache>
            </c:numRef>
          </c:xVal>
          <c:yVal>
            <c:numRef>
              <c:f>Sheet1!$H$2:$H$7</c:f>
              <c:numCache>
                <c:formatCode>General</c:formatCode>
                <c:ptCount val="6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  <c:pt idx="4">
                  <c:v>48</c:v>
                </c:pt>
                <c:pt idx="5">
                  <c:v>72</c:v>
                </c:pt>
              </c:numCache>
            </c:numRef>
          </c:yVal>
        </c:ser>
        <c:dLbls/>
        <c:axId val="80148352"/>
        <c:axId val="80166912"/>
      </c:scatterChart>
      <c:valAx>
        <c:axId val="80148352"/>
        <c:scaling>
          <c:orientation val="minMax"/>
          <c:max val="2010.5"/>
          <c:min val="2003"/>
        </c:scaling>
        <c:axPos val="b"/>
        <c:numFmt formatCode="General" sourceLinked="1"/>
        <c:tickLblPos val="nextTo"/>
        <c:spPr>
          <a:ln>
            <a:solidFill>
              <a:schemeClr val="tx1"/>
            </a:solidFill>
          </a:ln>
        </c:spPr>
        <c:crossAx val="80166912"/>
        <c:crosses val="autoZero"/>
        <c:crossBetween val="midCat"/>
        <c:majorUnit val="1"/>
      </c:valAx>
      <c:valAx>
        <c:axId val="80166912"/>
        <c:scaling>
          <c:orientation val="minMax"/>
          <c:min val="0"/>
        </c:scaling>
        <c:axPos val="l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numFmt formatCode="General" sourceLinked="1"/>
        <c:tickLblPos val="nextTo"/>
        <c:spPr>
          <a:ln>
            <a:solidFill>
              <a:schemeClr val="tx1"/>
            </a:solidFill>
          </a:ln>
        </c:spPr>
        <c:crossAx val="80148352"/>
        <c:crosses val="autoZero"/>
        <c:crossBetween val="midCat"/>
      </c:valAx>
    </c:plotArea>
    <c:plotVisOnly val="1"/>
    <c:dispBlanksAs val="gap"/>
  </c:chart>
  <c:spPr>
    <a:ln>
      <a:noFill/>
    </a:ln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0.18011</cdr:x>
      <cdr:y>0.48529</cdr:y>
    </cdr:from>
    <cdr:to>
      <cdr:x>0.47928</cdr:x>
      <cdr:y>0.54469</cdr:y>
    </cdr:to>
    <cdr:sp macro="" textlink="">
      <cdr:nvSpPr>
        <cdr:cNvPr id="3" name="TextBox 8"/>
        <cdr:cNvSpPr txBox="1"/>
      </cdr:nvSpPr>
      <cdr:spPr>
        <a:xfrm xmlns:a="http://schemas.openxmlformats.org/drawingml/2006/main">
          <a:off x="1066800" y="2514600"/>
          <a:ext cx="177199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002060"/>
              </a:solidFill>
            </a:rPr>
            <a:t>Tesla 8-series</a:t>
          </a:r>
          <a:endParaRPr lang="en-US" sz="1400" b="1" dirty="0">
            <a:solidFill>
              <a:srgbClr val="002060"/>
            </a:solidFill>
          </a:endParaRPr>
        </a:p>
      </cdr:txBody>
    </cdr:sp>
  </cdr:relSizeAnchor>
  <cdr:relSizeAnchor xmlns:cdr="http://schemas.openxmlformats.org/drawingml/2006/chartDrawing">
    <cdr:from>
      <cdr:x>0.36022</cdr:x>
      <cdr:y>0.25</cdr:y>
    </cdr:from>
    <cdr:to>
      <cdr:x>0.68265</cdr:x>
      <cdr:y>0.3094</cdr:y>
    </cdr:to>
    <cdr:sp macro="" textlink="">
      <cdr:nvSpPr>
        <cdr:cNvPr id="5" name="TextBox 8"/>
        <cdr:cNvSpPr txBox="1"/>
      </cdr:nvSpPr>
      <cdr:spPr>
        <a:xfrm xmlns:a="http://schemas.openxmlformats.org/drawingml/2006/main">
          <a:off x="2133600" y="1295400"/>
          <a:ext cx="190976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002060"/>
              </a:solidFill>
            </a:rPr>
            <a:t>Tesla 10-series</a:t>
          </a:r>
          <a:endParaRPr lang="en-US" sz="1400" b="1" dirty="0">
            <a:solidFill>
              <a:srgbClr val="002060"/>
            </a:solidFill>
          </a:endParaRPr>
        </a:p>
      </cdr:txBody>
    </cdr:sp>
  </cdr:relSizeAnchor>
  <cdr:relSizeAnchor xmlns:cdr="http://schemas.openxmlformats.org/drawingml/2006/chartDrawing">
    <cdr:from>
      <cdr:x>0.72044</cdr:x>
      <cdr:y>0.64706</cdr:y>
    </cdr:from>
    <cdr:to>
      <cdr:x>0.90564</cdr:x>
      <cdr:y>0.73022</cdr:y>
    </cdr:to>
    <cdr:sp macro="" textlink="">
      <cdr:nvSpPr>
        <cdr:cNvPr id="7" name="TextBox 8"/>
        <cdr:cNvSpPr txBox="1"/>
      </cdr:nvSpPr>
      <cdr:spPr>
        <a:xfrm xmlns:a="http://schemas.openxmlformats.org/drawingml/2006/main">
          <a:off x="4267200" y="3352800"/>
          <a:ext cx="1096945" cy="43088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pPr algn="ctr"/>
          <a:r>
            <a:rPr lang="en-US" sz="1100" b="1" dirty="0" smtClean="0">
              <a:solidFill>
                <a:srgbClr val="FFC000"/>
              </a:solidFill>
            </a:rPr>
            <a:t>Nehalem</a:t>
          </a:r>
        </a:p>
        <a:p xmlns:a="http://schemas.openxmlformats.org/drawingml/2006/main">
          <a:pPr algn="ctr"/>
          <a:r>
            <a:rPr lang="en-US" sz="1100" b="1" dirty="0" smtClean="0">
              <a:solidFill>
                <a:srgbClr val="FFC000"/>
              </a:solidFill>
            </a:rPr>
            <a:t>3 GHz</a:t>
          </a:r>
          <a:endParaRPr lang="en-US" sz="1100" b="1" dirty="0">
            <a:solidFill>
              <a:srgbClr val="FFC000"/>
            </a:solidFill>
          </a:endParaRPr>
        </a:p>
      </cdr:txBody>
    </cdr:sp>
  </cdr:relSizeAnchor>
  <cdr:relSizeAnchor xmlns:cdr="http://schemas.openxmlformats.org/drawingml/2006/chartDrawing">
    <cdr:from>
      <cdr:x>0.59662</cdr:x>
      <cdr:y>0.17647</cdr:y>
    </cdr:from>
    <cdr:to>
      <cdr:x>0.84431</cdr:x>
      <cdr:y>0.23587</cdr:y>
    </cdr:to>
    <cdr:sp macro="" textlink="">
      <cdr:nvSpPr>
        <cdr:cNvPr id="8" name="TextBox 8"/>
        <cdr:cNvSpPr txBox="1"/>
      </cdr:nvSpPr>
      <cdr:spPr>
        <a:xfrm xmlns:a="http://schemas.openxmlformats.org/drawingml/2006/main">
          <a:off x="3533782" y="914400"/>
          <a:ext cx="1467068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002060"/>
              </a:solidFill>
            </a:rPr>
            <a:t>Tesla 20-series</a:t>
          </a:r>
          <a:endParaRPr lang="en-US" sz="1400" b="1" dirty="0">
            <a:solidFill>
              <a:srgbClr val="002060"/>
            </a:solidFill>
          </a:endParaRPr>
        </a:p>
      </cdr:txBody>
    </cdr:sp>
  </cdr:relSizeAnchor>
  <cdr:relSizeAnchor xmlns:cdr="http://schemas.openxmlformats.org/drawingml/2006/chartDrawing">
    <cdr:from>
      <cdr:x>0.83551</cdr:x>
      <cdr:y>0.54412</cdr:y>
    </cdr:from>
    <cdr:to>
      <cdr:x>1</cdr:x>
      <cdr:y>0.62727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4953000" y="2819400"/>
          <a:ext cx="974295" cy="43088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pPr algn="ctr"/>
          <a:r>
            <a:rPr lang="en-US" sz="1100" b="1" dirty="0" err="1" smtClean="0">
              <a:solidFill>
                <a:srgbClr val="FFC000"/>
              </a:solidFill>
            </a:rPr>
            <a:t>Westmere</a:t>
          </a:r>
          <a:endParaRPr lang="en-US" sz="1100" b="1" dirty="0" smtClean="0">
            <a:solidFill>
              <a:srgbClr val="FFC000"/>
            </a:solidFill>
          </a:endParaRPr>
        </a:p>
        <a:p xmlns:a="http://schemas.openxmlformats.org/drawingml/2006/main">
          <a:pPr algn="ctr"/>
          <a:r>
            <a:rPr lang="en-US" sz="1100" b="1" dirty="0" smtClean="0">
              <a:solidFill>
                <a:srgbClr val="FFC000"/>
              </a:solidFill>
            </a:rPr>
            <a:t>3 GHz</a:t>
          </a:r>
          <a:endParaRPr lang="en-US" sz="1100" b="1" dirty="0">
            <a:solidFill>
              <a:srgbClr val="FFC000"/>
            </a:solidFill>
          </a:endParaRPr>
        </a:p>
      </cdr:txBody>
    </cdr:sp>
  </cdr:relSizeAnchor>
  <cdr:relSizeAnchor xmlns:cdr="http://schemas.openxmlformats.org/drawingml/2006/chartDrawing">
    <cdr:from>
      <cdr:x>0.62235</cdr:x>
      <cdr:y>0.42647</cdr:y>
    </cdr:from>
    <cdr:to>
      <cdr:x>0.87004</cdr:x>
      <cdr:y>0.48587</cdr:y>
    </cdr:to>
    <cdr:sp macro="" textlink="">
      <cdr:nvSpPr>
        <cdr:cNvPr id="12" name="TextBox 8"/>
        <cdr:cNvSpPr txBox="1"/>
      </cdr:nvSpPr>
      <cdr:spPr>
        <a:xfrm xmlns:a="http://schemas.openxmlformats.org/drawingml/2006/main">
          <a:off x="3686182" y="2209800"/>
          <a:ext cx="1467068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002060"/>
              </a:solidFill>
            </a:rPr>
            <a:t>Tesla 20-series</a:t>
          </a:r>
          <a:endParaRPr lang="en-US" sz="1400" b="1" dirty="0">
            <a:solidFill>
              <a:srgbClr val="002060"/>
            </a:solidFill>
          </a:endParaRPr>
        </a:p>
      </cdr:txBody>
    </cdr:sp>
  </cdr:relSizeAnchor>
  <cdr:relSizeAnchor xmlns:cdr="http://schemas.openxmlformats.org/drawingml/2006/chartDrawing">
    <cdr:from>
      <cdr:x>0.40174</cdr:x>
      <cdr:y>0.62877</cdr:y>
    </cdr:from>
    <cdr:to>
      <cdr:x>0.72392</cdr:x>
      <cdr:y>0.68817</cdr:y>
    </cdr:to>
    <cdr:sp macro="" textlink="">
      <cdr:nvSpPr>
        <cdr:cNvPr id="13" name="TextBox 8"/>
        <cdr:cNvSpPr txBox="1"/>
      </cdr:nvSpPr>
      <cdr:spPr>
        <a:xfrm xmlns:a="http://schemas.openxmlformats.org/drawingml/2006/main">
          <a:off x="2379518" y="3258035"/>
          <a:ext cx="190828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002060"/>
              </a:solidFill>
            </a:rPr>
            <a:t>Tesla 10-series</a:t>
          </a:r>
          <a:endParaRPr lang="en-US" sz="1400" b="1" dirty="0">
            <a:solidFill>
              <a:srgbClr val="002060"/>
            </a:solidFill>
          </a:endParaRPr>
        </a:p>
      </cdr:txBody>
    </cdr:sp>
  </cdr:relSizeAnchor>
  <cdr:relSizeAnchor xmlns:cdr="http://schemas.openxmlformats.org/drawingml/2006/chartDrawing">
    <cdr:from>
      <cdr:x>0.61494</cdr:x>
      <cdr:y>0.68868</cdr:y>
    </cdr:from>
    <cdr:to>
      <cdr:x>0.6441</cdr:x>
      <cdr:y>0.77267</cdr:y>
    </cdr:to>
    <cdr:cxnSp macro="">
      <cdr:nvCxnSpPr>
        <cdr:cNvPr id="4" name="Straight Arrow Connector 3"/>
        <cdr:cNvCxnSpPr/>
      </cdr:nvCxnSpPr>
      <cdr:spPr>
        <a:xfrm xmlns:a="http://schemas.openxmlformats.org/drawingml/2006/main">
          <a:off x="2921501" y="3350932"/>
          <a:ext cx="138546" cy="40870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bg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79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234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3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47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40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19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61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5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72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4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6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GPGPU introduction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390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Kepler</a:t>
            </a:r>
            <a:r>
              <a:rPr lang="en-US" dirty="0" smtClean="0"/>
              <a:t> </a:t>
            </a:r>
            <a:r>
              <a:rPr lang="en-US" dirty="0" smtClean="0"/>
              <a:t>Streaming Multiprocessor (</a:t>
            </a:r>
            <a:r>
              <a:rPr lang="en-US" dirty="0" smtClean="0"/>
              <a:t>SMX)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600200"/>
            <a:ext cx="3886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192 </a:t>
            </a:r>
            <a:r>
              <a:rPr lang="en-US" dirty="0" smtClean="0"/>
              <a:t>CUDA processors with pipelined ALU and </a:t>
            </a:r>
            <a:r>
              <a:rPr lang="en-US" dirty="0" smtClean="0"/>
              <a:t>FPU</a:t>
            </a:r>
          </a:p>
          <a:p>
            <a:pPr lvl="1"/>
            <a:r>
              <a:rPr lang="en-US" dirty="0" smtClean="0"/>
              <a:t>4 warp scheduler</a:t>
            </a:r>
            <a:endParaRPr lang="en-US" dirty="0" smtClean="0"/>
          </a:p>
          <a:p>
            <a:pPr lvl="2"/>
            <a:r>
              <a:rPr lang="en-US" dirty="0" smtClean="0"/>
              <a:t>Execute a group of 32 threads called </a:t>
            </a:r>
            <a:r>
              <a:rPr lang="en-US" dirty="0" smtClean="0">
                <a:solidFill>
                  <a:srgbClr val="FF0000"/>
                </a:solidFill>
              </a:rPr>
              <a:t>warp.</a:t>
            </a:r>
          </a:p>
          <a:p>
            <a:pPr lvl="1"/>
            <a:r>
              <a:rPr lang="en-US" dirty="0" smtClean="0"/>
              <a:t>Support IEEE 754-2008 (single and double precision floating points) with fused multiply-add (FMA) instruction).</a:t>
            </a:r>
          </a:p>
          <a:p>
            <a:pPr lvl="1"/>
            <a:r>
              <a:rPr lang="en-US" dirty="0" smtClean="0"/>
              <a:t>Configurable shared memory and L1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48K data cache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408421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355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SIMT </a:t>
            </a:r>
            <a:r>
              <a:rPr lang="en-US" dirty="0" smtClean="0"/>
              <a:t>and warp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SIMT: Single instruction, multi-thread</a:t>
            </a:r>
          </a:p>
          <a:p>
            <a:pPr lvl="1"/>
            <a:r>
              <a:rPr lang="en-US" dirty="0" smtClean="0"/>
              <a:t>Threads in groups (or 16, 32) that are scheduled together call warp.</a:t>
            </a:r>
          </a:p>
          <a:p>
            <a:pPr lvl="1"/>
            <a:r>
              <a:rPr lang="en-US" dirty="0" smtClean="0"/>
              <a:t>All threads in a warp start at the same PC, but free to branch and execute independently.</a:t>
            </a:r>
          </a:p>
          <a:p>
            <a:pPr lvl="1"/>
            <a:r>
              <a:rPr lang="en-US" dirty="0" smtClean="0"/>
              <a:t>A warp executes one common instruction at a time</a:t>
            </a:r>
          </a:p>
          <a:p>
            <a:pPr lvl="2"/>
            <a:r>
              <a:rPr lang="en-US" dirty="0" smtClean="0"/>
              <a:t>To execute different instructions at different threads, the instructions are executed serially</a:t>
            </a:r>
          </a:p>
          <a:p>
            <a:pPr lvl="3"/>
            <a:r>
              <a:rPr lang="en-US" dirty="0" smtClean="0"/>
              <a:t>To get efficiency, we want all instructions in a warp to be the same.</a:t>
            </a:r>
          </a:p>
          <a:p>
            <a:pPr lvl="1"/>
            <a:r>
              <a:rPr lang="en-US" dirty="0" smtClean="0"/>
              <a:t>SIMT is basically SIMD that emulates MIMD (programmers don’t feel they are using SIMD). </a:t>
            </a:r>
          </a:p>
        </p:txBody>
      </p:sp>
    </p:spTree>
    <p:extLst>
      <p:ext uri="{BB962C8B-B14F-4D97-AF65-F5344CB8AC3E}">
        <p14:creationId xmlns:p14="http://schemas.microsoft.com/office/powerpoint/2010/main" xmlns="" val="25157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Fermi Warp </a:t>
            </a:r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2 per SM: representing a compromise between cost and complexity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819400"/>
            <a:ext cx="61436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742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Kepler</a:t>
            </a:r>
            <a:r>
              <a:rPr lang="en-US" dirty="0" smtClean="0"/>
              <a:t> Warp </a:t>
            </a:r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per </a:t>
            </a:r>
            <a:r>
              <a:rPr lang="en-US" dirty="0" smtClean="0"/>
              <a:t>SM with 2 instruction dispatcher units each.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362200"/>
            <a:ext cx="5066737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8742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NVIDIA GPUs (toward general purpose computing)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6248400" cy="319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953000" y="4419600"/>
            <a:ext cx="2678113" cy="1943100"/>
            <a:chOff x="3044" y="1052"/>
            <a:chExt cx="1987" cy="1441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044" y="2245"/>
              <a:ext cx="1987" cy="24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tIns="0" rIns="0" bIns="0" anchor="ctr"/>
            <a:lstStyle/>
            <a:p>
              <a:r>
                <a:rPr lang="en-US" sz="1200" b="1">
                  <a:solidFill>
                    <a:schemeClr val="bg1"/>
                  </a:solidFill>
                  <a:latin typeface="Arial" pitchFamily="34" charset="0"/>
                </a:rPr>
                <a:t>DRAM</a:t>
              </a: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3046" y="1052"/>
              <a:ext cx="1984" cy="1086"/>
              <a:chOff x="1888" y="2761"/>
              <a:chExt cx="1984" cy="1086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1888" y="2761"/>
                <a:ext cx="1984" cy="118"/>
                <a:chOff x="-141" y="2876"/>
                <a:chExt cx="1984" cy="118"/>
              </a:xfrm>
            </p:grpSpPr>
            <p:grpSp>
              <p:nvGrpSpPr>
                <p:cNvPr id="148" name="Group 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6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6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149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50" name="Line 1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1" name="Line 1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2" name="Line 1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3" name="Line 1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4" name="Line 1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6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61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62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6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6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1888" y="2899"/>
                <a:ext cx="1984" cy="118"/>
                <a:chOff x="-141" y="2876"/>
                <a:chExt cx="1984" cy="118"/>
              </a:xfrm>
            </p:grpSpPr>
            <p:grpSp>
              <p:nvGrpSpPr>
                <p:cNvPr id="129" name="Group 2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46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47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130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31" name="Line 3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2" name="Line 3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3" name="Line 3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4" name="Line 3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5" name="Line 3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6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8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4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4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4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4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4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4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7"/>
              <p:cNvGrpSpPr>
                <a:grpSpLocks/>
              </p:cNvGrpSpPr>
              <p:nvPr/>
            </p:nvGrpSpPr>
            <p:grpSpPr bwMode="auto">
              <a:xfrm>
                <a:off x="1888" y="3037"/>
                <a:ext cx="1984" cy="118"/>
                <a:chOff x="-141" y="2876"/>
                <a:chExt cx="1984" cy="118"/>
              </a:xfrm>
            </p:grpSpPr>
            <p:grpSp>
              <p:nvGrpSpPr>
                <p:cNvPr id="110" name="Group 4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2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2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111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12" name="Line 5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13" name="Line 5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14" name="Line 5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15" name="Line 5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16" name="Line 5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1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1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1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2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2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22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23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24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2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2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7"/>
              <p:cNvGrpSpPr>
                <a:grpSpLocks/>
              </p:cNvGrpSpPr>
              <p:nvPr/>
            </p:nvGrpSpPr>
            <p:grpSpPr bwMode="auto">
              <a:xfrm>
                <a:off x="1888" y="3175"/>
                <a:ext cx="1984" cy="118"/>
                <a:chOff x="-141" y="2876"/>
                <a:chExt cx="1984" cy="118"/>
              </a:xfrm>
            </p:grpSpPr>
            <p:grpSp>
              <p:nvGrpSpPr>
                <p:cNvPr id="91" name="Group 6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08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09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92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93" name="Line 7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4" name="Line 7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5" name="Line 7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6" name="Line 7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7" name="Line 7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8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9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0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1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2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3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5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6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7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87"/>
              <p:cNvGrpSpPr>
                <a:grpSpLocks/>
              </p:cNvGrpSpPr>
              <p:nvPr/>
            </p:nvGrpSpPr>
            <p:grpSpPr bwMode="auto">
              <a:xfrm>
                <a:off x="1888" y="3314"/>
                <a:ext cx="1984" cy="118"/>
                <a:chOff x="-141" y="2876"/>
                <a:chExt cx="1984" cy="118"/>
              </a:xfrm>
            </p:grpSpPr>
            <p:grpSp>
              <p:nvGrpSpPr>
                <p:cNvPr id="72" name="Group 8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89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90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73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74" name="Line 9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5" name="Line 9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6" name="Line 9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7" name="Line 9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8" name="Line 9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9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0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1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2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3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4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5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6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7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8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07"/>
              <p:cNvGrpSpPr>
                <a:grpSpLocks/>
              </p:cNvGrpSpPr>
              <p:nvPr/>
            </p:nvGrpSpPr>
            <p:grpSpPr bwMode="auto">
              <a:xfrm>
                <a:off x="1888" y="3452"/>
                <a:ext cx="1984" cy="118"/>
                <a:chOff x="-141" y="2876"/>
                <a:chExt cx="1984" cy="118"/>
              </a:xfrm>
            </p:grpSpPr>
            <p:grpSp>
              <p:nvGrpSpPr>
                <p:cNvPr id="53" name="Group 10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70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71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54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5" name="Line 11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6" name="Line 11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7" name="Line 11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8" name="Line 11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9" name="Line 11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0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1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2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3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4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5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6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7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8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9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27"/>
              <p:cNvGrpSpPr>
                <a:grpSpLocks/>
              </p:cNvGrpSpPr>
              <p:nvPr/>
            </p:nvGrpSpPr>
            <p:grpSpPr bwMode="auto">
              <a:xfrm>
                <a:off x="1888" y="3590"/>
                <a:ext cx="1984" cy="118"/>
                <a:chOff x="-141" y="2876"/>
                <a:chExt cx="1984" cy="118"/>
              </a:xfrm>
            </p:grpSpPr>
            <p:grpSp>
              <p:nvGrpSpPr>
                <p:cNvPr id="34" name="Group 12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5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5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35" name="Rectangle 13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6" name="Line 13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7" name="Line 13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8" name="Line 13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9" name="Line 13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0" name="Line 13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1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2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3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4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5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6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7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8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9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0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47"/>
              <p:cNvGrpSpPr>
                <a:grpSpLocks/>
              </p:cNvGrpSpPr>
              <p:nvPr/>
            </p:nvGrpSpPr>
            <p:grpSpPr bwMode="auto">
              <a:xfrm>
                <a:off x="1888" y="3729"/>
                <a:ext cx="1984" cy="118"/>
                <a:chOff x="-141" y="2876"/>
                <a:chExt cx="1984" cy="118"/>
              </a:xfrm>
            </p:grpSpPr>
            <p:grpSp>
              <p:nvGrpSpPr>
                <p:cNvPr id="15" name="Group 14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32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16" name="Rectangle 15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7" name="Line 15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8" name="Line 15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9" name="Line 15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0" name="Line 15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1" name="Line 15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2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3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4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6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7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8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9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0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1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7" name="Group 167"/>
          <p:cNvGrpSpPr>
            <a:grpSpLocks/>
          </p:cNvGrpSpPr>
          <p:nvPr/>
        </p:nvGrpSpPr>
        <p:grpSpPr bwMode="auto">
          <a:xfrm>
            <a:off x="1512816" y="4416424"/>
            <a:ext cx="2679700" cy="1946275"/>
            <a:chOff x="991" y="1935"/>
            <a:chExt cx="1688" cy="1226"/>
          </a:xfrm>
        </p:grpSpPr>
        <p:sp>
          <p:nvSpPr>
            <p:cNvPr id="168" name="Rectangle 168"/>
            <p:cNvSpPr>
              <a:spLocks noChangeArrowheads="1"/>
            </p:cNvSpPr>
            <p:nvPr/>
          </p:nvSpPr>
          <p:spPr bwMode="auto">
            <a:xfrm>
              <a:off x="992" y="2425"/>
              <a:ext cx="1687" cy="4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pitchFamily="34" charset="0"/>
                </a:rPr>
                <a:t>Cache</a:t>
              </a:r>
            </a:p>
          </p:txBody>
        </p:sp>
        <p:sp>
          <p:nvSpPr>
            <p:cNvPr id="169" name="Rectangle 169"/>
            <p:cNvSpPr>
              <a:spLocks noChangeArrowheads="1"/>
            </p:cNvSpPr>
            <p:nvPr/>
          </p:nvSpPr>
          <p:spPr bwMode="auto">
            <a:xfrm>
              <a:off x="2285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</a:rPr>
                <a:t>ALU</a:t>
              </a:r>
            </a:p>
          </p:txBody>
        </p:sp>
        <p:sp>
          <p:nvSpPr>
            <p:cNvPr id="170" name="Rectangle 170"/>
            <p:cNvSpPr>
              <a:spLocks noChangeArrowheads="1"/>
            </p:cNvSpPr>
            <p:nvPr/>
          </p:nvSpPr>
          <p:spPr bwMode="auto">
            <a:xfrm>
              <a:off x="992" y="1935"/>
              <a:ext cx="836" cy="46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pitchFamily="34" charset="0"/>
                </a:rPr>
                <a:t>Control</a:t>
              </a:r>
            </a:p>
          </p:txBody>
        </p:sp>
        <p:sp>
          <p:nvSpPr>
            <p:cNvPr id="171" name="Rectangle 171"/>
            <p:cNvSpPr>
              <a:spLocks noChangeArrowheads="1"/>
            </p:cNvSpPr>
            <p:nvPr/>
          </p:nvSpPr>
          <p:spPr bwMode="auto">
            <a:xfrm>
              <a:off x="2285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</a:rPr>
                <a:t>ALU</a:t>
              </a:r>
            </a:p>
          </p:txBody>
        </p:sp>
        <p:sp>
          <p:nvSpPr>
            <p:cNvPr id="172" name="Rectangle 172"/>
            <p:cNvSpPr>
              <a:spLocks noChangeArrowheads="1"/>
            </p:cNvSpPr>
            <p:nvPr/>
          </p:nvSpPr>
          <p:spPr bwMode="auto">
            <a:xfrm>
              <a:off x="1870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</a:rPr>
                <a:t>ALU</a:t>
              </a:r>
            </a:p>
          </p:txBody>
        </p:sp>
        <p:sp>
          <p:nvSpPr>
            <p:cNvPr id="173" name="Rectangle 173"/>
            <p:cNvSpPr>
              <a:spLocks noChangeArrowheads="1"/>
            </p:cNvSpPr>
            <p:nvPr/>
          </p:nvSpPr>
          <p:spPr bwMode="auto">
            <a:xfrm>
              <a:off x="1870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</a:rPr>
                <a:t>ALU</a:t>
              </a:r>
            </a:p>
          </p:txBody>
        </p:sp>
        <p:sp>
          <p:nvSpPr>
            <p:cNvPr id="174" name="Rectangle 174"/>
            <p:cNvSpPr>
              <a:spLocks noChangeArrowheads="1"/>
            </p:cNvSpPr>
            <p:nvPr/>
          </p:nvSpPr>
          <p:spPr bwMode="auto">
            <a:xfrm>
              <a:off x="991" y="2950"/>
              <a:ext cx="1687" cy="2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tIns="0" rIns="0" bIns="0" anchor="ctr"/>
            <a:lstStyle/>
            <a:p>
              <a:r>
                <a:rPr lang="en-US" sz="1200" b="1">
                  <a:solidFill>
                    <a:schemeClr val="bg1"/>
                  </a:solidFill>
                  <a:latin typeface="Arial" pitchFamily="34" charset="0"/>
                </a:rPr>
                <a:t>DRAM</a:t>
              </a:r>
            </a:p>
          </p:txBody>
        </p:sp>
      </p:grpSp>
      <p:cxnSp>
        <p:nvCxnSpPr>
          <p:cNvPr id="176" name="Straight Arrow Connector 175"/>
          <p:cNvCxnSpPr/>
          <p:nvPr/>
        </p:nvCxnSpPr>
        <p:spPr>
          <a:xfrm flipH="1">
            <a:off x="43434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101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CPU-GPU system</a:t>
            </a:r>
            <a:endParaRPr lang="en-US" dirty="0"/>
          </a:p>
        </p:txBody>
      </p:sp>
      <p:pic>
        <p:nvPicPr>
          <p:cNvPr id="4" name="Picture 6" descr="C:\Users\negrut\Desktop\500px-Motherboard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9241"/>
            <a:ext cx="3515395" cy="54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05400" y="1707931"/>
            <a:ext cx="31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connection from GPU to </a:t>
            </a:r>
          </a:p>
          <a:p>
            <a:r>
              <a:rPr lang="en-US" dirty="0" smtClean="0"/>
              <a:t>CPU/memory is the PCI-Express (</a:t>
            </a:r>
            <a:r>
              <a:rPr lang="en-US" dirty="0" err="1" smtClean="0"/>
              <a:t>PCIe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PCIe1.1 supports up to 8GB/s (common systems support 4GB/s)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PCIe2.0 supports up to 16GB/s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71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in a CPU-GPU system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85800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10253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as a co-processor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gives compute intensive jobs to GPU</a:t>
            </a:r>
          </a:p>
          <a:p>
            <a:r>
              <a:rPr lang="en-US" dirty="0" smtClean="0"/>
              <a:t>CPU stays busy with the control of execution</a:t>
            </a:r>
          </a:p>
          <a:p>
            <a:r>
              <a:rPr lang="en-US" dirty="0" smtClean="0"/>
              <a:t>Main bottleneck:</a:t>
            </a:r>
          </a:p>
          <a:p>
            <a:pPr lvl="1"/>
            <a:r>
              <a:rPr lang="en-US" dirty="0" smtClean="0"/>
              <a:t>The connection between main memory and GPU memory</a:t>
            </a:r>
          </a:p>
          <a:p>
            <a:pPr lvl="2"/>
            <a:r>
              <a:rPr lang="en-US" dirty="0" smtClean="0"/>
              <a:t>Data must be copied for the GPU to work on and the results must come back from GPU</a:t>
            </a:r>
          </a:p>
          <a:p>
            <a:pPr lvl="2"/>
            <a:r>
              <a:rPr lang="en-US" dirty="0" err="1" smtClean="0"/>
              <a:t>PCIe</a:t>
            </a:r>
            <a:r>
              <a:rPr lang="en-US" dirty="0" smtClean="0"/>
              <a:t> is reasonably fast, but is often still the bottleneck.</a:t>
            </a:r>
          </a:p>
        </p:txBody>
      </p:sp>
    </p:spTree>
    <p:extLst>
      <p:ext uri="{BB962C8B-B14F-4D97-AF65-F5344CB8AC3E}">
        <p14:creationId xmlns:p14="http://schemas.microsoft.com/office/powerpoint/2010/main" xmlns="" val="94625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with programming models for GPU such as CUDA C or </a:t>
            </a:r>
            <a:r>
              <a:rPr lang="en-US" dirty="0" err="1" smtClean="0"/>
              <a:t>OpenCL</a:t>
            </a:r>
            <a:endParaRPr lang="en-US" dirty="0" smtClean="0"/>
          </a:p>
          <a:p>
            <a:r>
              <a:rPr lang="en-US" dirty="0" smtClean="0"/>
              <a:t>Dealing with limited capability and resources</a:t>
            </a:r>
          </a:p>
          <a:p>
            <a:pPr lvl="1"/>
            <a:r>
              <a:rPr lang="en-US" dirty="0" smtClean="0"/>
              <a:t>Code is often platform dependent.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 smtClean="0"/>
              <a:t>Problem of mapping computation on to a hardware that is designed for graphics.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380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is GPU in the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Seeking </a:t>
            </a:r>
            <a:r>
              <a:rPr lang="en-US" dirty="0" err="1" smtClean="0"/>
              <a:t>exa</a:t>
            </a:r>
            <a:r>
              <a:rPr lang="en-US" dirty="0" smtClean="0"/>
              <a:t>-scale computing platform</a:t>
            </a:r>
          </a:p>
          <a:p>
            <a:pPr marL="742950" lvl="2" indent="-342900"/>
            <a:r>
              <a:rPr lang="en-US" dirty="0" smtClean="0"/>
              <a:t>Minimize </a:t>
            </a:r>
            <a:r>
              <a:rPr lang="en-US" b="1" dirty="0" smtClean="0">
                <a:solidFill>
                  <a:srgbClr val="FF0000"/>
                </a:solidFill>
              </a:rPr>
              <a:t>power per operation.</a:t>
            </a:r>
          </a:p>
          <a:p>
            <a:pPr marL="1200150" lvl="3" indent="-342900"/>
            <a:r>
              <a:rPr lang="en-US" dirty="0" smtClean="0"/>
              <a:t>Power is directly correlated to the area in the processing chips.</a:t>
            </a:r>
          </a:p>
          <a:p>
            <a:pPr marL="1200150" lvl="3" indent="-342900"/>
            <a:r>
              <a:rPr lang="en-US" dirty="0" smtClean="0"/>
              <a:t>Regular CPU</a:t>
            </a:r>
            <a:r>
              <a:rPr lang="en-US" dirty="0"/>
              <a:t> </a:t>
            </a:r>
            <a:r>
              <a:rPr lang="en-US" dirty="0" smtClean="0"/>
              <a:t>– what are the chip areas going into?</a:t>
            </a:r>
          </a:p>
          <a:p>
            <a:pPr marL="1657350" lvl="4" indent="-342900"/>
            <a:r>
              <a:rPr lang="en-US" dirty="0" smtClean="0"/>
              <a:t>Power per operation is low</a:t>
            </a:r>
          </a:p>
          <a:p>
            <a:pPr marL="1200150" lvl="3" indent="-342900"/>
            <a:r>
              <a:rPr lang="en-US" dirty="0" smtClean="0"/>
              <a:t>How to maximize power per operation?</a:t>
            </a:r>
          </a:p>
          <a:p>
            <a:pPr marL="1657350" lvl="4" indent="-342900"/>
            <a:r>
              <a:rPr lang="en-US" dirty="0" smtClean="0"/>
              <a:t>Give most area to build lots of ALUs, minimize area for control and cache.</a:t>
            </a:r>
          </a:p>
          <a:p>
            <a:pPr marL="1657350" lvl="4" indent="-342900"/>
            <a:r>
              <a:rPr lang="en-US" dirty="0" smtClean="0"/>
              <a:t>This is how GPU is built </a:t>
            </a:r>
            <a:r>
              <a:rPr lang="en-US" dirty="0" smtClean="0">
                <a:sym typeface="Wingdings" panose="05000000000000000000" pitchFamily="2" charset="2"/>
              </a:rPr>
              <a:t> power per operation is much better than regular CPU</a:t>
            </a:r>
          </a:p>
          <a:p>
            <a:pPr marL="2114550" lvl="5" indent="-342900"/>
            <a:r>
              <a:rPr lang="en-US" dirty="0">
                <a:sym typeface="Wingdings" panose="05000000000000000000" pitchFamily="2" charset="2"/>
              </a:rPr>
              <a:t>M</a:t>
            </a:r>
            <a:r>
              <a:rPr lang="en-US" dirty="0" smtClean="0">
                <a:sym typeface="Wingdings" panose="05000000000000000000" pitchFamily="2" charset="2"/>
              </a:rPr>
              <a:t>ost power efficient system built using CPU only, IBM </a:t>
            </a:r>
            <a:r>
              <a:rPr lang="en-US" dirty="0" err="1" smtClean="0">
                <a:sym typeface="Wingdings" panose="05000000000000000000" pitchFamily="2" charset="2"/>
              </a:rPr>
              <a:t>Bluegene</a:t>
            </a:r>
            <a:r>
              <a:rPr lang="en-US" dirty="0" smtClean="0">
                <a:sym typeface="Wingdings" panose="05000000000000000000" pitchFamily="2" charset="2"/>
              </a:rPr>
              <a:t> reaches 2Gflops/Watt</a:t>
            </a:r>
          </a:p>
          <a:p>
            <a:pPr marL="2114550" lvl="5" indent="-342900"/>
            <a:r>
              <a:rPr lang="en-US" dirty="0" smtClean="0">
                <a:sym typeface="Wingdings" panose="05000000000000000000" pitchFamily="2" charset="2"/>
              </a:rPr>
              <a:t>System built using CPU+GPU can reach close to 4Gflops/Watt.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01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Graphics Processing Unit (GPU)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GPU is the </a:t>
            </a:r>
            <a:r>
              <a:rPr lang="en-US" dirty="0" smtClean="0">
                <a:sym typeface="Wingdings" pitchFamily="2" charset="2"/>
              </a:rPr>
              <a:t>chip </a:t>
            </a:r>
            <a:r>
              <a:rPr lang="en-US" dirty="0">
                <a:sym typeface="Wingdings" pitchFamily="2" charset="2"/>
              </a:rPr>
              <a:t>in computer video cards, PS3, Xbox, </a:t>
            </a:r>
            <a:r>
              <a:rPr lang="en-US" dirty="0" err="1" smtClean="0">
                <a:sym typeface="Wingdings" pitchFamily="2" charset="2"/>
              </a:rPr>
              <a:t>etc</a:t>
            </a:r>
            <a:endParaRPr lang="en-US" dirty="0" smtClean="0"/>
          </a:p>
          <a:p>
            <a:pPr lvl="1"/>
            <a:r>
              <a:rPr lang="en-US" dirty="0" smtClean="0"/>
              <a:t>Designed to realize the 3D graphics pipeline</a:t>
            </a:r>
          </a:p>
          <a:p>
            <a:pPr lvl="2"/>
            <a:r>
              <a:rPr lang="en-US" dirty="0" smtClean="0"/>
              <a:t>Application </a:t>
            </a:r>
            <a:r>
              <a:rPr lang="en-US" dirty="0" smtClean="0">
                <a:sym typeface="Wingdings" pitchFamily="2" charset="2"/>
              </a:rPr>
              <a:t> Geometry  Rasterizer image</a:t>
            </a:r>
          </a:p>
          <a:p>
            <a:r>
              <a:rPr lang="en-US" dirty="0" smtClean="0"/>
              <a:t>GPU development:</a:t>
            </a:r>
          </a:p>
          <a:p>
            <a:pPr lvl="1"/>
            <a:r>
              <a:rPr lang="en-US" dirty="0" smtClean="0"/>
              <a:t>Fixed graphics hardware</a:t>
            </a:r>
          </a:p>
          <a:p>
            <a:pPr lvl="1"/>
            <a:r>
              <a:rPr lang="en-US" dirty="0" smtClean="0"/>
              <a:t>Programmable vertex/pixel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GPGPU</a:t>
            </a:r>
          </a:p>
          <a:p>
            <a:pPr lvl="2"/>
            <a:r>
              <a:rPr lang="en-US" dirty="0" smtClean="0"/>
              <a:t>general purpose computation (beyond graphics) using GPU in applications other than 3D graphics</a:t>
            </a:r>
          </a:p>
          <a:p>
            <a:pPr lvl="2"/>
            <a:r>
              <a:rPr lang="en-US" dirty="0" smtClean="0"/>
              <a:t>GPGPU can be treated as a co-processor for compute intensive tasks</a:t>
            </a:r>
          </a:p>
          <a:p>
            <a:pPr lvl="3"/>
            <a:r>
              <a:rPr lang="en-US" dirty="0" smtClean="0"/>
              <a:t>With sufficient large bandwidth between CPU and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756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and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4701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GPU is specialized for compute intensive, highly data parallel computation</a:t>
            </a:r>
          </a:p>
          <a:p>
            <a:pPr lvl="1"/>
            <a:r>
              <a:rPr lang="en-US" dirty="0" smtClean="0"/>
              <a:t>More area is dedicated to processing</a:t>
            </a:r>
          </a:p>
          <a:p>
            <a:pPr lvl="1"/>
            <a:r>
              <a:rPr lang="en-US" dirty="0" smtClean="0"/>
              <a:t>Good for high arithmetic intensity programs with a high ratio between arithmetic operations and memory operations.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960537" y="3872214"/>
            <a:ext cx="2678113" cy="1943100"/>
            <a:chOff x="3044" y="1052"/>
            <a:chExt cx="1987" cy="1441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044" y="2245"/>
              <a:ext cx="1987" cy="24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tIns="0" rIns="0" bIns="0" anchor="ctr"/>
            <a:lstStyle/>
            <a:p>
              <a:r>
                <a:rPr lang="en-US" sz="1200" b="1">
                  <a:solidFill>
                    <a:schemeClr val="bg1"/>
                  </a:solidFill>
                  <a:latin typeface="Arial" pitchFamily="34" charset="0"/>
                </a:rPr>
                <a:t>DRAM</a:t>
              </a: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3046" y="1052"/>
              <a:ext cx="1984" cy="1086"/>
              <a:chOff x="1888" y="2761"/>
              <a:chExt cx="1984" cy="1086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1888" y="2761"/>
                <a:ext cx="1984" cy="118"/>
                <a:chOff x="-141" y="2876"/>
                <a:chExt cx="1984" cy="118"/>
              </a:xfrm>
            </p:grpSpPr>
            <p:grpSp>
              <p:nvGrpSpPr>
                <p:cNvPr id="148" name="Group 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6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6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149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50" name="Line 1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1" name="Line 1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2" name="Line 1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3" name="Line 1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4" name="Line 1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5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6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61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62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6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6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1888" y="2899"/>
                <a:ext cx="1984" cy="118"/>
                <a:chOff x="-141" y="2876"/>
                <a:chExt cx="1984" cy="118"/>
              </a:xfrm>
            </p:grpSpPr>
            <p:grpSp>
              <p:nvGrpSpPr>
                <p:cNvPr id="129" name="Group 2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46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47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130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31" name="Line 3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2" name="Line 3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3" name="Line 3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4" name="Line 3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5" name="Line 3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6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8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4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4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4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4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4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4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7"/>
              <p:cNvGrpSpPr>
                <a:grpSpLocks/>
              </p:cNvGrpSpPr>
              <p:nvPr/>
            </p:nvGrpSpPr>
            <p:grpSpPr bwMode="auto">
              <a:xfrm>
                <a:off x="1888" y="3037"/>
                <a:ext cx="1984" cy="118"/>
                <a:chOff x="-141" y="2876"/>
                <a:chExt cx="1984" cy="118"/>
              </a:xfrm>
            </p:grpSpPr>
            <p:grpSp>
              <p:nvGrpSpPr>
                <p:cNvPr id="110" name="Group 4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2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2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111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12" name="Line 5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13" name="Line 5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14" name="Line 5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15" name="Line 5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16" name="Line 5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1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1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1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2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2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22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23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24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2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2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7"/>
              <p:cNvGrpSpPr>
                <a:grpSpLocks/>
              </p:cNvGrpSpPr>
              <p:nvPr/>
            </p:nvGrpSpPr>
            <p:grpSpPr bwMode="auto">
              <a:xfrm>
                <a:off x="1888" y="3175"/>
                <a:ext cx="1984" cy="118"/>
                <a:chOff x="-141" y="2876"/>
                <a:chExt cx="1984" cy="118"/>
              </a:xfrm>
            </p:grpSpPr>
            <p:grpSp>
              <p:nvGrpSpPr>
                <p:cNvPr id="91" name="Group 6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08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09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92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93" name="Line 7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4" name="Line 7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5" name="Line 7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6" name="Line 7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7" name="Line 7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8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99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0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1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2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3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5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6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07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87"/>
              <p:cNvGrpSpPr>
                <a:grpSpLocks/>
              </p:cNvGrpSpPr>
              <p:nvPr/>
            </p:nvGrpSpPr>
            <p:grpSpPr bwMode="auto">
              <a:xfrm>
                <a:off x="1888" y="3314"/>
                <a:ext cx="1984" cy="118"/>
                <a:chOff x="-141" y="2876"/>
                <a:chExt cx="1984" cy="118"/>
              </a:xfrm>
            </p:grpSpPr>
            <p:grpSp>
              <p:nvGrpSpPr>
                <p:cNvPr id="72" name="Group 8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89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90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73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74" name="Line 9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5" name="Line 9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6" name="Line 9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7" name="Line 9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8" name="Line 9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79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0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1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2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3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4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5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6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7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88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07"/>
              <p:cNvGrpSpPr>
                <a:grpSpLocks/>
              </p:cNvGrpSpPr>
              <p:nvPr/>
            </p:nvGrpSpPr>
            <p:grpSpPr bwMode="auto">
              <a:xfrm>
                <a:off x="1888" y="3452"/>
                <a:ext cx="1984" cy="118"/>
                <a:chOff x="-141" y="2876"/>
                <a:chExt cx="1984" cy="118"/>
              </a:xfrm>
            </p:grpSpPr>
            <p:grpSp>
              <p:nvGrpSpPr>
                <p:cNvPr id="53" name="Group 10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70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71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54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5" name="Line 11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6" name="Line 11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7" name="Line 11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8" name="Line 11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9" name="Line 11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0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1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2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3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4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5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6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7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8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9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27"/>
              <p:cNvGrpSpPr>
                <a:grpSpLocks/>
              </p:cNvGrpSpPr>
              <p:nvPr/>
            </p:nvGrpSpPr>
            <p:grpSpPr bwMode="auto">
              <a:xfrm>
                <a:off x="1888" y="3590"/>
                <a:ext cx="1984" cy="118"/>
                <a:chOff x="-141" y="2876"/>
                <a:chExt cx="1984" cy="118"/>
              </a:xfrm>
            </p:grpSpPr>
            <p:grpSp>
              <p:nvGrpSpPr>
                <p:cNvPr id="34" name="Group 12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5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5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35" name="Rectangle 13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6" name="Line 13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7" name="Line 13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8" name="Line 13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9" name="Line 13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0" name="Line 13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1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2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3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4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5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6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7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8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49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50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47"/>
              <p:cNvGrpSpPr>
                <a:grpSpLocks/>
              </p:cNvGrpSpPr>
              <p:nvPr/>
            </p:nvGrpSpPr>
            <p:grpSpPr bwMode="auto">
              <a:xfrm>
                <a:off x="1888" y="3729"/>
                <a:ext cx="1984" cy="118"/>
                <a:chOff x="-141" y="2876"/>
                <a:chExt cx="1984" cy="118"/>
              </a:xfrm>
            </p:grpSpPr>
            <p:grpSp>
              <p:nvGrpSpPr>
                <p:cNvPr id="15" name="Group 148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32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16" name="Rectangle 15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7" name="Line 152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8" name="Line 153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9" name="Line 154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0" name="Line 155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1" name="Line 156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2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3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4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6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7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8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9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0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1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7" name="Group 167"/>
          <p:cNvGrpSpPr>
            <a:grpSpLocks/>
          </p:cNvGrpSpPr>
          <p:nvPr/>
        </p:nvGrpSpPr>
        <p:grpSpPr bwMode="auto">
          <a:xfrm>
            <a:off x="1520353" y="3869038"/>
            <a:ext cx="2679700" cy="1946275"/>
            <a:chOff x="991" y="1935"/>
            <a:chExt cx="1688" cy="1226"/>
          </a:xfrm>
        </p:grpSpPr>
        <p:sp>
          <p:nvSpPr>
            <p:cNvPr id="168" name="Rectangle 168"/>
            <p:cNvSpPr>
              <a:spLocks noChangeArrowheads="1"/>
            </p:cNvSpPr>
            <p:nvPr/>
          </p:nvSpPr>
          <p:spPr bwMode="auto">
            <a:xfrm>
              <a:off x="992" y="2425"/>
              <a:ext cx="1687" cy="4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pitchFamily="34" charset="0"/>
                </a:rPr>
                <a:t>Cache</a:t>
              </a:r>
            </a:p>
          </p:txBody>
        </p:sp>
        <p:sp>
          <p:nvSpPr>
            <p:cNvPr id="169" name="Rectangle 169"/>
            <p:cNvSpPr>
              <a:spLocks noChangeArrowheads="1"/>
            </p:cNvSpPr>
            <p:nvPr/>
          </p:nvSpPr>
          <p:spPr bwMode="auto">
            <a:xfrm>
              <a:off x="2285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</a:rPr>
                <a:t>ALU</a:t>
              </a:r>
            </a:p>
          </p:txBody>
        </p:sp>
        <p:sp>
          <p:nvSpPr>
            <p:cNvPr id="170" name="Rectangle 170"/>
            <p:cNvSpPr>
              <a:spLocks noChangeArrowheads="1"/>
            </p:cNvSpPr>
            <p:nvPr/>
          </p:nvSpPr>
          <p:spPr bwMode="auto">
            <a:xfrm>
              <a:off x="992" y="1935"/>
              <a:ext cx="836" cy="46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pitchFamily="34" charset="0"/>
                </a:rPr>
                <a:t>Control</a:t>
              </a:r>
            </a:p>
          </p:txBody>
        </p:sp>
        <p:sp>
          <p:nvSpPr>
            <p:cNvPr id="171" name="Rectangle 171"/>
            <p:cNvSpPr>
              <a:spLocks noChangeArrowheads="1"/>
            </p:cNvSpPr>
            <p:nvPr/>
          </p:nvSpPr>
          <p:spPr bwMode="auto">
            <a:xfrm>
              <a:off x="2285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</a:rPr>
                <a:t>ALU</a:t>
              </a:r>
            </a:p>
          </p:txBody>
        </p:sp>
        <p:sp>
          <p:nvSpPr>
            <p:cNvPr id="172" name="Rectangle 172"/>
            <p:cNvSpPr>
              <a:spLocks noChangeArrowheads="1"/>
            </p:cNvSpPr>
            <p:nvPr/>
          </p:nvSpPr>
          <p:spPr bwMode="auto">
            <a:xfrm>
              <a:off x="1870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</a:rPr>
                <a:t>ALU</a:t>
              </a:r>
            </a:p>
          </p:txBody>
        </p:sp>
        <p:sp>
          <p:nvSpPr>
            <p:cNvPr id="173" name="Rectangle 173"/>
            <p:cNvSpPr>
              <a:spLocks noChangeArrowheads="1"/>
            </p:cNvSpPr>
            <p:nvPr/>
          </p:nvSpPr>
          <p:spPr bwMode="auto">
            <a:xfrm>
              <a:off x="1870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</a:rPr>
                <a:t>ALU</a:t>
              </a:r>
            </a:p>
          </p:txBody>
        </p:sp>
        <p:sp>
          <p:nvSpPr>
            <p:cNvPr id="174" name="Rectangle 174"/>
            <p:cNvSpPr>
              <a:spLocks noChangeArrowheads="1"/>
            </p:cNvSpPr>
            <p:nvPr/>
          </p:nvSpPr>
          <p:spPr bwMode="auto">
            <a:xfrm>
              <a:off x="991" y="2950"/>
              <a:ext cx="1687" cy="2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tIns="0" rIns="0" bIns="0" anchor="ctr"/>
            <a:lstStyle/>
            <a:p>
              <a:r>
                <a:rPr lang="en-US" sz="1200" b="1">
                  <a:solidFill>
                    <a:schemeClr val="bg1"/>
                  </a:solidFill>
                  <a:latin typeface="Arial" pitchFamily="34" charset="0"/>
                </a:rPr>
                <a:t>DRAM</a:t>
              </a:r>
            </a:p>
          </p:txBody>
        </p:sp>
      </p:grpSp>
      <p:sp>
        <p:nvSpPr>
          <p:cNvPr id="175" name="Text Box 175"/>
          <p:cNvSpPr txBox="1">
            <a:spLocks noChangeArrowheads="1"/>
          </p:cNvSpPr>
          <p:nvPr/>
        </p:nvSpPr>
        <p:spPr bwMode="auto">
          <a:xfrm>
            <a:off x="2394446" y="5882747"/>
            <a:ext cx="757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CPU</a:t>
            </a:r>
          </a:p>
        </p:txBody>
      </p:sp>
      <p:sp>
        <p:nvSpPr>
          <p:cNvPr id="176" name="Text Box 176"/>
          <p:cNvSpPr txBox="1">
            <a:spLocks noChangeArrowheads="1"/>
          </p:cNvSpPr>
          <p:nvPr/>
        </p:nvSpPr>
        <p:spPr bwMode="auto">
          <a:xfrm>
            <a:off x="5892117" y="5885923"/>
            <a:ext cx="757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xmlns="" val="186886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powerful CPU or many less powerful CPUs?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20875"/>
            <a:ext cx="6400800" cy="422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6786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Flop rate of CPU and GPU</a:t>
            </a:r>
            <a:endParaRPr lang="en-US" dirty="0"/>
          </a:p>
        </p:txBody>
      </p:sp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76454479"/>
              </p:ext>
            </p:extLst>
          </p:nvPr>
        </p:nvGraphicFramePr>
        <p:xfrm>
          <a:off x="1600200" y="1524000"/>
          <a:ext cx="5923031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 rot="16200000">
            <a:off x="798572" y="3449392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GFlop</a:t>
            </a:r>
            <a:r>
              <a:rPr lang="en-US" b="1" dirty="0" smtClean="0"/>
              <a:t>/Sec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791200" y="12192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Single Precision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67467" y="1524000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Double Precision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5334000" y="1632466"/>
            <a:ext cx="228600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72100" y="1327666"/>
            <a:ext cx="1524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01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 Unified Device Architecture (CUDA)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7733"/>
            <a:ext cx="3886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Hardware/software architecture for NVIDIA GPU to execute programs with different languages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concept: hardware support for hierarchy of threads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38809"/>
            <a:ext cx="4000500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1137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75"/>
            <a:ext cx="8229600" cy="1143000"/>
          </a:xfrm>
        </p:spPr>
        <p:txBody>
          <a:bodyPr/>
          <a:lstStyle/>
          <a:p>
            <a:r>
              <a:rPr lang="en-US" dirty="0" smtClean="0"/>
              <a:t>Fermi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447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First generation (GTX 465, GTX 480, </a:t>
            </a:r>
            <a:r>
              <a:rPr lang="en-US" dirty="0" err="1" smtClean="0"/>
              <a:t>Telsa</a:t>
            </a:r>
            <a:r>
              <a:rPr lang="en-US" dirty="0" smtClean="0"/>
              <a:t> C2050, </a:t>
            </a:r>
            <a:r>
              <a:rPr lang="en-US" dirty="0" err="1" smtClean="0"/>
              <a:t>etc</a:t>
            </a:r>
            <a:r>
              <a:rPr lang="en-US" dirty="0" smtClean="0"/>
              <a:t>) has 512 CUDA cores</a:t>
            </a:r>
          </a:p>
          <a:p>
            <a:pPr lvl="1"/>
            <a:r>
              <a:rPr lang="en-US" dirty="0" smtClean="0"/>
              <a:t>16 stream multiprocessor (SM) of 32 processing units (cores)</a:t>
            </a:r>
          </a:p>
          <a:p>
            <a:pPr lvl="1"/>
            <a:r>
              <a:rPr lang="en-US" dirty="0" smtClean="0"/>
              <a:t>Each core execute one floating point or integer instruction per clock for a </a:t>
            </a:r>
            <a:r>
              <a:rPr lang="en-US" dirty="0" smtClean="0"/>
              <a:t>thread</a:t>
            </a:r>
          </a:p>
          <a:p>
            <a:r>
              <a:rPr lang="en-US" dirty="0" smtClean="0"/>
              <a:t>Latest Tesla GPU: Tesla K40 have 2880 CUDA cores based on the </a:t>
            </a:r>
            <a:r>
              <a:rPr lang="en-US" dirty="0" err="1" smtClean="0"/>
              <a:t>Kepler</a:t>
            </a:r>
            <a:r>
              <a:rPr lang="en-US" dirty="0" smtClean="0"/>
              <a:t> architecture. Warp size is still the same, but more everything.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4881563" cy="404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667000"/>
            <a:ext cx="38817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10200" y="5715000"/>
            <a:ext cx="290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Kepler</a:t>
            </a:r>
            <a:r>
              <a:rPr lang="en-US" dirty="0" smtClean="0"/>
              <a:t> architecture: 15 SMX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382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Fermi Streaming Multiprocessor (SM)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600200"/>
            <a:ext cx="3886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32 CUDA processors with pipelined ALU and FPU</a:t>
            </a:r>
          </a:p>
          <a:p>
            <a:pPr lvl="1"/>
            <a:r>
              <a:rPr lang="en-US" dirty="0" smtClean="0"/>
              <a:t>Execute a group of 32 threads called </a:t>
            </a:r>
            <a:r>
              <a:rPr lang="en-US" dirty="0" smtClean="0">
                <a:solidFill>
                  <a:srgbClr val="FF0000"/>
                </a:solidFill>
              </a:rPr>
              <a:t>warp.</a:t>
            </a:r>
          </a:p>
          <a:p>
            <a:pPr lvl="1"/>
            <a:r>
              <a:rPr lang="en-US" dirty="0" smtClean="0"/>
              <a:t>Support IEEE 754-2008 (single and double precision floating points) with fused multiply-add (FMA) instruction).</a:t>
            </a:r>
          </a:p>
          <a:p>
            <a:pPr lvl="1"/>
            <a:r>
              <a:rPr lang="en-US" dirty="0" smtClean="0"/>
              <a:t>Configurable shared memory and L1 cache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2034" y="1504148"/>
            <a:ext cx="2990384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21763"/>
            <a:ext cx="1281034" cy="128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3355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756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GPGPU introduction </vt:lpstr>
      <vt:lpstr>Why is GPU in the picture</vt:lpstr>
      <vt:lpstr>Graphics Processing Unit (GPU)</vt:lpstr>
      <vt:lpstr>CPU and GPU</vt:lpstr>
      <vt:lpstr>A powerful CPU or many less powerful CPUs?</vt:lpstr>
      <vt:lpstr>Flop rate of CPU and GPU</vt:lpstr>
      <vt:lpstr>Compute Unified Device Architecture (CUDA)</vt:lpstr>
      <vt:lpstr>Fermi architecture</vt:lpstr>
      <vt:lpstr>Fermi Streaming Multiprocessor (SM)</vt:lpstr>
      <vt:lpstr>Kepler Streaming Multiprocessor (SMX)</vt:lpstr>
      <vt:lpstr>SIMT and warp scheduler</vt:lpstr>
      <vt:lpstr>Fermi Warp scheduler</vt:lpstr>
      <vt:lpstr>Kepler Warp scheduler</vt:lpstr>
      <vt:lpstr>NVIDIA GPUs (toward general purpose computing)</vt:lpstr>
      <vt:lpstr>Typical CPU-GPU system</vt:lpstr>
      <vt:lpstr>Bandwidth in a CPU-GPU system</vt:lpstr>
      <vt:lpstr>GPU as a co-processor</vt:lpstr>
      <vt:lpstr>GPGPU constraints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on a GPU</dc:title>
  <dc:creator>Surfing</dc:creator>
  <cp:lastModifiedBy>Xin Yuan</cp:lastModifiedBy>
  <cp:revision>31</cp:revision>
  <dcterms:created xsi:type="dcterms:W3CDTF">2011-10-19T01:43:31Z</dcterms:created>
  <dcterms:modified xsi:type="dcterms:W3CDTF">2014-01-15T19:50:40Z</dcterms:modified>
</cp:coreProperties>
</file>