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11" r:id="rId19"/>
    <p:sldId id="296" r:id="rId20"/>
    <p:sldId id="297" r:id="rId21"/>
    <p:sldId id="298" r:id="rId22"/>
    <p:sldId id="258" r:id="rId23"/>
    <p:sldId id="299" r:id="rId24"/>
    <p:sldId id="273" r:id="rId25"/>
    <p:sldId id="293" r:id="rId26"/>
    <p:sldId id="274" r:id="rId27"/>
    <p:sldId id="275" r:id="rId28"/>
    <p:sldId id="300" r:id="rId29"/>
    <p:sldId id="305" r:id="rId30"/>
    <p:sldId id="294" r:id="rId31"/>
    <p:sldId id="301" r:id="rId32"/>
    <p:sldId id="302" r:id="rId33"/>
    <p:sldId id="303" r:id="rId34"/>
    <p:sldId id="304" r:id="rId35"/>
    <p:sldId id="310" r:id="rId36"/>
    <p:sldId id="306" r:id="rId37"/>
    <p:sldId id="308" r:id="rId38"/>
    <p:sldId id="309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4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679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234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537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547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956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140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197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861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254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172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246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D9404-A3EE-473D-AC31-73903016F5F3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62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/>
          <a:lstStyle/>
          <a:p>
            <a:r>
              <a:rPr lang="en-US" dirty="0" smtClean="0"/>
              <a:t>CUDA programming</a:t>
            </a:r>
            <a:br>
              <a:rPr lang="en-US" dirty="0" smtClean="0"/>
            </a:br>
            <a:r>
              <a:rPr lang="en-US" dirty="0" smtClean="0"/>
              <a:t>(continue)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Acknowledgement: the lecture materials are based on the materials in NVIDIA teaching center CUDA course materials, including materials from Wisconsin (</a:t>
            </a:r>
            <a:r>
              <a:rPr lang="en-US" dirty="0" err="1" smtClean="0">
                <a:solidFill>
                  <a:schemeClr val="tx1"/>
                </a:solidFill>
              </a:rPr>
              <a:t>Negrut</a:t>
            </a:r>
            <a:r>
              <a:rPr lang="en-US" dirty="0" smtClean="0">
                <a:solidFill>
                  <a:schemeClr val="tx1"/>
                </a:solidFill>
              </a:rPr>
              <a:t>), North Carolina Charlotte (</a:t>
            </a:r>
            <a:r>
              <a:rPr lang="en-US" dirty="0" err="1" smtClean="0">
                <a:solidFill>
                  <a:schemeClr val="tx1"/>
                </a:solidFill>
              </a:rPr>
              <a:t>Wikinson</a:t>
            </a:r>
            <a:r>
              <a:rPr lang="en-US" dirty="0" smtClean="0">
                <a:solidFill>
                  <a:schemeClr val="tx1"/>
                </a:solidFill>
              </a:rPr>
              <a:t>/Li) and NCSA (</a:t>
            </a:r>
            <a:r>
              <a:rPr lang="en-US" dirty="0" err="1" smtClean="0">
                <a:solidFill>
                  <a:schemeClr val="tx1"/>
                </a:solidFill>
              </a:rPr>
              <a:t>Kindratenko</a:t>
            </a:r>
            <a:r>
              <a:rPr lang="en-US" dirty="0" smtClean="0">
                <a:solidFill>
                  <a:schemeClr val="tx1"/>
                </a:solidFill>
              </a:rPr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3905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</a:t>
            </a:r>
            <a:r>
              <a:rPr lang="en-US" smtClean="0"/>
              <a:t>global 1-D thread </a:t>
            </a:r>
            <a:r>
              <a:rPr lang="en-US" dirty="0" smtClean="0"/>
              <a:t>ID</a:t>
            </a:r>
            <a:endParaRPr lang="en-US" dirty="0"/>
          </a:p>
        </p:txBody>
      </p:sp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217488" y="3100388"/>
            <a:ext cx="9266237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" name="Straight Connector 8"/>
          <p:cNvCxnSpPr>
            <a:cxnSpLocks noChangeShapeType="1"/>
          </p:cNvCxnSpPr>
          <p:nvPr/>
        </p:nvCxnSpPr>
        <p:spPr bwMode="auto">
          <a:xfrm flipH="1">
            <a:off x="217489" y="3100388"/>
            <a:ext cx="1587" cy="9144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" name="Straight Connector 9"/>
          <p:cNvCxnSpPr>
            <a:cxnSpLocks noChangeShapeType="1"/>
          </p:cNvCxnSpPr>
          <p:nvPr/>
        </p:nvCxnSpPr>
        <p:spPr bwMode="auto">
          <a:xfrm flipH="1">
            <a:off x="506414" y="3100388"/>
            <a:ext cx="1587" cy="3619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Straight Connector 11"/>
          <p:cNvCxnSpPr>
            <a:cxnSpLocks noChangeShapeType="1"/>
          </p:cNvCxnSpPr>
          <p:nvPr/>
        </p:nvCxnSpPr>
        <p:spPr bwMode="auto">
          <a:xfrm flipH="1">
            <a:off x="796925" y="3100388"/>
            <a:ext cx="1588" cy="3619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Straight Connector 13"/>
          <p:cNvCxnSpPr>
            <a:cxnSpLocks noChangeShapeType="1"/>
          </p:cNvCxnSpPr>
          <p:nvPr/>
        </p:nvCxnSpPr>
        <p:spPr bwMode="auto">
          <a:xfrm flipH="1">
            <a:off x="1085850" y="3100388"/>
            <a:ext cx="1588" cy="3619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" name="Straight Connector 15"/>
          <p:cNvCxnSpPr>
            <a:cxnSpLocks noChangeShapeType="1"/>
          </p:cNvCxnSpPr>
          <p:nvPr/>
        </p:nvCxnSpPr>
        <p:spPr bwMode="auto">
          <a:xfrm flipH="1">
            <a:off x="1376364" y="3100388"/>
            <a:ext cx="1587" cy="3619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Straight Connector 17"/>
          <p:cNvCxnSpPr>
            <a:cxnSpLocks noChangeShapeType="1"/>
          </p:cNvCxnSpPr>
          <p:nvPr/>
        </p:nvCxnSpPr>
        <p:spPr bwMode="auto">
          <a:xfrm flipH="1">
            <a:off x="1665289" y="3100388"/>
            <a:ext cx="1587" cy="3619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Straight Connector 19"/>
          <p:cNvCxnSpPr>
            <a:cxnSpLocks noChangeShapeType="1"/>
          </p:cNvCxnSpPr>
          <p:nvPr/>
        </p:nvCxnSpPr>
        <p:spPr bwMode="auto">
          <a:xfrm flipH="1">
            <a:off x="1954214" y="3100388"/>
            <a:ext cx="1587" cy="3619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Straight Connector 21"/>
          <p:cNvCxnSpPr>
            <a:cxnSpLocks noChangeShapeType="1"/>
          </p:cNvCxnSpPr>
          <p:nvPr/>
        </p:nvCxnSpPr>
        <p:spPr bwMode="auto">
          <a:xfrm flipH="1">
            <a:off x="2244725" y="3100388"/>
            <a:ext cx="1588" cy="3619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Straight Connector 23"/>
          <p:cNvCxnSpPr>
            <a:cxnSpLocks noChangeShapeType="1"/>
          </p:cNvCxnSpPr>
          <p:nvPr/>
        </p:nvCxnSpPr>
        <p:spPr bwMode="auto">
          <a:xfrm>
            <a:off x="2535238" y="3100388"/>
            <a:ext cx="0" cy="9144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TextBox 29"/>
          <p:cNvSpPr txBox="1">
            <a:spLocks noChangeArrowheads="1"/>
          </p:cNvSpPr>
          <p:nvPr/>
        </p:nvSpPr>
        <p:spPr bwMode="auto">
          <a:xfrm>
            <a:off x="217488" y="3171825"/>
            <a:ext cx="2984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TextBox 31"/>
          <p:cNvSpPr txBox="1">
            <a:spLocks noChangeArrowheads="1"/>
          </p:cNvSpPr>
          <p:nvPr/>
        </p:nvSpPr>
        <p:spPr bwMode="auto">
          <a:xfrm>
            <a:off x="508000" y="3171825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TextBox 34"/>
          <p:cNvSpPr txBox="1">
            <a:spLocks noChangeArrowheads="1"/>
          </p:cNvSpPr>
          <p:nvPr/>
        </p:nvSpPr>
        <p:spPr bwMode="auto">
          <a:xfrm>
            <a:off x="796925" y="3171825"/>
            <a:ext cx="2984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TextBox 37"/>
          <p:cNvSpPr txBox="1">
            <a:spLocks noChangeArrowheads="1"/>
          </p:cNvSpPr>
          <p:nvPr/>
        </p:nvSpPr>
        <p:spPr bwMode="auto">
          <a:xfrm>
            <a:off x="1087438" y="3171825"/>
            <a:ext cx="2968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TextBox 40"/>
          <p:cNvSpPr txBox="1">
            <a:spLocks noChangeArrowheads="1"/>
          </p:cNvSpPr>
          <p:nvPr/>
        </p:nvSpPr>
        <p:spPr bwMode="auto">
          <a:xfrm>
            <a:off x="1376363" y="3171825"/>
            <a:ext cx="2968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TextBox 41"/>
          <p:cNvSpPr txBox="1">
            <a:spLocks noChangeArrowheads="1"/>
          </p:cNvSpPr>
          <p:nvPr/>
        </p:nvSpPr>
        <p:spPr bwMode="auto">
          <a:xfrm>
            <a:off x="2244725" y="3171825"/>
            <a:ext cx="2984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TextBox 42"/>
          <p:cNvSpPr txBox="1">
            <a:spLocks noChangeArrowheads="1"/>
          </p:cNvSpPr>
          <p:nvPr/>
        </p:nvSpPr>
        <p:spPr bwMode="auto">
          <a:xfrm>
            <a:off x="1955800" y="3171825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TextBox 44"/>
          <p:cNvSpPr txBox="1">
            <a:spLocks noChangeArrowheads="1"/>
          </p:cNvSpPr>
          <p:nvPr/>
        </p:nvSpPr>
        <p:spPr bwMode="auto">
          <a:xfrm>
            <a:off x="1665288" y="3171825"/>
            <a:ext cx="2984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4" name="Straight Connector 45"/>
          <p:cNvCxnSpPr>
            <a:cxnSpLocks noChangeShapeType="1"/>
          </p:cNvCxnSpPr>
          <p:nvPr/>
        </p:nvCxnSpPr>
        <p:spPr bwMode="auto">
          <a:xfrm>
            <a:off x="217488" y="3462338"/>
            <a:ext cx="9266237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" name="Straight Connector 48"/>
          <p:cNvCxnSpPr>
            <a:cxnSpLocks noChangeShapeType="1"/>
          </p:cNvCxnSpPr>
          <p:nvPr/>
        </p:nvCxnSpPr>
        <p:spPr bwMode="auto">
          <a:xfrm>
            <a:off x="4852988" y="3100388"/>
            <a:ext cx="0" cy="9144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" name="Straight Connector 49"/>
          <p:cNvCxnSpPr>
            <a:cxnSpLocks noChangeShapeType="1"/>
          </p:cNvCxnSpPr>
          <p:nvPr/>
        </p:nvCxnSpPr>
        <p:spPr bwMode="auto">
          <a:xfrm flipH="1">
            <a:off x="5140325" y="3100388"/>
            <a:ext cx="1588" cy="3619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Straight Connector 50"/>
          <p:cNvCxnSpPr>
            <a:cxnSpLocks noChangeShapeType="1"/>
          </p:cNvCxnSpPr>
          <p:nvPr/>
        </p:nvCxnSpPr>
        <p:spPr bwMode="auto">
          <a:xfrm flipH="1">
            <a:off x="5430839" y="3100388"/>
            <a:ext cx="1587" cy="3619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Straight Connector 51"/>
          <p:cNvCxnSpPr>
            <a:cxnSpLocks noChangeShapeType="1"/>
          </p:cNvCxnSpPr>
          <p:nvPr/>
        </p:nvCxnSpPr>
        <p:spPr bwMode="auto">
          <a:xfrm flipH="1">
            <a:off x="5719764" y="3100388"/>
            <a:ext cx="1587" cy="3619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Straight Connector 52"/>
          <p:cNvCxnSpPr>
            <a:cxnSpLocks noChangeShapeType="1"/>
          </p:cNvCxnSpPr>
          <p:nvPr/>
        </p:nvCxnSpPr>
        <p:spPr bwMode="auto">
          <a:xfrm flipH="1">
            <a:off x="6008689" y="3100388"/>
            <a:ext cx="1587" cy="3619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Straight Connector 53"/>
          <p:cNvCxnSpPr>
            <a:cxnSpLocks noChangeShapeType="1"/>
          </p:cNvCxnSpPr>
          <p:nvPr/>
        </p:nvCxnSpPr>
        <p:spPr bwMode="auto">
          <a:xfrm flipH="1">
            <a:off x="6299200" y="3100388"/>
            <a:ext cx="1588" cy="3619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Straight Connector 54"/>
          <p:cNvCxnSpPr>
            <a:cxnSpLocks noChangeShapeType="1"/>
          </p:cNvCxnSpPr>
          <p:nvPr/>
        </p:nvCxnSpPr>
        <p:spPr bwMode="auto">
          <a:xfrm flipH="1">
            <a:off x="6588125" y="3100388"/>
            <a:ext cx="1588" cy="3619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Straight Connector 55"/>
          <p:cNvCxnSpPr>
            <a:cxnSpLocks noChangeShapeType="1"/>
          </p:cNvCxnSpPr>
          <p:nvPr/>
        </p:nvCxnSpPr>
        <p:spPr bwMode="auto">
          <a:xfrm flipH="1">
            <a:off x="6878639" y="3100388"/>
            <a:ext cx="1587" cy="3619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Straight Connector 56"/>
          <p:cNvCxnSpPr>
            <a:cxnSpLocks noChangeShapeType="1"/>
          </p:cNvCxnSpPr>
          <p:nvPr/>
        </p:nvCxnSpPr>
        <p:spPr bwMode="auto">
          <a:xfrm>
            <a:off x="7169150" y="3100388"/>
            <a:ext cx="0" cy="92868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4" name="TextBox 57"/>
          <p:cNvSpPr txBox="1">
            <a:spLocks noChangeArrowheads="1"/>
          </p:cNvSpPr>
          <p:nvPr/>
        </p:nvSpPr>
        <p:spPr bwMode="auto">
          <a:xfrm>
            <a:off x="4851400" y="3171825"/>
            <a:ext cx="2984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TextBox 58"/>
          <p:cNvSpPr txBox="1">
            <a:spLocks noChangeArrowheads="1"/>
          </p:cNvSpPr>
          <p:nvPr/>
        </p:nvSpPr>
        <p:spPr bwMode="auto">
          <a:xfrm>
            <a:off x="5141913" y="3171825"/>
            <a:ext cx="2968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TextBox 59"/>
          <p:cNvSpPr txBox="1">
            <a:spLocks noChangeArrowheads="1"/>
          </p:cNvSpPr>
          <p:nvPr/>
        </p:nvSpPr>
        <p:spPr bwMode="auto">
          <a:xfrm>
            <a:off x="5430838" y="3171825"/>
            <a:ext cx="2968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TextBox 60"/>
          <p:cNvSpPr txBox="1">
            <a:spLocks noChangeArrowheads="1"/>
          </p:cNvSpPr>
          <p:nvPr/>
        </p:nvSpPr>
        <p:spPr bwMode="auto">
          <a:xfrm>
            <a:off x="5721350" y="3171825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TextBox 61"/>
          <p:cNvSpPr txBox="1">
            <a:spLocks noChangeArrowheads="1"/>
          </p:cNvSpPr>
          <p:nvPr/>
        </p:nvSpPr>
        <p:spPr bwMode="auto">
          <a:xfrm>
            <a:off x="6010275" y="3171825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TextBox 62"/>
          <p:cNvSpPr txBox="1">
            <a:spLocks noChangeArrowheads="1"/>
          </p:cNvSpPr>
          <p:nvPr/>
        </p:nvSpPr>
        <p:spPr bwMode="auto">
          <a:xfrm>
            <a:off x="6878638" y="3171825"/>
            <a:ext cx="2968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0" name="TextBox 63"/>
          <p:cNvSpPr txBox="1">
            <a:spLocks noChangeArrowheads="1"/>
          </p:cNvSpPr>
          <p:nvPr/>
        </p:nvSpPr>
        <p:spPr bwMode="auto">
          <a:xfrm>
            <a:off x="6589713" y="3171825"/>
            <a:ext cx="2968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1" name="TextBox 64"/>
          <p:cNvSpPr txBox="1">
            <a:spLocks noChangeArrowheads="1"/>
          </p:cNvSpPr>
          <p:nvPr/>
        </p:nvSpPr>
        <p:spPr bwMode="auto">
          <a:xfrm>
            <a:off x="6299200" y="3171825"/>
            <a:ext cx="2984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2" name="Straight Connector 67"/>
          <p:cNvCxnSpPr>
            <a:cxnSpLocks noChangeShapeType="1"/>
          </p:cNvCxnSpPr>
          <p:nvPr/>
        </p:nvCxnSpPr>
        <p:spPr bwMode="auto">
          <a:xfrm flipH="1">
            <a:off x="2824164" y="3100388"/>
            <a:ext cx="1587" cy="3619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" name="Straight Connector 68"/>
          <p:cNvCxnSpPr>
            <a:cxnSpLocks noChangeShapeType="1"/>
          </p:cNvCxnSpPr>
          <p:nvPr/>
        </p:nvCxnSpPr>
        <p:spPr bwMode="auto">
          <a:xfrm flipH="1">
            <a:off x="3113089" y="3100388"/>
            <a:ext cx="1587" cy="3619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" name="Straight Connector 69"/>
          <p:cNvCxnSpPr>
            <a:cxnSpLocks noChangeShapeType="1"/>
          </p:cNvCxnSpPr>
          <p:nvPr/>
        </p:nvCxnSpPr>
        <p:spPr bwMode="auto">
          <a:xfrm flipH="1">
            <a:off x="3403600" y="3100388"/>
            <a:ext cx="1588" cy="3619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" name="Straight Connector 70"/>
          <p:cNvCxnSpPr>
            <a:cxnSpLocks noChangeShapeType="1"/>
          </p:cNvCxnSpPr>
          <p:nvPr/>
        </p:nvCxnSpPr>
        <p:spPr bwMode="auto">
          <a:xfrm flipH="1">
            <a:off x="3692525" y="3100388"/>
            <a:ext cx="1588" cy="3619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" name="Straight Connector 71"/>
          <p:cNvCxnSpPr>
            <a:cxnSpLocks noChangeShapeType="1"/>
          </p:cNvCxnSpPr>
          <p:nvPr/>
        </p:nvCxnSpPr>
        <p:spPr bwMode="auto">
          <a:xfrm flipH="1">
            <a:off x="3983039" y="3100388"/>
            <a:ext cx="1587" cy="3619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" name="Straight Connector 72"/>
          <p:cNvCxnSpPr>
            <a:cxnSpLocks noChangeShapeType="1"/>
          </p:cNvCxnSpPr>
          <p:nvPr/>
        </p:nvCxnSpPr>
        <p:spPr bwMode="auto">
          <a:xfrm flipH="1">
            <a:off x="4271964" y="3100388"/>
            <a:ext cx="1587" cy="3619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" name="Straight Connector 73"/>
          <p:cNvCxnSpPr>
            <a:cxnSpLocks noChangeShapeType="1"/>
          </p:cNvCxnSpPr>
          <p:nvPr/>
        </p:nvCxnSpPr>
        <p:spPr bwMode="auto">
          <a:xfrm flipH="1">
            <a:off x="4560889" y="3100388"/>
            <a:ext cx="1587" cy="3619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9" name="TextBox 75"/>
          <p:cNvSpPr txBox="1">
            <a:spLocks noChangeArrowheads="1"/>
          </p:cNvSpPr>
          <p:nvPr/>
        </p:nvSpPr>
        <p:spPr bwMode="auto">
          <a:xfrm>
            <a:off x="2535238" y="3171825"/>
            <a:ext cx="2968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TextBox 76"/>
          <p:cNvSpPr txBox="1">
            <a:spLocks noChangeArrowheads="1"/>
          </p:cNvSpPr>
          <p:nvPr/>
        </p:nvSpPr>
        <p:spPr bwMode="auto">
          <a:xfrm>
            <a:off x="2825750" y="3171825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TextBox 77"/>
          <p:cNvSpPr txBox="1">
            <a:spLocks noChangeArrowheads="1"/>
          </p:cNvSpPr>
          <p:nvPr/>
        </p:nvSpPr>
        <p:spPr bwMode="auto">
          <a:xfrm>
            <a:off x="3114675" y="3171825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TextBox 78"/>
          <p:cNvSpPr txBox="1">
            <a:spLocks noChangeArrowheads="1"/>
          </p:cNvSpPr>
          <p:nvPr/>
        </p:nvSpPr>
        <p:spPr bwMode="auto">
          <a:xfrm>
            <a:off x="3403600" y="3171825"/>
            <a:ext cx="2984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TextBox 79"/>
          <p:cNvSpPr txBox="1">
            <a:spLocks noChangeArrowheads="1"/>
          </p:cNvSpPr>
          <p:nvPr/>
        </p:nvSpPr>
        <p:spPr bwMode="auto">
          <a:xfrm>
            <a:off x="3694113" y="3171825"/>
            <a:ext cx="2968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4" name="TextBox 80"/>
          <p:cNvSpPr txBox="1">
            <a:spLocks noChangeArrowheads="1"/>
          </p:cNvSpPr>
          <p:nvPr/>
        </p:nvSpPr>
        <p:spPr bwMode="auto">
          <a:xfrm>
            <a:off x="4562475" y="3171825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5" name="TextBox 81"/>
          <p:cNvSpPr txBox="1">
            <a:spLocks noChangeArrowheads="1"/>
          </p:cNvSpPr>
          <p:nvPr/>
        </p:nvSpPr>
        <p:spPr bwMode="auto">
          <a:xfrm>
            <a:off x="4273550" y="3171825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6" name="TextBox 82"/>
          <p:cNvSpPr txBox="1">
            <a:spLocks noChangeArrowheads="1"/>
          </p:cNvSpPr>
          <p:nvPr/>
        </p:nvSpPr>
        <p:spPr bwMode="auto">
          <a:xfrm>
            <a:off x="3983038" y="3171825"/>
            <a:ext cx="2968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3" name="TextBox 105"/>
          <p:cNvSpPr txBox="1">
            <a:spLocks noChangeArrowheads="1"/>
          </p:cNvSpPr>
          <p:nvPr/>
        </p:nvSpPr>
        <p:spPr bwMode="auto">
          <a:xfrm>
            <a:off x="3036888" y="2719388"/>
            <a:ext cx="14160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threadIdx.x</a:t>
            </a:r>
          </a:p>
        </p:txBody>
      </p:sp>
      <p:sp>
        <p:nvSpPr>
          <p:cNvPr id="74" name="TextBox 111"/>
          <p:cNvSpPr txBox="1">
            <a:spLocks noChangeArrowheads="1"/>
          </p:cNvSpPr>
          <p:nvPr/>
        </p:nvSpPr>
        <p:spPr bwMode="auto">
          <a:xfrm>
            <a:off x="5246688" y="2719388"/>
            <a:ext cx="14160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threadIdx.x</a:t>
            </a:r>
          </a:p>
        </p:txBody>
      </p:sp>
      <p:sp>
        <p:nvSpPr>
          <p:cNvPr id="77" name="TextBox 114"/>
          <p:cNvSpPr txBox="1">
            <a:spLocks noChangeArrowheads="1"/>
          </p:cNvSpPr>
          <p:nvPr/>
        </p:nvSpPr>
        <p:spPr bwMode="auto">
          <a:xfrm>
            <a:off x="674688" y="2719388"/>
            <a:ext cx="14160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threadIdx.x</a:t>
            </a:r>
          </a:p>
        </p:txBody>
      </p:sp>
      <p:sp>
        <p:nvSpPr>
          <p:cNvPr id="78" name="TextBox 116"/>
          <p:cNvSpPr txBox="1">
            <a:spLocks noChangeArrowheads="1"/>
          </p:cNvSpPr>
          <p:nvPr/>
        </p:nvSpPr>
        <p:spPr bwMode="auto">
          <a:xfrm>
            <a:off x="2960688" y="3748088"/>
            <a:ext cx="1704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blockIdx.x = 1</a:t>
            </a:r>
          </a:p>
        </p:txBody>
      </p:sp>
      <p:sp>
        <p:nvSpPr>
          <p:cNvPr id="79" name="TextBox 117"/>
          <p:cNvSpPr txBox="1">
            <a:spLocks noChangeArrowheads="1"/>
          </p:cNvSpPr>
          <p:nvPr/>
        </p:nvSpPr>
        <p:spPr bwMode="auto">
          <a:xfrm>
            <a:off x="522288" y="3748088"/>
            <a:ext cx="1704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blockIdx.x = 0</a:t>
            </a:r>
          </a:p>
        </p:txBody>
      </p:sp>
      <p:sp>
        <p:nvSpPr>
          <p:cNvPr id="80" name="TextBox 123"/>
          <p:cNvSpPr txBox="1">
            <a:spLocks noChangeArrowheads="1"/>
          </p:cNvSpPr>
          <p:nvPr/>
        </p:nvSpPr>
        <p:spPr bwMode="auto">
          <a:xfrm>
            <a:off x="5246688" y="3748088"/>
            <a:ext cx="1704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blockIdx.x = 2</a:t>
            </a:r>
          </a:p>
        </p:txBody>
      </p:sp>
      <p:cxnSp>
        <p:nvCxnSpPr>
          <p:cNvPr id="81" name="Straight Arrow Connector 80"/>
          <p:cNvCxnSpPr/>
          <p:nvPr/>
        </p:nvCxnSpPr>
        <p:spPr bwMode="auto">
          <a:xfrm flipV="1">
            <a:off x="3124200" y="3505200"/>
            <a:ext cx="2438400" cy="18796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393700" y="4334669"/>
            <a:ext cx="8229600" cy="19383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dirty="0" err="1">
                <a:solidFill>
                  <a:schemeClr val="tx1"/>
                </a:solidFill>
              </a:rPr>
              <a:t>gridDim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smtClean="0">
                <a:solidFill>
                  <a:schemeClr val="tx1"/>
                </a:solidFill>
              </a:rPr>
              <a:t>3 </a:t>
            </a:r>
            <a:r>
              <a:rPr lang="en-US" sz="2400" dirty="0">
                <a:solidFill>
                  <a:schemeClr val="tx1"/>
                </a:solidFill>
              </a:rPr>
              <a:t>x 1</a:t>
            </a:r>
          </a:p>
          <a:p>
            <a:pPr>
              <a:lnSpc>
                <a:spcPct val="100000"/>
              </a:lnSpc>
              <a:defRPr/>
            </a:pPr>
            <a:r>
              <a:rPr lang="en-US" sz="2400" dirty="0" err="1">
                <a:solidFill>
                  <a:schemeClr val="tx1"/>
                </a:solidFill>
              </a:rPr>
              <a:t>blockDim</a:t>
            </a:r>
            <a:r>
              <a:rPr lang="en-US" sz="2400" dirty="0">
                <a:solidFill>
                  <a:schemeClr val="tx1"/>
                </a:solidFill>
              </a:rPr>
              <a:t>  = </a:t>
            </a:r>
            <a:r>
              <a:rPr lang="en-US" sz="2400" dirty="0" smtClean="0">
                <a:solidFill>
                  <a:schemeClr val="tx1"/>
                </a:solidFill>
              </a:rPr>
              <a:t>8 </a:t>
            </a:r>
            <a:r>
              <a:rPr lang="en-US" sz="2400" dirty="0">
                <a:solidFill>
                  <a:schemeClr val="tx1"/>
                </a:solidFill>
              </a:rPr>
              <a:t>x 1</a:t>
            </a:r>
          </a:p>
          <a:p>
            <a:pPr>
              <a:lnSpc>
                <a:spcPct val="100000"/>
              </a:lnSpc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dirty="0">
                <a:solidFill>
                  <a:schemeClr val="tx1"/>
                </a:solidFill>
              </a:rPr>
              <a:t>Global thread ID =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blockIdx.x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*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blockDim.x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+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threadIdx.x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  <a:defRPr/>
            </a:pPr>
            <a:r>
              <a:rPr lang="en-US" sz="2400" dirty="0">
                <a:solidFill>
                  <a:schemeClr val="tx1"/>
                </a:solidFill>
              </a:rPr>
              <a:t>= </a:t>
            </a:r>
            <a:r>
              <a:rPr lang="en-US" sz="2400" dirty="0" smtClean="0">
                <a:solidFill>
                  <a:schemeClr val="tx1"/>
                </a:solidFill>
              </a:rPr>
              <a:t>2 </a:t>
            </a:r>
            <a:r>
              <a:rPr lang="en-US" sz="2400" dirty="0">
                <a:solidFill>
                  <a:schemeClr val="tx1"/>
                </a:solidFill>
              </a:rPr>
              <a:t>* 8 + 2  = thread </a:t>
            </a:r>
            <a:r>
              <a:rPr lang="en-US" sz="2400" dirty="0" smtClean="0"/>
              <a:t>18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with linear global addressing</a:t>
            </a:r>
          </a:p>
        </p:txBody>
      </p:sp>
      <p:cxnSp>
        <p:nvCxnSpPr>
          <p:cNvPr id="83" name="Straight Arrow Connector 133"/>
          <p:cNvCxnSpPr>
            <a:cxnSpLocks noChangeShapeType="1"/>
          </p:cNvCxnSpPr>
          <p:nvPr/>
        </p:nvCxnSpPr>
        <p:spPr bwMode="auto">
          <a:xfrm>
            <a:off x="620713" y="2509838"/>
            <a:ext cx="7696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4" name="TextBox 83"/>
          <p:cNvSpPr txBox="1"/>
          <p:nvPr/>
        </p:nvSpPr>
        <p:spPr>
          <a:xfrm>
            <a:off x="3516313" y="2103438"/>
            <a:ext cx="148149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Global ID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18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9135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grid/block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__global__ void </a:t>
            </a:r>
            <a:r>
              <a:rPr lang="en-US" sz="2000" dirty="0" err="1" smtClean="0"/>
              <a:t>vecadd</a:t>
            </a:r>
            <a:r>
              <a:rPr lang="en-US" sz="2000" dirty="0" smtClean="0"/>
              <a:t>(float* A, float* B, float* C)</a:t>
            </a:r>
          </a:p>
          <a:p>
            <a:pPr>
              <a:buNone/>
            </a:pPr>
            <a:r>
              <a:rPr lang="en-US" sz="2000" dirty="0" smtClean="0"/>
              <a:t>{ </a:t>
            </a:r>
            <a:r>
              <a:rPr lang="en-US" sz="2000" dirty="0" err="1" smtClean="0"/>
              <a:t>int</a:t>
            </a:r>
            <a:r>
              <a:rPr lang="en-US" sz="2000" dirty="0" smtClean="0"/>
              <a:t>  </a:t>
            </a:r>
            <a:r>
              <a:rPr lang="en-US" sz="2000" dirty="0" err="1" smtClean="0">
                <a:solidFill>
                  <a:srgbClr val="C00000"/>
                </a:solidFill>
              </a:rPr>
              <a:t>i</a:t>
            </a:r>
            <a:r>
              <a:rPr lang="en-US" sz="2000" dirty="0" smtClean="0">
                <a:solidFill>
                  <a:srgbClr val="C00000"/>
                </a:solidFill>
              </a:rPr>
              <a:t> = </a:t>
            </a:r>
            <a:r>
              <a:rPr lang="en-US" sz="2000" dirty="0" err="1" smtClean="0">
                <a:solidFill>
                  <a:srgbClr val="C00000"/>
                </a:solidFill>
              </a:rPr>
              <a:t>threadIdx.x</a:t>
            </a:r>
            <a:r>
              <a:rPr lang="en-US" sz="2000" dirty="0" smtClean="0"/>
              <a:t>;  // </a:t>
            </a:r>
            <a:r>
              <a:rPr lang="en-US" sz="2000" dirty="0" err="1" smtClean="0"/>
              <a:t>threadIdx</a:t>
            </a:r>
            <a:r>
              <a:rPr lang="en-US" sz="2000" dirty="0" smtClean="0"/>
              <a:t> is a CUDA built-in variable </a:t>
            </a:r>
          </a:p>
          <a:p>
            <a:pPr>
              <a:buNone/>
            </a:pPr>
            <a:r>
              <a:rPr lang="en-US" sz="2000" dirty="0" smtClean="0"/>
              <a:t>  C[</a:t>
            </a:r>
            <a:r>
              <a:rPr lang="en-US" sz="2000" dirty="0" err="1" smtClean="0"/>
              <a:t>i</a:t>
            </a:r>
            <a:r>
              <a:rPr lang="en-US" sz="2000" dirty="0" smtClean="0"/>
              <a:t>] = A[</a:t>
            </a:r>
            <a:r>
              <a:rPr lang="en-US" sz="2000" dirty="0" err="1" smtClean="0"/>
              <a:t>i</a:t>
            </a:r>
            <a:r>
              <a:rPr lang="en-US" sz="2000" dirty="0" smtClean="0"/>
              <a:t>] + B[</a:t>
            </a:r>
            <a:r>
              <a:rPr lang="en-US" sz="2000" dirty="0" err="1" smtClean="0"/>
              <a:t>i</a:t>
            </a:r>
            <a:r>
              <a:rPr lang="en-US" sz="2000" dirty="0" smtClean="0"/>
              <a:t>];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pt-BR" sz="2000" dirty="0" smtClean="0"/>
              <a:t>Vecadd</a:t>
            </a:r>
            <a:r>
              <a:rPr lang="pt-BR" sz="2000" dirty="0" smtClean="0">
                <a:solidFill>
                  <a:srgbClr val="C00000"/>
                </a:solidFill>
              </a:rPr>
              <a:t>&lt;&lt;&lt;1,n&gt;&gt;&gt;</a:t>
            </a:r>
            <a:r>
              <a:rPr lang="pt-BR" sz="2000" dirty="0" smtClean="0"/>
              <a:t>( dev_A, dev_B, dev_C );</a:t>
            </a:r>
          </a:p>
          <a:p>
            <a:pPr>
              <a:buNone/>
            </a:pPr>
            <a:endParaRPr lang="pt-BR" sz="2000" dirty="0" smtClean="0"/>
          </a:p>
          <a:p>
            <a:pPr>
              <a:buNone/>
            </a:pPr>
            <a:endParaRPr lang="pt-BR" sz="2000" dirty="0" smtClean="0"/>
          </a:p>
          <a:p>
            <a:pPr>
              <a:buNone/>
            </a:pPr>
            <a:r>
              <a:rPr lang="en-US" sz="2000" dirty="0" smtClean="0"/>
              <a:t>__global__ void </a:t>
            </a:r>
            <a:r>
              <a:rPr lang="en-US" sz="2000" dirty="0" err="1" smtClean="0"/>
              <a:t>vecadd</a:t>
            </a:r>
            <a:r>
              <a:rPr lang="en-US" sz="2000" dirty="0" smtClean="0"/>
              <a:t>(float* A, float* B, float* C)</a:t>
            </a:r>
          </a:p>
          <a:p>
            <a:pPr>
              <a:buNone/>
            </a:pPr>
            <a:r>
              <a:rPr lang="en-US" sz="2000" dirty="0" smtClean="0"/>
              <a:t>{ </a:t>
            </a:r>
            <a:r>
              <a:rPr lang="en-US" sz="2000" dirty="0" err="1" smtClean="0"/>
              <a:t>int</a:t>
            </a:r>
            <a:r>
              <a:rPr lang="en-US" sz="2000" dirty="0" smtClean="0"/>
              <a:t>  </a:t>
            </a:r>
            <a:r>
              <a:rPr lang="en-US" sz="2000" dirty="0" err="1" smtClean="0">
                <a:solidFill>
                  <a:srgbClr val="C00000"/>
                </a:solidFill>
              </a:rPr>
              <a:t>i</a:t>
            </a:r>
            <a:r>
              <a:rPr lang="en-US" sz="2000" dirty="0" smtClean="0">
                <a:solidFill>
                  <a:srgbClr val="C00000"/>
                </a:solidFill>
              </a:rPr>
              <a:t> = </a:t>
            </a:r>
            <a:r>
              <a:rPr lang="en-US" sz="2000" dirty="0" err="1" smtClean="0">
                <a:solidFill>
                  <a:srgbClr val="C00000"/>
                </a:solidFill>
              </a:rPr>
              <a:t>blockIdx.x</a:t>
            </a:r>
            <a:r>
              <a:rPr lang="en-US" sz="2000" dirty="0" smtClean="0">
                <a:solidFill>
                  <a:srgbClr val="C00000"/>
                </a:solidFill>
              </a:rPr>
              <a:t> * </a:t>
            </a:r>
            <a:r>
              <a:rPr lang="en-US" sz="2000" dirty="0" err="1" smtClean="0">
                <a:solidFill>
                  <a:srgbClr val="C00000"/>
                </a:solidFill>
              </a:rPr>
              <a:t>blockDim.x</a:t>
            </a:r>
            <a:r>
              <a:rPr lang="en-US" sz="2000" dirty="0" smtClean="0">
                <a:solidFill>
                  <a:srgbClr val="C00000"/>
                </a:solidFill>
              </a:rPr>
              <a:t> + </a:t>
            </a:r>
            <a:r>
              <a:rPr lang="en-US" sz="2000" dirty="0" err="1" smtClean="0">
                <a:solidFill>
                  <a:srgbClr val="C00000"/>
                </a:solidFill>
              </a:rPr>
              <a:t>threadIdx.x</a:t>
            </a:r>
            <a:r>
              <a:rPr lang="en-US" sz="2000" dirty="0" smtClean="0"/>
              <a:t>; </a:t>
            </a:r>
          </a:p>
          <a:p>
            <a:pPr>
              <a:buNone/>
            </a:pPr>
            <a:r>
              <a:rPr lang="en-US" sz="2000" dirty="0" smtClean="0"/>
              <a:t>  C[</a:t>
            </a:r>
            <a:r>
              <a:rPr lang="en-US" sz="2000" dirty="0" err="1" smtClean="0"/>
              <a:t>i</a:t>
            </a:r>
            <a:r>
              <a:rPr lang="en-US" sz="2000" dirty="0" smtClean="0"/>
              <a:t>] = A[</a:t>
            </a:r>
            <a:r>
              <a:rPr lang="en-US" sz="2000" dirty="0" err="1" smtClean="0"/>
              <a:t>i</a:t>
            </a:r>
            <a:r>
              <a:rPr lang="en-US" sz="2000" dirty="0" smtClean="0"/>
              <a:t>] + B[</a:t>
            </a:r>
            <a:r>
              <a:rPr lang="en-US" sz="2000" dirty="0" err="1" smtClean="0"/>
              <a:t>i</a:t>
            </a:r>
            <a:r>
              <a:rPr lang="en-US" sz="2000" dirty="0" smtClean="0"/>
              <a:t>];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pt-BR" sz="2000" dirty="0" smtClean="0"/>
              <a:t>vecadd</a:t>
            </a:r>
            <a:r>
              <a:rPr lang="pt-BR" sz="2000" dirty="0" smtClean="0">
                <a:solidFill>
                  <a:srgbClr val="C00000"/>
                </a:solidFill>
              </a:rPr>
              <a:t>&lt;&lt;&lt;32,n/32&gt;&gt;&gt;( </a:t>
            </a:r>
            <a:r>
              <a:rPr lang="pt-BR" sz="2000" dirty="0" smtClean="0"/>
              <a:t>dev_A, dev_B, dev_C );</a:t>
            </a: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216075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dimensional grids/blocks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99"/>
          </a:xfrm>
        </p:spPr>
        <p:txBody>
          <a:bodyPr/>
          <a:lstStyle/>
          <a:p>
            <a:r>
              <a:rPr lang="en-US" dirty="0" smtClean="0"/>
              <a:t>Grids can be 2D and blocks can be 2D or 3D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dim3</a:t>
            </a:r>
            <a:r>
              <a:rPr lang="en-US" dirty="0" smtClean="0"/>
              <a:t> {x; y; z;};</a:t>
            </a:r>
          </a:p>
          <a:p>
            <a:r>
              <a:rPr lang="en-US" dirty="0" smtClean="0"/>
              <a:t>Grid/block size</a:t>
            </a:r>
          </a:p>
          <a:p>
            <a:pPr lvl="1"/>
            <a:r>
              <a:rPr lang="en-US" dirty="0" smtClean="0"/>
              <a:t>Dim3 </a:t>
            </a:r>
            <a:r>
              <a:rPr lang="en-US" dirty="0" err="1" smtClean="0"/>
              <a:t>gridDim</a:t>
            </a:r>
            <a:r>
              <a:rPr lang="en-US" dirty="0"/>
              <a:t> </a:t>
            </a:r>
            <a:r>
              <a:rPr lang="en-US" dirty="0" smtClean="0"/>
              <a:t>size of grid dimension x, y (z not used)</a:t>
            </a:r>
          </a:p>
          <a:p>
            <a:pPr lvl="1"/>
            <a:r>
              <a:rPr lang="en-US" dirty="0" smtClean="0"/>
              <a:t>Dim3 </a:t>
            </a:r>
            <a:r>
              <a:rPr lang="en-US" dirty="0" err="1" smtClean="0"/>
              <a:t>blockDim</a:t>
            </a:r>
            <a:r>
              <a:rPr lang="en-US" dirty="0" smtClean="0"/>
              <a:t>  - size of grid dimension,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7424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grid/blocks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To set dimensions, use for example:</a:t>
            </a:r>
          </a:p>
          <a:p>
            <a:pPr>
              <a:lnSpc>
                <a:spcPct val="100000"/>
              </a:lnSpc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rgbClr val="0000FF"/>
                </a:solidFill>
              </a:rPr>
              <a:t>dim3 grid(16, 16);   		// Grid -- 16 x 16 blocks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b="1" dirty="0">
                <a:solidFill>
                  <a:srgbClr val="0000FF"/>
                </a:solidFill>
              </a:rPr>
              <a:t>	dim3 block(32, 32);  		// Block -- 32 x 32 threads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sv-SE" b="1" dirty="0">
                <a:solidFill>
                  <a:srgbClr val="0000FF"/>
                </a:solidFill>
              </a:rPr>
              <a:t>	myKernel&lt;&lt;&lt;grid, block&gt;&gt;&gt;(...);</a:t>
            </a:r>
          </a:p>
          <a:p>
            <a:pPr>
              <a:lnSpc>
                <a:spcPct val="100000"/>
              </a:lnSpc>
              <a:defRPr/>
            </a:pPr>
            <a:endParaRPr lang="sv-SE" b="1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sv-SE" dirty="0"/>
              <a:t>which sets:</a:t>
            </a:r>
          </a:p>
          <a:p>
            <a:pPr>
              <a:lnSpc>
                <a:spcPct val="100000"/>
              </a:lnSpc>
              <a:defRPr/>
            </a:pPr>
            <a:endParaRPr lang="en-US" sz="1100" dirty="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gridDim.x</a:t>
            </a:r>
            <a:r>
              <a:rPr lang="en-US" dirty="0">
                <a:solidFill>
                  <a:srgbClr val="FF0000"/>
                </a:solidFill>
              </a:rPr>
              <a:t>  = 16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gridDim.y</a:t>
            </a:r>
            <a:r>
              <a:rPr lang="en-US" dirty="0">
                <a:solidFill>
                  <a:srgbClr val="FF0000"/>
                </a:solidFill>
              </a:rPr>
              <a:t> = 16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blockDim.x</a:t>
            </a:r>
            <a:r>
              <a:rPr lang="en-US" dirty="0">
                <a:solidFill>
                  <a:srgbClr val="FF0000"/>
                </a:solidFill>
              </a:rPr>
              <a:t>  = 32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blockDim.y</a:t>
            </a:r>
            <a:r>
              <a:rPr lang="en-US" dirty="0">
                <a:solidFill>
                  <a:srgbClr val="FF0000"/>
                </a:solidFill>
              </a:rPr>
              <a:t> = 32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blockDim.z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9106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2-D grids and 2-D blocks</a:t>
            </a:r>
            <a:endParaRPr lang="en-US" dirty="0"/>
          </a:p>
        </p:txBody>
      </p:sp>
      <p:cxnSp>
        <p:nvCxnSpPr>
          <p:cNvPr id="6" name="Straight Connector 4"/>
          <p:cNvCxnSpPr>
            <a:cxnSpLocks noChangeShapeType="1"/>
          </p:cNvCxnSpPr>
          <p:nvPr/>
        </p:nvCxnSpPr>
        <p:spPr bwMode="auto">
          <a:xfrm>
            <a:off x="1154113" y="1798638"/>
            <a:ext cx="5029200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1154113" y="6675438"/>
            <a:ext cx="5029200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rot="5400000">
            <a:off x="-1283493" y="4236244"/>
            <a:ext cx="4876800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Straight Connector 11"/>
          <p:cNvCxnSpPr>
            <a:cxnSpLocks noChangeShapeType="1"/>
          </p:cNvCxnSpPr>
          <p:nvPr/>
        </p:nvCxnSpPr>
        <p:spPr bwMode="auto">
          <a:xfrm rot="5400000">
            <a:off x="3745707" y="4236244"/>
            <a:ext cx="4876800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Straight Connector 19"/>
          <p:cNvCxnSpPr>
            <a:cxnSpLocks noChangeShapeType="1"/>
          </p:cNvCxnSpPr>
          <p:nvPr/>
        </p:nvCxnSpPr>
        <p:spPr bwMode="auto">
          <a:xfrm>
            <a:off x="1154113" y="2941638"/>
            <a:ext cx="5029200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" name="Straight Connector 23"/>
          <p:cNvCxnSpPr>
            <a:cxnSpLocks noChangeShapeType="1"/>
          </p:cNvCxnSpPr>
          <p:nvPr/>
        </p:nvCxnSpPr>
        <p:spPr bwMode="auto">
          <a:xfrm>
            <a:off x="1154113" y="5532438"/>
            <a:ext cx="5029200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Straight Connector 24"/>
          <p:cNvCxnSpPr>
            <a:cxnSpLocks noChangeShapeType="1"/>
          </p:cNvCxnSpPr>
          <p:nvPr/>
        </p:nvCxnSpPr>
        <p:spPr bwMode="auto">
          <a:xfrm rot="5400000">
            <a:off x="-140493" y="4236244"/>
            <a:ext cx="4876800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Straight Connector 27"/>
          <p:cNvCxnSpPr>
            <a:cxnSpLocks noChangeShapeType="1"/>
          </p:cNvCxnSpPr>
          <p:nvPr/>
        </p:nvCxnSpPr>
        <p:spPr bwMode="auto">
          <a:xfrm rot="5400000">
            <a:off x="2602707" y="4236244"/>
            <a:ext cx="4876800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" name="Rectangle 30"/>
          <p:cNvSpPr>
            <a:spLocks noChangeArrowheads="1"/>
          </p:cNvSpPr>
          <p:nvPr/>
        </p:nvSpPr>
        <p:spPr bwMode="auto">
          <a:xfrm>
            <a:off x="1154113" y="1798638"/>
            <a:ext cx="1143000" cy="11430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34"/>
          <p:cNvSpPr>
            <a:spLocks noChangeArrowheads="1"/>
          </p:cNvSpPr>
          <p:nvPr/>
        </p:nvSpPr>
        <p:spPr bwMode="auto">
          <a:xfrm>
            <a:off x="5040313" y="5532438"/>
            <a:ext cx="1143000" cy="11430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5029200" y="1828800"/>
            <a:ext cx="1143000" cy="11430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1154113" y="5532438"/>
            <a:ext cx="1143000" cy="11430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Box 57"/>
          <p:cNvSpPr txBox="1">
            <a:spLocks noChangeArrowheads="1"/>
          </p:cNvSpPr>
          <p:nvPr/>
        </p:nvSpPr>
        <p:spPr bwMode="auto">
          <a:xfrm>
            <a:off x="6629400" y="3581400"/>
            <a:ext cx="13128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 dirty="0" err="1">
                <a:solidFill>
                  <a:srgbClr val="0000FF"/>
                </a:solidFill>
              </a:rPr>
              <a:t>threadID.x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6" name="TextBox 60"/>
          <p:cNvSpPr txBox="1">
            <a:spLocks noChangeArrowheads="1"/>
          </p:cNvSpPr>
          <p:nvPr/>
        </p:nvSpPr>
        <p:spPr bwMode="auto">
          <a:xfrm>
            <a:off x="6781800" y="2057400"/>
            <a:ext cx="14017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 dirty="0" err="1">
                <a:solidFill>
                  <a:srgbClr val="0000FF"/>
                </a:solidFill>
              </a:rPr>
              <a:t>threadID.y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1" name="Rectangle 80"/>
          <p:cNvSpPr>
            <a:spLocks noChangeArrowheads="1"/>
          </p:cNvSpPr>
          <p:nvPr/>
        </p:nvSpPr>
        <p:spPr bwMode="auto">
          <a:xfrm>
            <a:off x="3363913" y="3475038"/>
            <a:ext cx="304800" cy="3048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2" name="Straight Arrow Connector 82"/>
          <p:cNvCxnSpPr>
            <a:cxnSpLocks noChangeShapeType="1"/>
          </p:cNvCxnSpPr>
          <p:nvPr/>
        </p:nvCxnSpPr>
        <p:spPr bwMode="auto">
          <a:xfrm>
            <a:off x="1154113" y="3627438"/>
            <a:ext cx="2286000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Straight Arrow Connector 83"/>
          <p:cNvCxnSpPr>
            <a:cxnSpLocks noChangeShapeType="1"/>
          </p:cNvCxnSpPr>
          <p:nvPr/>
        </p:nvCxnSpPr>
        <p:spPr bwMode="auto">
          <a:xfrm rot="5400000">
            <a:off x="2524919" y="2712244"/>
            <a:ext cx="18288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4" name="Rectangle 90"/>
          <p:cNvSpPr>
            <a:spLocks noChangeArrowheads="1"/>
          </p:cNvSpPr>
          <p:nvPr/>
        </p:nvSpPr>
        <p:spPr bwMode="auto">
          <a:xfrm>
            <a:off x="304800" y="1219200"/>
            <a:ext cx="6553200" cy="466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 dirty="0" err="1">
                <a:solidFill>
                  <a:srgbClr val="0000FF"/>
                </a:solidFill>
              </a:rPr>
              <a:t>blockIdx.y</a:t>
            </a:r>
            <a:r>
              <a:rPr lang="en-US" sz="2800" b="1" dirty="0">
                <a:solidFill>
                  <a:srgbClr val="0000FF"/>
                </a:solidFill>
              </a:rPr>
              <a:t> * </a:t>
            </a:r>
            <a:r>
              <a:rPr lang="en-US" sz="2800" b="1" dirty="0" err="1">
                <a:solidFill>
                  <a:srgbClr val="0000FF"/>
                </a:solidFill>
              </a:rPr>
              <a:t>blockDim.y</a:t>
            </a:r>
            <a:r>
              <a:rPr lang="en-US" sz="2800" b="1" dirty="0">
                <a:solidFill>
                  <a:srgbClr val="0000FF"/>
                </a:solidFill>
              </a:rPr>
              <a:t> + </a:t>
            </a:r>
            <a:r>
              <a:rPr lang="en-US" sz="2800" b="1" dirty="0" err="1">
                <a:solidFill>
                  <a:srgbClr val="0000FF"/>
                </a:solidFill>
              </a:rPr>
              <a:t>threadIdx.y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9" name="Rectangle 90"/>
          <p:cNvSpPr>
            <a:spLocks noChangeArrowheads="1"/>
          </p:cNvSpPr>
          <p:nvPr/>
        </p:nvSpPr>
        <p:spPr bwMode="auto">
          <a:xfrm>
            <a:off x="298624" y="4151313"/>
            <a:ext cx="655320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 dirty="0" err="1" smtClean="0">
                <a:solidFill>
                  <a:srgbClr val="0000FF"/>
                </a:solidFill>
              </a:rPr>
              <a:t>blockIdx.x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* </a:t>
            </a:r>
            <a:r>
              <a:rPr lang="en-US" sz="2800" b="1" dirty="0" err="1" smtClean="0">
                <a:solidFill>
                  <a:srgbClr val="0000FF"/>
                </a:solidFill>
              </a:rPr>
              <a:t>blockDim.x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+ </a:t>
            </a:r>
            <a:r>
              <a:rPr lang="en-US" sz="2800" b="1" dirty="0" err="1" smtClean="0">
                <a:solidFill>
                  <a:srgbClr val="0000FF"/>
                </a:solidFill>
              </a:rPr>
              <a:t>threadIdx.x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endParaRPr lang="en-US" sz="2800" b="1" dirty="0">
              <a:solidFill>
                <a:srgbClr val="0000FF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429000" y="1752600"/>
            <a:ext cx="60960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2514600" y="36576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6248400" y="2209800"/>
            <a:ext cx="4572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5562600" y="3048000"/>
            <a:ext cx="990600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46258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Flatten </a:t>
            </a:r>
            <a:r>
              <a:rPr lang="en-US" dirty="0" smtClean="0"/>
              <a:t>2 dimension array into linear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Generally memory allocated dynamically on device (GPU) and we cannot not use two-dimensional indices (e.g. </a:t>
            </a:r>
            <a:r>
              <a:rPr lang="en-US" b="1" dirty="0">
                <a:solidFill>
                  <a:srgbClr val="0000FF"/>
                </a:solidFill>
              </a:rPr>
              <a:t>A[row][column]</a:t>
            </a:r>
            <a:r>
              <a:rPr lang="en-US" dirty="0"/>
              <a:t>) to access array as we might otherwise. </a:t>
            </a:r>
          </a:p>
          <a:p>
            <a:endParaRPr lang="en-US" dirty="0"/>
          </a:p>
          <a:p>
            <a:r>
              <a:rPr lang="en-US" dirty="0"/>
              <a:t>Need to know how array is laid out in memory and then compute distance from the beginning of the array.</a:t>
            </a:r>
          </a:p>
          <a:p>
            <a:endParaRPr lang="en-US" dirty="0"/>
          </a:p>
          <a:p>
            <a:r>
              <a:rPr lang="en-US" dirty="0" smtClean="0"/>
              <a:t>Row major and column major order storage of multi-dimensional arrays.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3800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601913" y="503238"/>
            <a:ext cx="4462462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sz="4000">
                <a:solidFill>
                  <a:schemeClr val="tx1"/>
                </a:solidFill>
              </a:rPr>
              <a:t>Flattening an array</a:t>
            </a:r>
          </a:p>
        </p:txBody>
      </p:sp>
      <p:sp>
        <p:nvSpPr>
          <p:cNvPr id="3" name="TextBox 48"/>
          <p:cNvSpPr txBox="1">
            <a:spLocks noChangeArrowheads="1"/>
          </p:cNvSpPr>
          <p:nvPr/>
        </p:nvSpPr>
        <p:spPr bwMode="auto">
          <a:xfrm>
            <a:off x="1992313" y="1646238"/>
            <a:ext cx="26463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Number of columns, N</a:t>
            </a:r>
          </a:p>
        </p:txBody>
      </p:sp>
      <p:cxnSp>
        <p:nvCxnSpPr>
          <p:cNvPr id="4" name="Straight Arrow Connector 83"/>
          <p:cNvCxnSpPr>
            <a:cxnSpLocks noChangeShapeType="1"/>
          </p:cNvCxnSpPr>
          <p:nvPr/>
        </p:nvCxnSpPr>
        <p:spPr bwMode="auto">
          <a:xfrm>
            <a:off x="1611313" y="2027238"/>
            <a:ext cx="3048000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" name="TextBox 54"/>
          <p:cNvSpPr txBox="1">
            <a:spLocks noChangeArrowheads="1"/>
          </p:cNvSpPr>
          <p:nvPr/>
        </p:nvSpPr>
        <p:spPr bwMode="auto">
          <a:xfrm>
            <a:off x="1611313" y="2103438"/>
            <a:ext cx="10048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column</a:t>
            </a:r>
          </a:p>
        </p:txBody>
      </p:sp>
      <p:cxnSp>
        <p:nvCxnSpPr>
          <p:cNvPr id="6" name="Straight Connector 67"/>
          <p:cNvCxnSpPr>
            <a:cxnSpLocks noChangeShapeType="1"/>
          </p:cNvCxnSpPr>
          <p:nvPr/>
        </p:nvCxnSpPr>
        <p:spPr bwMode="auto">
          <a:xfrm>
            <a:off x="1625600" y="2713038"/>
            <a:ext cx="30480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" name="Straight Connector 73"/>
          <p:cNvCxnSpPr>
            <a:cxnSpLocks noChangeShapeType="1"/>
          </p:cNvCxnSpPr>
          <p:nvPr/>
        </p:nvCxnSpPr>
        <p:spPr bwMode="auto">
          <a:xfrm rot="5400000">
            <a:off x="64294" y="4274344"/>
            <a:ext cx="3124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" name="Straight Connector 74"/>
          <p:cNvCxnSpPr>
            <a:cxnSpLocks noChangeShapeType="1"/>
          </p:cNvCxnSpPr>
          <p:nvPr/>
        </p:nvCxnSpPr>
        <p:spPr bwMode="auto">
          <a:xfrm>
            <a:off x="1625600" y="3246438"/>
            <a:ext cx="30480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Straight Connector 75"/>
          <p:cNvCxnSpPr>
            <a:cxnSpLocks noChangeShapeType="1"/>
          </p:cNvCxnSpPr>
          <p:nvPr/>
        </p:nvCxnSpPr>
        <p:spPr bwMode="auto">
          <a:xfrm>
            <a:off x="1625600" y="5303838"/>
            <a:ext cx="30480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Straight Connector 76"/>
          <p:cNvCxnSpPr>
            <a:cxnSpLocks noChangeShapeType="1"/>
          </p:cNvCxnSpPr>
          <p:nvPr/>
        </p:nvCxnSpPr>
        <p:spPr bwMode="auto">
          <a:xfrm rot="5400000">
            <a:off x="2655094" y="4274344"/>
            <a:ext cx="3124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" name="Straight Connector 77"/>
          <p:cNvCxnSpPr>
            <a:cxnSpLocks noChangeShapeType="1"/>
          </p:cNvCxnSpPr>
          <p:nvPr/>
        </p:nvCxnSpPr>
        <p:spPr bwMode="auto">
          <a:xfrm rot="5400000">
            <a:off x="521494" y="4274344"/>
            <a:ext cx="3124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Straight Connector 78"/>
          <p:cNvCxnSpPr>
            <a:cxnSpLocks noChangeShapeType="1"/>
          </p:cNvCxnSpPr>
          <p:nvPr/>
        </p:nvCxnSpPr>
        <p:spPr bwMode="auto">
          <a:xfrm rot="5400000">
            <a:off x="3112294" y="4274344"/>
            <a:ext cx="3124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Straight Connector 79"/>
          <p:cNvCxnSpPr>
            <a:cxnSpLocks noChangeShapeType="1"/>
          </p:cNvCxnSpPr>
          <p:nvPr/>
        </p:nvCxnSpPr>
        <p:spPr bwMode="auto">
          <a:xfrm>
            <a:off x="1625600" y="5837238"/>
            <a:ext cx="30480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" name="Rectangle 81"/>
          <p:cNvSpPr>
            <a:spLocks noChangeArrowheads="1"/>
          </p:cNvSpPr>
          <p:nvPr/>
        </p:nvSpPr>
        <p:spPr bwMode="auto">
          <a:xfrm>
            <a:off x="2997200" y="4160838"/>
            <a:ext cx="457200" cy="5334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5" name="Straight Arrow Connector 85"/>
          <p:cNvCxnSpPr>
            <a:cxnSpLocks noChangeShapeType="1"/>
          </p:cNvCxnSpPr>
          <p:nvPr/>
        </p:nvCxnSpPr>
        <p:spPr bwMode="auto">
          <a:xfrm>
            <a:off x="1611313" y="2484438"/>
            <a:ext cx="1371600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Straight Arrow Connector 87"/>
          <p:cNvCxnSpPr>
            <a:cxnSpLocks noChangeShapeType="1"/>
          </p:cNvCxnSpPr>
          <p:nvPr/>
        </p:nvCxnSpPr>
        <p:spPr bwMode="auto">
          <a:xfrm rot="10800000" flipV="1">
            <a:off x="3276600" y="3733800"/>
            <a:ext cx="2195513" cy="762000"/>
          </a:xfrm>
          <a:prstGeom prst="straightConnector1">
            <a:avLst/>
          </a:prstGeom>
          <a:noFill/>
          <a:ln w="254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" name="TextBox 95"/>
          <p:cNvSpPr txBox="1">
            <a:spLocks noChangeArrowheads="1"/>
          </p:cNvSpPr>
          <p:nvPr/>
        </p:nvSpPr>
        <p:spPr bwMode="auto">
          <a:xfrm>
            <a:off x="5257800" y="2819400"/>
            <a:ext cx="3657600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sz="2000" dirty="0">
                <a:solidFill>
                  <a:schemeClr val="tx1"/>
                </a:solidFill>
              </a:rPr>
              <a:t>Array </a:t>
            </a:r>
            <a:r>
              <a:rPr lang="en-US" sz="2000" dirty="0" smtClean="0">
                <a:solidFill>
                  <a:schemeClr val="tx1"/>
                </a:solidFill>
              </a:rPr>
              <a:t>element</a:t>
            </a:r>
          </a:p>
          <a:p>
            <a:pPr eaLnBrk="1"/>
            <a:r>
              <a:rPr lang="en-US" sz="2000" b="1" dirty="0" smtClean="0">
                <a:solidFill>
                  <a:srgbClr val="0000FF"/>
                </a:solidFill>
              </a:rPr>
              <a:t>a[row</a:t>
            </a:r>
            <a:r>
              <a:rPr lang="en-US" sz="2000" b="1" dirty="0">
                <a:solidFill>
                  <a:srgbClr val="0000FF"/>
                </a:solidFill>
              </a:rPr>
              <a:t>][column] = a[offset]</a:t>
            </a:r>
          </a:p>
          <a:p>
            <a:pPr eaLnBrk="1">
              <a:lnSpc>
                <a:spcPct val="100000"/>
              </a:lnSpc>
            </a:pPr>
            <a:r>
              <a:rPr lang="en-US" sz="2000" b="1" dirty="0" smtClean="0">
                <a:solidFill>
                  <a:srgbClr val="0000FF"/>
                </a:solidFill>
              </a:rPr>
              <a:t>offset </a:t>
            </a:r>
            <a:r>
              <a:rPr lang="en-US" sz="2000" b="1" dirty="0">
                <a:solidFill>
                  <a:srgbClr val="0000FF"/>
                </a:solidFill>
              </a:rPr>
              <a:t>= column + row * N</a:t>
            </a:r>
          </a:p>
          <a:p>
            <a:pPr eaLnBrk="1">
              <a:lnSpc>
                <a:spcPct val="10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 eaLnBrk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where </a:t>
            </a:r>
            <a:r>
              <a:rPr lang="en-US" sz="2000" dirty="0" smtClean="0">
                <a:solidFill>
                  <a:srgbClr val="FF0000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is the number of items in a row</a:t>
            </a:r>
            <a:endParaRPr lang="en-US" sz="2000" dirty="0">
              <a:solidFill>
                <a:schemeClr val="tx1"/>
              </a:solidFill>
            </a:endParaRPr>
          </a:p>
          <a:p>
            <a:pPr eaLnBrk="1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97"/>
          <p:cNvCxnSpPr>
            <a:cxnSpLocks noChangeShapeType="1"/>
          </p:cNvCxnSpPr>
          <p:nvPr/>
        </p:nvCxnSpPr>
        <p:spPr bwMode="auto">
          <a:xfrm rot="16200000" flipH="1">
            <a:off x="665957" y="3429794"/>
            <a:ext cx="1447800" cy="142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" name="TextBox 98"/>
          <p:cNvSpPr txBox="1">
            <a:spLocks noChangeArrowheads="1"/>
          </p:cNvSpPr>
          <p:nvPr/>
        </p:nvSpPr>
        <p:spPr bwMode="auto">
          <a:xfrm>
            <a:off x="696913" y="6142038"/>
            <a:ext cx="4419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rgbClr val="0000FF"/>
                </a:solidFill>
              </a:rPr>
              <a:t>row  *  number of columns</a:t>
            </a:r>
          </a:p>
        </p:txBody>
      </p:sp>
      <p:sp>
        <p:nvSpPr>
          <p:cNvPr id="20" name="Rectangle 99"/>
          <p:cNvSpPr>
            <a:spLocks noChangeArrowheads="1"/>
          </p:cNvSpPr>
          <p:nvPr/>
        </p:nvSpPr>
        <p:spPr bwMode="auto">
          <a:xfrm>
            <a:off x="1625600" y="4160838"/>
            <a:ext cx="457200" cy="533400"/>
          </a:xfrm>
          <a:prstGeom prst="rect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1" name="Straight Arrow Connector 100"/>
          <p:cNvCxnSpPr>
            <a:cxnSpLocks noChangeShapeType="1"/>
          </p:cNvCxnSpPr>
          <p:nvPr/>
        </p:nvCxnSpPr>
        <p:spPr bwMode="auto">
          <a:xfrm rot="5400000" flipH="1" flipV="1">
            <a:off x="696913" y="4922838"/>
            <a:ext cx="1676400" cy="609600"/>
          </a:xfrm>
          <a:prstGeom prst="straightConnector1">
            <a:avLst/>
          </a:prstGeom>
          <a:noFill/>
          <a:ln w="254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TextBox 102"/>
          <p:cNvSpPr txBox="1">
            <a:spLocks noChangeArrowheads="1"/>
          </p:cNvSpPr>
          <p:nvPr/>
        </p:nvSpPr>
        <p:spPr bwMode="auto">
          <a:xfrm>
            <a:off x="773113" y="3246438"/>
            <a:ext cx="5953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row</a:t>
            </a:r>
          </a:p>
        </p:txBody>
      </p:sp>
      <p:cxnSp>
        <p:nvCxnSpPr>
          <p:cNvPr id="23" name="Straight Arrow Connector 107"/>
          <p:cNvCxnSpPr>
            <a:cxnSpLocks noChangeShapeType="1"/>
          </p:cNvCxnSpPr>
          <p:nvPr/>
        </p:nvCxnSpPr>
        <p:spPr bwMode="auto">
          <a:xfrm rot="16200000" flipH="1">
            <a:off x="2151857" y="3239294"/>
            <a:ext cx="1676400" cy="142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" name="TextBox 114"/>
          <p:cNvSpPr txBox="1">
            <a:spLocks noChangeArrowheads="1"/>
          </p:cNvSpPr>
          <p:nvPr/>
        </p:nvSpPr>
        <p:spPr bwMode="auto">
          <a:xfrm>
            <a:off x="1611313" y="2484438"/>
            <a:ext cx="2841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TextBox 115"/>
          <p:cNvSpPr txBox="1">
            <a:spLocks noChangeArrowheads="1"/>
          </p:cNvSpPr>
          <p:nvPr/>
        </p:nvSpPr>
        <p:spPr bwMode="auto">
          <a:xfrm flipH="1">
            <a:off x="1382713" y="2865438"/>
            <a:ext cx="2286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TextBox 116"/>
          <p:cNvSpPr txBox="1">
            <a:spLocks noChangeArrowheads="1"/>
          </p:cNvSpPr>
          <p:nvPr/>
        </p:nvSpPr>
        <p:spPr bwMode="auto">
          <a:xfrm>
            <a:off x="4202113" y="2408238"/>
            <a:ext cx="4730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sz="1400">
                <a:solidFill>
                  <a:schemeClr val="tx1"/>
                </a:solidFill>
              </a:rPr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xmlns="" val="2840491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2D grid/block example: matrix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FF"/>
                </a:solidFill>
              </a:rPr>
              <a:t>#define N 2048     // size of arrays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FF"/>
                </a:solidFill>
              </a:rPr>
              <a:t>__</a:t>
            </a:r>
            <a:r>
              <a:rPr lang="en-US" b="1" dirty="0" err="1">
                <a:solidFill>
                  <a:srgbClr val="0000FF"/>
                </a:solidFill>
              </a:rPr>
              <a:t>global__void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addMatrix</a:t>
            </a:r>
            <a:r>
              <a:rPr lang="en-US" b="1" dirty="0">
                <a:solidFill>
                  <a:srgbClr val="0000FF"/>
                </a:solidFill>
              </a:rPr>
              <a:t> (</a:t>
            </a:r>
            <a:r>
              <a:rPr lang="en-US" b="1" dirty="0" err="1">
                <a:solidFill>
                  <a:srgbClr val="0000FF"/>
                </a:solidFill>
              </a:rPr>
              <a:t>int</a:t>
            </a:r>
            <a:r>
              <a:rPr lang="en-US" b="1" dirty="0">
                <a:solidFill>
                  <a:srgbClr val="0000FF"/>
                </a:solidFill>
              </a:rPr>
              <a:t> *a, </a:t>
            </a:r>
            <a:r>
              <a:rPr lang="en-US" b="1" dirty="0" err="1">
                <a:solidFill>
                  <a:srgbClr val="0000FF"/>
                </a:solidFill>
              </a:rPr>
              <a:t>int</a:t>
            </a:r>
            <a:r>
              <a:rPr lang="en-US" b="1" dirty="0">
                <a:solidFill>
                  <a:srgbClr val="0000FF"/>
                </a:solidFill>
              </a:rPr>
              <a:t> *b, </a:t>
            </a:r>
            <a:r>
              <a:rPr lang="en-US" b="1" dirty="0" err="1">
                <a:solidFill>
                  <a:srgbClr val="0000FF"/>
                </a:solidFill>
              </a:rPr>
              <a:t>int</a:t>
            </a:r>
            <a:r>
              <a:rPr lang="en-US" b="1" dirty="0">
                <a:solidFill>
                  <a:srgbClr val="0000FF"/>
                </a:solidFill>
              </a:rPr>
              <a:t> *c) {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err="1">
                <a:solidFill>
                  <a:srgbClr val="0000FF"/>
                </a:solidFill>
              </a:rPr>
              <a:t>int</a:t>
            </a:r>
            <a:r>
              <a:rPr lang="en-US" b="1" dirty="0">
                <a:solidFill>
                  <a:srgbClr val="0000FF"/>
                </a:solidFill>
              </a:rPr>
              <a:t> col = </a:t>
            </a:r>
            <a:r>
              <a:rPr lang="en-US" b="1" dirty="0" err="1">
                <a:solidFill>
                  <a:srgbClr val="C00000"/>
                </a:solidFill>
              </a:rPr>
              <a:t>blockIdx.x</a:t>
            </a:r>
            <a:r>
              <a:rPr lang="en-US" b="1" dirty="0">
                <a:solidFill>
                  <a:srgbClr val="C00000"/>
                </a:solidFill>
              </a:rPr>
              <a:t>*</a:t>
            </a:r>
            <a:r>
              <a:rPr lang="en-US" b="1" dirty="0" err="1">
                <a:solidFill>
                  <a:srgbClr val="C00000"/>
                </a:solidFill>
              </a:rPr>
              <a:t>blockDim.x+threadIdx.x</a:t>
            </a:r>
            <a:r>
              <a:rPr lang="en-US" b="1" dirty="0">
                <a:solidFill>
                  <a:srgbClr val="C00000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err="1">
                <a:solidFill>
                  <a:srgbClr val="0000FF"/>
                </a:solidFill>
              </a:rPr>
              <a:t>int</a:t>
            </a:r>
            <a:r>
              <a:rPr lang="en-US" b="1" dirty="0">
                <a:solidFill>
                  <a:srgbClr val="0000FF"/>
                </a:solidFill>
              </a:rPr>
              <a:t> row =</a:t>
            </a:r>
            <a:r>
              <a:rPr lang="en-US" b="1" dirty="0" err="1">
                <a:solidFill>
                  <a:srgbClr val="C00000"/>
                </a:solidFill>
              </a:rPr>
              <a:t>blockIdx.y</a:t>
            </a:r>
            <a:r>
              <a:rPr lang="en-US" b="1" dirty="0">
                <a:solidFill>
                  <a:srgbClr val="C00000"/>
                </a:solidFill>
              </a:rPr>
              <a:t>*</a:t>
            </a:r>
            <a:r>
              <a:rPr lang="en-US" b="1" dirty="0" err="1">
                <a:solidFill>
                  <a:srgbClr val="C00000"/>
                </a:solidFill>
              </a:rPr>
              <a:t>blockDim.y+threadIdx.y</a:t>
            </a:r>
            <a:r>
              <a:rPr lang="en-US" b="1" dirty="0">
                <a:solidFill>
                  <a:srgbClr val="C00000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err="1">
                <a:solidFill>
                  <a:srgbClr val="0000FF"/>
                </a:solidFill>
              </a:rPr>
              <a:t>int</a:t>
            </a:r>
            <a:r>
              <a:rPr lang="en-US" b="1" dirty="0">
                <a:solidFill>
                  <a:srgbClr val="0000FF"/>
                </a:solidFill>
              </a:rPr>
              <a:t> index = col + row * N;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FF"/>
                </a:solidFill>
              </a:rPr>
              <a:t>	if ( col &lt; N &amp;&amp; row &lt; N) c[index]= a[index] + b[index];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FF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 err="1">
                <a:solidFill>
                  <a:srgbClr val="0000FF"/>
                </a:solidFill>
              </a:rPr>
              <a:t>int</a:t>
            </a:r>
            <a:r>
              <a:rPr lang="en-US" b="1" dirty="0">
                <a:solidFill>
                  <a:srgbClr val="0000FF"/>
                </a:solidFill>
              </a:rPr>
              <a:t> main() {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FF"/>
                </a:solidFill>
              </a:rPr>
              <a:t>	...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>
                <a:solidFill>
                  <a:srgbClr val="C00000"/>
                </a:solidFill>
              </a:rPr>
              <a:t>dim3 </a:t>
            </a:r>
            <a:r>
              <a:rPr lang="en-US" b="1" dirty="0" err="1">
                <a:solidFill>
                  <a:srgbClr val="C00000"/>
                </a:solidFill>
              </a:rPr>
              <a:t>dimBlock</a:t>
            </a:r>
            <a:r>
              <a:rPr lang="en-US" b="1" dirty="0">
                <a:solidFill>
                  <a:srgbClr val="C00000"/>
                </a:solidFill>
              </a:rPr>
              <a:t> (16,16);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C00000"/>
                </a:solidFill>
              </a:rPr>
              <a:t>	dim3 </a:t>
            </a:r>
            <a:r>
              <a:rPr lang="en-US" b="1" dirty="0" err="1">
                <a:solidFill>
                  <a:srgbClr val="C00000"/>
                </a:solidFill>
              </a:rPr>
              <a:t>dimGrid</a:t>
            </a:r>
            <a:r>
              <a:rPr lang="en-US" b="1" dirty="0">
                <a:solidFill>
                  <a:srgbClr val="C00000"/>
                </a:solidFill>
              </a:rPr>
              <a:t> (N/</a:t>
            </a:r>
            <a:r>
              <a:rPr lang="en-US" b="1" dirty="0" err="1">
                <a:solidFill>
                  <a:srgbClr val="C00000"/>
                </a:solidFill>
              </a:rPr>
              <a:t>dimBlock.x</a:t>
            </a:r>
            <a:r>
              <a:rPr lang="en-US" b="1" dirty="0">
                <a:solidFill>
                  <a:srgbClr val="C00000"/>
                </a:solidFill>
              </a:rPr>
              <a:t>, N/</a:t>
            </a:r>
            <a:r>
              <a:rPr lang="en-US" b="1" dirty="0" err="1">
                <a:solidFill>
                  <a:srgbClr val="C00000"/>
                </a:solidFill>
              </a:rPr>
              <a:t>dimBlock.y</a:t>
            </a:r>
            <a:r>
              <a:rPr lang="en-US" b="1" dirty="0">
                <a:solidFill>
                  <a:srgbClr val="C00000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err="1">
                <a:solidFill>
                  <a:srgbClr val="0000FF"/>
                </a:solidFill>
              </a:rPr>
              <a:t>addMatrix</a:t>
            </a:r>
            <a:r>
              <a:rPr lang="en-US" b="1" dirty="0">
                <a:solidFill>
                  <a:srgbClr val="C00000"/>
                </a:solidFill>
              </a:rPr>
              <a:t>&lt;&lt;&lt;</a:t>
            </a:r>
            <a:r>
              <a:rPr lang="en-US" b="1" dirty="0" err="1">
                <a:solidFill>
                  <a:srgbClr val="C00000"/>
                </a:solidFill>
              </a:rPr>
              <a:t>dimGrid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dimBlock</a:t>
            </a:r>
            <a:r>
              <a:rPr lang="en-US" b="1" dirty="0">
                <a:solidFill>
                  <a:srgbClr val="C00000"/>
                </a:solidFill>
              </a:rPr>
              <a:t>&gt;&gt;&gt;(</a:t>
            </a:r>
            <a:r>
              <a:rPr lang="pt-BR" b="1" dirty="0">
                <a:solidFill>
                  <a:srgbClr val="0000FF"/>
                </a:solidFill>
              </a:rPr>
              <a:t>devA, devB, devC</a:t>
            </a:r>
            <a:r>
              <a:rPr lang="en-US" b="1" dirty="0">
                <a:solidFill>
                  <a:srgbClr val="0000FF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FF"/>
                </a:solidFill>
              </a:rPr>
              <a:t>	…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FF"/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7516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Impact of the sizes of </a:t>
            </a:r>
            <a:r>
              <a:rPr lang="en-US" dirty="0" smtClean="0"/>
              <a:t>threads/block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See matrixmul.cu. Following is the execution trace: A warp can only contain threads in one block. We need at least 32 threads in one block!!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&lt;gpu1:816&gt; time ./</a:t>
            </a:r>
            <a:r>
              <a:rPr lang="en-US" dirty="0" err="1" smtClean="0"/>
              <a:t>a.out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3.318u 3.402s 0:06.85 97.9%     0+0k 0+0io 0pf+0w</a:t>
            </a:r>
          </a:p>
          <a:p>
            <a:pPr>
              <a:buNone/>
            </a:pPr>
            <a:r>
              <a:rPr lang="en-US" dirty="0" smtClean="0"/>
              <a:t>&lt;gpu1:817&gt; time ./</a:t>
            </a:r>
            <a:r>
              <a:rPr lang="en-US" dirty="0" err="1" smtClean="0"/>
              <a:t>a.out</a:t>
            </a:r>
            <a:r>
              <a:rPr lang="en-US" dirty="0" smtClean="0"/>
              <a:t> 8</a:t>
            </a:r>
          </a:p>
          <a:p>
            <a:pPr>
              <a:buNone/>
            </a:pPr>
            <a:r>
              <a:rPr lang="en-US" dirty="0" smtClean="0"/>
              <a:t>5.526u 3.200s 0:08.84 98.6%     0+0k 0+0io 0pf+0w</a:t>
            </a:r>
          </a:p>
          <a:p>
            <a:pPr>
              <a:buNone/>
            </a:pPr>
            <a:r>
              <a:rPr lang="en-US" dirty="0" smtClean="0"/>
              <a:t>&lt;gpu1:818&gt; time ./</a:t>
            </a:r>
            <a:r>
              <a:rPr lang="en-US" dirty="0" err="1" smtClean="0"/>
              <a:t>a.out</a:t>
            </a:r>
            <a:r>
              <a:rPr lang="en-US" dirty="0" smtClean="0"/>
              <a:t> 4</a:t>
            </a:r>
          </a:p>
          <a:p>
            <a:pPr>
              <a:buNone/>
            </a:pPr>
            <a:r>
              <a:rPr lang="en-US" dirty="0" smtClean="0"/>
              <a:t>18.193u 3.129s 0:21.41 99.5%    0+0k 0+0io 0pf+0w</a:t>
            </a:r>
          </a:p>
          <a:p>
            <a:pPr>
              <a:buNone/>
            </a:pPr>
            <a:r>
              <a:rPr lang="en-US" dirty="0" smtClean="0"/>
              <a:t>&lt;gpu1:819&gt; time ./</a:t>
            </a:r>
            <a:r>
              <a:rPr lang="en-US" dirty="0" err="1" smtClean="0"/>
              <a:t>a.out</a:t>
            </a:r>
            <a:r>
              <a:rPr lang="en-US" dirty="0" smtClean="0"/>
              <a:t> 2</a:t>
            </a:r>
          </a:p>
          <a:p>
            <a:pPr>
              <a:buNone/>
            </a:pPr>
            <a:r>
              <a:rPr lang="en-US" dirty="0" smtClean="0"/>
              <a:t>61.975u 3.227s 1:05.29 99.8%    0+0k 0+0io 0pf+0w</a:t>
            </a:r>
          </a:p>
          <a:p>
            <a:pPr>
              <a:buNone/>
            </a:pPr>
            <a:r>
              <a:rPr lang="en-US" dirty="0" smtClean="0"/>
              <a:t>&lt;gpu1:820&gt; time ./</a:t>
            </a:r>
            <a:r>
              <a:rPr lang="en-US" dirty="0" err="1" smtClean="0"/>
              <a:t>a.out</a:t>
            </a:r>
            <a:r>
              <a:rPr lang="en-US" dirty="0" smtClean="0"/>
              <a:t> 1</a:t>
            </a:r>
          </a:p>
          <a:p>
            <a:pPr>
              <a:buNone/>
            </a:pPr>
            <a:r>
              <a:rPr lang="en-US" dirty="0" smtClean="0"/>
              <a:t>231.894u 3.917s 3:55.94 99.9%   0+0k 0+0io 0pf+0w</a:t>
            </a:r>
          </a:p>
          <a:p>
            <a:pPr>
              <a:buNone/>
            </a:pPr>
            <a:r>
              <a:rPr lang="en-US" dirty="0" smtClean="0"/>
              <a:t>&lt;gpu1:821&gt;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CUDA extension to declare kernel 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0" indent="-228600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__global__</a:t>
            </a:r>
            <a:r>
              <a:rPr lang="en-US" dirty="0" smtClean="0"/>
              <a:t>	indicates routine can only be called from host and only executed on device</a:t>
            </a:r>
          </a:p>
          <a:p>
            <a:pPr marL="2286000" indent="-2286000"/>
            <a:endParaRPr lang="en-US" dirty="0" smtClean="0"/>
          </a:p>
          <a:p>
            <a:pPr marL="2286000" indent="-228600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__device__</a:t>
            </a:r>
            <a:r>
              <a:rPr lang="en-US" dirty="0" smtClean="0"/>
              <a:t>	indicates routine can only be called from device and only executed on device</a:t>
            </a:r>
          </a:p>
          <a:p>
            <a:pPr marL="2286000" indent="-2286000"/>
            <a:endParaRPr lang="en-US" dirty="0" smtClean="0"/>
          </a:p>
          <a:p>
            <a:pPr marL="2286000" indent="-228600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__host__</a:t>
            </a:r>
            <a:r>
              <a:rPr lang="en-US" dirty="0" smtClean="0"/>
              <a:t>	indicates routine can only be called from host and only executed on host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CUDA C extensions</a:t>
            </a:r>
          </a:p>
          <a:p>
            <a:r>
              <a:rPr lang="en-US" dirty="0" smtClean="0"/>
              <a:t>Implementing MM on GPU</a:t>
            </a:r>
          </a:p>
          <a:p>
            <a:pPr lvl="1"/>
            <a:r>
              <a:rPr lang="en-US" dirty="0" smtClean="0"/>
              <a:t>Memory hierarchy</a:t>
            </a:r>
          </a:p>
          <a:p>
            <a:pPr lvl="1"/>
            <a:r>
              <a:rPr lang="en-US" dirty="0" smtClean="0"/>
              <a:t>synchronization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Routine for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__global__ routine must have a void return value.</a:t>
            </a:r>
          </a:p>
          <a:p>
            <a:r>
              <a:rPr lang="en-US" dirty="0" smtClean="0"/>
              <a:t>Generally cannot call C library routines except CUDA built-in math routines such as sin, </a:t>
            </a:r>
            <a:r>
              <a:rPr lang="en-US" dirty="0" err="1" smtClean="0"/>
              <a:t>cos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Check NVIDIA CUDA programming guide for details.</a:t>
            </a:r>
          </a:p>
          <a:p>
            <a:r>
              <a:rPr lang="en-US" dirty="0" smtClean="0"/>
              <a:t>CUDA also has device only routines.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2D grid/blocks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Matrix multiply: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400" dirty="0" smtClean="0"/>
              <a:t>for (i=0; i&lt;N; i++)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for(j=0; j&lt;K; j++)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(k=0; k&lt;M; k++)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c[i][j] += a[i][k] * b[k][j]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2D mesh must be stored in the linear (1D) array (column major order)</a:t>
            </a:r>
          </a:p>
          <a:p>
            <a:pPr lvl="2">
              <a:buNone/>
            </a:pPr>
            <a:r>
              <a:rPr lang="en-US" sz="1600" dirty="0"/>
              <a:t> </a:t>
            </a:r>
            <a:r>
              <a:rPr lang="en-US" sz="1600" dirty="0" smtClean="0"/>
              <a:t>  c[i][j] = c[</a:t>
            </a:r>
            <a:r>
              <a:rPr lang="en-US" sz="1600" dirty="0" err="1" smtClean="0"/>
              <a:t>i+N</a:t>
            </a:r>
            <a:r>
              <a:rPr lang="en-US" sz="1600" dirty="0" smtClean="0"/>
              <a:t>*j] = *(</a:t>
            </a:r>
            <a:r>
              <a:rPr lang="en-US" sz="1600" dirty="0" err="1" smtClean="0"/>
              <a:t>c+i+N</a:t>
            </a:r>
            <a:r>
              <a:rPr lang="en-US" sz="1600" dirty="0" smtClean="0"/>
              <a:t>*j);</a:t>
            </a:r>
          </a:p>
          <a:p>
            <a:pPr lvl="2">
              <a:buNone/>
            </a:pPr>
            <a:r>
              <a:rPr lang="en-US" sz="1600" dirty="0"/>
              <a:t> </a:t>
            </a:r>
            <a:r>
              <a:rPr lang="en-US" sz="1600" dirty="0" smtClean="0"/>
              <a:t>  a[i][k] = a[</a:t>
            </a:r>
            <a:r>
              <a:rPr lang="en-US" sz="1600" dirty="0" err="1" smtClean="0"/>
              <a:t>i+K</a:t>
            </a:r>
            <a:r>
              <a:rPr lang="en-US" sz="1600" dirty="0" smtClean="0"/>
              <a:t>*j] = *(</a:t>
            </a:r>
            <a:r>
              <a:rPr lang="en-US" sz="1600" dirty="0" err="1" smtClean="0"/>
              <a:t>a+i+K</a:t>
            </a:r>
            <a:r>
              <a:rPr lang="en-US" sz="1600" dirty="0" smtClean="0"/>
              <a:t>*k);  </a:t>
            </a:r>
          </a:p>
        </p:txBody>
      </p:sp>
    </p:spTree>
    <p:extLst>
      <p:ext uri="{BB962C8B-B14F-4D97-AF65-F5344CB8AC3E}">
        <p14:creationId xmlns:p14="http://schemas.microsoft.com/office/powerpoint/2010/main" xmlns="" val="204013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Using one thread to compute one c[i][j], a total of N*K threads will be needed.</a:t>
            </a:r>
          </a:p>
          <a:p>
            <a:pPr lvl="1"/>
            <a:r>
              <a:rPr lang="en-US" dirty="0" smtClean="0"/>
              <a:t>N*K blocks of threads and 1 thread each block</a:t>
            </a:r>
          </a:p>
          <a:p>
            <a:pPr lvl="1"/>
            <a:r>
              <a:rPr lang="en-US" dirty="0" smtClean="0"/>
              <a:t>See mm0.cu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600" dirty="0"/>
              <a:t>// kernel MM routine</a:t>
            </a:r>
          </a:p>
          <a:p>
            <a:pPr marL="457200" lvl="1" indent="0">
              <a:buNone/>
            </a:pPr>
            <a:r>
              <a:rPr lang="en-US" sz="2100" dirty="0"/>
              <a:t>__global__ void </a:t>
            </a:r>
            <a:r>
              <a:rPr lang="en-US" sz="2100" dirty="0" err="1"/>
              <a:t>mmkernel</a:t>
            </a:r>
            <a:r>
              <a:rPr lang="en-US" sz="2100" dirty="0"/>
              <a:t>(float *a, float *b, float  *c, </a:t>
            </a:r>
            <a:r>
              <a:rPr lang="en-US" sz="2100" dirty="0" err="1"/>
              <a:t>int</a:t>
            </a:r>
            <a:r>
              <a:rPr lang="en-US" sz="2100" dirty="0"/>
              <a:t> N, </a:t>
            </a:r>
            <a:r>
              <a:rPr lang="en-US" sz="2100" dirty="0" err="1"/>
              <a:t>int</a:t>
            </a:r>
            <a:r>
              <a:rPr lang="en-US" sz="2100" dirty="0"/>
              <a:t> M, </a:t>
            </a:r>
            <a:r>
              <a:rPr lang="en-US" sz="2100" dirty="0" err="1"/>
              <a:t>int</a:t>
            </a:r>
            <a:r>
              <a:rPr lang="en-US" sz="2100" dirty="0"/>
              <a:t> K)</a:t>
            </a:r>
          </a:p>
          <a:p>
            <a:pPr marL="457200" lvl="1" indent="0">
              <a:buNone/>
            </a:pPr>
            <a:r>
              <a:rPr lang="en-US" sz="2100" dirty="0"/>
              <a:t>{</a:t>
            </a:r>
          </a:p>
          <a:p>
            <a:pPr marL="457200" lvl="1" indent="0">
              <a:buNone/>
            </a:pPr>
            <a:r>
              <a:rPr lang="en-US" sz="2100" dirty="0"/>
              <a:t>  </a:t>
            </a:r>
            <a:r>
              <a:rPr lang="en-US" sz="2100" dirty="0" err="1"/>
              <a:t>int</a:t>
            </a:r>
            <a:r>
              <a:rPr lang="en-US" sz="2100" dirty="0"/>
              <a:t> i = </a:t>
            </a:r>
            <a:r>
              <a:rPr lang="en-US" sz="2100" dirty="0" err="1" smtClean="0"/>
              <a:t>blockIdx.x</a:t>
            </a:r>
            <a:r>
              <a:rPr lang="en-US" sz="2100" dirty="0" smtClean="0"/>
              <a:t>, j </a:t>
            </a:r>
            <a:r>
              <a:rPr lang="en-US" sz="2100" dirty="0"/>
              <a:t>= </a:t>
            </a:r>
            <a:r>
              <a:rPr lang="en-US" sz="2100" dirty="0" err="1" smtClean="0"/>
              <a:t>blockIdx.y</a:t>
            </a:r>
            <a:r>
              <a:rPr lang="en-US" sz="2100" dirty="0"/>
              <a:t>;</a:t>
            </a:r>
          </a:p>
          <a:p>
            <a:pPr marL="457200" lvl="1" indent="0">
              <a:buNone/>
            </a:pPr>
            <a:r>
              <a:rPr lang="en-US" sz="2100" dirty="0"/>
              <a:t>  float sum = 0.0f;</a:t>
            </a:r>
          </a:p>
          <a:p>
            <a:pPr marL="457200" lvl="1" indent="0">
              <a:buNone/>
            </a:pPr>
            <a:r>
              <a:rPr lang="en-US" sz="2100" dirty="0"/>
              <a:t>  for (</a:t>
            </a:r>
            <a:r>
              <a:rPr lang="en-US" sz="2100" dirty="0" err="1"/>
              <a:t>int</a:t>
            </a:r>
            <a:r>
              <a:rPr lang="en-US" sz="2100" dirty="0"/>
              <a:t> k = 0; k&lt; M; k++) sum += a[</a:t>
            </a:r>
            <a:r>
              <a:rPr lang="en-US" sz="2100" dirty="0" err="1"/>
              <a:t>i+N</a:t>
            </a:r>
            <a:r>
              <a:rPr lang="en-US" sz="2100" dirty="0"/>
              <a:t>*k] * b[</a:t>
            </a:r>
            <a:r>
              <a:rPr lang="en-US" sz="2100" dirty="0" err="1"/>
              <a:t>k+K</a:t>
            </a:r>
            <a:r>
              <a:rPr lang="en-US" sz="2100" dirty="0"/>
              <a:t>*j];</a:t>
            </a:r>
          </a:p>
          <a:p>
            <a:pPr marL="457200" lvl="1" indent="0">
              <a:buNone/>
            </a:pPr>
            <a:r>
              <a:rPr lang="en-US" sz="2100" dirty="0"/>
              <a:t>  c [</a:t>
            </a:r>
            <a:r>
              <a:rPr lang="en-US" sz="2100" dirty="0" err="1"/>
              <a:t>i+N</a:t>
            </a:r>
            <a:r>
              <a:rPr lang="en-US" sz="2100" dirty="0"/>
              <a:t>*j] = </a:t>
            </a:r>
            <a:r>
              <a:rPr lang="en-US" sz="2100" dirty="0" smtClean="0"/>
              <a:t>sum</a:t>
            </a:r>
            <a:r>
              <a:rPr lang="en-US" sz="2100" dirty="0"/>
              <a:t>;</a:t>
            </a:r>
          </a:p>
          <a:p>
            <a:pPr marL="457200" lvl="1" indent="0">
              <a:buNone/>
            </a:pPr>
            <a:r>
              <a:rPr lang="en-US" sz="2100" dirty="0" smtClean="0"/>
              <a:t>}</a:t>
            </a:r>
          </a:p>
          <a:p>
            <a:pPr marL="457200" lvl="1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600" dirty="0"/>
              <a:t>dim3 </a:t>
            </a:r>
            <a:r>
              <a:rPr lang="en-US" sz="2600" dirty="0" err="1"/>
              <a:t>dimBlock</a:t>
            </a:r>
            <a:r>
              <a:rPr lang="en-US" sz="2600" dirty="0"/>
              <a:t>(1); dim3 </a:t>
            </a:r>
            <a:r>
              <a:rPr lang="en-US" sz="2600" dirty="0" err="1"/>
              <a:t>dimGrid</a:t>
            </a:r>
            <a:r>
              <a:rPr lang="en-US" sz="2600" dirty="0"/>
              <a:t>(N, N);</a:t>
            </a:r>
          </a:p>
          <a:p>
            <a:pPr marL="0" indent="0">
              <a:buNone/>
            </a:pPr>
            <a:r>
              <a:rPr lang="en-US" sz="2600" dirty="0" err="1" smtClean="0"/>
              <a:t>mmkernel</a:t>
            </a:r>
            <a:r>
              <a:rPr lang="en-US" sz="2600" dirty="0"/>
              <a:t>&lt;&lt;&lt;</a:t>
            </a:r>
            <a:r>
              <a:rPr lang="en-US" sz="2600" dirty="0" err="1"/>
              <a:t>dimGrid</a:t>
            </a:r>
            <a:r>
              <a:rPr lang="en-US" sz="2600" dirty="0"/>
              <a:t>, </a:t>
            </a:r>
            <a:r>
              <a:rPr lang="en-US" sz="2600" dirty="0" err="1"/>
              <a:t>dimBlock</a:t>
            </a:r>
            <a:r>
              <a:rPr lang="en-US" sz="2600" dirty="0"/>
              <a:t>&gt;&gt;&gt; (</a:t>
            </a:r>
            <a:r>
              <a:rPr lang="en-US" sz="2600" dirty="0" err="1"/>
              <a:t>dev_A</a:t>
            </a:r>
            <a:r>
              <a:rPr lang="en-US" sz="2600" dirty="0"/>
              <a:t>, </a:t>
            </a:r>
            <a:r>
              <a:rPr lang="en-US" sz="2600" dirty="0" err="1"/>
              <a:t>dev_B</a:t>
            </a:r>
            <a:r>
              <a:rPr lang="en-US" sz="2600" dirty="0"/>
              <a:t>, </a:t>
            </a:r>
            <a:r>
              <a:rPr lang="en-US" sz="2600" dirty="0" err="1"/>
              <a:t>dev_C</a:t>
            </a:r>
            <a:r>
              <a:rPr lang="en-US" sz="2600" dirty="0"/>
              <a:t>, N, M, K);</a:t>
            </a:r>
          </a:p>
          <a:p>
            <a:pPr marL="457200" lvl="1" indent="0">
              <a:buNone/>
            </a:pPr>
            <a:endParaRPr lang="en-US" sz="2100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68867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876800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dirty="0" smtClean="0"/>
              <a:t>See mm0_1.cu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600" dirty="0"/>
              <a:t>// kernel MM routine</a:t>
            </a:r>
          </a:p>
          <a:p>
            <a:pPr marL="457200" lvl="1" indent="0">
              <a:buNone/>
            </a:pPr>
            <a:r>
              <a:rPr lang="en-US" sz="2100" dirty="0"/>
              <a:t>__global__ void </a:t>
            </a:r>
            <a:r>
              <a:rPr lang="en-US" sz="2100" dirty="0" err="1"/>
              <a:t>mmkernel</a:t>
            </a:r>
            <a:r>
              <a:rPr lang="en-US" sz="2100" dirty="0"/>
              <a:t>(float *a, float *b, float  *c, </a:t>
            </a:r>
            <a:r>
              <a:rPr lang="en-US" sz="2100" dirty="0" err="1"/>
              <a:t>int</a:t>
            </a:r>
            <a:r>
              <a:rPr lang="en-US" sz="2100" dirty="0"/>
              <a:t> N, </a:t>
            </a:r>
            <a:r>
              <a:rPr lang="en-US" sz="2100" dirty="0" err="1"/>
              <a:t>int</a:t>
            </a:r>
            <a:r>
              <a:rPr lang="en-US" sz="2100" dirty="0"/>
              <a:t> M, </a:t>
            </a:r>
            <a:r>
              <a:rPr lang="en-US" sz="2100" dirty="0" err="1"/>
              <a:t>int</a:t>
            </a:r>
            <a:r>
              <a:rPr lang="en-US" sz="2100" dirty="0"/>
              <a:t> K)</a:t>
            </a:r>
          </a:p>
          <a:p>
            <a:pPr marL="457200" lvl="1" indent="0">
              <a:buNone/>
            </a:pPr>
            <a:r>
              <a:rPr lang="en-US" sz="2100" dirty="0"/>
              <a:t>{</a:t>
            </a:r>
          </a:p>
          <a:p>
            <a:pPr marL="457200" lvl="1" indent="0">
              <a:buNone/>
            </a:pPr>
            <a:r>
              <a:rPr lang="en-US" sz="2100" dirty="0"/>
              <a:t>  </a:t>
            </a:r>
            <a:r>
              <a:rPr lang="en-US" sz="2100" dirty="0" err="1"/>
              <a:t>int</a:t>
            </a:r>
            <a:r>
              <a:rPr lang="en-US" sz="2100" dirty="0"/>
              <a:t> i = </a:t>
            </a:r>
            <a:r>
              <a:rPr lang="en-US" sz="2100" dirty="0" err="1" smtClean="0"/>
              <a:t>threadIdx.x</a:t>
            </a:r>
            <a:r>
              <a:rPr lang="en-US" sz="2100" dirty="0" smtClean="0"/>
              <a:t>, j </a:t>
            </a:r>
            <a:r>
              <a:rPr lang="en-US" sz="2100" dirty="0"/>
              <a:t>= </a:t>
            </a:r>
            <a:r>
              <a:rPr lang="en-US" sz="2100" dirty="0" err="1" smtClean="0"/>
              <a:t>threadIdx.y</a:t>
            </a:r>
            <a:r>
              <a:rPr lang="en-US" sz="2100" dirty="0"/>
              <a:t>;</a:t>
            </a:r>
          </a:p>
          <a:p>
            <a:pPr marL="457200" lvl="1" indent="0">
              <a:buNone/>
            </a:pPr>
            <a:r>
              <a:rPr lang="en-US" sz="2100" dirty="0"/>
              <a:t>  float sum = 0.0f;</a:t>
            </a:r>
          </a:p>
          <a:p>
            <a:pPr marL="457200" lvl="1" indent="0">
              <a:buNone/>
            </a:pPr>
            <a:r>
              <a:rPr lang="en-US" sz="2100" dirty="0"/>
              <a:t>  for (</a:t>
            </a:r>
            <a:r>
              <a:rPr lang="en-US" sz="2100" dirty="0" err="1"/>
              <a:t>int</a:t>
            </a:r>
            <a:r>
              <a:rPr lang="en-US" sz="2100" dirty="0"/>
              <a:t> k = 0; k&lt; M; k++) sum += a[</a:t>
            </a:r>
            <a:r>
              <a:rPr lang="en-US" sz="2100" dirty="0" err="1"/>
              <a:t>i+N</a:t>
            </a:r>
            <a:r>
              <a:rPr lang="en-US" sz="2100" dirty="0"/>
              <a:t>*k] * b[</a:t>
            </a:r>
            <a:r>
              <a:rPr lang="en-US" sz="2100" dirty="0" err="1"/>
              <a:t>k+K</a:t>
            </a:r>
            <a:r>
              <a:rPr lang="en-US" sz="2100" dirty="0"/>
              <a:t>*j];</a:t>
            </a:r>
          </a:p>
          <a:p>
            <a:pPr marL="457200" lvl="1" indent="0">
              <a:buNone/>
            </a:pPr>
            <a:r>
              <a:rPr lang="en-US" sz="2100" dirty="0"/>
              <a:t>  c [</a:t>
            </a:r>
            <a:r>
              <a:rPr lang="en-US" sz="2100" dirty="0" err="1"/>
              <a:t>i+N</a:t>
            </a:r>
            <a:r>
              <a:rPr lang="en-US" sz="2100" dirty="0"/>
              <a:t>*j] = </a:t>
            </a:r>
            <a:r>
              <a:rPr lang="en-US" sz="2100" dirty="0" smtClean="0"/>
              <a:t>sum</a:t>
            </a:r>
            <a:r>
              <a:rPr lang="en-US" sz="2100" dirty="0"/>
              <a:t>;</a:t>
            </a:r>
          </a:p>
          <a:p>
            <a:pPr marL="457200" lvl="1" indent="0">
              <a:buNone/>
            </a:pPr>
            <a:r>
              <a:rPr lang="en-US" sz="2100" dirty="0" smtClean="0"/>
              <a:t>}</a:t>
            </a:r>
          </a:p>
          <a:p>
            <a:pPr marL="457200" lvl="1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600" dirty="0"/>
              <a:t>dim3 </a:t>
            </a:r>
            <a:r>
              <a:rPr lang="en-US" sz="2600" dirty="0" err="1"/>
              <a:t>dimBlock</a:t>
            </a:r>
            <a:r>
              <a:rPr lang="en-US" sz="2600" dirty="0"/>
              <a:t>(1); dim3 </a:t>
            </a:r>
            <a:r>
              <a:rPr lang="en-US" sz="2600" dirty="0" err="1"/>
              <a:t>dimGrid</a:t>
            </a:r>
            <a:r>
              <a:rPr lang="en-US" sz="2600" dirty="0"/>
              <a:t>(N, </a:t>
            </a:r>
            <a:r>
              <a:rPr lang="en-US" sz="2600" dirty="0" smtClean="0"/>
              <a:t>K);</a:t>
            </a:r>
            <a:endParaRPr lang="en-US" sz="2600" dirty="0"/>
          </a:p>
          <a:p>
            <a:pPr marL="0" indent="0">
              <a:buNone/>
            </a:pPr>
            <a:r>
              <a:rPr lang="en-US" sz="2600" dirty="0" err="1" smtClean="0"/>
              <a:t>mmkernel</a:t>
            </a:r>
            <a:r>
              <a:rPr lang="en-US" sz="2600" dirty="0"/>
              <a:t>&lt;&lt;&lt;</a:t>
            </a:r>
            <a:r>
              <a:rPr lang="en-US" sz="2600" dirty="0" err="1" smtClean="0"/>
              <a:t>dimBlock</a:t>
            </a:r>
            <a:r>
              <a:rPr lang="en-US" sz="2600" dirty="0" smtClean="0"/>
              <a:t>, </a:t>
            </a:r>
            <a:r>
              <a:rPr lang="en-US" sz="2600" dirty="0" err="1" smtClean="0"/>
              <a:t>dimGrid</a:t>
            </a:r>
            <a:r>
              <a:rPr lang="en-US" sz="2600" dirty="0" smtClean="0"/>
              <a:t>&gt;&gt;&gt; </a:t>
            </a:r>
            <a:r>
              <a:rPr lang="en-US" sz="2600" dirty="0"/>
              <a:t>(</a:t>
            </a:r>
            <a:r>
              <a:rPr lang="en-US" sz="2600" dirty="0" err="1"/>
              <a:t>dev_A</a:t>
            </a:r>
            <a:r>
              <a:rPr lang="en-US" sz="2600" dirty="0"/>
              <a:t>, </a:t>
            </a:r>
            <a:r>
              <a:rPr lang="en-US" sz="2600" dirty="0" err="1"/>
              <a:t>dev_B</a:t>
            </a:r>
            <a:r>
              <a:rPr lang="en-US" sz="2600" dirty="0"/>
              <a:t>, </a:t>
            </a:r>
            <a:r>
              <a:rPr lang="en-US" sz="2600" dirty="0" err="1"/>
              <a:t>dev_C</a:t>
            </a:r>
            <a:r>
              <a:rPr lang="en-US" sz="2600" dirty="0"/>
              <a:t>, N, M, K</a:t>
            </a:r>
            <a:r>
              <a:rPr lang="en-US" sz="2600" dirty="0" smtClean="0"/>
              <a:t>);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Another thing wrong here?</a:t>
            </a:r>
            <a:endParaRPr lang="en-US" sz="2600" dirty="0"/>
          </a:p>
          <a:p>
            <a:pPr marL="457200" lvl="1" indent="0">
              <a:buNone/>
            </a:pPr>
            <a:endParaRPr lang="en-US" sz="2100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68867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threads to blocks to exploit the SIMT (SIMD) support</a:t>
            </a:r>
          </a:p>
          <a:p>
            <a:pPr lvl="1"/>
            <a:r>
              <a:rPr lang="en-US" dirty="0" smtClean="0"/>
              <a:t>need to have at least 32 threads per block to have one 32 thread warp.</a:t>
            </a:r>
          </a:p>
          <a:p>
            <a:pPr lvl="1"/>
            <a:r>
              <a:rPr lang="en-US" dirty="0" smtClean="0"/>
              <a:t>The more the better (GPU will have more options).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52997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6489"/>
            <a:ext cx="5086350" cy="1715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8402" y="1883296"/>
            <a:ext cx="1362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05050" y="2407171"/>
            <a:ext cx="45339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40802" y="4064521"/>
            <a:ext cx="1362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800600"/>
            <a:ext cx="3790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20415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and GPU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Mm with blocks of threads</a:t>
            </a:r>
          </a:p>
          <a:p>
            <a:pPr marL="0" indent="0">
              <a:buNone/>
            </a:pPr>
            <a:r>
              <a:rPr lang="en-US" sz="1800" dirty="0"/>
              <a:t>__global__ void </a:t>
            </a:r>
            <a:r>
              <a:rPr lang="en-US" sz="1800" dirty="0" err="1"/>
              <a:t>mmkernel</a:t>
            </a:r>
            <a:r>
              <a:rPr lang="en-US" sz="1800" dirty="0"/>
              <a:t>(float *a, float *b, float  *c, </a:t>
            </a:r>
            <a:r>
              <a:rPr lang="en-US" sz="1800" dirty="0" err="1"/>
              <a:t>int</a:t>
            </a:r>
            <a:r>
              <a:rPr lang="en-US" sz="1800" dirty="0"/>
              <a:t> N, </a:t>
            </a:r>
            <a:r>
              <a:rPr lang="en-US" sz="1800" dirty="0" err="1"/>
              <a:t>int</a:t>
            </a:r>
            <a:r>
              <a:rPr lang="en-US" sz="1800" dirty="0"/>
              <a:t> M, </a:t>
            </a:r>
            <a:r>
              <a:rPr lang="en-US" sz="1800" dirty="0" err="1"/>
              <a:t>int</a:t>
            </a:r>
            <a:r>
              <a:rPr lang="en-US" sz="1800" dirty="0"/>
              <a:t> K)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i = </a:t>
            </a:r>
            <a:r>
              <a:rPr lang="en-US" sz="1800" dirty="0" err="1"/>
              <a:t>blockIdx.x</a:t>
            </a:r>
            <a:r>
              <a:rPr lang="en-US" sz="1800" dirty="0"/>
              <a:t> * </a:t>
            </a:r>
            <a:r>
              <a:rPr lang="en-US" sz="1800" dirty="0" smtClean="0"/>
              <a:t>BLOCK_SIZE </a:t>
            </a:r>
            <a:r>
              <a:rPr lang="en-US" sz="1800" dirty="0"/>
              <a:t>+ </a:t>
            </a:r>
            <a:r>
              <a:rPr lang="en-US" sz="1800" dirty="0" err="1" smtClean="0"/>
              <a:t>threadIdx.x</a:t>
            </a:r>
            <a:r>
              <a:rPr lang="en-US" sz="1800" dirty="0" smtClean="0"/>
              <a:t>,  </a:t>
            </a:r>
            <a:r>
              <a:rPr lang="en-US" sz="1800" dirty="0"/>
              <a:t>j = </a:t>
            </a:r>
            <a:r>
              <a:rPr lang="en-US" sz="1800" dirty="0" err="1"/>
              <a:t>blockIdx.y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float sum = 0.0f;</a:t>
            </a:r>
          </a:p>
          <a:p>
            <a:pPr marL="0" indent="0">
              <a:buNone/>
            </a:pPr>
            <a:r>
              <a:rPr lang="en-US" sz="1800" dirty="0"/>
              <a:t>  for (</a:t>
            </a:r>
            <a:r>
              <a:rPr lang="en-US" sz="1800" dirty="0" err="1"/>
              <a:t>int</a:t>
            </a:r>
            <a:r>
              <a:rPr lang="en-US" sz="1800" dirty="0"/>
              <a:t> k = 0; k&lt; M; k++) sum += a[</a:t>
            </a:r>
            <a:r>
              <a:rPr lang="en-US" sz="1800" dirty="0" err="1"/>
              <a:t>i+N</a:t>
            </a:r>
            <a:r>
              <a:rPr lang="en-US" sz="1800" dirty="0"/>
              <a:t>*k] * b[</a:t>
            </a:r>
            <a:r>
              <a:rPr lang="en-US" sz="1800" dirty="0" err="1"/>
              <a:t>k+K</a:t>
            </a:r>
            <a:r>
              <a:rPr lang="en-US" sz="1800" dirty="0"/>
              <a:t>*j];</a:t>
            </a:r>
          </a:p>
          <a:p>
            <a:pPr marL="0" indent="0">
              <a:buNone/>
            </a:pPr>
            <a:r>
              <a:rPr lang="en-US" sz="1800" dirty="0"/>
              <a:t>  c [</a:t>
            </a:r>
            <a:r>
              <a:rPr lang="en-US" sz="1800" dirty="0" err="1"/>
              <a:t>i+N</a:t>
            </a:r>
            <a:r>
              <a:rPr lang="en-US" sz="1800" dirty="0"/>
              <a:t>*j] = sum;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dim3 </a:t>
            </a:r>
            <a:r>
              <a:rPr lang="en-US" sz="1800" dirty="0" err="1"/>
              <a:t>dimBlock</a:t>
            </a:r>
            <a:r>
              <a:rPr lang="en-US" sz="1800" dirty="0"/>
              <a:t>(BLOCK_SIZE);</a:t>
            </a:r>
          </a:p>
          <a:p>
            <a:pPr marL="0" indent="0">
              <a:buNone/>
            </a:pPr>
            <a:r>
              <a:rPr lang="en-US" sz="1800" dirty="0" smtClean="0"/>
              <a:t>dim3 </a:t>
            </a:r>
            <a:r>
              <a:rPr lang="en-US" sz="1800" dirty="0" err="1"/>
              <a:t>dimGrid</a:t>
            </a:r>
            <a:r>
              <a:rPr lang="en-US" sz="1800" dirty="0"/>
              <a:t>(N/BLOCK_SIZE, </a:t>
            </a:r>
            <a:r>
              <a:rPr lang="en-US" sz="1800" dirty="0" smtClean="0"/>
              <a:t>K);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mmkernel</a:t>
            </a:r>
            <a:r>
              <a:rPr lang="en-US" sz="1800" dirty="0"/>
              <a:t>&lt;&lt;&lt;</a:t>
            </a:r>
            <a:r>
              <a:rPr lang="en-US" sz="1800" dirty="0" err="1"/>
              <a:t>dimGrid</a:t>
            </a:r>
            <a:r>
              <a:rPr lang="en-US" sz="1800" dirty="0"/>
              <a:t>, </a:t>
            </a:r>
            <a:r>
              <a:rPr lang="en-US" sz="1800" dirty="0" err="1"/>
              <a:t>dimBlock</a:t>
            </a:r>
            <a:r>
              <a:rPr lang="en-US" sz="1800" dirty="0"/>
              <a:t>&gt;&gt;&gt; (</a:t>
            </a:r>
            <a:r>
              <a:rPr lang="en-US" sz="1800" dirty="0" err="1"/>
              <a:t>dev_A</a:t>
            </a:r>
            <a:r>
              <a:rPr lang="en-US" sz="1800" dirty="0"/>
              <a:t>, </a:t>
            </a:r>
            <a:r>
              <a:rPr lang="en-US" sz="1800" dirty="0" err="1"/>
              <a:t>dev_B</a:t>
            </a:r>
            <a:r>
              <a:rPr lang="en-US" sz="1800" dirty="0"/>
              <a:t>, </a:t>
            </a:r>
            <a:r>
              <a:rPr lang="en-US" sz="1800" dirty="0" err="1"/>
              <a:t>dev_C</a:t>
            </a:r>
            <a:r>
              <a:rPr lang="en-US" sz="1800" dirty="0"/>
              <a:t>, N, M, K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Notice the relationship between index calculation and kernel invocation.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Try mm1.cu with different BLOCK_SIZE’s 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2699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450" y="0"/>
            <a:ext cx="8229600" cy="1143000"/>
          </a:xfrm>
        </p:spPr>
        <p:txBody>
          <a:bodyPr/>
          <a:lstStyle/>
          <a:p>
            <a:r>
              <a:rPr lang="en-US" dirty="0" smtClean="0"/>
              <a:t>CUDA memory hierarchy</a:t>
            </a:r>
            <a:endParaRPr lang="en-US" dirty="0"/>
          </a:p>
        </p:txBody>
      </p:sp>
      <p:sp>
        <p:nvSpPr>
          <p:cNvPr id="7" name="Rectangle 163"/>
          <p:cNvSpPr>
            <a:spLocks noChangeArrowheads="1"/>
          </p:cNvSpPr>
          <p:nvPr/>
        </p:nvSpPr>
        <p:spPr bwMode="auto">
          <a:xfrm>
            <a:off x="152400" y="4343400"/>
            <a:ext cx="8229600" cy="2413000"/>
          </a:xfrm>
          <a:prstGeom prst="rect">
            <a:avLst/>
          </a:prstGeom>
          <a:solidFill>
            <a:srgbClr val="FF9933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62"/>
          <p:cNvSpPr>
            <a:spLocks noChangeArrowheads="1"/>
          </p:cNvSpPr>
          <p:nvPr/>
        </p:nvSpPr>
        <p:spPr bwMode="auto">
          <a:xfrm>
            <a:off x="304800" y="2530475"/>
            <a:ext cx="3429000" cy="1660525"/>
          </a:xfrm>
          <a:prstGeom prst="rect">
            <a:avLst/>
          </a:prstGeom>
          <a:solidFill>
            <a:srgbClr val="FF9933">
              <a:alpha val="61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61"/>
          <p:cNvSpPr>
            <a:spLocks noChangeArrowheads="1"/>
          </p:cNvSpPr>
          <p:nvPr/>
        </p:nvSpPr>
        <p:spPr bwMode="auto">
          <a:xfrm>
            <a:off x="304800" y="990600"/>
            <a:ext cx="3429000" cy="1447800"/>
          </a:xfrm>
          <a:prstGeom prst="rect">
            <a:avLst/>
          </a:prstGeom>
          <a:solidFill>
            <a:srgbClr val="FF9933"/>
          </a:solidFill>
          <a:ln w="9525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038600" y="1447800"/>
            <a:ext cx="4876800" cy="28336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</a:pPr>
            <a:r>
              <a:rPr lang="en-US" sz="1800" dirty="0" smtClean="0"/>
              <a:t>Register: per-thread basis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1600" dirty="0" smtClean="0"/>
              <a:t>Private per thread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1600" dirty="0" smtClean="0"/>
              <a:t>Can spill into local memory (</a:t>
            </a:r>
            <a:r>
              <a:rPr lang="en-US" sz="1600" dirty="0" err="1" smtClean="0"/>
              <a:t>perf</a:t>
            </a:r>
            <a:r>
              <a:rPr lang="en-US" sz="1600" dirty="0" smtClean="0"/>
              <a:t>. hit)</a:t>
            </a:r>
          </a:p>
          <a:p>
            <a:pPr marL="457200" indent="-457200">
              <a:lnSpc>
                <a:spcPct val="90000"/>
              </a:lnSpc>
            </a:pPr>
            <a:r>
              <a:rPr lang="en-US" sz="1800" dirty="0" smtClean="0"/>
              <a:t>Shared Memory:  per-block basis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1600" dirty="0" smtClean="0"/>
              <a:t>Shared by threads of the same block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1600" dirty="0" smtClean="0"/>
              <a:t>Used for: Inter-thread communication</a:t>
            </a:r>
          </a:p>
          <a:p>
            <a:pPr marL="457200" indent="-457200">
              <a:lnSpc>
                <a:spcPct val="90000"/>
              </a:lnSpc>
            </a:pPr>
            <a:r>
              <a:rPr lang="en-US" sz="1800" dirty="0" smtClean="0"/>
              <a:t>Global Memory: per-application basis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1600" dirty="0" smtClean="0"/>
              <a:t>Available for use to all threads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1600" dirty="0" smtClean="0"/>
              <a:t>Used for: Inter-thread communication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1600" dirty="0" smtClean="0"/>
              <a:t>Also used for inter-grid communication</a:t>
            </a:r>
            <a:endParaRPr lang="en-US" sz="1600" dirty="0"/>
          </a:p>
        </p:txBody>
      </p:sp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457200" y="1066800"/>
            <a:ext cx="946150" cy="1157288"/>
            <a:chOff x="343" y="681"/>
            <a:chExt cx="596" cy="729"/>
          </a:xfrm>
        </p:grpSpPr>
        <p:sp>
          <p:nvSpPr>
            <p:cNvPr id="12" name="Freeform 6"/>
            <p:cNvSpPr>
              <a:spLocks noChangeAspect="1"/>
            </p:cNvSpPr>
            <p:nvPr/>
          </p:nvSpPr>
          <p:spPr bwMode="auto">
            <a:xfrm>
              <a:off x="600" y="885"/>
              <a:ext cx="81" cy="525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343" y="681"/>
              <a:ext cx="596" cy="2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chemeClr val="accent2"/>
                  </a:solidFill>
                  <a:latin typeface="Arial" pitchFamily="34" charset="0"/>
                </a:rPr>
                <a:t>Thread</a:t>
              </a:r>
            </a:p>
          </p:txBody>
        </p:sp>
      </p:grp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549400" y="1619250"/>
            <a:ext cx="1935163" cy="420688"/>
          </a:xfrm>
          <a:prstGeom prst="rect">
            <a:avLst/>
          </a:prstGeom>
          <a:solidFill>
            <a:schemeClr val="hlink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5000"/>
              </a:lnSpc>
              <a:spcBef>
                <a:spcPct val="10000"/>
              </a:spcBef>
            </a:pPr>
            <a:r>
              <a:rPr lang="en-US" b="1">
                <a:latin typeface="Arial" pitchFamily="34" charset="0"/>
              </a:rPr>
              <a:t>Register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966788" y="1828800"/>
            <a:ext cx="58578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544513" y="4348163"/>
            <a:ext cx="911225" cy="3667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Arial" pitchFamily="34" charset="0"/>
              </a:rPr>
              <a:t>Grid 0</a:t>
            </a:r>
          </a:p>
        </p:txBody>
      </p: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409575" y="4656138"/>
            <a:ext cx="3927475" cy="835025"/>
            <a:chOff x="258" y="2682"/>
            <a:chExt cx="2474" cy="592"/>
          </a:xfrm>
        </p:grpSpPr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258" y="2682"/>
              <a:ext cx="2474" cy="592"/>
            </a:xfrm>
            <a:prstGeom prst="rect">
              <a:avLst/>
            </a:prstGeom>
            <a:noFill/>
            <a:ln w="28575" algn="ctr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872" y="2909"/>
              <a:ext cx="316" cy="26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latin typeface="Arial" pitchFamily="34" charset="0"/>
                </a:rPr>
                <a:t>. . .</a:t>
              </a:r>
            </a:p>
          </p:txBody>
        </p:sp>
        <p:grpSp>
          <p:nvGrpSpPr>
            <p:cNvPr id="20" name="Group 14"/>
            <p:cNvGrpSpPr>
              <a:grpSpLocks/>
            </p:cNvGrpSpPr>
            <p:nvPr/>
          </p:nvGrpSpPr>
          <p:grpSpPr bwMode="auto">
            <a:xfrm>
              <a:off x="313" y="2730"/>
              <a:ext cx="490" cy="497"/>
              <a:chOff x="967" y="1678"/>
              <a:chExt cx="688" cy="700"/>
            </a:xfrm>
          </p:grpSpPr>
          <p:sp>
            <p:nvSpPr>
              <p:cNvPr id="63" name="Text Box 15"/>
              <p:cNvSpPr txBox="1">
                <a:spLocks noChangeArrowheads="1"/>
              </p:cNvSpPr>
              <p:nvPr/>
            </p:nvSpPr>
            <p:spPr bwMode="auto">
              <a:xfrm>
                <a:off x="967" y="1678"/>
                <a:ext cx="688" cy="700"/>
              </a:xfrm>
              <a:prstGeom prst="rect">
                <a:avLst/>
              </a:prstGeom>
              <a:noFill/>
              <a:ln w="19050">
                <a:solidFill>
                  <a:srgbClr val="00CC00"/>
                </a:solidFill>
                <a:miter lim="800000"/>
                <a:headEnd/>
                <a:tailEnd/>
              </a:ln>
              <a:effectLst/>
            </p:spPr>
            <p:txBody>
              <a:bodyPr lIns="0" rIns="0"/>
              <a:lstStyle/>
              <a:p>
                <a:pPr algn="ctr">
                  <a:lnSpc>
                    <a:spcPct val="85000"/>
                  </a:lnSpc>
                  <a:spcBef>
                    <a:spcPct val="10000"/>
                  </a:spcBef>
                </a:pPr>
                <a:endParaRPr lang="en-US" sz="1200" b="1">
                  <a:latin typeface="Arial" pitchFamily="34" charset="0"/>
                </a:endParaRPr>
              </a:p>
            </p:txBody>
          </p:sp>
          <p:grpSp>
            <p:nvGrpSpPr>
              <p:cNvPr id="64" name="Group 16"/>
              <p:cNvGrpSpPr>
                <a:grpSpLocks/>
              </p:cNvGrpSpPr>
              <p:nvPr/>
            </p:nvGrpSpPr>
            <p:grpSpPr bwMode="auto">
              <a:xfrm>
                <a:off x="1035" y="1764"/>
                <a:ext cx="552" cy="529"/>
                <a:chOff x="1045" y="1780"/>
                <a:chExt cx="806" cy="773"/>
              </a:xfrm>
            </p:grpSpPr>
            <p:sp>
              <p:nvSpPr>
                <p:cNvPr id="65" name="Freeform 17"/>
                <p:cNvSpPr>
                  <a:spLocks/>
                </p:cNvSpPr>
                <p:nvPr/>
              </p:nvSpPr>
              <p:spPr bwMode="auto">
                <a:xfrm>
                  <a:off x="1045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Freeform 18"/>
                <p:cNvSpPr>
                  <a:spLocks/>
                </p:cNvSpPr>
                <p:nvPr/>
              </p:nvSpPr>
              <p:spPr bwMode="auto">
                <a:xfrm>
                  <a:off x="1116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Freeform 19"/>
                <p:cNvSpPr>
                  <a:spLocks/>
                </p:cNvSpPr>
                <p:nvPr/>
              </p:nvSpPr>
              <p:spPr bwMode="auto">
                <a:xfrm>
                  <a:off x="1181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 20"/>
                <p:cNvSpPr>
                  <a:spLocks/>
                </p:cNvSpPr>
                <p:nvPr/>
              </p:nvSpPr>
              <p:spPr bwMode="auto">
                <a:xfrm>
                  <a:off x="1247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 21"/>
                <p:cNvSpPr>
                  <a:spLocks/>
                </p:cNvSpPr>
                <p:nvPr/>
              </p:nvSpPr>
              <p:spPr bwMode="auto">
                <a:xfrm>
                  <a:off x="1312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" name="Freeform 22"/>
                <p:cNvSpPr>
                  <a:spLocks/>
                </p:cNvSpPr>
                <p:nvPr/>
              </p:nvSpPr>
              <p:spPr bwMode="auto">
                <a:xfrm>
                  <a:off x="1378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Freeform 23"/>
                <p:cNvSpPr>
                  <a:spLocks/>
                </p:cNvSpPr>
                <p:nvPr/>
              </p:nvSpPr>
              <p:spPr bwMode="auto">
                <a:xfrm>
                  <a:off x="1443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Freeform 24"/>
                <p:cNvSpPr>
                  <a:spLocks/>
                </p:cNvSpPr>
                <p:nvPr/>
              </p:nvSpPr>
              <p:spPr bwMode="auto">
                <a:xfrm>
                  <a:off x="1509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Freeform 25"/>
                <p:cNvSpPr>
                  <a:spLocks/>
                </p:cNvSpPr>
                <p:nvPr/>
              </p:nvSpPr>
              <p:spPr bwMode="auto">
                <a:xfrm>
                  <a:off x="1574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Freeform 26"/>
                <p:cNvSpPr>
                  <a:spLocks/>
                </p:cNvSpPr>
                <p:nvPr/>
              </p:nvSpPr>
              <p:spPr bwMode="auto">
                <a:xfrm>
                  <a:off x="1640" y="1780"/>
                  <a:ext cx="145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Freeform 27"/>
                <p:cNvSpPr>
                  <a:spLocks/>
                </p:cNvSpPr>
                <p:nvPr/>
              </p:nvSpPr>
              <p:spPr bwMode="auto">
                <a:xfrm>
                  <a:off x="1705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" name="Group 28"/>
            <p:cNvGrpSpPr>
              <a:grpSpLocks/>
            </p:cNvGrpSpPr>
            <p:nvPr/>
          </p:nvGrpSpPr>
          <p:grpSpPr bwMode="auto">
            <a:xfrm>
              <a:off x="847" y="2730"/>
              <a:ext cx="490" cy="497"/>
              <a:chOff x="967" y="1678"/>
              <a:chExt cx="688" cy="700"/>
            </a:xfrm>
          </p:grpSpPr>
          <p:sp>
            <p:nvSpPr>
              <p:cNvPr id="50" name="Text Box 29"/>
              <p:cNvSpPr txBox="1">
                <a:spLocks noChangeArrowheads="1"/>
              </p:cNvSpPr>
              <p:nvPr/>
            </p:nvSpPr>
            <p:spPr bwMode="auto">
              <a:xfrm>
                <a:off x="967" y="1678"/>
                <a:ext cx="688" cy="700"/>
              </a:xfrm>
              <a:prstGeom prst="rect">
                <a:avLst/>
              </a:prstGeom>
              <a:noFill/>
              <a:ln w="19050">
                <a:solidFill>
                  <a:srgbClr val="00CC00"/>
                </a:solidFill>
                <a:miter lim="800000"/>
                <a:headEnd/>
                <a:tailEnd/>
              </a:ln>
              <a:effectLst/>
            </p:spPr>
            <p:txBody>
              <a:bodyPr lIns="0" rIns="0"/>
              <a:lstStyle/>
              <a:p>
                <a:pPr algn="ctr">
                  <a:lnSpc>
                    <a:spcPct val="85000"/>
                  </a:lnSpc>
                  <a:spcBef>
                    <a:spcPct val="10000"/>
                  </a:spcBef>
                </a:pPr>
                <a:endParaRPr lang="en-US" sz="1200" b="1">
                  <a:latin typeface="Arial" pitchFamily="34" charset="0"/>
                </a:endParaRPr>
              </a:p>
            </p:txBody>
          </p:sp>
          <p:grpSp>
            <p:nvGrpSpPr>
              <p:cNvPr id="51" name="Group 30"/>
              <p:cNvGrpSpPr>
                <a:grpSpLocks/>
              </p:cNvGrpSpPr>
              <p:nvPr/>
            </p:nvGrpSpPr>
            <p:grpSpPr bwMode="auto">
              <a:xfrm>
                <a:off x="1035" y="1764"/>
                <a:ext cx="552" cy="529"/>
                <a:chOff x="1045" y="1780"/>
                <a:chExt cx="806" cy="773"/>
              </a:xfrm>
            </p:grpSpPr>
            <p:sp>
              <p:nvSpPr>
                <p:cNvPr id="52" name="Freeform 31"/>
                <p:cNvSpPr>
                  <a:spLocks/>
                </p:cNvSpPr>
                <p:nvPr/>
              </p:nvSpPr>
              <p:spPr bwMode="auto">
                <a:xfrm>
                  <a:off x="1045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32"/>
                <p:cNvSpPr>
                  <a:spLocks/>
                </p:cNvSpPr>
                <p:nvPr/>
              </p:nvSpPr>
              <p:spPr bwMode="auto">
                <a:xfrm>
                  <a:off x="1116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Freeform 33"/>
                <p:cNvSpPr>
                  <a:spLocks/>
                </p:cNvSpPr>
                <p:nvPr/>
              </p:nvSpPr>
              <p:spPr bwMode="auto">
                <a:xfrm>
                  <a:off x="1181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Freeform 34"/>
                <p:cNvSpPr>
                  <a:spLocks/>
                </p:cNvSpPr>
                <p:nvPr/>
              </p:nvSpPr>
              <p:spPr bwMode="auto">
                <a:xfrm>
                  <a:off x="1247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Freeform 35"/>
                <p:cNvSpPr>
                  <a:spLocks/>
                </p:cNvSpPr>
                <p:nvPr/>
              </p:nvSpPr>
              <p:spPr bwMode="auto">
                <a:xfrm>
                  <a:off x="1312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Freeform 36"/>
                <p:cNvSpPr>
                  <a:spLocks/>
                </p:cNvSpPr>
                <p:nvPr/>
              </p:nvSpPr>
              <p:spPr bwMode="auto">
                <a:xfrm>
                  <a:off x="1378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Freeform 37"/>
                <p:cNvSpPr>
                  <a:spLocks/>
                </p:cNvSpPr>
                <p:nvPr/>
              </p:nvSpPr>
              <p:spPr bwMode="auto">
                <a:xfrm>
                  <a:off x="1443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Freeform 38"/>
                <p:cNvSpPr>
                  <a:spLocks/>
                </p:cNvSpPr>
                <p:nvPr/>
              </p:nvSpPr>
              <p:spPr bwMode="auto">
                <a:xfrm>
                  <a:off x="1509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Freeform 39"/>
                <p:cNvSpPr>
                  <a:spLocks/>
                </p:cNvSpPr>
                <p:nvPr/>
              </p:nvSpPr>
              <p:spPr bwMode="auto">
                <a:xfrm>
                  <a:off x="1574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" name="Freeform 40"/>
                <p:cNvSpPr>
                  <a:spLocks/>
                </p:cNvSpPr>
                <p:nvPr/>
              </p:nvSpPr>
              <p:spPr bwMode="auto">
                <a:xfrm>
                  <a:off x="1640" y="1780"/>
                  <a:ext cx="145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Freeform 41"/>
                <p:cNvSpPr>
                  <a:spLocks/>
                </p:cNvSpPr>
                <p:nvPr/>
              </p:nvSpPr>
              <p:spPr bwMode="auto">
                <a:xfrm>
                  <a:off x="1705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2" name="Group 42"/>
            <p:cNvGrpSpPr>
              <a:grpSpLocks/>
            </p:cNvGrpSpPr>
            <p:nvPr/>
          </p:nvGrpSpPr>
          <p:grpSpPr bwMode="auto">
            <a:xfrm>
              <a:off x="2187" y="2730"/>
              <a:ext cx="490" cy="497"/>
              <a:chOff x="967" y="1678"/>
              <a:chExt cx="688" cy="700"/>
            </a:xfrm>
          </p:grpSpPr>
          <p:sp>
            <p:nvSpPr>
              <p:cNvPr id="37" name="Text Box 43"/>
              <p:cNvSpPr txBox="1">
                <a:spLocks noChangeArrowheads="1"/>
              </p:cNvSpPr>
              <p:nvPr/>
            </p:nvSpPr>
            <p:spPr bwMode="auto">
              <a:xfrm>
                <a:off x="967" y="1678"/>
                <a:ext cx="688" cy="700"/>
              </a:xfrm>
              <a:prstGeom prst="rect">
                <a:avLst/>
              </a:prstGeom>
              <a:noFill/>
              <a:ln w="19050">
                <a:solidFill>
                  <a:srgbClr val="00CC00"/>
                </a:solidFill>
                <a:miter lim="800000"/>
                <a:headEnd/>
                <a:tailEnd/>
              </a:ln>
              <a:effectLst/>
            </p:spPr>
            <p:txBody>
              <a:bodyPr lIns="0" rIns="0"/>
              <a:lstStyle/>
              <a:p>
                <a:pPr algn="ctr">
                  <a:lnSpc>
                    <a:spcPct val="85000"/>
                  </a:lnSpc>
                  <a:spcBef>
                    <a:spcPct val="10000"/>
                  </a:spcBef>
                </a:pPr>
                <a:endParaRPr lang="en-US" sz="1200" b="1">
                  <a:latin typeface="Arial" pitchFamily="34" charset="0"/>
                </a:endParaRPr>
              </a:p>
            </p:txBody>
          </p:sp>
          <p:grpSp>
            <p:nvGrpSpPr>
              <p:cNvPr id="38" name="Group 44"/>
              <p:cNvGrpSpPr>
                <a:grpSpLocks/>
              </p:cNvGrpSpPr>
              <p:nvPr/>
            </p:nvGrpSpPr>
            <p:grpSpPr bwMode="auto">
              <a:xfrm>
                <a:off x="1035" y="1764"/>
                <a:ext cx="552" cy="529"/>
                <a:chOff x="1045" y="1780"/>
                <a:chExt cx="806" cy="773"/>
              </a:xfrm>
            </p:grpSpPr>
            <p:sp>
              <p:nvSpPr>
                <p:cNvPr id="39" name="Freeform 45"/>
                <p:cNvSpPr>
                  <a:spLocks/>
                </p:cNvSpPr>
                <p:nvPr/>
              </p:nvSpPr>
              <p:spPr bwMode="auto">
                <a:xfrm>
                  <a:off x="1045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Freeform 46"/>
                <p:cNvSpPr>
                  <a:spLocks/>
                </p:cNvSpPr>
                <p:nvPr/>
              </p:nvSpPr>
              <p:spPr bwMode="auto">
                <a:xfrm>
                  <a:off x="1116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Freeform 47"/>
                <p:cNvSpPr>
                  <a:spLocks/>
                </p:cNvSpPr>
                <p:nvPr/>
              </p:nvSpPr>
              <p:spPr bwMode="auto">
                <a:xfrm>
                  <a:off x="1181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48"/>
                <p:cNvSpPr>
                  <a:spLocks/>
                </p:cNvSpPr>
                <p:nvPr/>
              </p:nvSpPr>
              <p:spPr bwMode="auto">
                <a:xfrm>
                  <a:off x="1247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49"/>
                <p:cNvSpPr>
                  <a:spLocks/>
                </p:cNvSpPr>
                <p:nvPr/>
              </p:nvSpPr>
              <p:spPr bwMode="auto">
                <a:xfrm>
                  <a:off x="1312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50"/>
                <p:cNvSpPr>
                  <a:spLocks/>
                </p:cNvSpPr>
                <p:nvPr/>
              </p:nvSpPr>
              <p:spPr bwMode="auto">
                <a:xfrm>
                  <a:off x="1378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51"/>
                <p:cNvSpPr>
                  <a:spLocks/>
                </p:cNvSpPr>
                <p:nvPr/>
              </p:nvSpPr>
              <p:spPr bwMode="auto">
                <a:xfrm>
                  <a:off x="1443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52"/>
                <p:cNvSpPr>
                  <a:spLocks/>
                </p:cNvSpPr>
                <p:nvPr/>
              </p:nvSpPr>
              <p:spPr bwMode="auto">
                <a:xfrm>
                  <a:off x="1509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53"/>
                <p:cNvSpPr>
                  <a:spLocks/>
                </p:cNvSpPr>
                <p:nvPr/>
              </p:nvSpPr>
              <p:spPr bwMode="auto">
                <a:xfrm>
                  <a:off x="1574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54"/>
                <p:cNvSpPr>
                  <a:spLocks/>
                </p:cNvSpPr>
                <p:nvPr/>
              </p:nvSpPr>
              <p:spPr bwMode="auto">
                <a:xfrm>
                  <a:off x="1640" y="1780"/>
                  <a:ext cx="145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55"/>
                <p:cNvSpPr>
                  <a:spLocks/>
                </p:cNvSpPr>
                <p:nvPr/>
              </p:nvSpPr>
              <p:spPr bwMode="auto">
                <a:xfrm>
                  <a:off x="1705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" name="Group 56"/>
            <p:cNvGrpSpPr>
              <a:grpSpLocks/>
            </p:cNvGrpSpPr>
            <p:nvPr/>
          </p:nvGrpSpPr>
          <p:grpSpPr bwMode="auto">
            <a:xfrm>
              <a:off x="1383" y="2730"/>
              <a:ext cx="489" cy="497"/>
              <a:chOff x="967" y="1678"/>
              <a:chExt cx="688" cy="700"/>
            </a:xfrm>
          </p:grpSpPr>
          <p:sp>
            <p:nvSpPr>
              <p:cNvPr id="24" name="Text Box 57"/>
              <p:cNvSpPr txBox="1">
                <a:spLocks noChangeArrowheads="1"/>
              </p:cNvSpPr>
              <p:nvPr/>
            </p:nvSpPr>
            <p:spPr bwMode="auto">
              <a:xfrm>
                <a:off x="967" y="1678"/>
                <a:ext cx="688" cy="700"/>
              </a:xfrm>
              <a:prstGeom prst="rect">
                <a:avLst/>
              </a:prstGeom>
              <a:noFill/>
              <a:ln w="19050">
                <a:solidFill>
                  <a:srgbClr val="00CC00"/>
                </a:solidFill>
                <a:miter lim="800000"/>
                <a:headEnd/>
                <a:tailEnd/>
              </a:ln>
              <a:effectLst/>
            </p:spPr>
            <p:txBody>
              <a:bodyPr lIns="0" rIns="0"/>
              <a:lstStyle/>
              <a:p>
                <a:pPr algn="ctr">
                  <a:lnSpc>
                    <a:spcPct val="85000"/>
                  </a:lnSpc>
                  <a:spcBef>
                    <a:spcPct val="10000"/>
                  </a:spcBef>
                </a:pPr>
                <a:endParaRPr lang="en-US" sz="1200" b="1">
                  <a:latin typeface="Arial" pitchFamily="34" charset="0"/>
                </a:endParaRPr>
              </a:p>
            </p:txBody>
          </p:sp>
          <p:grpSp>
            <p:nvGrpSpPr>
              <p:cNvPr id="25" name="Group 58"/>
              <p:cNvGrpSpPr>
                <a:grpSpLocks/>
              </p:cNvGrpSpPr>
              <p:nvPr/>
            </p:nvGrpSpPr>
            <p:grpSpPr bwMode="auto">
              <a:xfrm>
                <a:off x="1035" y="1764"/>
                <a:ext cx="552" cy="529"/>
                <a:chOff x="1045" y="1780"/>
                <a:chExt cx="806" cy="773"/>
              </a:xfrm>
            </p:grpSpPr>
            <p:sp>
              <p:nvSpPr>
                <p:cNvPr id="26" name="Freeform 59"/>
                <p:cNvSpPr>
                  <a:spLocks/>
                </p:cNvSpPr>
                <p:nvPr/>
              </p:nvSpPr>
              <p:spPr bwMode="auto">
                <a:xfrm>
                  <a:off x="1045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60"/>
                <p:cNvSpPr>
                  <a:spLocks/>
                </p:cNvSpPr>
                <p:nvPr/>
              </p:nvSpPr>
              <p:spPr bwMode="auto">
                <a:xfrm>
                  <a:off x="1116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61"/>
                <p:cNvSpPr>
                  <a:spLocks/>
                </p:cNvSpPr>
                <p:nvPr/>
              </p:nvSpPr>
              <p:spPr bwMode="auto">
                <a:xfrm>
                  <a:off x="1181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Freeform 62"/>
                <p:cNvSpPr>
                  <a:spLocks/>
                </p:cNvSpPr>
                <p:nvPr/>
              </p:nvSpPr>
              <p:spPr bwMode="auto">
                <a:xfrm>
                  <a:off x="1247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Freeform 63"/>
                <p:cNvSpPr>
                  <a:spLocks/>
                </p:cNvSpPr>
                <p:nvPr/>
              </p:nvSpPr>
              <p:spPr bwMode="auto">
                <a:xfrm>
                  <a:off x="1312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Freeform 64"/>
                <p:cNvSpPr>
                  <a:spLocks/>
                </p:cNvSpPr>
                <p:nvPr/>
              </p:nvSpPr>
              <p:spPr bwMode="auto">
                <a:xfrm>
                  <a:off x="1378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Freeform 65"/>
                <p:cNvSpPr>
                  <a:spLocks/>
                </p:cNvSpPr>
                <p:nvPr/>
              </p:nvSpPr>
              <p:spPr bwMode="auto">
                <a:xfrm>
                  <a:off x="1443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Freeform 66"/>
                <p:cNvSpPr>
                  <a:spLocks/>
                </p:cNvSpPr>
                <p:nvPr/>
              </p:nvSpPr>
              <p:spPr bwMode="auto">
                <a:xfrm>
                  <a:off x="1509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" name="Freeform 67"/>
                <p:cNvSpPr>
                  <a:spLocks/>
                </p:cNvSpPr>
                <p:nvPr/>
              </p:nvSpPr>
              <p:spPr bwMode="auto">
                <a:xfrm>
                  <a:off x="1574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" name="Freeform 68"/>
                <p:cNvSpPr>
                  <a:spLocks/>
                </p:cNvSpPr>
                <p:nvPr/>
              </p:nvSpPr>
              <p:spPr bwMode="auto">
                <a:xfrm>
                  <a:off x="1640" y="1780"/>
                  <a:ext cx="145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" name="Freeform 69"/>
                <p:cNvSpPr>
                  <a:spLocks/>
                </p:cNvSpPr>
                <p:nvPr/>
              </p:nvSpPr>
              <p:spPr bwMode="auto">
                <a:xfrm>
                  <a:off x="1705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76" name="Rectangle 70"/>
          <p:cNvSpPr>
            <a:spLocks noChangeArrowheads="1"/>
          </p:cNvSpPr>
          <p:nvPr/>
        </p:nvSpPr>
        <p:spPr bwMode="auto">
          <a:xfrm>
            <a:off x="4949825" y="4627563"/>
            <a:ext cx="1676400" cy="2078037"/>
          </a:xfrm>
          <a:prstGeom prst="rect">
            <a:avLst/>
          </a:prstGeom>
          <a:solidFill>
            <a:schemeClr val="hlink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5000"/>
              </a:lnSpc>
              <a:spcBef>
                <a:spcPct val="10000"/>
              </a:spcBef>
            </a:pPr>
            <a:r>
              <a:rPr lang="en-US" b="1">
                <a:latin typeface="Arial" pitchFamily="34" charset="0"/>
              </a:rPr>
              <a:t>Global</a:t>
            </a:r>
          </a:p>
          <a:p>
            <a:pPr algn="ctr">
              <a:lnSpc>
                <a:spcPct val="85000"/>
              </a:lnSpc>
              <a:spcBef>
                <a:spcPct val="10000"/>
              </a:spcBef>
            </a:pPr>
            <a:r>
              <a:rPr lang="en-US" b="1">
                <a:latin typeface="Arial" pitchFamily="34" charset="0"/>
              </a:rPr>
              <a:t>Device</a:t>
            </a:r>
          </a:p>
          <a:p>
            <a:pPr algn="ctr">
              <a:lnSpc>
                <a:spcPct val="85000"/>
              </a:lnSpc>
              <a:spcBef>
                <a:spcPct val="10000"/>
              </a:spcBef>
            </a:pPr>
            <a:r>
              <a:rPr lang="en-US" b="1">
                <a:latin typeface="Arial" pitchFamily="34" charset="0"/>
              </a:rPr>
              <a:t>Memory</a:t>
            </a:r>
          </a:p>
        </p:txBody>
      </p:sp>
      <p:grpSp>
        <p:nvGrpSpPr>
          <p:cNvPr id="77" name="Group 71"/>
          <p:cNvGrpSpPr>
            <a:grpSpLocks/>
          </p:cNvGrpSpPr>
          <p:nvPr/>
        </p:nvGrpSpPr>
        <p:grpSpPr bwMode="auto">
          <a:xfrm>
            <a:off x="409575" y="5865813"/>
            <a:ext cx="3927475" cy="833437"/>
            <a:chOff x="258" y="2682"/>
            <a:chExt cx="2474" cy="592"/>
          </a:xfrm>
        </p:grpSpPr>
        <p:sp>
          <p:nvSpPr>
            <p:cNvPr id="78" name="Rectangle 72"/>
            <p:cNvSpPr>
              <a:spLocks noChangeArrowheads="1"/>
            </p:cNvSpPr>
            <p:nvPr/>
          </p:nvSpPr>
          <p:spPr bwMode="auto">
            <a:xfrm>
              <a:off x="258" y="2682"/>
              <a:ext cx="2474" cy="592"/>
            </a:xfrm>
            <a:prstGeom prst="rect">
              <a:avLst/>
            </a:prstGeom>
            <a:noFill/>
            <a:ln w="28575" algn="ctr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Text Box 73"/>
            <p:cNvSpPr txBox="1">
              <a:spLocks noChangeArrowheads="1"/>
            </p:cNvSpPr>
            <p:nvPr/>
          </p:nvSpPr>
          <p:spPr bwMode="auto">
            <a:xfrm>
              <a:off x="1872" y="2910"/>
              <a:ext cx="316" cy="26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Arial" pitchFamily="34" charset="0"/>
                </a:rPr>
                <a:t>. . .</a:t>
              </a:r>
            </a:p>
          </p:txBody>
        </p:sp>
        <p:grpSp>
          <p:nvGrpSpPr>
            <p:cNvPr id="80" name="Group 74"/>
            <p:cNvGrpSpPr>
              <a:grpSpLocks/>
            </p:cNvGrpSpPr>
            <p:nvPr/>
          </p:nvGrpSpPr>
          <p:grpSpPr bwMode="auto">
            <a:xfrm>
              <a:off x="313" y="2730"/>
              <a:ext cx="490" cy="497"/>
              <a:chOff x="967" y="1678"/>
              <a:chExt cx="688" cy="700"/>
            </a:xfrm>
          </p:grpSpPr>
          <p:sp>
            <p:nvSpPr>
              <p:cNvPr id="123" name="Text Box 75"/>
              <p:cNvSpPr txBox="1">
                <a:spLocks noChangeArrowheads="1"/>
              </p:cNvSpPr>
              <p:nvPr/>
            </p:nvSpPr>
            <p:spPr bwMode="auto">
              <a:xfrm>
                <a:off x="967" y="1678"/>
                <a:ext cx="688" cy="700"/>
              </a:xfrm>
              <a:prstGeom prst="rect">
                <a:avLst/>
              </a:prstGeom>
              <a:noFill/>
              <a:ln w="19050">
                <a:solidFill>
                  <a:srgbClr val="00CC00"/>
                </a:solidFill>
                <a:miter lim="800000"/>
                <a:headEnd/>
                <a:tailEnd/>
              </a:ln>
              <a:effectLst/>
            </p:spPr>
            <p:txBody>
              <a:bodyPr lIns="0" rIns="0"/>
              <a:lstStyle/>
              <a:p>
                <a:pPr algn="ctr">
                  <a:lnSpc>
                    <a:spcPct val="85000"/>
                  </a:lnSpc>
                  <a:spcBef>
                    <a:spcPct val="10000"/>
                  </a:spcBef>
                </a:pPr>
                <a:endParaRPr lang="en-US" sz="1200" b="1">
                  <a:latin typeface="Arial" pitchFamily="34" charset="0"/>
                </a:endParaRPr>
              </a:p>
            </p:txBody>
          </p:sp>
          <p:grpSp>
            <p:nvGrpSpPr>
              <p:cNvPr id="124" name="Group 76"/>
              <p:cNvGrpSpPr>
                <a:grpSpLocks/>
              </p:cNvGrpSpPr>
              <p:nvPr/>
            </p:nvGrpSpPr>
            <p:grpSpPr bwMode="auto">
              <a:xfrm>
                <a:off x="1035" y="1764"/>
                <a:ext cx="552" cy="529"/>
                <a:chOff x="1045" y="1780"/>
                <a:chExt cx="806" cy="773"/>
              </a:xfrm>
            </p:grpSpPr>
            <p:sp>
              <p:nvSpPr>
                <p:cNvPr id="125" name="Freeform 77"/>
                <p:cNvSpPr>
                  <a:spLocks/>
                </p:cNvSpPr>
                <p:nvPr/>
              </p:nvSpPr>
              <p:spPr bwMode="auto">
                <a:xfrm>
                  <a:off x="1045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Freeform 78"/>
                <p:cNvSpPr>
                  <a:spLocks/>
                </p:cNvSpPr>
                <p:nvPr/>
              </p:nvSpPr>
              <p:spPr bwMode="auto">
                <a:xfrm>
                  <a:off x="1116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Freeform 79"/>
                <p:cNvSpPr>
                  <a:spLocks/>
                </p:cNvSpPr>
                <p:nvPr/>
              </p:nvSpPr>
              <p:spPr bwMode="auto">
                <a:xfrm>
                  <a:off x="1181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Freeform 80"/>
                <p:cNvSpPr>
                  <a:spLocks/>
                </p:cNvSpPr>
                <p:nvPr/>
              </p:nvSpPr>
              <p:spPr bwMode="auto">
                <a:xfrm>
                  <a:off x="1247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Freeform 81"/>
                <p:cNvSpPr>
                  <a:spLocks/>
                </p:cNvSpPr>
                <p:nvPr/>
              </p:nvSpPr>
              <p:spPr bwMode="auto">
                <a:xfrm>
                  <a:off x="1312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Freeform 82"/>
                <p:cNvSpPr>
                  <a:spLocks/>
                </p:cNvSpPr>
                <p:nvPr/>
              </p:nvSpPr>
              <p:spPr bwMode="auto">
                <a:xfrm>
                  <a:off x="1378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Freeform 83"/>
                <p:cNvSpPr>
                  <a:spLocks/>
                </p:cNvSpPr>
                <p:nvPr/>
              </p:nvSpPr>
              <p:spPr bwMode="auto">
                <a:xfrm>
                  <a:off x="1443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" name="Freeform 84"/>
                <p:cNvSpPr>
                  <a:spLocks/>
                </p:cNvSpPr>
                <p:nvPr/>
              </p:nvSpPr>
              <p:spPr bwMode="auto">
                <a:xfrm>
                  <a:off x="1509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" name="Freeform 85"/>
                <p:cNvSpPr>
                  <a:spLocks/>
                </p:cNvSpPr>
                <p:nvPr/>
              </p:nvSpPr>
              <p:spPr bwMode="auto">
                <a:xfrm>
                  <a:off x="1574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Freeform 86"/>
                <p:cNvSpPr>
                  <a:spLocks/>
                </p:cNvSpPr>
                <p:nvPr/>
              </p:nvSpPr>
              <p:spPr bwMode="auto">
                <a:xfrm>
                  <a:off x="1640" y="1780"/>
                  <a:ext cx="145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Freeform 87"/>
                <p:cNvSpPr>
                  <a:spLocks/>
                </p:cNvSpPr>
                <p:nvPr/>
              </p:nvSpPr>
              <p:spPr bwMode="auto">
                <a:xfrm>
                  <a:off x="1705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81" name="Group 88"/>
            <p:cNvGrpSpPr>
              <a:grpSpLocks/>
            </p:cNvGrpSpPr>
            <p:nvPr/>
          </p:nvGrpSpPr>
          <p:grpSpPr bwMode="auto">
            <a:xfrm>
              <a:off x="847" y="2730"/>
              <a:ext cx="490" cy="497"/>
              <a:chOff x="967" y="1678"/>
              <a:chExt cx="688" cy="700"/>
            </a:xfrm>
          </p:grpSpPr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967" y="1678"/>
                <a:ext cx="688" cy="700"/>
              </a:xfrm>
              <a:prstGeom prst="rect">
                <a:avLst/>
              </a:prstGeom>
              <a:noFill/>
              <a:ln w="19050">
                <a:solidFill>
                  <a:srgbClr val="00CC00"/>
                </a:solidFill>
                <a:miter lim="800000"/>
                <a:headEnd/>
                <a:tailEnd/>
              </a:ln>
              <a:effectLst/>
            </p:spPr>
            <p:txBody>
              <a:bodyPr lIns="0" rIns="0"/>
              <a:lstStyle/>
              <a:p>
                <a:pPr algn="ctr">
                  <a:lnSpc>
                    <a:spcPct val="85000"/>
                  </a:lnSpc>
                  <a:spcBef>
                    <a:spcPct val="10000"/>
                  </a:spcBef>
                </a:pPr>
                <a:endParaRPr lang="en-US" sz="1200" b="1">
                  <a:latin typeface="Arial" pitchFamily="34" charset="0"/>
                </a:endParaRPr>
              </a:p>
            </p:txBody>
          </p:sp>
          <p:grpSp>
            <p:nvGrpSpPr>
              <p:cNvPr id="111" name="Group 90"/>
              <p:cNvGrpSpPr>
                <a:grpSpLocks/>
              </p:cNvGrpSpPr>
              <p:nvPr/>
            </p:nvGrpSpPr>
            <p:grpSpPr bwMode="auto">
              <a:xfrm>
                <a:off x="1035" y="1764"/>
                <a:ext cx="552" cy="529"/>
                <a:chOff x="1045" y="1780"/>
                <a:chExt cx="806" cy="773"/>
              </a:xfrm>
            </p:grpSpPr>
            <p:sp>
              <p:nvSpPr>
                <p:cNvPr id="112" name="Freeform 91"/>
                <p:cNvSpPr>
                  <a:spLocks/>
                </p:cNvSpPr>
                <p:nvPr/>
              </p:nvSpPr>
              <p:spPr bwMode="auto">
                <a:xfrm>
                  <a:off x="1045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" name="Freeform 92"/>
                <p:cNvSpPr>
                  <a:spLocks/>
                </p:cNvSpPr>
                <p:nvPr/>
              </p:nvSpPr>
              <p:spPr bwMode="auto">
                <a:xfrm>
                  <a:off x="1116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Freeform 93"/>
                <p:cNvSpPr>
                  <a:spLocks/>
                </p:cNvSpPr>
                <p:nvPr/>
              </p:nvSpPr>
              <p:spPr bwMode="auto">
                <a:xfrm>
                  <a:off x="1181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" name="Freeform 94"/>
                <p:cNvSpPr>
                  <a:spLocks/>
                </p:cNvSpPr>
                <p:nvPr/>
              </p:nvSpPr>
              <p:spPr bwMode="auto">
                <a:xfrm>
                  <a:off x="1247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" name="Freeform 95"/>
                <p:cNvSpPr>
                  <a:spLocks/>
                </p:cNvSpPr>
                <p:nvPr/>
              </p:nvSpPr>
              <p:spPr bwMode="auto">
                <a:xfrm>
                  <a:off x="1312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Freeform 96"/>
                <p:cNvSpPr>
                  <a:spLocks/>
                </p:cNvSpPr>
                <p:nvPr/>
              </p:nvSpPr>
              <p:spPr bwMode="auto">
                <a:xfrm>
                  <a:off x="1378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Freeform 97"/>
                <p:cNvSpPr>
                  <a:spLocks/>
                </p:cNvSpPr>
                <p:nvPr/>
              </p:nvSpPr>
              <p:spPr bwMode="auto">
                <a:xfrm>
                  <a:off x="1443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98"/>
                <p:cNvSpPr>
                  <a:spLocks/>
                </p:cNvSpPr>
                <p:nvPr/>
              </p:nvSpPr>
              <p:spPr bwMode="auto">
                <a:xfrm>
                  <a:off x="1509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Freeform 99"/>
                <p:cNvSpPr>
                  <a:spLocks/>
                </p:cNvSpPr>
                <p:nvPr/>
              </p:nvSpPr>
              <p:spPr bwMode="auto">
                <a:xfrm>
                  <a:off x="1574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Freeform 100"/>
                <p:cNvSpPr>
                  <a:spLocks/>
                </p:cNvSpPr>
                <p:nvPr/>
              </p:nvSpPr>
              <p:spPr bwMode="auto">
                <a:xfrm>
                  <a:off x="1640" y="1780"/>
                  <a:ext cx="145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Freeform 101"/>
                <p:cNvSpPr>
                  <a:spLocks/>
                </p:cNvSpPr>
                <p:nvPr/>
              </p:nvSpPr>
              <p:spPr bwMode="auto">
                <a:xfrm>
                  <a:off x="1705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82" name="Group 102"/>
            <p:cNvGrpSpPr>
              <a:grpSpLocks/>
            </p:cNvGrpSpPr>
            <p:nvPr/>
          </p:nvGrpSpPr>
          <p:grpSpPr bwMode="auto">
            <a:xfrm>
              <a:off x="2187" y="2730"/>
              <a:ext cx="490" cy="497"/>
              <a:chOff x="967" y="1678"/>
              <a:chExt cx="688" cy="700"/>
            </a:xfrm>
          </p:grpSpPr>
          <p:sp>
            <p:nvSpPr>
              <p:cNvPr id="97" name="Text Box 103"/>
              <p:cNvSpPr txBox="1">
                <a:spLocks noChangeArrowheads="1"/>
              </p:cNvSpPr>
              <p:nvPr/>
            </p:nvSpPr>
            <p:spPr bwMode="auto">
              <a:xfrm>
                <a:off x="967" y="1678"/>
                <a:ext cx="688" cy="700"/>
              </a:xfrm>
              <a:prstGeom prst="rect">
                <a:avLst/>
              </a:prstGeom>
              <a:noFill/>
              <a:ln w="19050">
                <a:solidFill>
                  <a:srgbClr val="00CC00"/>
                </a:solidFill>
                <a:miter lim="800000"/>
                <a:headEnd/>
                <a:tailEnd/>
              </a:ln>
              <a:effectLst/>
            </p:spPr>
            <p:txBody>
              <a:bodyPr lIns="0" rIns="0"/>
              <a:lstStyle/>
              <a:p>
                <a:pPr algn="ctr">
                  <a:lnSpc>
                    <a:spcPct val="85000"/>
                  </a:lnSpc>
                  <a:spcBef>
                    <a:spcPct val="10000"/>
                  </a:spcBef>
                </a:pPr>
                <a:endParaRPr lang="en-US" sz="1200" b="1">
                  <a:latin typeface="Arial" pitchFamily="34" charset="0"/>
                </a:endParaRPr>
              </a:p>
            </p:txBody>
          </p:sp>
          <p:grpSp>
            <p:nvGrpSpPr>
              <p:cNvPr id="98" name="Group 104"/>
              <p:cNvGrpSpPr>
                <a:grpSpLocks/>
              </p:cNvGrpSpPr>
              <p:nvPr/>
            </p:nvGrpSpPr>
            <p:grpSpPr bwMode="auto">
              <a:xfrm>
                <a:off x="1035" y="1764"/>
                <a:ext cx="552" cy="529"/>
                <a:chOff x="1045" y="1780"/>
                <a:chExt cx="806" cy="773"/>
              </a:xfrm>
            </p:grpSpPr>
            <p:sp>
              <p:nvSpPr>
                <p:cNvPr id="99" name="Freeform 105"/>
                <p:cNvSpPr>
                  <a:spLocks/>
                </p:cNvSpPr>
                <p:nvPr/>
              </p:nvSpPr>
              <p:spPr bwMode="auto">
                <a:xfrm>
                  <a:off x="1045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Freeform 106"/>
                <p:cNvSpPr>
                  <a:spLocks/>
                </p:cNvSpPr>
                <p:nvPr/>
              </p:nvSpPr>
              <p:spPr bwMode="auto">
                <a:xfrm>
                  <a:off x="1116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" name="Freeform 107"/>
                <p:cNvSpPr>
                  <a:spLocks/>
                </p:cNvSpPr>
                <p:nvPr/>
              </p:nvSpPr>
              <p:spPr bwMode="auto">
                <a:xfrm>
                  <a:off x="1181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108"/>
                <p:cNvSpPr>
                  <a:spLocks/>
                </p:cNvSpPr>
                <p:nvPr/>
              </p:nvSpPr>
              <p:spPr bwMode="auto">
                <a:xfrm>
                  <a:off x="1247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Freeform 109"/>
                <p:cNvSpPr>
                  <a:spLocks/>
                </p:cNvSpPr>
                <p:nvPr/>
              </p:nvSpPr>
              <p:spPr bwMode="auto">
                <a:xfrm>
                  <a:off x="1312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Freeform 110"/>
                <p:cNvSpPr>
                  <a:spLocks/>
                </p:cNvSpPr>
                <p:nvPr/>
              </p:nvSpPr>
              <p:spPr bwMode="auto">
                <a:xfrm>
                  <a:off x="1378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Freeform 111"/>
                <p:cNvSpPr>
                  <a:spLocks/>
                </p:cNvSpPr>
                <p:nvPr/>
              </p:nvSpPr>
              <p:spPr bwMode="auto">
                <a:xfrm>
                  <a:off x="1443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Freeform 112"/>
                <p:cNvSpPr>
                  <a:spLocks/>
                </p:cNvSpPr>
                <p:nvPr/>
              </p:nvSpPr>
              <p:spPr bwMode="auto">
                <a:xfrm>
                  <a:off x="1509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Freeform 113"/>
                <p:cNvSpPr>
                  <a:spLocks/>
                </p:cNvSpPr>
                <p:nvPr/>
              </p:nvSpPr>
              <p:spPr bwMode="auto">
                <a:xfrm>
                  <a:off x="1574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114"/>
                <p:cNvSpPr>
                  <a:spLocks/>
                </p:cNvSpPr>
                <p:nvPr/>
              </p:nvSpPr>
              <p:spPr bwMode="auto">
                <a:xfrm>
                  <a:off x="1640" y="1780"/>
                  <a:ext cx="145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Freeform 115"/>
                <p:cNvSpPr>
                  <a:spLocks/>
                </p:cNvSpPr>
                <p:nvPr/>
              </p:nvSpPr>
              <p:spPr bwMode="auto">
                <a:xfrm>
                  <a:off x="1705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83" name="Group 116"/>
            <p:cNvGrpSpPr>
              <a:grpSpLocks/>
            </p:cNvGrpSpPr>
            <p:nvPr/>
          </p:nvGrpSpPr>
          <p:grpSpPr bwMode="auto">
            <a:xfrm>
              <a:off x="1383" y="2730"/>
              <a:ext cx="489" cy="497"/>
              <a:chOff x="967" y="1678"/>
              <a:chExt cx="688" cy="700"/>
            </a:xfrm>
          </p:grpSpPr>
          <p:sp>
            <p:nvSpPr>
              <p:cNvPr id="84" name="Text Box 117"/>
              <p:cNvSpPr txBox="1">
                <a:spLocks noChangeArrowheads="1"/>
              </p:cNvSpPr>
              <p:nvPr/>
            </p:nvSpPr>
            <p:spPr bwMode="auto">
              <a:xfrm>
                <a:off x="967" y="1678"/>
                <a:ext cx="688" cy="700"/>
              </a:xfrm>
              <a:prstGeom prst="rect">
                <a:avLst/>
              </a:prstGeom>
              <a:noFill/>
              <a:ln w="19050">
                <a:solidFill>
                  <a:srgbClr val="00CC00"/>
                </a:solidFill>
                <a:miter lim="800000"/>
                <a:headEnd/>
                <a:tailEnd/>
              </a:ln>
              <a:effectLst/>
            </p:spPr>
            <p:txBody>
              <a:bodyPr lIns="0" rIns="0"/>
              <a:lstStyle/>
              <a:p>
                <a:pPr algn="ctr">
                  <a:lnSpc>
                    <a:spcPct val="85000"/>
                  </a:lnSpc>
                  <a:spcBef>
                    <a:spcPct val="10000"/>
                  </a:spcBef>
                </a:pPr>
                <a:endParaRPr lang="en-US" sz="1200" b="1">
                  <a:latin typeface="Arial" pitchFamily="34" charset="0"/>
                </a:endParaRPr>
              </a:p>
            </p:txBody>
          </p:sp>
          <p:grpSp>
            <p:nvGrpSpPr>
              <p:cNvPr id="85" name="Group 118"/>
              <p:cNvGrpSpPr>
                <a:grpSpLocks/>
              </p:cNvGrpSpPr>
              <p:nvPr/>
            </p:nvGrpSpPr>
            <p:grpSpPr bwMode="auto">
              <a:xfrm>
                <a:off x="1035" y="1764"/>
                <a:ext cx="552" cy="529"/>
                <a:chOff x="1045" y="1780"/>
                <a:chExt cx="806" cy="773"/>
              </a:xfrm>
            </p:grpSpPr>
            <p:sp>
              <p:nvSpPr>
                <p:cNvPr id="86" name="Freeform 119"/>
                <p:cNvSpPr>
                  <a:spLocks/>
                </p:cNvSpPr>
                <p:nvPr/>
              </p:nvSpPr>
              <p:spPr bwMode="auto">
                <a:xfrm>
                  <a:off x="1045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Freeform 120"/>
                <p:cNvSpPr>
                  <a:spLocks/>
                </p:cNvSpPr>
                <p:nvPr/>
              </p:nvSpPr>
              <p:spPr bwMode="auto">
                <a:xfrm>
                  <a:off x="1116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Freeform 121"/>
                <p:cNvSpPr>
                  <a:spLocks/>
                </p:cNvSpPr>
                <p:nvPr/>
              </p:nvSpPr>
              <p:spPr bwMode="auto">
                <a:xfrm>
                  <a:off x="1181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 122"/>
                <p:cNvSpPr>
                  <a:spLocks/>
                </p:cNvSpPr>
                <p:nvPr/>
              </p:nvSpPr>
              <p:spPr bwMode="auto">
                <a:xfrm>
                  <a:off x="1247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Freeform 123"/>
                <p:cNvSpPr>
                  <a:spLocks/>
                </p:cNvSpPr>
                <p:nvPr/>
              </p:nvSpPr>
              <p:spPr bwMode="auto">
                <a:xfrm>
                  <a:off x="1312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Freeform 124"/>
                <p:cNvSpPr>
                  <a:spLocks/>
                </p:cNvSpPr>
                <p:nvPr/>
              </p:nvSpPr>
              <p:spPr bwMode="auto">
                <a:xfrm>
                  <a:off x="1378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" name="Freeform 125"/>
                <p:cNvSpPr>
                  <a:spLocks/>
                </p:cNvSpPr>
                <p:nvPr/>
              </p:nvSpPr>
              <p:spPr bwMode="auto">
                <a:xfrm>
                  <a:off x="1443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Freeform 126"/>
                <p:cNvSpPr>
                  <a:spLocks/>
                </p:cNvSpPr>
                <p:nvPr/>
              </p:nvSpPr>
              <p:spPr bwMode="auto">
                <a:xfrm>
                  <a:off x="1509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Freeform 127"/>
                <p:cNvSpPr>
                  <a:spLocks/>
                </p:cNvSpPr>
                <p:nvPr/>
              </p:nvSpPr>
              <p:spPr bwMode="auto">
                <a:xfrm>
                  <a:off x="1574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" name="Freeform 128"/>
                <p:cNvSpPr>
                  <a:spLocks/>
                </p:cNvSpPr>
                <p:nvPr/>
              </p:nvSpPr>
              <p:spPr bwMode="auto">
                <a:xfrm>
                  <a:off x="1640" y="1780"/>
                  <a:ext cx="145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Freeform 129"/>
                <p:cNvSpPr>
                  <a:spLocks/>
                </p:cNvSpPr>
                <p:nvPr/>
              </p:nvSpPr>
              <p:spPr bwMode="auto">
                <a:xfrm>
                  <a:off x="1705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36" name="Text Box 130"/>
          <p:cNvSpPr txBox="1">
            <a:spLocks noChangeArrowheads="1"/>
          </p:cNvSpPr>
          <p:nvPr/>
        </p:nvSpPr>
        <p:spPr bwMode="auto">
          <a:xfrm>
            <a:off x="544513" y="5570538"/>
            <a:ext cx="911225" cy="3667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Arial" pitchFamily="34" charset="0"/>
              </a:rPr>
              <a:t>Grid 1</a:t>
            </a:r>
          </a:p>
        </p:txBody>
      </p:sp>
      <p:sp>
        <p:nvSpPr>
          <p:cNvPr id="137" name="Line 131"/>
          <p:cNvSpPr>
            <a:spLocks noChangeShapeType="1"/>
          </p:cNvSpPr>
          <p:nvPr/>
        </p:nvSpPr>
        <p:spPr bwMode="auto">
          <a:xfrm>
            <a:off x="4356100" y="5073650"/>
            <a:ext cx="585788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8" name="Line 132"/>
          <p:cNvSpPr>
            <a:spLocks noChangeShapeType="1"/>
          </p:cNvSpPr>
          <p:nvPr/>
        </p:nvSpPr>
        <p:spPr bwMode="auto">
          <a:xfrm>
            <a:off x="4356100" y="6283325"/>
            <a:ext cx="585788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" name="Line 133"/>
          <p:cNvSpPr>
            <a:spLocks noChangeShapeType="1"/>
          </p:cNvSpPr>
          <p:nvPr/>
        </p:nvSpPr>
        <p:spPr bwMode="auto">
          <a:xfrm>
            <a:off x="6894513" y="4656138"/>
            <a:ext cx="0" cy="20383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0" name="Text Box 134"/>
          <p:cNvSpPr txBox="1">
            <a:spLocks noChangeArrowheads="1"/>
          </p:cNvSpPr>
          <p:nvPr/>
        </p:nvSpPr>
        <p:spPr bwMode="auto">
          <a:xfrm>
            <a:off x="7010400" y="5346700"/>
            <a:ext cx="1708150" cy="91598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Arial" pitchFamily="34" charset="0"/>
              </a:rPr>
              <a:t>Sequential</a:t>
            </a:r>
          </a:p>
          <a:p>
            <a:r>
              <a:rPr lang="en-US" b="1">
                <a:solidFill>
                  <a:schemeClr val="accent2"/>
                </a:solidFill>
                <a:latin typeface="Arial" pitchFamily="34" charset="0"/>
              </a:rPr>
              <a:t>Grids</a:t>
            </a:r>
          </a:p>
          <a:p>
            <a:r>
              <a:rPr lang="en-US" b="1">
                <a:solidFill>
                  <a:schemeClr val="accent2"/>
                </a:solidFill>
                <a:latin typeface="Arial" pitchFamily="34" charset="0"/>
              </a:rPr>
              <a:t>in Time</a:t>
            </a:r>
          </a:p>
        </p:txBody>
      </p:sp>
      <p:grpSp>
        <p:nvGrpSpPr>
          <p:cNvPr id="141" name="Group 136"/>
          <p:cNvGrpSpPr>
            <a:grpSpLocks/>
          </p:cNvGrpSpPr>
          <p:nvPr/>
        </p:nvGrpSpPr>
        <p:grpSpPr bwMode="auto">
          <a:xfrm>
            <a:off x="454025" y="2595563"/>
            <a:ext cx="1092200" cy="1443037"/>
            <a:chOff x="286" y="1620"/>
            <a:chExt cx="688" cy="909"/>
          </a:xfrm>
        </p:grpSpPr>
        <p:grpSp>
          <p:nvGrpSpPr>
            <p:cNvPr id="142" name="Group 137"/>
            <p:cNvGrpSpPr>
              <a:grpSpLocks/>
            </p:cNvGrpSpPr>
            <p:nvPr/>
          </p:nvGrpSpPr>
          <p:grpSpPr bwMode="auto">
            <a:xfrm>
              <a:off x="286" y="1829"/>
              <a:ext cx="688" cy="700"/>
              <a:chOff x="967" y="1678"/>
              <a:chExt cx="688" cy="700"/>
            </a:xfrm>
          </p:grpSpPr>
          <p:sp>
            <p:nvSpPr>
              <p:cNvPr id="144" name="Text Box 138"/>
              <p:cNvSpPr txBox="1">
                <a:spLocks noChangeArrowheads="1"/>
              </p:cNvSpPr>
              <p:nvPr/>
            </p:nvSpPr>
            <p:spPr bwMode="auto">
              <a:xfrm>
                <a:off x="967" y="1678"/>
                <a:ext cx="688" cy="700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  <a:miter lim="800000"/>
                <a:headEnd/>
                <a:tailEnd/>
              </a:ln>
              <a:effectLst/>
            </p:spPr>
            <p:txBody>
              <a:bodyPr lIns="0" rIns="0"/>
              <a:lstStyle/>
              <a:p>
                <a:pPr algn="ctr">
                  <a:lnSpc>
                    <a:spcPct val="85000"/>
                  </a:lnSpc>
                  <a:spcBef>
                    <a:spcPct val="10000"/>
                  </a:spcBef>
                </a:pPr>
                <a:endParaRPr lang="en-US" sz="1200" b="1">
                  <a:latin typeface="Arial" pitchFamily="34" charset="0"/>
                </a:endParaRPr>
              </a:p>
            </p:txBody>
          </p:sp>
          <p:grpSp>
            <p:nvGrpSpPr>
              <p:cNvPr id="145" name="Group 139"/>
              <p:cNvGrpSpPr>
                <a:grpSpLocks/>
              </p:cNvGrpSpPr>
              <p:nvPr/>
            </p:nvGrpSpPr>
            <p:grpSpPr bwMode="auto">
              <a:xfrm>
                <a:off x="1035" y="1764"/>
                <a:ext cx="552" cy="529"/>
                <a:chOff x="1045" y="1780"/>
                <a:chExt cx="806" cy="773"/>
              </a:xfrm>
            </p:grpSpPr>
            <p:sp>
              <p:nvSpPr>
                <p:cNvPr id="146" name="Freeform 140"/>
                <p:cNvSpPr>
                  <a:spLocks/>
                </p:cNvSpPr>
                <p:nvPr/>
              </p:nvSpPr>
              <p:spPr bwMode="auto">
                <a:xfrm>
                  <a:off x="1045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" name="Freeform 141"/>
                <p:cNvSpPr>
                  <a:spLocks/>
                </p:cNvSpPr>
                <p:nvPr/>
              </p:nvSpPr>
              <p:spPr bwMode="auto">
                <a:xfrm>
                  <a:off x="1116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" name="Freeform 142"/>
                <p:cNvSpPr>
                  <a:spLocks/>
                </p:cNvSpPr>
                <p:nvPr/>
              </p:nvSpPr>
              <p:spPr bwMode="auto">
                <a:xfrm>
                  <a:off x="1181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" name="Freeform 143"/>
                <p:cNvSpPr>
                  <a:spLocks/>
                </p:cNvSpPr>
                <p:nvPr/>
              </p:nvSpPr>
              <p:spPr bwMode="auto">
                <a:xfrm>
                  <a:off x="1247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" name="Freeform 144"/>
                <p:cNvSpPr>
                  <a:spLocks/>
                </p:cNvSpPr>
                <p:nvPr/>
              </p:nvSpPr>
              <p:spPr bwMode="auto">
                <a:xfrm>
                  <a:off x="1312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" name="Freeform 145"/>
                <p:cNvSpPr>
                  <a:spLocks/>
                </p:cNvSpPr>
                <p:nvPr/>
              </p:nvSpPr>
              <p:spPr bwMode="auto">
                <a:xfrm>
                  <a:off x="1378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" name="Freeform 146"/>
                <p:cNvSpPr>
                  <a:spLocks/>
                </p:cNvSpPr>
                <p:nvPr/>
              </p:nvSpPr>
              <p:spPr bwMode="auto">
                <a:xfrm>
                  <a:off x="1443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" name="Freeform 147"/>
                <p:cNvSpPr>
                  <a:spLocks/>
                </p:cNvSpPr>
                <p:nvPr/>
              </p:nvSpPr>
              <p:spPr bwMode="auto">
                <a:xfrm>
                  <a:off x="1509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Freeform 148"/>
                <p:cNvSpPr>
                  <a:spLocks/>
                </p:cNvSpPr>
                <p:nvPr/>
              </p:nvSpPr>
              <p:spPr bwMode="auto">
                <a:xfrm>
                  <a:off x="1574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" name="Freeform 149"/>
                <p:cNvSpPr>
                  <a:spLocks/>
                </p:cNvSpPr>
                <p:nvPr/>
              </p:nvSpPr>
              <p:spPr bwMode="auto">
                <a:xfrm>
                  <a:off x="1640" y="1780"/>
                  <a:ext cx="145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6" name="Freeform 150"/>
                <p:cNvSpPr>
                  <a:spLocks/>
                </p:cNvSpPr>
                <p:nvPr/>
              </p:nvSpPr>
              <p:spPr bwMode="auto">
                <a:xfrm>
                  <a:off x="1705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43" name="Text Box 151"/>
            <p:cNvSpPr txBox="1">
              <a:spLocks noChangeArrowheads="1"/>
            </p:cNvSpPr>
            <p:nvPr/>
          </p:nvSpPr>
          <p:spPr bwMode="auto">
            <a:xfrm>
              <a:off x="376" y="1620"/>
              <a:ext cx="508" cy="2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chemeClr val="accent2"/>
                  </a:solidFill>
                  <a:latin typeface="Arial" pitchFamily="34" charset="0"/>
                </a:rPr>
                <a:t>Block</a:t>
              </a:r>
            </a:p>
          </p:txBody>
        </p:sp>
      </p:grpSp>
      <p:sp>
        <p:nvSpPr>
          <p:cNvPr id="157" name="Rectangle 152"/>
          <p:cNvSpPr>
            <a:spLocks noChangeArrowheads="1"/>
          </p:cNvSpPr>
          <p:nvPr/>
        </p:nvSpPr>
        <p:spPr bwMode="auto">
          <a:xfrm>
            <a:off x="2151063" y="3101975"/>
            <a:ext cx="1465262" cy="762000"/>
          </a:xfrm>
          <a:prstGeom prst="rect">
            <a:avLst/>
          </a:prstGeom>
          <a:solidFill>
            <a:schemeClr val="hlink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5000"/>
              </a:lnSpc>
              <a:spcBef>
                <a:spcPct val="10000"/>
              </a:spcBef>
            </a:pPr>
            <a:r>
              <a:rPr lang="en-US" b="1">
                <a:latin typeface="Arial" pitchFamily="34" charset="0"/>
              </a:rPr>
              <a:t>Shared</a:t>
            </a:r>
          </a:p>
          <a:p>
            <a:pPr algn="ctr">
              <a:lnSpc>
                <a:spcPct val="85000"/>
              </a:lnSpc>
              <a:spcBef>
                <a:spcPct val="10000"/>
              </a:spcBef>
            </a:pPr>
            <a:r>
              <a:rPr lang="en-US" b="1">
                <a:latin typeface="Arial" pitchFamily="34" charset="0"/>
              </a:rPr>
              <a:t>Memory</a:t>
            </a:r>
          </a:p>
        </p:txBody>
      </p:sp>
      <p:grpSp>
        <p:nvGrpSpPr>
          <p:cNvPr id="158" name="Group 153"/>
          <p:cNvGrpSpPr>
            <a:grpSpLocks/>
          </p:cNvGrpSpPr>
          <p:nvPr/>
        </p:nvGrpSpPr>
        <p:grpSpPr bwMode="auto">
          <a:xfrm>
            <a:off x="1550988" y="3181350"/>
            <a:ext cx="585787" cy="603250"/>
            <a:chOff x="977" y="1843"/>
            <a:chExt cx="369" cy="380"/>
          </a:xfrm>
        </p:grpSpPr>
        <p:sp>
          <p:nvSpPr>
            <p:cNvPr id="159" name="Line 154"/>
            <p:cNvSpPr>
              <a:spLocks noChangeShapeType="1"/>
            </p:cNvSpPr>
            <p:nvPr/>
          </p:nvSpPr>
          <p:spPr bwMode="auto">
            <a:xfrm>
              <a:off x="977" y="2033"/>
              <a:ext cx="36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155"/>
            <p:cNvSpPr>
              <a:spLocks noChangeShapeType="1"/>
            </p:cNvSpPr>
            <p:nvPr/>
          </p:nvSpPr>
          <p:spPr bwMode="auto">
            <a:xfrm>
              <a:off x="977" y="1969"/>
              <a:ext cx="36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156"/>
            <p:cNvSpPr>
              <a:spLocks noChangeShapeType="1"/>
            </p:cNvSpPr>
            <p:nvPr/>
          </p:nvSpPr>
          <p:spPr bwMode="auto">
            <a:xfrm>
              <a:off x="977" y="1906"/>
              <a:ext cx="36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Line 157"/>
            <p:cNvSpPr>
              <a:spLocks noChangeShapeType="1"/>
            </p:cNvSpPr>
            <p:nvPr/>
          </p:nvSpPr>
          <p:spPr bwMode="auto">
            <a:xfrm>
              <a:off x="977" y="2096"/>
              <a:ext cx="36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158"/>
            <p:cNvSpPr>
              <a:spLocks noChangeShapeType="1"/>
            </p:cNvSpPr>
            <p:nvPr/>
          </p:nvSpPr>
          <p:spPr bwMode="auto">
            <a:xfrm>
              <a:off x="977" y="2159"/>
              <a:ext cx="36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Line 159"/>
            <p:cNvSpPr>
              <a:spLocks noChangeShapeType="1"/>
            </p:cNvSpPr>
            <p:nvPr/>
          </p:nvSpPr>
          <p:spPr bwMode="auto">
            <a:xfrm>
              <a:off x="977" y="1843"/>
              <a:ext cx="36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Line 160"/>
            <p:cNvSpPr>
              <a:spLocks noChangeShapeType="1"/>
            </p:cNvSpPr>
            <p:nvPr/>
          </p:nvSpPr>
          <p:spPr bwMode="auto">
            <a:xfrm>
              <a:off x="977" y="2223"/>
              <a:ext cx="36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6" name="Text Box 164"/>
          <p:cNvSpPr txBox="1">
            <a:spLocks noChangeArrowheads="1"/>
          </p:cNvSpPr>
          <p:nvPr/>
        </p:nvSpPr>
        <p:spPr bwMode="auto">
          <a:xfrm>
            <a:off x="8382000" y="6400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fld id="{264AEFCE-4F48-4A5F-8FE1-7501CAF36368}" type="slidenum">
              <a:rPr lang="en-US">
                <a:latin typeface="Tahoma" pitchFamily="34" charset="0"/>
              </a:rPr>
              <a:pPr eaLnBrk="0" hangingPunct="0">
                <a:spcBef>
                  <a:spcPct val="50000"/>
                </a:spcBef>
              </a:pPr>
              <a:t>27</a:t>
            </a:fld>
            <a:endParaRPr lang="en-US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0766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sz="2800" b="1" dirty="0" smtClean="0"/>
              <a:t>Memory	Declaration	Scope Lifetime</a:t>
            </a:r>
            <a:endParaRPr lang="en-US" sz="2800" dirty="0" smtClean="0"/>
          </a:p>
          <a:p>
            <a:pPr hangingPunct="0">
              <a:lnSpc>
                <a:spcPts val="33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sz="2800" dirty="0" smtClean="0"/>
              <a:t>Registers	Auto variables	Thread	Kernel</a:t>
            </a:r>
          </a:p>
          <a:p>
            <a:pPr hangingPunct="0">
              <a:lnSpc>
                <a:spcPts val="33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sz="2800" dirty="0" smtClean="0"/>
              <a:t>                       other than arrays</a:t>
            </a:r>
          </a:p>
          <a:p>
            <a:pPr hangingPunct="0">
              <a:lnSpc>
                <a:spcPts val="33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sz="2800" dirty="0" smtClean="0"/>
              <a:t>Local		Auto arrays 		Thread	Kernel</a:t>
            </a:r>
          </a:p>
          <a:p>
            <a:pPr hangingPunct="0">
              <a:lnSpc>
                <a:spcPts val="33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sz="2800" dirty="0" smtClean="0"/>
              <a:t>Shared	</a:t>
            </a:r>
            <a:r>
              <a:rPr lang="en-US" sz="2800" dirty="0" smtClean="0">
                <a:solidFill>
                  <a:srgbClr val="0000FF"/>
                </a:solidFill>
              </a:rPr>
              <a:t>__shared__</a:t>
            </a:r>
            <a:r>
              <a:rPr lang="en-US" sz="2800" dirty="0" smtClean="0"/>
              <a:t>		Block		Kernel</a:t>
            </a:r>
            <a:endParaRPr lang="en-US" sz="2800" dirty="0" smtClean="0">
              <a:solidFill>
                <a:srgbClr val="0000FF"/>
              </a:solidFill>
            </a:endParaRPr>
          </a:p>
          <a:p>
            <a:pPr hangingPunct="0">
              <a:lnSpc>
                <a:spcPts val="33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sz="2800" dirty="0" smtClean="0"/>
              <a:t>Global	</a:t>
            </a:r>
            <a:r>
              <a:rPr lang="en-US" sz="2800" dirty="0" smtClean="0">
                <a:solidFill>
                  <a:srgbClr val="0000FF"/>
                </a:solidFill>
              </a:rPr>
              <a:t>__device__</a:t>
            </a:r>
            <a:r>
              <a:rPr lang="en-US" sz="2800" dirty="0" smtClean="0"/>
              <a:t>		Grid		Application</a:t>
            </a:r>
            <a:endParaRPr lang="en-US" sz="2800" dirty="0" smtClean="0">
              <a:solidFill>
                <a:srgbClr val="0000FF"/>
              </a:solidFill>
            </a:endParaRPr>
          </a:p>
          <a:p>
            <a:pPr hangingPunct="0">
              <a:lnSpc>
                <a:spcPts val="33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sz="2800" dirty="0" smtClean="0"/>
              <a:t>Constant	</a:t>
            </a:r>
            <a:r>
              <a:rPr lang="en-US" sz="2800" dirty="0" smtClean="0">
                <a:solidFill>
                  <a:srgbClr val="0000FF"/>
                </a:solidFill>
              </a:rPr>
              <a:t>__constant__</a:t>
            </a:r>
            <a:r>
              <a:rPr lang="en-US" sz="2800" dirty="0" smtClean="0"/>
              <a:t>	Grid		Application</a:t>
            </a:r>
            <a:endParaRPr lang="en-US" sz="2800" dirty="0" smtClean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__global__  float A[1000];</a:t>
            </a:r>
          </a:p>
          <a:p>
            <a:pPr>
              <a:buNone/>
            </a:pPr>
            <a:r>
              <a:rPr lang="en-US" dirty="0" smtClean="0"/>
              <a:t>__global__ void </a:t>
            </a:r>
            <a:r>
              <a:rPr lang="en-US" dirty="0" err="1" smtClean="0"/>
              <a:t>mmkernel</a:t>
            </a:r>
            <a:r>
              <a:rPr lang="en-US" dirty="0" smtClean="0"/>
              <a:t>(float *a, float *b, float  *c, </a:t>
            </a:r>
            <a:r>
              <a:rPr lang="en-US" dirty="0" err="1" smtClean="0"/>
              <a:t>int</a:t>
            </a:r>
            <a:r>
              <a:rPr lang="en-US" dirty="0" smtClean="0"/>
              <a:t> N, </a:t>
            </a:r>
            <a:r>
              <a:rPr lang="en-US" dirty="0" err="1" smtClean="0"/>
              <a:t>int</a:t>
            </a:r>
            <a:r>
              <a:rPr lang="en-US" dirty="0" smtClean="0"/>
              <a:t> M, </a:t>
            </a:r>
            <a:r>
              <a:rPr lang="en-US" dirty="0" err="1" smtClean="0"/>
              <a:t>int</a:t>
            </a:r>
            <a:r>
              <a:rPr lang="en-US" dirty="0" smtClean="0"/>
              <a:t> K)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blockIdx.x</a:t>
            </a:r>
            <a:r>
              <a:rPr lang="en-US" dirty="0" smtClean="0"/>
              <a:t> * BLOCK_SIZE + </a:t>
            </a:r>
            <a:r>
              <a:rPr lang="en-US" dirty="0" err="1" smtClean="0"/>
              <a:t>threadIdx.x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j = </a:t>
            </a:r>
            <a:r>
              <a:rPr lang="en-US" dirty="0" err="1" smtClean="0"/>
              <a:t>blockIdx.y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tx</a:t>
            </a:r>
            <a:r>
              <a:rPr lang="en-US" dirty="0" smtClean="0"/>
              <a:t> = </a:t>
            </a:r>
            <a:r>
              <a:rPr lang="en-US" dirty="0" err="1" smtClean="0"/>
              <a:t>threadIdx.x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__shared__ float </a:t>
            </a:r>
            <a:r>
              <a:rPr lang="en-US" dirty="0" err="1" smtClean="0"/>
              <a:t>cb</a:t>
            </a:r>
            <a:r>
              <a:rPr lang="en-US" dirty="0" smtClean="0"/>
              <a:t>[BLOCK_SIZE];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workb</a:t>
            </a:r>
            <a:r>
              <a:rPr lang="en-US" dirty="0" smtClean="0"/>
              <a:t>[BLOCK_SIZE];</a:t>
            </a:r>
          </a:p>
          <a:p>
            <a:pPr>
              <a:buNone/>
            </a:pPr>
            <a:r>
              <a:rPr lang="en-US" dirty="0" smtClean="0"/>
              <a:t>  ……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Which type of variables are A, </a:t>
            </a:r>
            <a:r>
              <a:rPr lang="en-US" dirty="0" err="1" smtClean="0"/>
              <a:t>i</a:t>
            </a:r>
            <a:r>
              <a:rPr lang="en-US" dirty="0" smtClean="0"/>
              <a:t>, j, </a:t>
            </a:r>
            <a:r>
              <a:rPr lang="en-US" dirty="0" err="1" smtClean="0"/>
              <a:t>cb</a:t>
            </a:r>
            <a:r>
              <a:rPr lang="en-US" dirty="0" smtClean="0"/>
              <a:t>, </a:t>
            </a:r>
            <a:r>
              <a:rPr lang="en-US" dirty="0" err="1" smtClean="0"/>
              <a:t>workb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C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Declaration </a:t>
            </a:r>
            <a:r>
              <a:rPr lang="en-US" dirty="0" err="1" smtClean="0"/>
              <a:t>specifiers</a:t>
            </a:r>
            <a:r>
              <a:rPr lang="en-US" dirty="0" smtClean="0"/>
              <a:t> to indicate where things live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__global__ </a:t>
            </a:r>
            <a:r>
              <a:rPr lang="en-US" sz="2400" dirty="0" smtClean="0"/>
              <a:t>void </a:t>
            </a:r>
            <a:r>
              <a:rPr lang="en-US" sz="2400" dirty="0" err="1" smtClean="0"/>
              <a:t>mykernel</a:t>
            </a:r>
            <a:r>
              <a:rPr lang="en-US" sz="2400" dirty="0" smtClean="0"/>
              <a:t>(…) // kernel function on GPU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__device__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globalVar</a:t>
            </a:r>
            <a:r>
              <a:rPr lang="en-US" sz="2400" dirty="0" smtClean="0"/>
              <a:t>;      // variable in device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__shared__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sharedVar</a:t>
            </a:r>
            <a:r>
              <a:rPr lang="en-US" sz="2400" dirty="0" smtClean="0"/>
              <a:t>;    // in per block shared memory</a:t>
            </a:r>
          </a:p>
          <a:p>
            <a:r>
              <a:rPr lang="en-US" dirty="0" smtClean="0"/>
              <a:t>Parallel kernel launch</a:t>
            </a:r>
          </a:p>
          <a:p>
            <a:pPr lvl="1">
              <a:buNone/>
            </a:pPr>
            <a:r>
              <a:rPr lang="en-US" sz="2400" dirty="0" err="1" smtClean="0"/>
              <a:t>Mykernel</a:t>
            </a:r>
            <a:r>
              <a:rPr lang="en-US" sz="2400" dirty="0" smtClean="0">
                <a:solidFill>
                  <a:srgbClr val="C00000"/>
                </a:solidFill>
              </a:rPr>
              <a:t>&lt;&lt;&lt;500,128&gt;&gt;&gt; </a:t>
            </a:r>
            <a:r>
              <a:rPr lang="en-US" sz="2400" dirty="0" smtClean="0"/>
              <a:t>(…); // launch 500 blocks with 128 threads each</a:t>
            </a:r>
          </a:p>
          <a:p>
            <a:r>
              <a:rPr lang="en-US" dirty="0" smtClean="0"/>
              <a:t>Special variables</a:t>
            </a:r>
          </a:p>
          <a:p>
            <a:pPr lvl="1"/>
            <a:r>
              <a:rPr lang="en-US" dirty="0" smtClean="0"/>
              <a:t>Dim3 </a:t>
            </a:r>
            <a:r>
              <a:rPr lang="en-US" dirty="0" err="1" smtClean="0">
                <a:solidFill>
                  <a:srgbClr val="C00000"/>
                </a:solidFill>
              </a:rPr>
              <a:t>threadIdx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blockIdx</a:t>
            </a:r>
            <a:r>
              <a:rPr lang="en-US" dirty="0" smtClean="0"/>
              <a:t>;  // thread/block ID</a:t>
            </a:r>
          </a:p>
          <a:p>
            <a:pPr lvl="1"/>
            <a:r>
              <a:rPr lang="en-US" dirty="0" smtClean="0"/>
              <a:t>Dim3 </a:t>
            </a:r>
            <a:r>
              <a:rPr lang="en-US" dirty="0" err="1" smtClean="0">
                <a:solidFill>
                  <a:srgbClr val="C00000"/>
                </a:solidFill>
              </a:rPr>
              <a:t>blockDim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gridDim</a:t>
            </a:r>
            <a:r>
              <a:rPr lang="en-US" dirty="0" smtClean="0"/>
              <a:t>;   //thread/block size</a:t>
            </a:r>
          </a:p>
          <a:p>
            <a:r>
              <a:rPr lang="en-US" dirty="0" err="1" smtClean="0"/>
              <a:t>Intrinsics</a:t>
            </a:r>
            <a:r>
              <a:rPr lang="en-US" dirty="0" smtClean="0"/>
              <a:t> for specific operations in kernel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__</a:t>
            </a:r>
            <a:r>
              <a:rPr lang="en-US" dirty="0" err="1" smtClean="0">
                <a:solidFill>
                  <a:srgbClr val="C00000"/>
                </a:solidFill>
              </a:rPr>
              <a:t>syncthreads</a:t>
            </a:r>
            <a:r>
              <a:rPr lang="en-US" dirty="0" smtClean="0">
                <a:solidFill>
                  <a:srgbClr val="C00000"/>
                </a:solidFill>
              </a:rPr>
              <a:t>();                         </a:t>
            </a:r>
            <a:r>
              <a:rPr lang="en-US" dirty="0" smtClean="0"/>
              <a:t>// barrier synchronization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 with shared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mm1.cu, threads use register variables and global arrays</a:t>
            </a:r>
          </a:p>
          <a:p>
            <a:endParaRPr lang="en-US" dirty="0" smtClean="0"/>
          </a:p>
          <a:p>
            <a:r>
              <a:rPr lang="en-US" dirty="0" smtClean="0"/>
              <a:t>A block of BLOCK_SIZE threads is used to compute: BLOCK_SIZE c items: c[0][0], c[1][0], c[2][0], …. C[BLOCK_SIZE][0]</a:t>
            </a:r>
          </a:p>
          <a:p>
            <a:pPr lvl="1"/>
            <a:r>
              <a:rPr lang="en-US" dirty="0" smtClean="0"/>
              <a:t>The calculation:</a:t>
            </a:r>
          </a:p>
          <a:p>
            <a:pPr lvl="2"/>
            <a:r>
              <a:rPr lang="en-US" sz="2000" dirty="0" smtClean="0"/>
              <a:t>C[0][0] = A[0][0] * B[0][0] + A[0][1]*B[1][0] + A[0][2] * B[2][0] …</a:t>
            </a:r>
          </a:p>
          <a:p>
            <a:pPr lvl="2"/>
            <a:r>
              <a:rPr lang="en-US" sz="2000" dirty="0" smtClean="0"/>
              <a:t>C[1][0] = A[1][0] * B[0][0] + A[1][1]*B[1][0] + A[1][2] * B[2][0] …</a:t>
            </a:r>
          </a:p>
          <a:p>
            <a:pPr lvl="2"/>
            <a:r>
              <a:rPr lang="en-US" sz="2000" dirty="0" smtClean="0"/>
              <a:t>C[2][0] = A[2][0] * B[0][0] + A[2][1]*B[1][0] + A[2][2] * B[2][0] … </a:t>
            </a:r>
          </a:p>
          <a:p>
            <a:pPr lvl="1"/>
            <a:r>
              <a:rPr lang="en-US" dirty="0" smtClean="0"/>
              <a:t>A matrix has different values in different threads – can’t use shared memory</a:t>
            </a:r>
          </a:p>
          <a:p>
            <a:pPr lvl="1"/>
            <a:r>
              <a:rPr lang="en-US" dirty="0" smtClean="0"/>
              <a:t>B matrix has the same items</a:t>
            </a:r>
          </a:p>
          <a:p>
            <a:pPr lvl="2"/>
            <a:r>
              <a:rPr lang="en-US" dirty="0" smtClean="0"/>
              <a:t>Put B in shared memory may reduce the (global) memory traffic.</a:t>
            </a:r>
          </a:p>
          <a:p>
            <a:pPr lvl="2"/>
            <a:r>
              <a:rPr lang="en-US" dirty="0" smtClean="0"/>
              <a:t>Shared memory in GPU is limited, can’t hold the whole column: need to reduce the memory footprint. How?</a:t>
            </a:r>
          </a:p>
          <a:p>
            <a:pPr lvl="3"/>
            <a:r>
              <a:rPr lang="en-US" dirty="0" smtClean="0"/>
              <a:t> for(k=0; </a:t>
            </a:r>
            <a:r>
              <a:rPr lang="en-US" dirty="0" err="1" smtClean="0"/>
              <a:t>i</a:t>
            </a:r>
            <a:r>
              <a:rPr lang="en-US" dirty="0" smtClean="0"/>
              <a:t>&lt;M; k++) C[</a:t>
            </a:r>
            <a:r>
              <a:rPr lang="en-US" dirty="0" err="1" smtClean="0"/>
              <a:t>i</a:t>
            </a:r>
            <a:r>
              <a:rPr lang="en-US" dirty="0" smtClean="0"/>
              <a:t>][j] += A[</a:t>
            </a:r>
            <a:r>
              <a:rPr lang="en-US" dirty="0" err="1" smtClean="0"/>
              <a:t>i</a:t>
            </a:r>
            <a:r>
              <a:rPr lang="en-US" dirty="0" smtClean="0"/>
              <a:t>][k]*B[k][j]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9484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 with shared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/>
              <a:t>for(k=0; </a:t>
            </a:r>
            <a:r>
              <a:rPr lang="en-US" sz="2800" dirty="0" err="1" smtClean="0"/>
              <a:t>i</a:t>
            </a:r>
            <a:r>
              <a:rPr lang="en-US" sz="2800" dirty="0" smtClean="0"/>
              <a:t>&lt;M; k++) C[</a:t>
            </a:r>
            <a:r>
              <a:rPr lang="en-US" sz="2800" dirty="0" err="1" smtClean="0"/>
              <a:t>i</a:t>
            </a:r>
            <a:r>
              <a:rPr lang="en-US" sz="2800" dirty="0" smtClean="0"/>
              <a:t>][j] += A[</a:t>
            </a:r>
            <a:r>
              <a:rPr lang="en-US" sz="2800" dirty="0" err="1" smtClean="0"/>
              <a:t>i</a:t>
            </a:r>
            <a:r>
              <a:rPr lang="en-US" sz="2800" dirty="0" smtClean="0"/>
              <a:t>][k]*B[k][j]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For (</a:t>
            </a:r>
            <a:r>
              <a:rPr lang="en-US" sz="2800" dirty="0" err="1" smtClean="0"/>
              <a:t>ks</a:t>
            </a:r>
            <a:r>
              <a:rPr lang="en-US" sz="2800" dirty="0" smtClean="0"/>
              <a:t>=0; </a:t>
            </a:r>
            <a:r>
              <a:rPr lang="en-US" sz="2800" dirty="0" err="1" smtClean="0"/>
              <a:t>ks</a:t>
            </a:r>
            <a:r>
              <a:rPr lang="en-US" sz="2800" dirty="0" smtClean="0"/>
              <a:t> &lt; M; </a:t>
            </a:r>
            <a:r>
              <a:rPr lang="en-US" sz="2800" dirty="0" err="1" smtClean="0"/>
              <a:t>ks</a:t>
            </a:r>
            <a:r>
              <a:rPr lang="en-US" sz="2800" dirty="0" smtClean="0"/>
              <a:t>+=TSIZE)</a:t>
            </a:r>
          </a:p>
          <a:p>
            <a:pPr>
              <a:buNone/>
            </a:pPr>
            <a:r>
              <a:rPr lang="en-US" sz="2800" dirty="0" smtClean="0"/>
              <a:t>    for(k=</a:t>
            </a:r>
            <a:r>
              <a:rPr lang="en-US" sz="2800" dirty="0" err="1" smtClean="0"/>
              <a:t>ks</a:t>
            </a:r>
            <a:r>
              <a:rPr lang="en-US" sz="2800" dirty="0" smtClean="0"/>
              <a:t>; k&lt;</a:t>
            </a:r>
            <a:r>
              <a:rPr lang="en-US" sz="2800" dirty="0" err="1" smtClean="0"/>
              <a:t>ks+TSIZE</a:t>
            </a:r>
            <a:r>
              <a:rPr lang="en-US" sz="2800" dirty="0" smtClean="0"/>
              <a:t>; k++) C[</a:t>
            </a:r>
            <a:r>
              <a:rPr lang="en-US" sz="2800" dirty="0" err="1" smtClean="0"/>
              <a:t>i</a:t>
            </a:r>
            <a:r>
              <a:rPr lang="en-US" sz="2800" dirty="0" smtClean="0"/>
              <a:t>][j] += A[</a:t>
            </a:r>
            <a:r>
              <a:rPr lang="en-US" sz="2800" dirty="0" err="1" smtClean="0"/>
              <a:t>i</a:t>
            </a:r>
            <a:r>
              <a:rPr lang="en-US" sz="2800" dirty="0" smtClean="0"/>
              <a:t>][k] * B[k][j];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For(</a:t>
            </a:r>
            <a:r>
              <a:rPr lang="en-US" sz="2800" dirty="0" err="1" smtClean="0"/>
              <a:t>ks</a:t>
            </a:r>
            <a:r>
              <a:rPr lang="en-US" sz="2800" dirty="0" smtClean="0"/>
              <a:t>=0; </a:t>
            </a:r>
            <a:r>
              <a:rPr lang="en-US" sz="2800" dirty="0" err="1" smtClean="0"/>
              <a:t>ks</a:t>
            </a:r>
            <a:r>
              <a:rPr lang="en-US" sz="2800" dirty="0" smtClean="0"/>
              <a:t>&lt;M; </a:t>
            </a:r>
            <a:r>
              <a:rPr lang="en-US" sz="2800" dirty="0" err="1" smtClean="0"/>
              <a:t>ks</a:t>
            </a:r>
            <a:r>
              <a:rPr lang="en-US" sz="2800" dirty="0" smtClean="0"/>
              <a:t>+=TSIZE)</a:t>
            </a:r>
          </a:p>
          <a:p>
            <a:pPr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Forall</a:t>
            </a:r>
            <a:r>
              <a:rPr lang="en-US" sz="2800" dirty="0" smtClean="0"/>
              <a:t> (k=</a:t>
            </a:r>
            <a:r>
              <a:rPr lang="en-US" sz="2800" dirty="0" err="1" smtClean="0"/>
              <a:t>ks</a:t>
            </a:r>
            <a:r>
              <a:rPr lang="en-US" sz="2800" dirty="0" smtClean="0"/>
              <a:t>; k&lt;</a:t>
            </a:r>
            <a:r>
              <a:rPr lang="en-US" sz="2800" dirty="0" err="1" smtClean="0"/>
              <a:t>ks+TSIZE</a:t>
            </a:r>
            <a:r>
              <a:rPr lang="en-US" sz="2800" dirty="0" smtClean="0"/>
              <a:t>; k++)</a:t>
            </a:r>
            <a:r>
              <a:rPr lang="en-US" sz="2800" dirty="0"/>
              <a:t> </a:t>
            </a:r>
            <a:r>
              <a:rPr lang="en-US" sz="2800" dirty="0" err="1" smtClean="0"/>
              <a:t>workB</a:t>
            </a:r>
            <a:r>
              <a:rPr lang="en-US" sz="2800" dirty="0" smtClean="0"/>
              <a:t>[k][j] = B[k][j];</a:t>
            </a:r>
          </a:p>
          <a:p>
            <a:pPr>
              <a:buNone/>
            </a:pPr>
            <a:r>
              <a:rPr lang="en-US" sz="2800" dirty="0" smtClean="0"/>
              <a:t>    for (k=</a:t>
            </a:r>
            <a:r>
              <a:rPr lang="en-US" sz="2800" dirty="0" err="1" smtClean="0"/>
              <a:t>ks</a:t>
            </a:r>
            <a:r>
              <a:rPr lang="en-US" sz="2800" dirty="0" smtClean="0"/>
              <a:t>; k&lt;</a:t>
            </a:r>
            <a:r>
              <a:rPr lang="en-US" sz="2800" dirty="0" err="1" smtClean="0"/>
              <a:t>ks+TSIZE;k</a:t>
            </a:r>
            <a:r>
              <a:rPr lang="en-US" sz="2800" dirty="0" smtClean="0"/>
              <a:t>++) C[</a:t>
            </a:r>
            <a:r>
              <a:rPr lang="en-US" sz="2800" dirty="0" err="1" smtClean="0"/>
              <a:t>i</a:t>
            </a:r>
            <a:r>
              <a:rPr lang="en-US" sz="2800" dirty="0" smtClean="0"/>
              <a:t>][j] += A[</a:t>
            </a:r>
            <a:r>
              <a:rPr lang="en-US" sz="2800" dirty="0" err="1" smtClean="0"/>
              <a:t>i</a:t>
            </a:r>
            <a:r>
              <a:rPr lang="en-US" sz="2800" dirty="0" smtClean="0"/>
              <a:t>][k] * </a:t>
            </a:r>
            <a:r>
              <a:rPr lang="en-US" sz="2800" dirty="0" err="1" smtClean="0"/>
              <a:t>workB</a:t>
            </a:r>
            <a:r>
              <a:rPr lang="en-US" sz="2800" dirty="0" smtClean="0"/>
              <a:t>[k][j];</a:t>
            </a:r>
          </a:p>
        </p:txBody>
      </p:sp>
    </p:spTree>
    <p:extLst>
      <p:ext uri="{BB962C8B-B14F-4D97-AF65-F5344CB8AC3E}">
        <p14:creationId xmlns:p14="http://schemas.microsoft.com/office/powerpoint/2010/main" xmlns="" val="3839484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 with shared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2800" dirty="0" smtClean="0"/>
              <a:t>__global__ void </a:t>
            </a:r>
            <a:r>
              <a:rPr lang="en-US" sz="2800" dirty="0" err="1" smtClean="0"/>
              <a:t>mmkernel</a:t>
            </a:r>
            <a:r>
              <a:rPr lang="en-US" sz="2800" dirty="0" smtClean="0"/>
              <a:t>(float *a, float *b, float  *c, </a:t>
            </a:r>
            <a:r>
              <a:rPr lang="en-US" sz="2800" dirty="0" err="1" smtClean="0"/>
              <a:t>int</a:t>
            </a:r>
            <a:r>
              <a:rPr lang="en-US" sz="2800" dirty="0" smtClean="0"/>
              <a:t> N, </a:t>
            </a:r>
            <a:r>
              <a:rPr lang="en-US" sz="2800" dirty="0" err="1" smtClean="0"/>
              <a:t>int</a:t>
            </a:r>
            <a:r>
              <a:rPr lang="en-US" sz="2800" dirty="0" smtClean="0"/>
              <a:t> M, </a:t>
            </a:r>
            <a:r>
              <a:rPr lang="en-US" sz="2800" dirty="0" err="1" smtClean="0"/>
              <a:t>int</a:t>
            </a:r>
            <a:r>
              <a:rPr lang="en-US" sz="2800" dirty="0" smtClean="0"/>
              <a:t> K)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 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= </a:t>
            </a:r>
            <a:r>
              <a:rPr lang="en-US" sz="2800" dirty="0" err="1" smtClean="0"/>
              <a:t>blockIdx.x</a:t>
            </a:r>
            <a:r>
              <a:rPr lang="en-US" sz="2800" dirty="0" smtClean="0"/>
              <a:t> * BLOCK_SIZE + </a:t>
            </a:r>
            <a:r>
              <a:rPr lang="en-US" sz="2800" dirty="0" err="1" smtClean="0"/>
              <a:t>threadIdx.x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  </a:t>
            </a:r>
            <a:r>
              <a:rPr lang="en-US" sz="2800" dirty="0" err="1" smtClean="0"/>
              <a:t>int</a:t>
            </a:r>
            <a:r>
              <a:rPr lang="en-US" sz="2800" dirty="0" smtClean="0"/>
              <a:t> j = </a:t>
            </a:r>
            <a:r>
              <a:rPr lang="en-US" sz="2800" dirty="0" err="1" smtClean="0"/>
              <a:t>blockIdx.y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 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tx</a:t>
            </a:r>
            <a:r>
              <a:rPr lang="en-US" sz="2800" dirty="0" smtClean="0"/>
              <a:t> = </a:t>
            </a:r>
            <a:r>
              <a:rPr lang="en-US" sz="2800" dirty="0" err="1" smtClean="0"/>
              <a:t>threadIdx.x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  __shared__ float </a:t>
            </a:r>
            <a:r>
              <a:rPr lang="en-US" sz="2800" dirty="0" err="1" smtClean="0"/>
              <a:t>cb</a:t>
            </a:r>
            <a:r>
              <a:rPr lang="en-US" sz="2800" dirty="0" smtClean="0"/>
              <a:t>[BLOCK_SIZE];</a:t>
            </a:r>
          </a:p>
          <a:p>
            <a:pPr>
              <a:buNone/>
            </a:pPr>
            <a:r>
              <a:rPr lang="en-US" sz="2800" dirty="0" smtClean="0"/>
              <a:t>  float sum = 0.0f;</a:t>
            </a:r>
          </a:p>
          <a:p>
            <a:pPr>
              <a:buNone/>
            </a:pPr>
            <a:r>
              <a:rPr lang="en-US" sz="2800" dirty="0" smtClean="0"/>
              <a:t>  for 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ks</a:t>
            </a:r>
            <a:r>
              <a:rPr lang="en-US" sz="2800" dirty="0" smtClean="0"/>
              <a:t> = 0; </a:t>
            </a:r>
            <a:r>
              <a:rPr lang="en-US" sz="2800" dirty="0" err="1" smtClean="0"/>
              <a:t>ks</a:t>
            </a:r>
            <a:r>
              <a:rPr lang="en-US" sz="2800" dirty="0" smtClean="0"/>
              <a:t> &lt; M; </a:t>
            </a:r>
            <a:r>
              <a:rPr lang="en-US" sz="2800" dirty="0" err="1" smtClean="0"/>
              <a:t>ks</a:t>
            </a:r>
            <a:r>
              <a:rPr lang="en-US" sz="2800" dirty="0" smtClean="0"/>
              <a:t>+= BLOCK_SIZE) {</a:t>
            </a:r>
          </a:p>
          <a:p>
            <a:pPr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cb</a:t>
            </a:r>
            <a:r>
              <a:rPr lang="en-US" sz="2800" dirty="0" smtClean="0"/>
              <a:t>[</a:t>
            </a:r>
            <a:r>
              <a:rPr lang="en-US" sz="2800" dirty="0" err="1" smtClean="0"/>
              <a:t>tx</a:t>
            </a:r>
            <a:r>
              <a:rPr lang="en-US" sz="2800" dirty="0" smtClean="0"/>
              <a:t>] = b[</a:t>
            </a:r>
            <a:r>
              <a:rPr lang="en-US" sz="2800" dirty="0" err="1" smtClean="0"/>
              <a:t>ks+tx+M</a:t>
            </a:r>
            <a:r>
              <a:rPr lang="en-US" sz="2800" dirty="0" smtClean="0"/>
              <a:t>*j]; // copy from global to shared, all threads parallel read </a:t>
            </a:r>
          </a:p>
          <a:p>
            <a:pPr>
              <a:buNone/>
            </a:pPr>
            <a:r>
              <a:rPr lang="en-US" sz="2800" dirty="0" smtClean="0"/>
              <a:t>    for (</a:t>
            </a:r>
            <a:r>
              <a:rPr lang="en-US" sz="2800" dirty="0" err="1" smtClean="0"/>
              <a:t>int</a:t>
            </a:r>
            <a:r>
              <a:rPr lang="en-US" sz="2800" dirty="0" smtClean="0"/>
              <a:t> k = </a:t>
            </a:r>
            <a:r>
              <a:rPr lang="en-US" sz="2800" dirty="0" err="1" smtClean="0"/>
              <a:t>ks</a:t>
            </a:r>
            <a:r>
              <a:rPr lang="en-US" sz="2800" dirty="0" smtClean="0"/>
              <a:t>; k&lt; </a:t>
            </a:r>
            <a:r>
              <a:rPr lang="en-US" sz="2800" dirty="0" err="1" smtClean="0"/>
              <a:t>ks+BLOCKINGSIZE</a:t>
            </a:r>
            <a:r>
              <a:rPr lang="en-US" sz="2800" dirty="0" smtClean="0"/>
              <a:t>; k++) sum += a[</a:t>
            </a:r>
            <a:r>
              <a:rPr lang="en-US" sz="2800" dirty="0" err="1" smtClean="0"/>
              <a:t>i+N</a:t>
            </a:r>
            <a:r>
              <a:rPr lang="en-US" sz="2800" dirty="0" smtClean="0"/>
              <a:t>*k] * </a:t>
            </a:r>
            <a:r>
              <a:rPr lang="en-US" sz="2800" dirty="0" err="1" smtClean="0"/>
              <a:t>cb</a:t>
            </a:r>
            <a:r>
              <a:rPr lang="en-US" sz="2800" dirty="0" smtClean="0"/>
              <a:t>[k-</a:t>
            </a:r>
            <a:r>
              <a:rPr lang="en-US" sz="2800" dirty="0" err="1" smtClean="0"/>
              <a:t>ks</a:t>
            </a:r>
            <a:r>
              <a:rPr lang="en-US" sz="2800" dirty="0" smtClean="0"/>
              <a:t>];</a:t>
            </a:r>
          </a:p>
          <a:p>
            <a:pPr>
              <a:buNone/>
            </a:pPr>
            <a:r>
              <a:rPr lang="en-US" sz="2800" dirty="0" smtClean="0"/>
              <a:t>  } </a:t>
            </a:r>
          </a:p>
          <a:p>
            <a:pPr>
              <a:buNone/>
            </a:pPr>
            <a:r>
              <a:rPr lang="en-US" sz="2800" dirty="0" smtClean="0"/>
              <a:t>  c [</a:t>
            </a:r>
            <a:r>
              <a:rPr lang="en-US" sz="2800" dirty="0" err="1" smtClean="0"/>
              <a:t>i+N</a:t>
            </a:r>
            <a:r>
              <a:rPr lang="en-US" sz="2800" dirty="0" smtClean="0"/>
              <a:t>*j] = sum;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Any problem here?</a:t>
            </a:r>
          </a:p>
        </p:txBody>
      </p:sp>
    </p:spTree>
    <p:extLst>
      <p:ext uri="{BB962C8B-B14F-4D97-AF65-F5344CB8AC3E}">
        <p14:creationId xmlns:p14="http://schemas.microsoft.com/office/powerpoint/2010/main" xmlns="" val="3839484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 with shared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2800" dirty="0" smtClean="0"/>
              <a:t>__global__ void </a:t>
            </a:r>
            <a:r>
              <a:rPr lang="en-US" sz="2800" dirty="0" err="1" smtClean="0"/>
              <a:t>mmkernel</a:t>
            </a:r>
            <a:r>
              <a:rPr lang="en-US" sz="2800" dirty="0" smtClean="0"/>
              <a:t>(float *a, float *b, float  *c, </a:t>
            </a:r>
            <a:r>
              <a:rPr lang="en-US" sz="2800" dirty="0" err="1" smtClean="0"/>
              <a:t>int</a:t>
            </a:r>
            <a:r>
              <a:rPr lang="en-US" sz="2800" dirty="0" smtClean="0"/>
              <a:t> N, </a:t>
            </a:r>
            <a:r>
              <a:rPr lang="en-US" sz="2800" dirty="0" err="1" smtClean="0"/>
              <a:t>int</a:t>
            </a:r>
            <a:r>
              <a:rPr lang="en-US" sz="2800" dirty="0" smtClean="0"/>
              <a:t> M, </a:t>
            </a:r>
            <a:r>
              <a:rPr lang="en-US" sz="2800" dirty="0" err="1" smtClean="0"/>
              <a:t>int</a:t>
            </a:r>
            <a:r>
              <a:rPr lang="en-US" sz="2800" dirty="0" smtClean="0"/>
              <a:t> K)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 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= </a:t>
            </a:r>
            <a:r>
              <a:rPr lang="en-US" sz="2800" dirty="0" err="1" smtClean="0"/>
              <a:t>blockIdx.x</a:t>
            </a:r>
            <a:r>
              <a:rPr lang="en-US" sz="2800" dirty="0" smtClean="0"/>
              <a:t> * BLOCK_SIZE + </a:t>
            </a:r>
            <a:r>
              <a:rPr lang="en-US" sz="2800" dirty="0" err="1" smtClean="0"/>
              <a:t>threadIdx.x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  </a:t>
            </a:r>
            <a:r>
              <a:rPr lang="en-US" sz="2800" dirty="0" err="1" smtClean="0"/>
              <a:t>int</a:t>
            </a:r>
            <a:r>
              <a:rPr lang="en-US" sz="2800" dirty="0" smtClean="0"/>
              <a:t> j = </a:t>
            </a:r>
            <a:r>
              <a:rPr lang="en-US" sz="2800" dirty="0" err="1" smtClean="0"/>
              <a:t>blockIdx.y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 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tx</a:t>
            </a:r>
            <a:r>
              <a:rPr lang="en-US" sz="2800" dirty="0" smtClean="0"/>
              <a:t> = </a:t>
            </a:r>
            <a:r>
              <a:rPr lang="en-US" sz="2800" dirty="0" err="1" smtClean="0"/>
              <a:t>threadIdx.x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  __shared__ float </a:t>
            </a:r>
            <a:r>
              <a:rPr lang="en-US" sz="2800" dirty="0" err="1" smtClean="0"/>
              <a:t>cb</a:t>
            </a:r>
            <a:r>
              <a:rPr lang="en-US" sz="2800" dirty="0" smtClean="0"/>
              <a:t>[BLOCK_SIZE];</a:t>
            </a:r>
          </a:p>
          <a:p>
            <a:pPr>
              <a:buNone/>
            </a:pPr>
            <a:r>
              <a:rPr lang="en-US" sz="2800" dirty="0" smtClean="0"/>
              <a:t>  float sum = 0.0f;</a:t>
            </a:r>
          </a:p>
          <a:p>
            <a:pPr>
              <a:buNone/>
            </a:pPr>
            <a:r>
              <a:rPr lang="en-US" sz="2800" dirty="0" smtClean="0"/>
              <a:t>  for 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ks</a:t>
            </a:r>
            <a:r>
              <a:rPr lang="en-US" sz="2800" dirty="0" smtClean="0"/>
              <a:t> = 0; </a:t>
            </a:r>
            <a:r>
              <a:rPr lang="en-US" sz="2800" dirty="0" err="1" smtClean="0"/>
              <a:t>ks</a:t>
            </a:r>
            <a:r>
              <a:rPr lang="en-US" sz="2800" dirty="0" smtClean="0"/>
              <a:t> &lt; M; </a:t>
            </a:r>
            <a:r>
              <a:rPr lang="en-US" sz="2800" dirty="0" err="1" smtClean="0"/>
              <a:t>ks</a:t>
            </a:r>
            <a:r>
              <a:rPr lang="en-US" sz="2800" dirty="0" smtClean="0"/>
              <a:t>+= BLOCK_SIZE) {</a:t>
            </a:r>
          </a:p>
          <a:p>
            <a:pPr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cb</a:t>
            </a:r>
            <a:r>
              <a:rPr lang="en-US" sz="2800" dirty="0" smtClean="0"/>
              <a:t>[</a:t>
            </a:r>
            <a:r>
              <a:rPr lang="en-US" sz="2800" dirty="0" err="1" smtClean="0"/>
              <a:t>tx</a:t>
            </a:r>
            <a:r>
              <a:rPr lang="en-US" sz="2800" dirty="0" smtClean="0"/>
              <a:t>] = b[</a:t>
            </a:r>
            <a:r>
              <a:rPr lang="en-US" sz="2800" dirty="0" err="1" smtClean="0"/>
              <a:t>ks+tx+M</a:t>
            </a:r>
            <a:r>
              <a:rPr lang="en-US" sz="2800" dirty="0" smtClean="0"/>
              <a:t>*j]; // all BLOCK_SIZE threads parallel read 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for (</a:t>
            </a:r>
            <a:r>
              <a:rPr lang="en-US" sz="2800" dirty="0" err="1" smtClean="0"/>
              <a:t>int</a:t>
            </a:r>
            <a:r>
              <a:rPr lang="en-US" sz="2800" dirty="0" smtClean="0"/>
              <a:t> k = </a:t>
            </a:r>
            <a:r>
              <a:rPr lang="en-US" sz="2800" dirty="0" err="1" smtClean="0"/>
              <a:t>ks</a:t>
            </a:r>
            <a:r>
              <a:rPr lang="en-US" sz="2800" dirty="0" smtClean="0"/>
              <a:t>; k&lt; </a:t>
            </a:r>
            <a:r>
              <a:rPr lang="en-US" sz="2800" dirty="0" err="1" smtClean="0"/>
              <a:t>ks+BLOCKINGSIZE</a:t>
            </a:r>
            <a:r>
              <a:rPr lang="en-US" sz="2800" dirty="0" smtClean="0"/>
              <a:t>; k++) sum += a[</a:t>
            </a:r>
            <a:r>
              <a:rPr lang="en-US" sz="2800" dirty="0" err="1" smtClean="0"/>
              <a:t>i+N</a:t>
            </a:r>
            <a:r>
              <a:rPr lang="en-US" sz="2800" dirty="0" smtClean="0"/>
              <a:t>*k] * </a:t>
            </a:r>
            <a:r>
              <a:rPr lang="en-US" sz="2800" dirty="0" err="1" smtClean="0"/>
              <a:t>cb</a:t>
            </a:r>
            <a:r>
              <a:rPr lang="en-US" sz="2800" dirty="0" smtClean="0"/>
              <a:t>[k-</a:t>
            </a:r>
            <a:r>
              <a:rPr lang="en-US" sz="2800" dirty="0" err="1" smtClean="0"/>
              <a:t>ks</a:t>
            </a:r>
            <a:r>
              <a:rPr lang="en-US" sz="2800" dirty="0" smtClean="0"/>
              <a:t>];</a:t>
            </a:r>
          </a:p>
          <a:p>
            <a:pPr>
              <a:buNone/>
            </a:pPr>
            <a:r>
              <a:rPr lang="en-US" sz="2800" dirty="0" smtClean="0"/>
              <a:t>  } </a:t>
            </a:r>
          </a:p>
          <a:p>
            <a:pPr>
              <a:buNone/>
            </a:pPr>
            <a:r>
              <a:rPr lang="en-US" sz="2800" dirty="0" smtClean="0"/>
              <a:t>  c [</a:t>
            </a:r>
            <a:r>
              <a:rPr lang="en-US" sz="2800" dirty="0" err="1" smtClean="0"/>
              <a:t>i+N</a:t>
            </a:r>
            <a:r>
              <a:rPr lang="en-US" sz="2800" dirty="0" smtClean="0"/>
              <a:t>*j] = sum;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pPr>
              <a:buNone/>
            </a:pPr>
            <a:endParaRPr lang="en-US" sz="28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371600" y="4114800"/>
            <a:ext cx="5181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27323" y="4038600"/>
            <a:ext cx="4016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True dependence due to shared memory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Elbow Connector 7"/>
          <p:cNvCxnSpPr/>
          <p:nvPr/>
        </p:nvCxnSpPr>
        <p:spPr>
          <a:xfrm rot="10800000">
            <a:off x="1295400" y="4038600"/>
            <a:ext cx="5334000" cy="914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76800" y="5257800"/>
            <a:ext cx="18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Anti-dependence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9484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 with shared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800" dirty="0" smtClean="0"/>
              <a:t>__global__ void </a:t>
            </a:r>
            <a:r>
              <a:rPr lang="en-US" sz="2800" dirty="0" err="1" smtClean="0"/>
              <a:t>mmkernel</a:t>
            </a:r>
            <a:r>
              <a:rPr lang="en-US" sz="2800" dirty="0" smtClean="0"/>
              <a:t>(float *a, float *b, float  *c, </a:t>
            </a:r>
            <a:r>
              <a:rPr lang="en-US" sz="2800" dirty="0" err="1" smtClean="0"/>
              <a:t>int</a:t>
            </a:r>
            <a:r>
              <a:rPr lang="en-US" sz="2800" dirty="0" smtClean="0"/>
              <a:t> N, </a:t>
            </a:r>
            <a:r>
              <a:rPr lang="en-US" sz="2800" dirty="0" err="1" smtClean="0"/>
              <a:t>int</a:t>
            </a:r>
            <a:r>
              <a:rPr lang="en-US" sz="2800" dirty="0" smtClean="0"/>
              <a:t> M, </a:t>
            </a:r>
            <a:r>
              <a:rPr lang="en-US" sz="2800" dirty="0" err="1" smtClean="0"/>
              <a:t>int</a:t>
            </a:r>
            <a:r>
              <a:rPr lang="en-US" sz="2800" dirty="0" smtClean="0"/>
              <a:t> K)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 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= </a:t>
            </a:r>
            <a:r>
              <a:rPr lang="en-US" sz="2800" dirty="0" err="1" smtClean="0"/>
              <a:t>blockIdx.x</a:t>
            </a:r>
            <a:r>
              <a:rPr lang="en-US" sz="2800" dirty="0" smtClean="0"/>
              <a:t> * BLOCK_SIZE + </a:t>
            </a:r>
            <a:r>
              <a:rPr lang="en-US" sz="2800" dirty="0" err="1" smtClean="0"/>
              <a:t>threadIdx.x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  </a:t>
            </a:r>
            <a:r>
              <a:rPr lang="en-US" sz="2800" dirty="0" err="1" smtClean="0"/>
              <a:t>int</a:t>
            </a:r>
            <a:r>
              <a:rPr lang="en-US" sz="2800" dirty="0" smtClean="0"/>
              <a:t> j = </a:t>
            </a:r>
            <a:r>
              <a:rPr lang="en-US" sz="2800" dirty="0" err="1" smtClean="0"/>
              <a:t>blockIdx.y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 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tx</a:t>
            </a:r>
            <a:r>
              <a:rPr lang="en-US" sz="2800" dirty="0" smtClean="0"/>
              <a:t> = </a:t>
            </a:r>
            <a:r>
              <a:rPr lang="en-US" sz="2800" dirty="0" err="1" smtClean="0"/>
              <a:t>threadIdx.x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  __shared__ float </a:t>
            </a:r>
            <a:r>
              <a:rPr lang="en-US" sz="2800" dirty="0" err="1" smtClean="0"/>
              <a:t>cb</a:t>
            </a:r>
            <a:r>
              <a:rPr lang="en-US" sz="2800" dirty="0" smtClean="0"/>
              <a:t>[BLOCK_SIZE];</a:t>
            </a:r>
          </a:p>
          <a:p>
            <a:pPr>
              <a:buNone/>
            </a:pPr>
            <a:r>
              <a:rPr lang="en-US" sz="2800" dirty="0" smtClean="0"/>
              <a:t>  float sum = 0.0f;</a:t>
            </a:r>
          </a:p>
          <a:p>
            <a:pPr>
              <a:buNone/>
            </a:pPr>
            <a:r>
              <a:rPr lang="en-US" sz="2800" dirty="0" smtClean="0"/>
              <a:t>  for 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ks</a:t>
            </a:r>
            <a:r>
              <a:rPr lang="en-US" sz="2800" dirty="0" smtClean="0"/>
              <a:t> = 0; </a:t>
            </a:r>
            <a:r>
              <a:rPr lang="en-US" sz="2800" dirty="0" err="1" smtClean="0"/>
              <a:t>ks</a:t>
            </a:r>
            <a:r>
              <a:rPr lang="en-US" sz="2800" dirty="0" smtClean="0"/>
              <a:t> &lt; M; </a:t>
            </a:r>
            <a:r>
              <a:rPr lang="en-US" sz="2800" dirty="0" err="1" smtClean="0"/>
              <a:t>ks</a:t>
            </a:r>
            <a:r>
              <a:rPr lang="en-US" sz="2800" dirty="0" smtClean="0"/>
              <a:t>+= BLOCK_SIZE) {</a:t>
            </a:r>
          </a:p>
          <a:p>
            <a:pPr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cb</a:t>
            </a:r>
            <a:r>
              <a:rPr lang="en-US" sz="2800" dirty="0" smtClean="0"/>
              <a:t>[</a:t>
            </a:r>
            <a:r>
              <a:rPr lang="en-US" sz="2800" dirty="0" err="1" smtClean="0"/>
              <a:t>tx</a:t>
            </a:r>
            <a:r>
              <a:rPr lang="en-US" sz="2800" dirty="0" smtClean="0"/>
              <a:t>] = b[</a:t>
            </a:r>
            <a:r>
              <a:rPr lang="en-US" sz="2800" dirty="0" err="1" smtClean="0"/>
              <a:t>ks+tx+M</a:t>
            </a:r>
            <a:r>
              <a:rPr lang="en-US" sz="2800" dirty="0" smtClean="0"/>
              <a:t>*j]; // all BLOCK_SIZE threads parallel read </a:t>
            </a:r>
          </a:p>
          <a:p>
            <a:pPr>
              <a:buNone/>
            </a:pPr>
            <a:r>
              <a:rPr lang="en-US" sz="2800" dirty="0" smtClean="0"/>
              <a:t>    __</a:t>
            </a:r>
            <a:r>
              <a:rPr lang="en-US" sz="2800" dirty="0" err="1" smtClean="0"/>
              <a:t>syncthreads</a:t>
            </a:r>
            <a:r>
              <a:rPr lang="en-US" sz="2800" dirty="0" smtClean="0"/>
              <a:t>();          // barrier among all threads in a block</a:t>
            </a:r>
          </a:p>
          <a:p>
            <a:pPr>
              <a:buNone/>
            </a:pPr>
            <a:r>
              <a:rPr lang="en-US" sz="2800" dirty="0" smtClean="0"/>
              <a:t>    for (</a:t>
            </a:r>
            <a:r>
              <a:rPr lang="en-US" sz="2800" dirty="0" err="1" smtClean="0"/>
              <a:t>int</a:t>
            </a:r>
            <a:r>
              <a:rPr lang="en-US" sz="2800" dirty="0" smtClean="0"/>
              <a:t> k = </a:t>
            </a:r>
            <a:r>
              <a:rPr lang="en-US" sz="2800" dirty="0" err="1" smtClean="0"/>
              <a:t>ks</a:t>
            </a:r>
            <a:r>
              <a:rPr lang="en-US" sz="2800" dirty="0" smtClean="0"/>
              <a:t>; k&lt; </a:t>
            </a:r>
            <a:r>
              <a:rPr lang="en-US" sz="2800" dirty="0" err="1" smtClean="0"/>
              <a:t>ks+BLOCKINGSIZE</a:t>
            </a:r>
            <a:r>
              <a:rPr lang="en-US" sz="2800" dirty="0" smtClean="0"/>
              <a:t>; k++) sum += a[</a:t>
            </a:r>
            <a:r>
              <a:rPr lang="en-US" sz="2800" dirty="0" err="1" smtClean="0"/>
              <a:t>i+N</a:t>
            </a:r>
            <a:r>
              <a:rPr lang="en-US" sz="2800" dirty="0" smtClean="0"/>
              <a:t>*k] * </a:t>
            </a:r>
            <a:r>
              <a:rPr lang="en-US" sz="2800" dirty="0" err="1" smtClean="0"/>
              <a:t>cb</a:t>
            </a:r>
            <a:r>
              <a:rPr lang="en-US" sz="2800" dirty="0" smtClean="0"/>
              <a:t>[k-</a:t>
            </a:r>
            <a:r>
              <a:rPr lang="en-US" sz="2800" dirty="0" err="1" smtClean="0"/>
              <a:t>ks</a:t>
            </a:r>
            <a:r>
              <a:rPr lang="en-US" sz="2800" dirty="0" smtClean="0"/>
              <a:t>];</a:t>
            </a:r>
          </a:p>
          <a:p>
            <a:pPr>
              <a:buNone/>
            </a:pPr>
            <a:r>
              <a:rPr lang="en-US" sz="2800" dirty="0" smtClean="0"/>
              <a:t>    __</a:t>
            </a:r>
            <a:r>
              <a:rPr lang="en-US" sz="2800" dirty="0" err="1" smtClean="0"/>
              <a:t>syncthreads</a:t>
            </a:r>
            <a:r>
              <a:rPr lang="en-US" sz="2800" dirty="0" smtClean="0"/>
              <a:t>();          // barrier among all threads in a block</a:t>
            </a:r>
          </a:p>
          <a:p>
            <a:pPr>
              <a:buNone/>
            </a:pPr>
            <a:r>
              <a:rPr lang="en-US" sz="2800" dirty="0" smtClean="0"/>
              <a:t>  } </a:t>
            </a:r>
          </a:p>
          <a:p>
            <a:pPr>
              <a:buNone/>
            </a:pPr>
            <a:r>
              <a:rPr lang="en-US" sz="2800" dirty="0" smtClean="0"/>
              <a:t>  c [</a:t>
            </a:r>
            <a:r>
              <a:rPr lang="en-US" sz="2800" dirty="0" err="1" smtClean="0"/>
              <a:t>i+N</a:t>
            </a:r>
            <a:r>
              <a:rPr lang="en-US" sz="2800" dirty="0" smtClean="0"/>
              <a:t>*j] = sum;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See mm2.cu</a:t>
            </a:r>
          </a:p>
        </p:txBody>
      </p:sp>
    </p:spTree>
    <p:extLst>
      <p:ext uri="{BB962C8B-B14F-4D97-AF65-F5344CB8AC3E}">
        <p14:creationId xmlns:p14="http://schemas.microsoft.com/office/powerpoint/2010/main" xmlns="" val="3839484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schemes to improve MM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multiple points in each threads</a:t>
            </a:r>
          </a:p>
          <a:p>
            <a:pPr lvl="1"/>
            <a:r>
              <a:rPr lang="en-US" dirty="0" smtClean="0"/>
              <a:t>See mm3.cu</a:t>
            </a:r>
          </a:p>
          <a:p>
            <a:r>
              <a:rPr lang="en-US" dirty="0" smtClean="0"/>
              <a:t>Using 2D block and 2D grid.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information about __</a:t>
            </a:r>
            <a:r>
              <a:rPr lang="en-US" dirty="0" err="1" smtClean="0"/>
              <a:t>syncthreads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 lang="en-US" dirty="0" smtClean="0"/>
              <a:t>All threads must reach the barrier before any thread can move on.</a:t>
            </a:r>
          </a:p>
          <a:p>
            <a:pPr lvl="1"/>
            <a:r>
              <a:rPr lang="en-US" dirty="0" smtClean="0"/>
              <a:t>Threads arrives early must wait</a:t>
            </a:r>
          </a:p>
          <a:p>
            <a:r>
              <a:rPr lang="en-US" dirty="0" smtClean="0"/>
              <a:t>__</a:t>
            </a:r>
            <a:r>
              <a:rPr lang="en-US" dirty="0" err="1" smtClean="0"/>
              <a:t>syncthreads</a:t>
            </a:r>
            <a:r>
              <a:rPr lang="en-US" dirty="0" smtClean="0"/>
              <a:t>() is kernel only.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828800"/>
            <a:ext cx="3101770" cy="362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information about __</a:t>
            </a:r>
            <a:r>
              <a:rPr lang="en-US" dirty="0" err="1" smtClean="0"/>
              <a:t>syncthreads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29000" cy="4525963"/>
          </a:xfrm>
        </p:spPr>
        <p:txBody>
          <a:bodyPr/>
          <a:lstStyle/>
          <a:p>
            <a:r>
              <a:rPr lang="en-US" dirty="0" smtClean="0"/>
              <a:t>Only synchronize within a block.</a:t>
            </a:r>
          </a:p>
          <a:p>
            <a:r>
              <a:rPr lang="en-US" dirty="0" smtClean="0"/>
              <a:t>Barriers in different blocks are independent.</a:t>
            </a:r>
          </a:p>
        </p:txBody>
      </p: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4191000" y="1676400"/>
            <a:ext cx="1905000" cy="4191000"/>
            <a:chOff x="3516312" y="1951037"/>
            <a:chExt cx="1905000" cy="4191000"/>
          </a:xfrm>
        </p:grpSpPr>
        <p:sp>
          <p:nvSpPr>
            <p:cNvPr id="6" name="Rectangle 22"/>
            <p:cNvSpPr>
              <a:spLocks noChangeArrowheads="1"/>
            </p:cNvSpPr>
            <p:nvPr/>
          </p:nvSpPr>
          <p:spPr bwMode="auto">
            <a:xfrm>
              <a:off x="3516312" y="2408237"/>
              <a:ext cx="1905000" cy="3733800"/>
            </a:xfrm>
            <a:prstGeom prst="rect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hangingPunct="0">
                <a:lnSpc>
                  <a:spcPct val="87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endParaRPr lang="en-US"/>
            </a:p>
          </p:txBody>
        </p:sp>
        <p:cxnSp>
          <p:nvCxnSpPr>
            <p:cNvPr id="7" name="Straight Arrow Connector 23"/>
            <p:cNvCxnSpPr>
              <a:cxnSpLocks noChangeShapeType="1"/>
            </p:cNvCxnSpPr>
            <p:nvPr/>
          </p:nvCxnSpPr>
          <p:spPr bwMode="auto">
            <a:xfrm rot="5400000">
              <a:off x="2830512" y="3398837"/>
              <a:ext cx="1676400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8" name="Straight Arrow Connector 24"/>
            <p:cNvCxnSpPr>
              <a:cxnSpLocks noChangeShapeType="1"/>
            </p:cNvCxnSpPr>
            <p:nvPr/>
          </p:nvCxnSpPr>
          <p:spPr bwMode="auto">
            <a:xfrm rot="5400000">
              <a:off x="4278312" y="3398837"/>
              <a:ext cx="1676400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9" name="Straight Arrow Connector 25"/>
            <p:cNvCxnSpPr>
              <a:cxnSpLocks noChangeShapeType="1"/>
            </p:cNvCxnSpPr>
            <p:nvPr/>
          </p:nvCxnSpPr>
          <p:spPr bwMode="auto">
            <a:xfrm rot="5400000">
              <a:off x="4430712" y="3398837"/>
              <a:ext cx="1676400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0" name="Straight Connector 26"/>
            <p:cNvCxnSpPr>
              <a:cxnSpLocks noChangeShapeType="1"/>
            </p:cNvCxnSpPr>
            <p:nvPr/>
          </p:nvCxnSpPr>
          <p:spPr bwMode="auto">
            <a:xfrm>
              <a:off x="3897312" y="3170237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sp>
          <p:nvSpPr>
            <p:cNvPr id="11" name="TextBox 27"/>
            <p:cNvSpPr txBox="1">
              <a:spLocks noChangeArrowheads="1"/>
            </p:cNvSpPr>
            <p:nvPr/>
          </p:nvSpPr>
          <p:spPr bwMode="auto">
            <a:xfrm>
              <a:off x="3516312" y="4389437"/>
              <a:ext cx="1905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Barrier</a:t>
              </a:r>
            </a:p>
          </p:txBody>
        </p:sp>
        <p:cxnSp>
          <p:nvCxnSpPr>
            <p:cNvPr id="12" name="Straight Connector 28"/>
            <p:cNvCxnSpPr>
              <a:cxnSpLocks noChangeShapeType="1"/>
            </p:cNvCxnSpPr>
            <p:nvPr/>
          </p:nvCxnSpPr>
          <p:spPr bwMode="auto">
            <a:xfrm>
              <a:off x="3592512" y="4313237"/>
              <a:ext cx="1676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3" name="TextBox 29"/>
            <p:cNvSpPr txBox="1">
              <a:spLocks noChangeArrowheads="1"/>
            </p:cNvSpPr>
            <p:nvPr/>
          </p:nvSpPr>
          <p:spPr bwMode="auto">
            <a:xfrm>
              <a:off x="3845754" y="1951037"/>
              <a:ext cx="119455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</a:rPr>
                <a:t>Block 0</a:t>
              </a:r>
            </a:p>
          </p:txBody>
        </p:sp>
        <p:cxnSp>
          <p:nvCxnSpPr>
            <p:cNvPr id="14" name="Straight Arrow Connector 40"/>
            <p:cNvCxnSpPr>
              <a:cxnSpLocks noChangeShapeType="1"/>
            </p:cNvCxnSpPr>
            <p:nvPr/>
          </p:nvCxnSpPr>
          <p:spPr bwMode="auto">
            <a:xfrm rot="5400000">
              <a:off x="3098006" y="5341937"/>
              <a:ext cx="1142206" cy="794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5" name="Straight Arrow Connector 41"/>
            <p:cNvCxnSpPr>
              <a:cxnSpLocks noChangeShapeType="1"/>
            </p:cNvCxnSpPr>
            <p:nvPr/>
          </p:nvCxnSpPr>
          <p:spPr bwMode="auto">
            <a:xfrm rot="5400000">
              <a:off x="4507706" y="5380037"/>
              <a:ext cx="1218406" cy="794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6" name="Straight Arrow Connector 42"/>
            <p:cNvCxnSpPr>
              <a:cxnSpLocks noChangeShapeType="1"/>
            </p:cNvCxnSpPr>
            <p:nvPr/>
          </p:nvCxnSpPr>
          <p:spPr bwMode="auto">
            <a:xfrm rot="5400000">
              <a:off x="4660106" y="5380037"/>
              <a:ext cx="1218406" cy="794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7" name="Straight Connector 43"/>
            <p:cNvCxnSpPr>
              <a:cxnSpLocks noChangeShapeType="1"/>
            </p:cNvCxnSpPr>
            <p:nvPr/>
          </p:nvCxnSpPr>
          <p:spPr bwMode="auto">
            <a:xfrm>
              <a:off x="3897312" y="5380037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sp>
          <p:nvSpPr>
            <p:cNvPr id="18" name="TextBox 47"/>
            <p:cNvSpPr txBox="1">
              <a:spLocks noChangeArrowheads="1"/>
            </p:cNvSpPr>
            <p:nvPr/>
          </p:nvSpPr>
          <p:spPr bwMode="auto">
            <a:xfrm>
              <a:off x="3897312" y="4922837"/>
              <a:ext cx="110799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Continue</a:t>
              </a:r>
            </a:p>
          </p:txBody>
        </p:sp>
      </p:grpSp>
      <p:grpSp>
        <p:nvGrpSpPr>
          <p:cNvPr id="19" name="Group 63"/>
          <p:cNvGrpSpPr>
            <a:grpSpLocks/>
          </p:cNvGrpSpPr>
          <p:nvPr/>
        </p:nvGrpSpPr>
        <p:grpSpPr bwMode="auto">
          <a:xfrm>
            <a:off x="6629400" y="1676400"/>
            <a:ext cx="1905000" cy="4191000"/>
            <a:chOff x="3516312" y="1951037"/>
            <a:chExt cx="1905000" cy="4191000"/>
          </a:xfrm>
        </p:grpSpPr>
        <p:sp>
          <p:nvSpPr>
            <p:cNvPr id="20" name="Rectangle 64"/>
            <p:cNvSpPr>
              <a:spLocks noChangeArrowheads="1"/>
            </p:cNvSpPr>
            <p:nvPr/>
          </p:nvSpPr>
          <p:spPr bwMode="auto">
            <a:xfrm>
              <a:off x="3516312" y="2408237"/>
              <a:ext cx="1905000" cy="3733800"/>
            </a:xfrm>
            <a:prstGeom prst="rect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hangingPunct="0">
                <a:lnSpc>
                  <a:spcPct val="87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endParaRPr lang="en-US"/>
            </a:p>
          </p:txBody>
        </p:sp>
        <p:cxnSp>
          <p:nvCxnSpPr>
            <p:cNvPr id="21" name="Straight Arrow Connector 65"/>
            <p:cNvCxnSpPr>
              <a:cxnSpLocks noChangeShapeType="1"/>
            </p:cNvCxnSpPr>
            <p:nvPr/>
          </p:nvCxnSpPr>
          <p:spPr bwMode="auto">
            <a:xfrm rot="5400000">
              <a:off x="2830512" y="3398837"/>
              <a:ext cx="1676400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2" name="Straight Arrow Connector 66"/>
            <p:cNvCxnSpPr>
              <a:cxnSpLocks noChangeShapeType="1"/>
            </p:cNvCxnSpPr>
            <p:nvPr/>
          </p:nvCxnSpPr>
          <p:spPr bwMode="auto">
            <a:xfrm rot="5400000">
              <a:off x="4278312" y="3398837"/>
              <a:ext cx="1676400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3" name="Straight Arrow Connector 67"/>
            <p:cNvCxnSpPr>
              <a:cxnSpLocks noChangeShapeType="1"/>
            </p:cNvCxnSpPr>
            <p:nvPr/>
          </p:nvCxnSpPr>
          <p:spPr bwMode="auto">
            <a:xfrm rot="5400000">
              <a:off x="4430712" y="3398837"/>
              <a:ext cx="1676400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4" name="Straight Connector 68"/>
            <p:cNvCxnSpPr>
              <a:cxnSpLocks noChangeShapeType="1"/>
            </p:cNvCxnSpPr>
            <p:nvPr/>
          </p:nvCxnSpPr>
          <p:spPr bwMode="auto">
            <a:xfrm>
              <a:off x="3897312" y="3170237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sp>
          <p:nvSpPr>
            <p:cNvPr id="25" name="TextBox 69"/>
            <p:cNvSpPr txBox="1">
              <a:spLocks noChangeArrowheads="1"/>
            </p:cNvSpPr>
            <p:nvPr/>
          </p:nvSpPr>
          <p:spPr bwMode="auto">
            <a:xfrm>
              <a:off x="3516312" y="4389437"/>
              <a:ext cx="1905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Barrier</a:t>
              </a:r>
            </a:p>
          </p:txBody>
        </p:sp>
        <p:cxnSp>
          <p:nvCxnSpPr>
            <p:cNvPr id="26" name="Straight Connector 70"/>
            <p:cNvCxnSpPr>
              <a:cxnSpLocks noChangeShapeType="1"/>
            </p:cNvCxnSpPr>
            <p:nvPr/>
          </p:nvCxnSpPr>
          <p:spPr bwMode="auto">
            <a:xfrm>
              <a:off x="3592512" y="4313237"/>
              <a:ext cx="1676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" name="TextBox 71"/>
            <p:cNvSpPr txBox="1">
              <a:spLocks noChangeArrowheads="1"/>
            </p:cNvSpPr>
            <p:nvPr/>
          </p:nvSpPr>
          <p:spPr bwMode="auto">
            <a:xfrm>
              <a:off x="3744912" y="1951037"/>
              <a:ext cx="14686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Block n-1</a:t>
              </a:r>
            </a:p>
          </p:txBody>
        </p:sp>
        <p:cxnSp>
          <p:nvCxnSpPr>
            <p:cNvPr id="28" name="Straight Arrow Connector 72"/>
            <p:cNvCxnSpPr>
              <a:cxnSpLocks noChangeShapeType="1"/>
            </p:cNvCxnSpPr>
            <p:nvPr/>
          </p:nvCxnSpPr>
          <p:spPr bwMode="auto">
            <a:xfrm rot="5400000">
              <a:off x="3098006" y="5341937"/>
              <a:ext cx="1142206" cy="794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9" name="Straight Arrow Connector 73"/>
            <p:cNvCxnSpPr>
              <a:cxnSpLocks noChangeShapeType="1"/>
            </p:cNvCxnSpPr>
            <p:nvPr/>
          </p:nvCxnSpPr>
          <p:spPr bwMode="auto">
            <a:xfrm rot="5400000">
              <a:off x="4507706" y="5380037"/>
              <a:ext cx="1218406" cy="794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0" name="Straight Arrow Connector 74"/>
            <p:cNvCxnSpPr>
              <a:cxnSpLocks noChangeShapeType="1"/>
            </p:cNvCxnSpPr>
            <p:nvPr/>
          </p:nvCxnSpPr>
          <p:spPr bwMode="auto">
            <a:xfrm rot="5400000">
              <a:off x="4660106" y="5380037"/>
              <a:ext cx="1218406" cy="794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1" name="Straight Connector 75"/>
            <p:cNvCxnSpPr>
              <a:cxnSpLocks noChangeShapeType="1"/>
            </p:cNvCxnSpPr>
            <p:nvPr/>
          </p:nvCxnSpPr>
          <p:spPr bwMode="auto">
            <a:xfrm>
              <a:off x="3897312" y="5380037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sp>
          <p:nvSpPr>
            <p:cNvPr id="32" name="TextBox 76"/>
            <p:cNvSpPr txBox="1">
              <a:spLocks noChangeArrowheads="1"/>
            </p:cNvSpPr>
            <p:nvPr/>
          </p:nvSpPr>
          <p:spPr bwMode="auto">
            <a:xfrm>
              <a:off x="3897312" y="4922837"/>
              <a:ext cx="110799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Continue</a:t>
              </a:r>
            </a:p>
          </p:txBody>
        </p:sp>
      </p:grpSp>
      <p:cxnSp>
        <p:nvCxnSpPr>
          <p:cNvPr id="34" name="Straight Arrow Connector 35"/>
          <p:cNvCxnSpPr>
            <a:cxnSpLocks noChangeShapeType="1"/>
          </p:cNvCxnSpPr>
          <p:nvPr/>
        </p:nvCxnSpPr>
        <p:spPr bwMode="auto">
          <a:xfrm rot="16200000" flipV="1">
            <a:off x="5295900" y="4838700"/>
            <a:ext cx="1981200" cy="6858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35" name="Straight Arrow Connector 38"/>
          <p:cNvCxnSpPr>
            <a:cxnSpLocks noChangeShapeType="1"/>
            <a:stCxn id="36" idx="0"/>
          </p:cNvCxnSpPr>
          <p:nvPr/>
        </p:nvCxnSpPr>
        <p:spPr bwMode="auto">
          <a:xfrm rot="5400000" flipH="1" flipV="1">
            <a:off x="6130925" y="4911725"/>
            <a:ext cx="1981200" cy="53975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36" name="TextBox 42"/>
          <p:cNvSpPr txBox="1">
            <a:spLocks noChangeArrowheads="1"/>
          </p:cNvSpPr>
          <p:nvPr/>
        </p:nvSpPr>
        <p:spPr bwMode="auto">
          <a:xfrm>
            <a:off x="5867400" y="6172200"/>
            <a:ext cx="19669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Separate barriers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information about __</a:t>
            </a:r>
            <a:r>
              <a:rPr lang="en-US" dirty="0" err="1" smtClean="0"/>
              <a:t>syncthreads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43800" cy="4525963"/>
          </a:xfrm>
        </p:spPr>
        <p:txBody>
          <a:bodyPr/>
          <a:lstStyle/>
          <a:p>
            <a:r>
              <a:rPr lang="en-US" dirty="0" smtClean="0"/>
              <a:t>CUDA requires threads to synchronize using the exact the same __</a:t>
            </a:r>
            <a:r>
              <a:rPr lang="en-US" dirty="0" err="1" smtClean="0"/>
              <a:t>syncthreads</a:t>
            </a:r>
            <a:r>
              <a:rPr lang="en-US" dirty="0" smtClean="0"/>
              <a:t>() calls. Cannot do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  <a:p>
            <a:pPr lvl="2" hangingPunct="0"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if ... __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syncthreads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()</a:t>
            </a:r>
          </a:p>
          <a:p>
            <a:pPr lvl="2" hangingPunct="0"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else … __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syncthreads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()</a:t>
            </a:r>
          </a:p>
          <a:p>
            <a:pPr lvl="2" hangingPunct="0"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endParaRPr lang="en-US" b="1" dirty="0" smtClean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  <a:p>
            <a:r>
              <a:rPr lang="en-US" dirty="0" smtClean="0"/>
              <a:t>What if we want synchronize among all threads?</a:t>
            </a:r>
          </a:p>
          <a:p>
            <a:pPr lvl="1"/>
            <a:r>
              <a:rPr lang="en-US" dirty="0" smtClean="0"/>
              <a:t>Make separate kernel invocations.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CUDA thread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27733"/>
            <a:ext cx="38862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hierarchy of threads</a:t>
            </a:r>
          </a:p>
          <a:p>
            <a:pPr lvl="1"/>
            <a:r>
              <a:rPr lang="en-US" dirty="0" smtClean="0"/>
              <a:t>Blocks of threads in 1, 2, or 3 dimensions.</a:t>
            </a:r>
          </a:p>
          <a:p>
            <a:pPr lvl="1"/>
            <a:r>
              <a:rPr lang="en-US" dirty="0" smtClean="0"/>
              <a:t>The collection of block is called a </a:t>
            </a:r>
            <a:r>
              <a:rPr lang="en-US" dirty="0" smtClean="0">
                <a:solidFill>
                  <a:srgbClr val="FF0000"/>
                </a:solidFill>
              </a:rPr>
              <a:t>grid. </a:t>
            </a:r>
            <a:r>
              <a:rPr lang="en-US" dirty="0" smtClean="0"/>
              <a:t>Grids can be 1D or 2D.</a:t>
            </a:r>
          </a:p>
          <a:p>
            <a:pPr lvl="1"/>
            <a:r>
              <a:rPr lang="en-US" dirty="0" smtClean="0"/>
              <a:t>The maximum number of threads inside each block, and the number of thread blocks in a grid is </a:t>
            </a:r>
            <a:r>
              <a:rPr lang="en-US" dirty="0" smtClean="0"/>
              <a:t>limited.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338809"/>
            <a:ext cx="4000500" cy="510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1137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Cuda</a:t>
            </a:r>
            <a:r>
              <a:rPr lang="en-US" dirty="0" smtClean="0"/>
              <a:t> thread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27733"/>
            <a:ext cx="38862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Threads and blocks have IDs</a:t>
            </a:r>
          </a:p>
          <a:p>
            <a:pPr lvl="1"/>
            <a:r>
              <a:rPr lang="en-US" dirty="0" smtClean="0"/>
              <a:t>So each thread can decide what data to work on.</a:t>
            </a:r>
          </a:p>
          <a:p>
            <a:r>
              <a:rPr lang="en-US" dirty="0" smtClean="0"/>
              <a:t>Block ID (</a:t>
            </a:r>
            <a:r>
              <a:rPr lang="en-US" dirty="0" err="1" smtClean="0">
                <a:solidFill>
                  <a:srgbClr val="C00000"/>
                </a:solidFill>
              </a:rPr>
              <a:t>blockIdx</a:t>
            </a:r>
            <a:r>
              <a:rPr lang="en-US" dirty="0" smtClean="0"/>
              <a:t>): 1D, 2D – ID within a grid</a:t>
            </a:r>
          </a:p>
          <a:p>
            <a:r>
              <a:rPr lang="en-US" dirty="0" smtClean="0"/>
              <a:t>Thread ID (</a:t>
            </a:r>
            <a:r>
              <a:rPr lang="en-US" dirty="0" err="1" smtClean="0">
                <a:solidFill>
                  <a:srgbClr val="C00000"/>
                </a:solidFill>
              </a:rPr>
              <a:t>threadIdx</a:t>
            </a:r>
            <a:r>
              <a:rPr lang="en-US" dirty="0" smtClean="0"/>
              <a:t>): 1D, 2D or 3D: ID within a block.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371600"/>
            <a:ext cx="3623483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8368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Device characteristics – hardware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NVIDIA defined “compute capabilities” 1.0, 1.1, … with limits and features</a:t>
            </a:r>
          </a:p>
          <a:p>
            <a:pPr lvl="1"/>
            <a:r>
              <a:rPr lang="en-US" dirty="0" smtClean="0"/>
              <a:t>Give the limits of threads per block, total number of blocks, etc.</a:t>
            </a:r>
          </a:p>
          <a:p>
            <a:r>
              <a:rPr lang="en-US" dirty="0" smtClean="0"/>
              <a:t>Compute capability 1.0</a:t>
            </a:r>
          </a:p>
          <a:p>
            <a:pPr lvl="1"/>
            <a:r>
              <a:rPr lang="en-US" dirty="0" smtClean="0"/>
              <a:t>Max number of threads per block = 512</a:t>
            </a:r>
          </a:p>
          <a:p>
            <a:pPr lvl="1"/>
            <a:r>
              <a:rPr lang="en-US" dirty="0" smtClean="0"/>
              <a:t>Max sizes of x- and y-dimension of thread block = 512</a:t>
            </a:r>
          </a:p>
          <a:p>
            <a:pPr lvl="1"/>
            <a:r>
              <a:rPr lang="en-US" dirty="0" smtClean="0"/>
              <a:t>Maximum size of each dimension of grid of thread blocks = 65535</a:t>
            </a:r>
          </a:p>
          <a:p>
            <a:pPr lvl="1"/>
            <a:r>
              <a:rPr lang="en-US" dirty="0" smtClean="0"/>
              <a:t>Currently compute capability 4.0.</a:t>
            </a:r>
          </a:p>
          <a:p>
            <a:pPr lvl="2"/>
            <a:r>
              <a:rPr lang="en-US" dirty="0" smtClean="0"/>
              <a:t>Can decide program parameters by querying the compute capability.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6391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75"/>
            <a:ext cx="8229600" cy="1143000"/>
          </a:xfrm>
        </p:spPr>
        <p:txBody>
          <a:bodyPr/>
          <a:lstStyle/>
          <a:p>
            <a:r>
              <a:rPr lang="en-US" dirty="0" smtClean="0"/>
              <a:t>Specifying Grid/Block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dirty="0" smtClean="0"/>
              <a:t>The programmer </a:t>
            </a:r>
            <a:r>
              <a:rPr lang="en-US" sz="2400" dirty="0"/>
              <a:t>n</a:t>
            </a:r>
            <a:r>
              <a:rPr lang="en-US" sz="2400" dirty="0" smtClean="0"/>
              <a:t>eed </a:t>
            </a:r>
            <a:r>
              <a:rPr lang="en-US" sz="2400" dirty="0"/>
              <a:t>to provide each kernel call </a:t>
            </a:r>
            <a:r>
              <a:rPr lang="en-US" sz="2400" dirty="0" smtClean="0"/>
              <a:t>with:</a:t>
            </a:r>
            <a:endParaRPr lang="en-US" sz="2400" dirty="0"/>
          </a:p>
          <a:p>
            <a:pPr lvl="1">
              <a:lnSpc>
                <a:spcPct val="100000"/>
              </a:lnSpc>
              <a:buSzPct val="100000"/>
              <a:buFont typeface="Arial" charset="0"/>
              <a:buChar char="•"/>
              <a:defRPr/>
            </a:pPr>
            <a:r>
              <a:rPr lang="en-US" sz="2400" dirty="0"/>
              <a:t>Number of blocks in each dimension</a:t>
            </a:r>
          </a:p>
          <a:p>
            <a:pPr lvl="1">
              <a:lnSpc>
                <a:spcPct val="100000"/>
              </a:lnSpc>
              <a:buSzPct val="100000"/>
              <a:buFont typeface="Arial" charset="0"/>
              <a:buChar char="•"/>
              <a:defRPr/>
            </a:pPr>
            <a:r>
              <a:rPr lang="en-US" sz="2400" dirty="0"/>
              <a:t>Threads per block in each </a:t>
            </a:r>
            <a:r>
              <a:rPr lang="en-US" sz="2400" dirty="0" smtClean="0"/>
              <a:t>dimension</a:t>
            </a:r>
            <a:endParaRPr lang="en-US" dirty="0"/>
          </a:p>
          <a:p>
            <a:pPr algn="ctr">
              <a:lnSpc>
                <a:spcPct val="100000"/>
              </a:lnSpc>
              <a:defRPr/>
            </a:pP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myKernel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&lt;&lt;&lt; B, T &gt;&gt;&gt;(arg1, … );</a:t>
            </a:r>
          </a:p>
          <a:p>
            <a:pPr>
              <a:lnSpc>
                <a:spcPct val="100000"/>
              </a:lnSpc>
              <a:defRPr/>
            </a:pPr>
            <a:endParaRPr lang="en-US" sz="2400" dirty="0"/>
          </a:p>
          <a:p>
            <a:pPr>
              <a:lnSpc>
                <a:spcPct val="100000"/>
              </a:lnSpc>
              <a:defRPr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 </a:t>
            </a:r>
            <a:r>
              <a:rPr lang="en-US" sz="2400" dirty="0"/>
              <a:t>– a structure that defines the number of blocks in </a:t>
            </a:r>
            <a:r>
              <a:rPr lang="en-US" sz="2400" dirty="0" smtClean="0"/>
              <a:t>the grid </a:t>
            </a:r>
            <a:r>
              <a:rPr lang="en-US" sz="2400" dirty="0"/>
              <a:t>in each dimension (1D or 2D</a:t>
            </a:r>
            <a:r>
              <a:rPr lang="en-US" sz="2400" dirty="0" smtClean="0"/>
              <a:t>).</a:t>
            </a:r>
            <a:endParaRPr lang="en-US" sz="2400" dirty="0"/>
          </a:p>
          <a:p>
            <a:pPr>
              <a:lnSpc>
                <a:spcPct val="100000"/>
              </a:lnSpc>
              <a:defRPr/>
            </a:pPr>
            <a:endParaRPr lang="en-US" sz="700" i="1" dirty="0"/>
          </a:p>
          <a:p>
            <a:pPr>
              <a:lnSpc>
                <a:spcPct val="100000"/>
              </a:lnSpc>
              <a:defRPr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sz="2400" dirty="0"/>
              <a:t> – a structure that defines the number of threads in a block in each dimension (1D, 2D, or 3D</a:t>
            </a:r>
            <a:r>
              <a:rPr lang="en-US" sz="2400" dirty="0" smtClean="0"/>
              <a:t>).</a:t>
            </a:r>
          </a:p>
          <a:p>
            <a:pPr>
              <a:lnSpc>
                <a:spcPct val="100000"/>
              </a:lnSpc>
              <a:defRPr/>
            </a:pPr>
            <a:r>
              <a:rPr lang="en-US" sz="2400" dirty="0" smtClean="0"/>
              <a:t>B and T are of type </a:t>
            </a:r>
            <a:r>
              <a:rPr lang="en-US" sz="2400" dirty="0" smtClean="0">
                <a:solidFill>
                  <a:srgbClr val="C00000"/>
                </a:solidFill>
              </a:rPr>
              <a:t>dim3 (uint3)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382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1-D grid and/or 1-D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57199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For </a:t>
            </a:r>
            <a:r>
              <a:rPr lang="en-US" dirty="0"/>
              <a:t>1-D structure, </a:t>
            </a:r>
            <a:r>
              <a:rPr lang="en-US" dirty="0" smtClean="0"/>
              <a:t>one can </a:t>
            </a:r>
            <a:r>
              <a:rPr lang="en-US" dirty="0"/>
              <a:t>use </a:t>
            </a:r>
            <a:r>
              <a:rPr lang="en-US" dirty="0" smtClean="0"/>
              <a:t>an </a:t>
            </a:r>
            <a:r>
              <a:rPr lang="en-US" dirty="0"/>
              <a:t>integer for </a:t>
            </a:r>
            <a:r>
              <a:rPr lang="en-US" dirty="0" smtClean="0"/>
              <a:t>each of B </a:t>
            </a:r>
            <a:r>
              <a:rPr lang="en-US" dirty="0"/>
              <a:t>and T in</a:t>
            </a:r>
            <a:r>
              <a:rPr lang="en-US" dirty="0" smtClean="0"/>
              <a:t>:</a:t>
            </a:r>
            <a:endParaRPr lang="en-US" dirty="0"/>
          </a:p>
          <a:p>
            <a:pPr algn="ctr">
              <a:lnSpc>
                <a:spcPct val="100000"/>
              </a:lnSpc>
              <a:defRPr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myKernel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&lt;&lt;&lt; B, T &gt;&gt;&gt;(arg1, …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 </a:t>
            </a:r>
            <a:r>
              <a:rPr lang="en-US" dirty="0"/>
              <a:t>– </a:t>
            </a:r>
            <a:r>
              <a:rPr lang="en-US" i="1" dirty="0"/>
              <a:t>An integer would define a 1D grid of that </a:t>
            </a:r>
            <a:r>
              <a:rPr lang="en-US" i="1" dirty="0" smtClean="0"/>
              <a:t>size</a:t>
            </a:r>
            <a:endParaRPr lang="en-US" i="1" dirty="0"/>
          </a:p>
          <a:p>
            <a:pPr>
              <a:lnSpc>
                <a:spcPct val="100000"/>
              </a:lnSpc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dirty="0"/>
              <a:t> –</a:t>
            </a:r>
            <a:r>
              <a:rPr lang="en-US" i="1" dirty="0"/>
              <a:t>An integer would define a 1D block of that </a:t>
            </a:r>
            <a:r>
              <a:rPr lang="en-US" i="1" dirty="0" smtClean="0"/>
              <a:t>size</a:t>
            </a:r>
            <a:endParaRPr lang="en-US" dirty="0"/>
          </a:p>
          <a:p>
            <a:pPr algn="ctr">
              <a:lnSpc>
                <a:spcPct val="100000"/>
              </a:lnSpc>
              <a:defRPr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myKernel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&lt;&lt;&lt; 1, 100 &gt;&gt;&gt;(arg1, …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 algn="ctr">
              <a:lnSpc>
                <a:spcPct val="100000"/>
              </a:lnSpc>
              <a:defRPr/>
            </a:pP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/>
              <a:t>Grids can be 2D and blocks can be 2D or 3D</a:t>
            </a:r>
          </a:p>
          <a:p>
            <a:pPr lvl="1"/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dim3</a:t>
            </a:r>
            <a:r>
              <a:rPr lang="en-US" dirty="0" smtClean="0"/>
              <a:t> {x; y; z;} </a:t>
            </a:r>
            <a:r>
              <a:rPr lang="en-US" dirty="0" err="1" smtClean="0"/>
              <a:t>threadIdx</a:t>
            </a:r>
            <a:r>
              <a:rPr lang="en-US" dirty="0" smtClean="0"/>
              <a:t>, </a:t>
            </a:r>
            <a:r>
              <a:rPr lang="en-US" dirty="0" err="1" smtClean="0"/>
              <a:t>blockIdx</a:t>
            </a:r>
            <a:r>
              <a:rPr lang="en-US" dirty="0" smtClean="0"/>
              <a:t>;</a:t>
            </a:r>
          </a:p>
          <a:p>
            <a:r>
              <a:rPr lang="en-US" dirty="0" smtClean="0"/>
              <a:t>Grid/block size</a:t>
            </a:r>
          </a:p>
          <a:p>
            <a:pPr lvl="1"/>
            <a:r>
              <a:rPr lang="en-US" dirty="0" smtClean="0"/>
              <a:t>Dim3 </a:t>
            </a:r>
            <a:r>
              <a:rPr lang="en-US" dirty="0" err="1" smtClean="0"/>
              <a:t>gridDim</a:t>
            </a:r>
            <a:r>
              <a:rPr lang="en-US" dirty="0" smtClean="0"/>
              <a:t>; size of grid dimension x, y (z not used)</a:t>
            </a:r>
          </a:p>
          <a:p>
            <a:pPr lvl="1"/>
            <a:r>
              <a:rPr lang="en-US" dirty="0" smtClean="0"/>
              <a:t>Dim3 </a:t>
            </a:r>
            <a:r>
              <a:rPr lang="en-US" dirty="0" err="1" smtClean="0"/>
              <a:t>blockDim</a:t>
            </a:r>
            <a:r>
              <a:rPr lang="en-US" dirty="0" smtClean="0"/>
              <a:t>;  - size of grid dimension,</a:t>
            </a:r>
          </a:p>
          <a:p>
            <a:pPr>
              <a:lnSpc>
                <a:spcPct val="100000"/>
              </a:lnSpc>
              <a:defRPr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defRPr/>
            </a:pPr>
            <a:endParaRPr lang="en-US" b="1" i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3555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global 1-D thread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z="4100" dirty="0" smtClean="0"/>
              <a:t>dim3</a:t>
            </a:r>
          </a:p>
          <a:p>
            <a:pPr>
              <a:defRPr/>
            </a:pPr>
            <a:r>
              <a:rPr lang="en-US" b="1" dirty="0" err="1" smtClean="0">
                <a:solidFill>
                  <a:srgbClr val="FF0000"/>
                </a:solidFill>
              </a:rPr>
              <a:t>threadIdx.x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 </a:t>
            </a:r>
            <a:r>
              <a:rPr lang="en-US" dirty="0"/>
              <a:t>-- “thread index” within block in “x” dimension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 err="1" smtClean="0">
                <a:solidFill>
                  <a:srgbClr val="FF0000"/>
                </a:solidFill>
              </a:rPr>
              <a:t>blockIdx.x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 </a:t>
            </a:r>
            <a:r>
              <a:rPr lang="en-US" dirty="0"/>
              <a:t>-- “block index” within grid in “x” dimension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 err="1" smtClean="0">
                <a:solidFill>
                  <a:srgbClr val="FF0000"/>
                </a:solidFill>
              </a:rPr>
              <a:t>blockDim.x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 </a:t>
            </a:r>
            <a:r>
              <a:rPr lang="en-US" dirty="0"/>
              <a:t>-- “block dimension” in “x” </a:t>
            </a:r>
            <a:r>
              <a:rPr lang="en-US" dirty="0" smtClean="0"/>
              <a:t>dimension </a:t>
            </a:r>
            <a:r>
              <a:rPr lang="en-US" sz="2800" dirty="0" smtClean="0"/>
              <a:t>(i.e</a:t>
            </a:r>
            <a:r>
              <a:rPr lang="en-US" sz="2800" dirty="0"/>
              <a:t>. number of </a:t>
            </a:r>
            <a:r>
              <a:rPr lang="en-US" sz="2800" dirty="0" smtClean="0"/>
              <a:t>threads in </a:t>
            </a:r>
            <a:r>
              <a:rPr lang="en-US" sz="2800" dirty="0"/>
              <a:t>a block in the x dimension)</a:t>
            </a: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/>
              <a:t>Full global thread ID in x dimension can be  computed by: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	x =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blockIdx.x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*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blockDim.x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+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threadIdx.x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dirty="0" smtClean="0"/>
              <a:t>how to fix vecadd.cu to make it work for larger vectors? See vecadd1.cu. What is the right number of threads </a:t>
            </a:r>
            <a:r>
              <a:rPr lang="en-US" smtClean="0"/>
              <a:t>per block?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5157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2429</TotalTime>
  <Words>2713</Words>
  <Application>Microsoft Office PowerPoint</Application>
  <PresentationFormat>On-screen Show (4:3)</PresentationFormat>
  <Paragraphs>421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CUDA programming (continue) </vt:lpstr>
      <vt:lpstr>Topics</vt:lpstr>
      <vt:lpstr>CUDA C extensions</vt:lpstr>
      <vt:lpstr>CUDA thread organization</vt:lpstr>
      <vt:lpstr>Cuda thread organization</vt:lpstr>
      <vt:lpstr>Device characteristics – hardware limitations</vt:lpstr>
      <vt:lpstr>Specifying Grid/Block structure</vt:lpstr>
      <vt:lpstr>1-D grid and/or 1-D blocks</vt:lpstr>
      <vt:lpstr>Compute global 1-D thread ID</vt:lpstr>
      <vt:lpstr>Compute global 1-D thread ID</vt:lpstr>
      <vt:lpstr>1D grid/block examples</vt:lpstr>
      <vt:lpstr>Higher dimensional grids/blocks</vt:lpstr>
      <vt:lpstr>2D grid/blocks</vt:lpstr>
      <vt:lpstr>2-D grids and 2-D blocks</vt:lpstr>
      <vt:lpstr>Flatten 2 dimension array into linear memory</vt:lpstr>
      <vt:lpstr>Slide 16</vt:lpstr>
      <vt:lpstr>2D grid/block example: matrix addition</vt:lpstr>
      <vt:lpstr>Impact of the sizes of threads/block</vt:lpstr>
      <vt:lpstr>CUDA extension to declare kernel routines</vt:lpstr>
      <vt:lpstr>Routine for device</vt:lpstr>
      <vt:lpstr>Example for 2D grid/blocks</vt:lpstr>
      <vt:lpstr>First cut</vt:lpstr>
      <vt:lpstr>Another try</vt:lpstr>
      <vt:lpstr>Second try</vt:lpstr>
      <vt:lpstr>Slide 25</vt:lpstr>
      <vt:lpstr>CPU and GPU memory</vt:lpstr>
      <vt:lpstr>CUDA memory hierarchy</vt:lpstr>
      <vt:lpstr>CUDA memory allocation</vt:lpstr>
      <vt:lpstr>An example</vt:lpstr>
      <vt:lpstr>MM with shared memory</vt:lpstr>
      <vt:lpstr>MM with shared memory</vt:lpstr>
      <vt:lpstr>MM with shared memory</vt:lpstr>
      <vt:lpstr>MM with shared memory</vt:lpstr>
      <vt:lpstr>MM with shared memory</vt:lpstr>
      <vt:lpstr>More schemes to improve MM performance</vt:lpstr>
      <vt:lpstr>More information about __syncthreads()</vt:lpstr>
      <vt:lpstr>More information about __syncthreads()</vt:lpstr>
      <vt:lpstr>More information about __syncthreads()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Programming on a GPU</dc:title>
  <dc:creator>Surfing</dc:creator>
  <cp:lastModifiedBy>surfing</cp:lastModifiedBy>
  <cp:revision>71</cp:revision>
  <dcterms:created xsi:type="dcterms:W3CDTF">2011-10-19T01:43:31Z</dcterms:created>
  <dcterms:modified xsi:type="dcterms:W3CDTF">2014-01-21T03:33:09Z</dcterms:modified>
</cp:coreProperties>
</file>