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GPU programming: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772400" cy="4267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Acknowledgement: the lecture materials are based on the materials in NVIDIA teaching center CUDA course materials, including materials from Wisconsin (</a:t>
            </a:r>
            <a:r>
              <a:rPr lang="en-US" dirty="0" err="1" smtClean="0">
                <a:solidFill>
                  <a:schemeClr val="tx1"/>
                </a:solidFill>
              </a:rPr>
              <a:t>Negrut</a:t>
            </a:r>
            <a:r>
              <a:rPr lang="en-US" dirty="0" smtClean="0">
                <a:solidFill>
                  <a:schemeClr val="tx1"/>
                </a:solidFill>
              </a:rPr>
              <a:t>), North Carolina Charlotte (</a:t>
            </a:r>
            <a:r>
              <a:rPr lang="en-US" dirty="0" err="1" smtClean="0">
                <a:solidFill>
                  <a:schemeClr val="tx1"/>
                </a:solidFill>
              </a:rPr>
              <a:t>Wikinson</a:t>
            </a:r>
            <a:r>
              <a:rPr lang="en-US" dirty="0" smtClean="0">
                <a:solidFill>
                  <a:schemeClr val="tx1"/>
                </a:solidFill>
              </a:rPr>
              <a:t>/Li) and NCSA (</a:t>
            </a:r>
            <a:r>
              <a:rPr lang="en-US" dirty="0" err="1" smtClean="0">
                <a:solidFill>
                  <a:schemeClr val="tx1"/>
                </a:solidFill>
              </a:rPr>
              <a:t>Kindratenko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kernel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&lt;&lt;&lt;…&gt;&gt;&gt;</a:t>
            </a:r>
            <a:r>
              <a:rPr lang="en-US" dirty="0" smtClean="0"/>
              <a:t> </a:t>
            </a:r>
            <a:r>
              <a:rPr lang="en-US" dirty="0"/>
              <a:t>syntax </a:t>
            </a:r>
            <a:r>
              <a:rPr lang="en-US" dirty="0" smtClean="0"/>
              <a:t>(addition </a:t>
            </a:r>
            <a:r>
              <a:rPr lang="en-US" dirty="0"/>
              <a:t>to </a:t>
            </a:r>
            <a:r>
              <a:rPr lang="en-US" dirty="0" smtClean="0"/>
              <a:t>C) </a:t>
            </a:r>
            <a:r>
              <a:rPr lang="en-US" dirty="0"/>
              <a:t>for kernel calls</a:t>
            </a:r>
            <a:r>
              <a:rPr lang="en-US" dirty="0" smtClean="0"/>
              <a:t>:</a:t>
            </a:r>
            <a:endParaRPr lang="en-US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&lt;&lt;&lt; n, m &gt;&gt;&gt;(arg1, …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&lt;&lt;&lt; … &gt;&gt;&gt; </a:t>
            </a:r>
            <a:r>
              <a:rPr lang="en-US" dirty="0"/>
              <a:t>contains thread organization for this particular kernel call in two parameters,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dirty="0" smtClean="0"/>
              <a:t>:</a:t>
            </a:r>
            <a:endParaRPr lang="en-US" dirty="0"/>
          </a:p>
          <a:p>
            <a:pPr lvl="1"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vecAdd&lt;&lt;&lt;1, N&gt;&gt;&gt;(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): 1 dimension block with N threads</a:t>
            </a:r>
          </a:p>
          <a:p>
            <a:pPr lvl="2">
              <a:defRPr/>
            </a:pP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Threads execute very efficiently on GPU: we can have fine-grain threads (a few statements)</a:t>
            </a:r>
          </a:p>
          <a:p>
            <a:pPr lvl="1">
              <a:defRPr/>
            </a:pPr>
            <a:r>
              <a:rPr lang="pt-BR" b="1" dirty="0" smtClean="0">
                <a:solidFill>
                  <a:schemeClr val="accent2">
                    <a:lumMod val="50000"/>
                  </a:schemeClr>
                </a:solidFill>
              </a:rPr>
              <a:t>More thread organization later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arg1</a:t>
            </a:r>
            <a:r>
              <a:rPr lang="en-US" dirty="0"/>
              <a:t>, … , -- arguments to routine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myKernel</a:t>
            </a:r>
            <a:r>
              <a:rPr lang="en-US" dirty="0"/>
              <a:t> typically pointers to device memory obtained previously from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cudaMallac</a:t>
            </a:r>
            <a:r>
              <a:rPr lang="en-US" dirty="0"/>
              <a:t>.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65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Transferring data from device (GPU) to host (CPU)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CUDA </a:t>
            </a:r>
            <a:r>
              <a:rPr lang="en-US" dirty="0"/>
              <a:t>routine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cudaMemcpy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 &amp;C,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dev_C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, size,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cudaMemcpyDeviceToHost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defRPr/>
            </a:pP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dev_C</a:t>
            </a:r>
            <a:r>
              <a:rPr lang="en-US" dirty="0" smtClean="0"/>
              <a:t> </a:t>
            </a:r>
            <a:r>
              <a:rPr lang="en-US" dirty="0"/>
              <a:t>is a pointer in device </a:t>
            </a:r>
            <a:r>
              <a:rPr lang="en-US" dirty="0" smtClean="0"/>
              <a:t>memory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US" dirty="0"/>
              <a:t> is a pointer in </a:t>
            </a:r>
            <a:r>
              <a:rPr lang="en-US" dirty="0" smtClean="0"/>
              <a:t>host memory.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985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Free memory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tabLst>
                <a:tab pos="231775" algn="l"/>
              </a:tabLst>
              <a:defRPr/>
            </a:pPr>
            <a:r>
              <a:rPr lang="en-US" dirty="0"/>
              <a:t>In “device” (GPU) -- Use CUDA </a:t>
            </a:r>
            <a:r>
              <a:rPr lang="en-US" dirty="0" err="1"/>
              <a:t>cudaFree</a:t>
            </a:r>
            <a:r>
              <a:rPr lang="en-US" dirty="0"/>
              <a:t> routine:</a:t>
            </a:r>
          </a:p>
          <a:p>
            <a:pPr>
              <a:lnSpc>
                <a:spcPct val="100000"/>
              </a:lnSpc>
              <a:tabLst>
                <a:tab pos="231775" algn="l"/>
              </a:tabLst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tabLst>
                <a:tab pos="231775" algn="l"/>
              </a:tabLst>
              <a:defRPr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cudaFree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dev_c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In (CPU) host (if CPU memory allocated with </a:t>
            </a:r>
            <a:r>
              <a:rPr lang="en-US" dirty="0" err="1"/>
              <a:t>malloc</a:t>
            </a:r>
            <a:r>
              <a:rPr lang="en-US" dirty="0"/>
              <a:t>) -- Use regular C free routine:</a:t>
            </a:r>
          </a:p>
          <a:p>
            <a:pPr>
              <a:lnSpc>
                <a:spcPct val="100000"/>
              </a:lnSpc>
              <a:defRPr/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a );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b );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free( c 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77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omplete CUDA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vecadd.cu</a:t>
            </a:r>
          </a:p>
          <a:p>
            <a:r>
              <a:rPr lang="en-US" dirty="0" smtClean="0"/>
              <a:t>Compare the speed of </a:t>
            </a:r>
            <a:r>
              <a:rPr lang="en-US" dirty="0" err="1" smtClean="0"/>
              <a:t>vecadd.c</a:t>
            </a:r>
            <a:r>
              <a:rPr lang="en-US" dirty="0" smtClean="0"/>
              <a:t> and vecadd.cu</a:t>
            </a:r>
          </a:p>
          <a:p>
            <a:r>
              <a:rPr lang="en-US" dirty="0" smtClean="0"/>
              <a:t>See also </a:t>
            </a:r>
            <a:r>
              <a:rPr lang="en-US" dirty="0" err="1" smtClean="0"/>
              <a:t>vec_complex.c</a:t>
            </a:r>
            <a:r>
              <a:rPr lang="en-US" dirty="0" smtClean="0"/>
              <a:t> and vec_complex.cu</a:t>
            </a:r>
          </a:p>
          <a:p>
            <a:r>
              <a:rPr lang="en-US" dirty="0" smtClean="0"/>
              <a:t>Compiling CUDA programs</a:t>
            </a:r>
          </a:p>
          <a:p>
            <a:pPr lvl="1"/>
            <a:r>
              <a:rPr lang="en-US" dirty="0" smtClean="0"/>
              <a:t>Use the gpu.cs.fsu.edu (gpu1, gpu2, gpu3)</a:t>
            </a:r>
          </a:p>
          <a:p>
            <a:pPr lvl="1"/>
            <a:r>
              <a:rPr lang="en-US" dirty="0" smtClean="0"/>
              <a:t>Naming convention .cu programs are CUDA programs</a:t>
            </a:r>
          </a:p>
          <a:p>
            <a:pPr lvl="1"/>
            <a:r>
              <a:rPr lang="en-US" dirty="0" smtClean="0"/>
              <a:t>NVIDIA CUDA compiler driver: </a:t>
            </a:r>
            <a:r>
              <a:rPr lang="en-US" dirty="0" err="1" smtClean="0"/>
              <a:t>nvcc</a:t>
            </a:r>
            <a:endParaRPr lang="en-US" dirty="0" smtClean="0"/>
          </a:p>
          <a:p>
            <a:pPr lvl="1"/>
            <a:r>
              <a:rPr lang="en-US" dirty="0" smtClean="0"/>
              <a:t>To compile vecadd.cu: </a:t>
            </a:r>
            <a:r>
              <a:rPr lang="en-US" dirty="0" err="1" smtClean="0"/>
              <a:t>nvcc</a:t>
            </a:r>
            <a:r>
              <a:rPr lang="en-US" dirty="0" smtClean="0"/>
              <a:t> –O3 vecadd.cu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33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ChangeArrowheads="1"/>
          </p:cNvSpPr>
          <p:nvPr/>
        </p:nvSpPr>
        <p:spPr bwMode="auto">
          <a:xfrm>
            <a:off x="7010400" y="3352800"/>
            <a:ext cx="14478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010525" y="6994525"/>
            <a:ext cx="1562100" cy="4095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>
              <a:buFont typeface="Wingdings" pitchFamily="2" charset="2"/>
              <a:buNone/>
            </a:pPr>
            <a:fld id="{31E147FB-26D2-4B31-9006-DAEAADE3B188}" type="slidenum">
              <a:rPr lang="en-GB" smtClean="0">
                <a:solidFill>
                  <a:srgbClr val="000000"/>
                </a:solidFill>
                <a:latin typeface="Times New Roman" pitchFamily="18" charset="0"/>
                <a:ea typeface="DejaVu Sans" pitchFamily="34" charset="0"/>
                <a:cs typeface="DejaVu Sans" pitchFamily="34" charset="0"/>
              </a:rPr>
              <a:pPr eaLnBrk="1">
                <a:buFont typeface="Wingdings" pitchFamily="2" charset="2"/>
                <a:buNone/>
              </a:pPr>
              <a:t>14</a:t>
            </a:fld>
            <a:endParaRPr lang="en-GB" smtClean="0">
              <a:solidFill>
                <a:srgbClr val="000000"/>
              </a:solidFill>
              <a:latin typeface="Times New Roman" pitchFamily="18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220913" y="655638"/>
            <a:ext cx="48339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4000" dirty="0">
                <a:solidFill>
                  <a:schemeClr val="tx1"/>
                </a:solidFill>
              </a:rPr>
              <a:t>Compilation process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800600" y="1828800"/>
            <a:ext cx="3200400" cy="914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800" y="4953000"/>
            <a:ext cx="2133600" cy="914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38600" y="3429000"/>
            <a:ext cx="1447800" cy="8382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rot="10800000" flipV="1">
            <a:off x="4800600" y="2743200"/>
            <a:ext cx="14097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0"/>
          <p:cNvCxnSpPr>
            <a:cxnSpLocks noChangeShapeType="1"/>
            <a:stCxn id="7" idx="2"/>
          </p:cNvCxnSpPr>
          <p:nvPr/>
        </p:nvCxnSpPr>
        <p:spPr bwMode="auto">
          <a:xfrm rot="16200000" flipH="1">
            <a:off x="5200650" y="3829050"/>
            <a:ext cx="685800" cy="1562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Arrow Connector 11"/>
          <p:cNvCxnSpPr>
            <a:cxnSpLocks noChangeShapeType="1"/>
          </p:cNvCxnSpPr>
          <p:nvPr/>
        </p:nvCxnSpPr>
        <p:spPr bwMode="auto">
          <a:xfrm>
            <a:off x="6477000" y="2743200"/>
            <a:ext cx="12192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Arrow Connector 15"/>
          <p:cNvCxnSpPr>
            <a:cxnSpLocks noChangeShapeType="1"/>
          </p:cNvCxnSpPr>
          <p:nvPr/>
        </p:nvCxnSpPr>
        <p:spPr bwMode="auto">
          <a:xfrm rot="5400000">
            <a:off x="6800850" y="3867150"/>
            <a:ext cx="685800" cy="14859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5943600" y="2133600"/>
            <a:ext cx="817562" cy="414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nvcc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22"/>
          <p:cNvSpPr txBox="1">
            <a:spLocks noChangeArrowheads="1"/>
          </p:cNvSpPr>
          <p:nvPr/>
        </p:nvSpPr>
        <p:spPr bwMode="auto">
          <a:xfrm>
            <a:off x="7391400" y="3581400"/>
            <a:ext cx="663575" cy="414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gcc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4267200" y="3657600"/>
            <a:ext cx="920750" cy="414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 err="1">
                <a:solidFill>
                  <a:schemeClr val="tx1"/>
                </a:solidFill>
              </a:rPr>
              <a:t>ptxas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Box 24"/>
          <p:cNvSpPr txBox="1">
            <a:spLocks noChangeArrowheads="1"/>
          </p:cNvSpPr>
          <p:nvPr/>
        </p:nvSpPr>
        <p:spPr bwMode="auto">
          <a:xfrm>
            <a:off x="620713" y="1722438"/>
            <a:ext cx="3276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nvcc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“wrapper” divides code into host and device parts.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Host </a:t>
            </a:r>
            <a:r>
              <a:rPr lang="en-US" sz="2000" dirty="0">
                <a:solidFill>
                  <a:schemeClr val="tx1"/>
                </a:solidFill>
              </a:rPr>
              <a:t>part  compiled by regular C compiler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Device </a:t>
            </a:r>
            <a:r>
              <a:rPr lang="en-US" sz="2000" dirty="0">
                <a:solidFill>
                  <a:schemeClr val="tx1"/>
                </a:solidFill>
              </a:rPr>
              <a:t>part compiled by NVIDIA “</a:t>
            </a:r>
            <a:r>
              <a:rPr lang="en-US" sz="2000" dirty="0" err="1">
                <a:solidFill>
                  <a:schemeClr val="tx1"/>
                </a:solidFill>
              </a:rPr>
              <a:t>ptxas</a:t>
            </a:r>
            <a:r>
              <a:rPr lang="en-US" sz="2000" dirty="0">
                <a:solidFill>
                  <a:schemeClr val="tx1"/>
                </a:solidFill>
              </a:rPr>
              <a:t>” assembler</a:t>
            </a: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eaLnBrk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Two </a:t>
            </a:r>
            <a:r>
              <a:rPr lang="en-US" sz="2000" dirty="0">
                <a:solidFill>
                  <a:schemeClr val="tx1"/>
                </a:solidFill>
              </a:rPr>
              <a:t>compiled parts combined into one executable</a:t>
            </a:r>
          </a:p>
        </p:txBody>
      </p:sp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5486400" y="5181600"/>
            <a:ext cx="1674812" cy="414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2400" dirty="0">
                <a:solidFill>
                  <a:schemeClr val="tx1"/>
                </a:solidFill>
              </a:rPr>
              <a:t>executable</a:t>
            </a:r>
          </a:p>
        </p:txBody>
      </p:sp>
      <p:cxnSp>
        <p:nvCxnSpPr>
          <p:cNvPr id="19" name="Straight Arrow Connector 29"/>
          <p:cNvCxnSpPr>
            <a:cxnSpLocks noChangeShapeType="1"/>
          </p:cNvCxnSpPr>
          <p:nvPr/>
        </p:nvCxnSpPr>
        <p:spPr bwMode="auto">
          <a:xfrm rot="5400000">
            <a:off x="6172994" y="1675606"/>
            <a:ext cx="3048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0" name="TextBox 39"/>
          <p:cNvSpPr txBox="1">
            <a:spLocks noChangeArrowheads="1"/>
          </p:cNvSpPr>
          <p:nvPr/>
        </p:nvSpPr>
        <p:spPr bwMode="auto">
          <a:xfrm>
            <a:off x="3429000" y="5943600"/>
            <a:ext cx="4876800" cy="735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algn="ctr" eaLnBrk="1"/>
            <a:r>
              <a:rPr lang="en-US" sz="2000" dirty="0">
                <a:solidFill>
                  <a:schemeClr val="tx1"/>
                </a:solidFill>
              </a:rPr>
              <a:t>Executable file a “fat” binary” with both host and device code</a:t>
            </a:r>
          </a:p>
        </p:txBody>
      </p:sp>
      <p:cxnSp>
        <p:nvCxnSpPr>
          <p:cNvPr id="21" name="Straight Arrow Connector 44"/>
          <p:cNvCxnSpPr>
            <a:cxnSpLocks noChangeShapeType="1"/>
          </p:cNvCxnSpPr>
          <p:nvPr/>
        </p:nvCxnSpPr>
        <p:spPr bwMode="auto">
          <a:xfrm>
            <a:off x="6324600" y="2743200"/>
            <a:ext cx="0" cy="2057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343267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CUDA is </a:t>
            </a:r>
            <a:r>
              <a:rPr lang="en-US" dirty="0" err="1" smtClean="0">
                <a:sym typeface="Wingdings" pitchFamily="2" charset="2"/>
              </a:rPr>
              <a:t>Nvidia’s</a:t>
            </a:r>
            <a:r>
              <a:rPr lang="en-US" dirty="0" smtClean="0">
                <a:sym typeface="Wingdings" pitchFamily="2" charset="2"/>
              </a:rPr>
              <a:t> scalable parallel programming model and a software environment for parallel computing</a:t>
            </a:r>
          </a:p>
          <a:p>
            <a:pPr lvl="1"/>
            <a:r>
              <a:rPr lang="en-US" dirty="0" err="1" smtClean="0"/>
              <a:t>Lanugage</a:t>
            </a:r>
            <a:r>
              <a:rPr lang="en-US" dirty="0" smtClean="0"/>
              <a:t>: CUDA C, minor extension to C/C++</a:t>
            </a:r>
          </a:p>
          <a:p>
            <a:pPr lvl="2"/>
            <a:r>
              <a:rPr lang="en-US" dirty="0" smtClean="0"/>
              <a:t>Let the programmer focus on parallel algorithms not parallel programming mechanisms.</a:t>
            </a:r>
          </a:p>
          <a:p>
            <a:pPr lvl="1"/>
            <a:r>
              <a:rPr lang="en-US" dirty="0" smtClean="0"/>
              <a:t>A heterogeneous serial-parallel programming model</a:t>
            </a:r>
          </a:p>
          <a:p>
            <a:pPr lvl="2"/>
            <a:r>
              <a:rPr lang="en-US" dirty="0" err="1" smtClean="0"/>
              <a:t>Desinged</a:t>
            </a:r>
            <a:r>
              <a:rPr lang="en-US" dirty="0" smtClean="0"/>
              <a:t> to program heterogeneous CPU+GPU systems</a:t>
            </a:r>
          </a:p>
          <a:p>
            <a:pPr lvl="3"/>
            <a:r>
              <a:rPr lang="en-US" dirty="0" smtClean="0"/>
              <a:t>CPU and GPU are separate devices with separate memory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0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programming with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Fork-join model: CUDA program = serial code + parallel </a:t>
            </a:r>
            <a:r>
              <a:rPr lang="en-US" dirty="0" smtClean="0">
                <a:solidFill>
                  <a:srgbClr val="FF0000"/>
                </a:solidFill>
              </a:rPr>
              <a:t>kernels</a:t>
            </a:r>
            <a:r>
              <a:rPr lang="en-US" dirty="0" smtClean="0"/>
              <a:t> (all in CUDA C)</a:t>
            </a:r>
          </a:p>
          <a:p>
            <a:pPr lvl="2"/>
            <a:r>
              <a:rPr lang="en-US" dirty="0" smtClean="0"/>
              <a:t>Serial C code executes in a </a:t>
            </a:r>
            <a:r>
              <a:rPr lang="en-US" dirty="0" smtClean="0">
                <a:solidFill>
                  <a:srgbClr val="FF0000"/>
                </a:solidFill>
              </a:rPr>
              <a:t>host</a:t>
            </a:r>
            <a:r>
              <a:rPr lang="en-US" dirty="0" smtClean="0"/>
              <a:t> thread (</a:t>
            </a:r>
            <a:r>
              <a:rPr lang="en-US" dirty="0" smtClean="0">
                <a:solidFill>
                  <a:srgbClr val="FF0000"/>
                </a:solidFill>
              </a:rPr>
              <a:t>CPU</a:t>
            </a:r>
            <a:r>
              <a:rPr lang="en-US" dirty="0" smtClean="0"/>
              <a:t> thread)</a:t>
            </a:r>
          </a:p>
          <a:p>
            <a:pPr lvl="2"/>
            <a:r>
              <a:rPr lang="en-US" dirty="0" smtClean="0"/>
              <a:t>Parallel kernel code executes in many </a:t>
            </a:r>
            <a:r>
              <a:rPr lang="en-US" dirty="0" smtClean="0">
                <a:solidFill>
                  <a:srgbClr val="FF0000"/>
                </a:solidFill>
              </a:rPr>
              <a:t>device</a:t>
            </a:r>
            <a:r>
              <a:rPr lang="en-US" dirty="0" smtClean="0"/>
              <a:t> threads (</a:t>
            </a:r>
            <a:r>
              <a:rPr lang="en-US" dirty="0" smtClean="0">
                <a:solidFill>
                  <a:srgbClr val="FF0000"/>
                </a:solidFill>
              </a:rPr>
              <a:t>GPU</a:t>
            </a:r>
            <a:r>
              <a:rPr lang="en-US" dirty="0" smtClean="0"/>
              <a:t> threads)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1319" y="3426439"/>
            <a:ext cx="6682994" cy="3252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code is regular C code except that it will use </a:t>
            </a:r>
            <a:r>
              <a:rPr lang="en-US" dirty="0" smtClean="0">
                <a:solidFill>
                  <a:srgbClr val="FF0000"/>
                </a:solidFill>
              </a:rPr>
              <a:t>thread ID</a:t>
            </a:r>
            <a:r>
              <a:rPr lang="en-US" dirty="0" smtClean="0"/>
              <a:t> (CUDA built-in variables) to make different threads operate on different data</a:t>
            </a:r>
          </a:p>
          <a:p>
            <a:pPr lvl="1"/>
            <a:r>
              <a:rPr lang="en-US" dirty="0" smtClean="0"/>
              <a:t>Also variables for the total number of threads</a:t>
            </a:r>
          </a:p>
          <a:p>
            <a:r>
              <a:rPr lang="en-US" dirty="0" smtClean="0"/>
              <a:t>When a kernel is reached in the code for the first time, it is launched onto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and GPU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fontScale="85000" lnSpcReduction="20000"/>
          </a:bodyPr>
          <a:lstStyle/>
          <a:p>
            <a:pPr marL="287338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CPU and GPU have different memories: </a:t>
            </a:r>
          </a:p>
          <a:p>
            <a:pPr marL="687388" lvl="1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CPU memory is called host memory</a:t>
            </a:r>
          </a:p>
          <a:p>
            <a:pPr marL="687388" lvl="1" indent="-287338">
              <a:buSzPct val="100000"/>
              <a:buFont typeface="Arial" charset="0"/>
              <a:buChar char="•"/>
              <a:defRPr/>
            </a:pPr>
            <a:r>
              <a:rPr lang="en-US" dirty="0" smtClean="0"/>
              <a:t>GPU memory is called device memory</a:t>
            </a:r>
            <a:endParaRPr lang="en-US" dirty="0"/>
          </a:p>
          <a:p>
            <a:pPr marL="287338" indent="-287338">
              <a:lnSpc>
                <a:spcPct val="100000"/>
              </a:lnSpc>
              <a:buSzPct val="100000"/>
              <a:defRPr/>
            </a:pPr>
            <a:endParaRPr lang="en-US" sz="1100" dirty="0"/>
          </a:p>
          <a:p>
            <a:pPr marL="687388" lvl="1" indent="-287338">
              <a:buSzPct val="100000"/>
              <a:defRPr/>
            </a:pPr>
            <a:r>
              <a:rPr lang="en-US" dirty="0" smtClean="0"/>
              <a:t>Implication: </a:t>
            </a:r>
            <a:endParaRPr lang="en-US" dirty="0"/>
          </a:p>
          <a:p>
            <a:pPr marL="287338" indent="-287338">
              <a:lnSpc>
                <a:spcPct val="100000"/>
              </a:lnSpc>
              <a:buSzPct val="100000"/>
              <a:defRPr/>
            </a:pPr>
            <a:endParaRPr lang="en-US" sz="1100" dirty="0"/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r>
              <a:rPr lang="en-US" dirty="0"/>
              <a:t>Explicitly transfer data from CPU to GPU for GPU computation, and</a:t>
            </a:r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endParaRPr lang="en-US" dirty="0"/>
          </a:p>
          <a:p>
            <a:pPr marL="1087438" lvl="2" indent="-287338">
              <a:buSzPct val="100000"/>
              <a:buFont typeface="Arial" charset="0"/>
              <a:buChar char="•"/>
              <a:defRPr/>
            </a:pPr>
            <a:r>
              <a:rPr lang="en-US" dirty="0"/>
              <a:t>Explicitly transfer results in GPU memory copied back to CPU memory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0" y="1951038"/>
            <a:ext cx="2895600" cy="1524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15000" y="4541838"/>
            <a:ext cx="2971800" cy="15240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19800" y="2941638"/>
            <a:ext cx="24384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19800" y="4770438"/>
            <a:ext cx="24384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rot="5400000">
            <a:off x="6057900" y="4046538"/>
            <a:ext cx="1447800" cy="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rot="5400000" flipH="1" flipV="1">
            <a:off x="6743700" y="4046538"/>
            <a:ext cx="1447800" cy="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5486400" y="3627438"/>
            <a:ext cx="1371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FF0000"/>
                </a:solidFill>
              </a:rPr>
              <a:t>Copy from CPU to GPU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467600" y="3627438"/>
            <a:ext cx="137160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b="1">
                <a:solidFill>
                  <a:srgbClr val="FF0000"/>
                </a:solidFill>
              </a:rPr>
              <a:t>Copy from GPU to CPU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477000" y="5227638"/>
            <a:ext cx="1295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477000" y="2255838"/>
            <a:ext cx="12954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6781800" y="5303838"/>
            <a:ext cx="6842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>
                <a:solidFill>
                  <a:schemeClr val="tx1"/>
                </a:solidFill>
              </a:rPr>
              <a:t>GPU</a:t>
            </a: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6781800" y="2332038"/>
            <a:ext cx="6715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6172200" y="2982913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CPU main memory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6102350" y="4811713"/>
            <a:ext cx="22621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GPU global memory</a:t>
            </a:r>
          </a:p>
        </p:txBody>
      </p:sp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CUDA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b="1" dirty="0" err="1"/>
              <a:t>int</a:t>
            </a:r>
            <a:r>
              <a:rPr lang="en-US" b="1" dirty="0"/>
              <a:t> main 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 **</a:t>
            </a:r>
            <a:r>
              <a:rPr lang="en-US" b="1" dirty="0" err="1"/>
              <a:t>argv</a:t>
            </a:r>
            <a:r>
              <a:rPr lang="en-US" b="1" dirty="0"/>
              <a:t> ) {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1. Allocate memory space in device (GPU) for data</a:t>
            </a:r>
          </a:p>
          <a:p>
            <a:pPr marL="0" indent="0">
              <a:buNone/>
              <a:defRPr/>
            </a:pPr>
            <a:r>
              <a:rPr lang="en-US" b="1" dirty="0"/>
              <a:t>	2. Allocate memory space in host (CPU) for data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3. Copy data to GPU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4. Call “kernel” routine to execute on GPU</a:t>
            </a:r>
          </a:p>
          <a:p>
            <a:pPr marL="0" indent="0">
              <a:buNone/>
              <a:defRPr/>
            </a:pPr>
            <a:r>
              <a:rPr lang="en-US" sz="2000" b="1" dirty="0"/>
              <a:t>	(</a:t>
            </a:r>
            <a:r>
              <a:rPr lang="en-US" b="1" dirty="0"/>
              <a:t>with CUDA syntax that defines no of threads and their physical structure)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5. Transfer results from GPU to CPU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6. Free memory space in device (GPU)</a:t>
            </a:r>
          </a:p>
          <a:p>
            <a:pPr marL="0" indent="0">
              <a:buNone/>
              <a:defRPr/>
            </a:pPr>
            <a:r>
              <a:rPr lang="en-US" b="1" dirty="0"/>
              <a:t>	7. Free memory space in host (CPU)</a:t>
            </a:r>
          </a:p>
          <a:p>
            <a:pPr marL="0" indent="0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	return;</a:t>
            </a:r>
          </a:p>
          <a:p>
            <a:pPr marL="0" indent="0">
              <a:buNone/>
              <a:defRPr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076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Allocating memory in GPU (device)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cudaMalloc</a:t>
            </a:r>
            <a:r>
              <a:rPr lang="en-US" dirty="0" smtClean="0"/>
              <a:t> routine: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size = N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);       // space for N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integers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;     //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ptrs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size) );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 );</a:t>
            </a:r>
          </a:p>
          <a:p>
            <a:pPr marL="800100" lvl="2" indent="0">
              <a:buNone/>
              <a:defRPr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cudaMalloc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( (void**)&amp;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devC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, size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800100" lvl="2" indent="0">
              <a:buNone/>
              <a:defRPr/>
            </a:pP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>
              <a:defRPr/>
            </a:pPr>
            <a:r>
              <a:rPr lang="en-US" sz="2400" b="1" dirty="0" smtClean="0"/>
              <a:t>2. Allocating memory in host (CPU)?</a:t>
            </a:r>
          </a:p>
          <a:p>
            <a:pPr marL="685800" lvl="1">
              <a:defRPr/>
            </a:pPr>
            <a:r>
              <a:rPr lang="en-US" sz="2000" b="1" dirty="0" smtClean="0"/>
              <a:t>The regular </a:t>
            </a:r>
            <a:r>
              <a:rPr lang="en-US" sz="2000" b="1" dirty="0" err="1" smtClean="0"/>
              <a:t>malloc</a:t>
            </a:r>
            <a:r>
              <a:rPr lang="en-US" sz="2000" b="1" dirty="0" smtClean="0"/>
              <a:t> routine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13013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Transferring data from/to host (CPU) to/from device (GPU)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 smtClean="0"/>
              <a:t>CUDA </a:t>
            </a:r>
            <a:r>
              <a:rPr lang="en-US" sz="3600" dirty="0"/>
              <a:t>routine </a:t>
            </a:r>
            <a:r>
              <a:rPr lang="en-US" sz="3600" dirty="0" err="1">
                <a:solidFill>
                  <a:schemeClr val="accent2">
                    <a:lumMod val="50000"/>
                  </a:schemeClr>
                </a:solidFill>
              </a:rPr>
              <a:t>cudaMemcpy</a:t>
            </a:r>
            <a:r>
              <a:rPr lang="en-US" sz="3600" dirty="0"/>
              <a:t> </a:t>
            </a:r>
          </a:p>
          <a:p>
            <a:pPr>
              <a:lnSpc>
                <a:spcPct val="100000"/>
              </a:lnSpc>
              <a:defRPr/>
            </a:pPr>
            <a:endParaRPr lang="en-US" sz="3600" dirty="0"/>
          </a:p>
          <a:p>
            <a:pPr marL="457200" lvl="1" indent="0">
              <a:buNone/>
              <a:defRPr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devA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, &amp;A, size,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cudaMemcpyHostToDevice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  <a:defRPr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sz="2600" b="1" dirty="0" err="1" smtClean="0">
                <a:solidFill>
                  <a:schemeClr val="accent2">
                    <a:lumMod val="75000"/>
                  </a:schemeClr>
                </a:solidFill>
              </a:rPr>
              <a:t>devB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, &amp;B, size, 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</a:rPr>
              <a:t>cudaMemcpyHostToDevice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00050" lvl="1" indent="0">
              <a:buNone/>
              <a:defRPr/>
            </a:pP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</a:rPr>
              <a:t>DevA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err="1" smtClean="0">
                <a:solidFill>
                  <a:schemeClr val="accent2">
                    <a:lumMod val="50000"/>
                  </a:schemeClr>
                </a:solidFill>
              </a:rPr>
              <a:t>devB</a:t>
            </a:r>
            <a:r>
              <a:rPr lang="en-US" sz="2600" dirty="0" smtClean="0"/>
              <a:t> </a:t>
            </a:r>
            <a:r>
              <a:rPr lang="en-US" sz="2600" dirty="0"/>
              <a:t>are pointers to destination in </a:t>
            </a:r>
            <a:r>
              <a:rPr lang="en-US" sz="2600" dirty="0" smtClean="0"/>
              <a:t>device (return from </a:t>
            </a:r>
            <a:r>
              <a:rPr lang="en-US" sz="2600" i="1" dirty="0" err="1" smtClean="0"/>
              <a:t>cudaMalloc</a:t>
            </a:r>
            <a:r>
              <a:rPr lang="en-US" sz="2600" dirty="0" smtClean="0"/>
              <a:t> and 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B</a:t>
            </a:r>
            <a:r>
              <a:rPr lang="en-US" sz="2600" dirty="0"/>
              <a:t> are pointers to host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33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Defining/invoking kernel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 smtClean="0"/>
              <a:t>Define: CUDA </a:t>
            </a:r>
            <a:r>
              <a:rPr lang="en-US" dirty="0" err="1" smtClean="0"/>
              <a:t>specifier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__global__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8122" y="2366682"/>
            <a:ext cx="65738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#define N 256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__global__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void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vecAdd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*A,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*B,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*C) {  // Kernel definition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i =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threadIdx.x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C[i] = A[i] + B[i];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main() {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allocate device memory &amp;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copy data to device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// device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mem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ptrs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	vecAdd&lt;&lt;&lt;1, N&gt;&gt;&gt;(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devA,devB,devC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); 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	…</a:t>
            </a:r>
          </a:p>
          <a:p>
            <a:pPr>
              <a:lnSpc>
                <a:spcPct val="100000"/>
              </a:lnSpc>
              <a:tabLst>
                <a:tab pos="166688" algn="l"/>
              </a:tabLst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} </a:t>
            </a:r>
            <a:endParaRPr lang="en-US" dirty="0"/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5334000" y="5410200"/>
            <a:ext cx="35686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5pPr>
            <a:lvl6pPr marL="25146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6pPr>
            <a:lvl7pPr marL="29718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7pPr>
            <a:lvl8pPr marL="34290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8pPr>
            <a:lvl9pPr marL="3886200" indent="-228600" defTabSz="4572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mincho" charset="0"/>
                <a:cs typeface="msmincho" charset="0"/>
              </a:defRPr>
            </a:lvl9pPr>
          </a:lstStyle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This is the fork-join statement in </a:t>
            </a:r>
            <a:r>
              <a:rPr lang="en-US" sz="1400" b="1" dirty="0" err="1" smtClean="0">
                <a:solidFill>
                  <a:srgbClr val="FF0000"/>
                </a:solidFill>
              </a:rPr>
              <a:t>Cuda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Notice the </a:t>
            </a:r>
            <a:r>
              <a:rPr lang="en-US" sz="1400" b="1" dirty="0" err="1" smtClean="0">
                <a:solidFill>
                  <a:srgbClr val="FF0000"/>
                </a:solidFill>
              </a:rPr>
              <a:t>devA</a:t>
            </a:r>
            <a:r>
              <a:rPr lang="en-US" sz="1400" b="1" dirty="0" smtClean="0">
                <a:solidFill>
                  <a:srgbClr val="FF0000"/>
                </a:solidFill>
              </a:rPr>
              <a:t>/B/C are device memory</a:t>
            </a:r>
          </a:p>
          <a:p>
            <a:pPr eaLnBrk="1"/>
            <a:r>
              <a:rPr lang="en-US" sz="1400" b="1" dirty="0" smtClean="0">
                <a:solidFill>
                  <a:srgbClr val="FF0000"/>
                </a:solidFill>
              </a:rPr>
              <a:t>pointer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42"/>
          <p:cNvCxnSpPr>
            <a:cxnSpLocks noChangeShapeType="1"/>
          </p:cNvCxnSpPr>
          <p:nvPr/>
        </p:nvCxnSpPr>
        <p:spPr bwMode="auto">
          <a:xfrm flipH="1" flipV="1">
            <a:off x="3200400" y="3399186"/>
            <a:ext cx="903287" cy="38100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029200" y="3901082"/>
            <a:ext cx="357028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Each thread performs one pair-wise addition: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0: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[0]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[0] + </a:t>
            </a:r>
            <a:r>
              <a:rPr lang="en-US" sz="1400" b="1" dirty="0" err="1">
                <a:solidFill>
                  <a:srgbClr val="FF0000"/>
                </a:solidFill>
              </a:rPr>
              <a:t>devB</a:t>
            </a:r>
            <a:r>
              <a:rPr lang="en-US" sz="1400" b="1" dirty="0">
                <a:solidFill>
                  <a:srgbClr val="FF0000"/>
                </a:solidFill>
              </a:rPr>
              <a:t>[0];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1: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[1]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[1] + </a:t>
            </a:r>
            <a:r>
              <a:rPr lang="en-US" sz="1400" b="1" dirty="0" err="1">
                <a:solidFill>
                  <a:srgbClr val="FF0000"/>
                </a:solidFill>
              </a:rPr>
              <a:t>devB</a:t>
            </a:r>
            <a:r>
              <a:rPr lang="en-US" sz="1400" b="1" dirty="0">
                <a:solidFill>
                  <a:srgbClr val="FF0000"/>
                </a:solidFill>
              </a:rPr>
              <a:t>[1];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Thread 2:    </a:t>
            </a:r>
            <a:r>
              <a:rPr lang="en-US" sz="1400" b="1" dirty="0" err="1">
                <a:solidFill>
                  <a:srgbClr val="FF0000"/>
                </a:solidFill>
              </a:rPr>
              <a:t>devC</a:t>
            </a:r>
            <a:r>
              <a:rPr lang="en-US" sz="1400" b="1" dirty="0">
                <a:solidFill>
                  <a:srgbClr val="FF0000"/>
                </a:solidFill>
              </a:rPr>
              <a:t>[2] = </a:t>
            </a:r>
            <a:r>
              <a:rPr lang="en-US" sz="1400" b="1" dirty="0" err="1">
                <a:solidFill>
                  <a:srgbClr val="FF0000"/>
                </a:solidFill>
              </a:rPr>
              <a:t>devA</a:t>
            </a:r>
            <a:r>
              <a:rPr lang="en-US" sz="1400" b="1" dirty="0">
                <a:solidFill>
                  <a:srgbClr val="FF0000"/>
                </a:solidFill>
              </a:rPr>
              <a:t>[2] + </a:t>
            </a:r>
            <a:r>
              <a:rPr lang="en-US" sz="1400" b="1" dirty="0" err="1" smtClean="0">
                <a:solidFill>
                  <a:srgbClr val="FF0000"/>
                </a:solidFill>
              </a:rPr>
              <a:t>devB</a:t>
            </a:r>
            <a:r>
              <a:rPr lang="en-US" sz="1400" b="1" dirty="0" smtClean="0">
                <a:solidFill>
                  <a:srgbClr val="FF0000"/>
                </a:solidFill>
              </a:rPr>
              <a:t>[2];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6"/>
          <p:cNvCxnSpPr>
            <a:cxnSpLocks noChangeShapeType="1"/>
          </p:cNvCxnSpPr>
          <p:nvPr/>
        </p:nvCxnSpPr>
        <p:spPr bwMode="auto">
          <a:xfrm>
            <a:off x="3010839" y="3657600"/>
            <a:ext cx="2144713" cy="1112838"/>
          </a:xfrm>
          <a:prstGeom prst="straightConnector1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Arrow Connector 11"/>
          <p:cNvCxnSpPr/>
          <p:nvPr/>
        </p:nvCxnSpPr>
        <p:spPr>
          <a:xfrm flipH="1" flipV="1">
            <a:off x="4953000" y="5562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692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832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GPU programming: CUDA</vt:lpstr>
      <vt:lpstr>CUDA</vt:lpstr>
      <vt:lpstr>Heterogeneous programming with CUDA</vt:lpstr>
      <vt:lpstr>CUDA kernel</vt:lpstr>
      <vt:lpstr>CPU and GPU memory</vt:lpstr>
      <vt:lpstr>Basic CUDA program structure</vt:lpstr>
      <vt:lpstr>1. Allocating memory in GPU (device)</vt:lpstr>
      <vt:lpstr>3. Transferring data from/to host (CPU) to/from device (GPU) </vt:lpstr>
      <vt:lpstr>3. Defining/invoking kernel routine</vt:lpstr>
      <vt:lpstr>CUDA kernel invocation</vt:lpstr>
      <vt:lpstr>5. Transferring data from device (GPU) to host (CPU)</vt:lpstr>
      <vt:lpstr>6. Free memory space</vt:lpstr>
      <vt:lpstr>Complete CUDA examples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Xin Yuan</cp:lastModifiedBy>
  <cp:revision>52</cp:revision>
  <dcterms:created xsi:type="dcterms:W3CDTF">2011-10-19T01:43:31Z</dcterms:created>
  <dcterms:modified xsi:type="dcterms:W3CDTF">2014-01-15T20:08:24Z</dcterms:modified>
</cp:coreProperties>
</file>