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9" r:id="rId4"/>
    <p:sldId id="300" r:id="rId5"/>
    <p:sldId id="301" r:id="rId6"/>
    <p:sldId id="304" r:id="rId7"/>
    <p:sldId id="302" r:id="rId8"/>
    <p:sldId id="295" r:id="rId9"/>
    <p:sldId id="273" r:id="rId10"/>
    <p:sldId id="296" r:id="rId11"/>
    <p:sldId id="274" r:id="rId12"/>
    <p:sldId id="294" r:id="rId13"/>
    <p:sldId id="276" r:id="rId14"/>
    <p:sldId id="277" r:id="rId15"/>
    <p:sldId id="279" r:id="rId16"/>
    <p:sldId id="280" r:id="rId17"/>
    <p:sldId id="281" r:id="rId18"/>
    <p:sldId id="282" r:id="rId19"/>
    <p:sldId id="297" r:id="rId20"/>
    <p:sldId id="298" r:id="rId21"/>
    <p:sldId id="291" r:id="rId22"/>
    <p:sldId id="305" r:id="rId23"/>
    <p:sldId id="263" r:id="rId24"/>
    <p:sldId id="283" r:id="rId25"/>
    <p:sldId id="284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2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679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234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37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547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95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140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197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861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54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72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9404-A3EE-473D-AC31-73903016F5F3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246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D9404-A3EE-473D-AC31-73903016F5F3}" type="datetimeFigureOut">
              <a:rPr lang="en-US" smtClean="0"/>
              <a:pPr/>
              <a:t>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E1EA-6404-456D-B780-B42DFCF6E4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62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CUDA programming</a:t>
            </a:r>
            <a:br>
              <a:rPr lang="en-US" dirty="0" smtClean="0"/>
            </a:br>
            <a:r>
              <a:rPr lang="en-US" dirty="0" smtClean="0"/>
              <a:t>Performance considerations</a:t>
            </a:r>
            <a:br>
              <a:rPr lang="en-US" dirty="0" smtClean="0"/>
            </a:br>
            <a:r>
              <a:rPr lang="en-US" dirty="0" smtClean="0"/>
              <a:t>(CUDA best practices)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133600"/>
            <a:ext cx="7315200" cy="39624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NVIDIA CUDA C programming best practices guide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ACK: CUDA teaching center Stanford (</a:t>
            </a:r>
            <a:r>
              <a:rPr lang="en-US" dirty="0" err="1" smtClean="0">
                <a:solidFill>
                  <a:schemeClr val="tx1"/>
                </a:solidFill>
              </a:rPr>
              <a:t>Hoberrock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Tarjan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390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of structure .vs. structure of array</a:t>
            </a:r>
            <a:endParaRPr lang="en-US" dirty="0"/>
          </a:p>
          <a:p>
            <a:pPr lvl="1"/>
            <a:r>
              <a:rPr lang="en-US" dirty="0" smtClean="0"/>
              <a:t>Structure of array is often better than array of structures</a:t>
            </a:r>
          </a:p>
          <a:p>
            <a:pPr lvl="2"/>
            <a:r>
              <a:rPr lang="en-US" dirty="0" smtClean="0"/>
              <a:t>Clear win for sequence access.</a:t>
            </a:r>
          </a:p>
          <a:p>
            <a:pPr lvl="2"/>
            <a:r>
              <a:rPr lang="en-US" dirty="0" smtClean="0"/>
              <a:t>Unpredictable for irregular access pattern.</a:t>
            </a:r>
          </a:p>
        </p:txBody>
      </p:sp>
    </p:spTree>
    <p:extLst>
      <p:ext uri="{BB962C8B-B14F-4D97-AF65-F5344CB8AC3E}">
        <p14:creationId xmlns:p14="http://schemas.microsoft.com/office/powerpoint/2010/main" xmlns="" val="384162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CUDA variable type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001000" cy="19351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Local variables and </a:t>
            </a:r>
            <a:r>
              <a:rPr lang="en-US" dirty="0" err="1" smtClean="0"/>
              <a:t>globals</a:t>
            </a:r>
            <a:r>
              <a:rPr lang="en-US" dirty="0" smtClean="0"/>
              <a:t> in </a:t>
            </a:r>
            <a:r>
              <a:rPr lang="en-US" dirty="0" err="1" smtClean="0"/>
              <a:t>uncached</a:t>
            </a:r>
            <a:r>
              <a:rPr lang="en-US" dirty="0" smtClean="0"/>
              <a:t> off-chip memory</a:t>
            </a:r>
          </a:p>
          <a:p>
            <a:r>
              <a:rPr lang="en-US" dirty="0" smtClean="0"/>
              <a:t>Constant variable in cached off-chip memory</a:t>
            </a:r>
          </a:p>
          <a:p>
            <a:r>
              <a:rPr lang="en-US" dirty="0" smtClean="0"/>
              <a:t>Use register, shared, and constant as much as possible.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176" y="1600200"/>
            <a:ext cx="77628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0269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memory bank conflicts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Shared memory is banked</a:t>
            </a:r>
          </a:p>
          <a:p>
            <a:pPr lvl="1"/>
            <a:r>
              <a:rPr lang="en-US" dirty="0" smtClean="0"/>
              <a:t>GTX 480 has 32 banks, each bank can read 32 bits in 2 cycles.</a:t>
            </a:r>
          </a:p>
          <a:p>
            <a:pPr lvl="2"/>
            <a:r>
              <a:rPr lang="en-US" dirty="0" smtClean="0"/>
              <a:t>Total shared memory bandwidth: 4 * 32 * 0.5 * 1400M * 15 = 1.33TBs</a:t>
            </a:r>
          </a:p>
          <a:p>
            <a:pPr lvl="1"/>
            <a:r>
              <a:rPr lang="en-US" dirty="0" smtClean="0"/>
              <a:t>Only matters for threads within a warp</a:t>
            </a:r>
          </a:p>
          <a:p>
            <a:pPr lvl="1"/>
            <a:r>
              <a:rPr lang="en-US" dirty="0" smtClean="0"/>
              <a:t>Full performance when</a:t>
            </a:r>
          </a:p>
          <a:p>
            <a:pPr lvl="2"/>
            <a:r>
              <a:rPr lang="en-US" dirty="0" smtClean="0"/>
              <a:t>Threads access different banks</a:t>
            </a:r>
          </a:p>
          <a:p>
            <a:r>
              <a:rPr lang="en-US" dirty="0" smtClean="0"/>
              <a:t>Consecutive words are in different banks</a:t>
            </a:r>
          </a:p>
          <a:p>
            <a:r>
              <a:rPr lang="en-US" dirty="0" smtClean="0"/>
              <a:t>If two or more threads access the same bank but different values, get bank conflicts.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948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Examples: no bank conflicts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5208" y="1524000"/>
            <a:ext cx="8334375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3013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bank conflicts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912" y="1447800"/>
            <a:ext cx="825817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2533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 scheduling and control flow 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600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HW schedules thread blocks onto available SMs</a:t>
            </a:r>
          </a:p>
          <a:p>
            <a:pPr lvl="1"/>
            <a:r>
              <a:rPr lang="en-US" dirty="0" smtClean="0"/>
              <a:t>No guarantee of ordering</a:t>
            </a:r>
          </a:p>
          <a:p>
            <a:pPr lvl="1"/>
            <a:r>
              <a:rPr lang="en-US" dirty="0" smtClean="0"/>
              <a:t>HW will schedule thread blocks as soon as a previous thread block finishes.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32578"/>
            <a:ext cx="6391275" cy="31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065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Mapping of thread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Each thread block is mapped to one or more warps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Warps are scheduled independently.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863" y="3962400"/>
            <a:ext cx="76485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9858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tabLst>
                <a:tab pos="231775" algn="l"/>
              </a:tabLst>
              <a:defRPr/>
            </a:pPr>
            <a:r>
              <a:rPr lang="en-US" dirty="0" smtClean="0"/>
              <a:t>SM supports zero-overhead warp scheduling</a:t>
            </a:r>
          </a:p>
          <a:p>
            <a:pPr lvl="1"/>
            <a:r>
              <a:rPr lang="en-US" dirty="0" smtClean="0"/>
              <a:t>At any time only one warp is executing on one SM</a:t>
            </a:r>
          </a:p>
          <a:p>
            <a:pPr lvl="1"/>
            <a:r>
              <a:rPr lang="en-US" dirty="0" smtClean="0"/>
              <a:t>Warp whose next instruction has its inputs ready are eligible for execution</a:t>
            </a:r>
          </a:p>
          <a:p>
            <a:pPr lvl="1"/>
            <a:r>
              <a:rPr lang="en-US" dirty="0" smtClean="0"/>
              <a:t>Eligible warps are selected with a prioritized scheduling policy</a:t>
            </a:r>
          </a:p>
          <a:p>
            <a:pPr lvl="1"/>
            <a:r>
              <a:rPr lang="en-US" dirty="0" smtClean="0"/>
              <a:t>All threads in a warp execute the same instruction when selected.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724400"/>
            <a:ext cx="64865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2770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r>
              <a:rPr lang="en-US" dirty="0" smtClean="0"/>
              <a:t>What happen if we have an if statement?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6877050" cy="33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07330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complicated branches?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334000" cy="407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59213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Host to device memory transfer</a:t>
            </a:r>
          </a:p>
          <a:p>
            <a:r>
              <a:rPr lang="en-US" dirty="0" smtClean="0"/>
              <a:t>Memory </a:t>
            </a:r>
            <a:r>
              <a:rPr lang="en-US" dirty="0" err="1" smtClean="0"/>
              <a:t>Coallescing</a:t>
            </a:r>
            <a:endParaRPr lang="en-US" dirty="0" smtClean="0"/>
          </a:p>
          <a:p>
            <a:r>
              <a:rPr lang="en-US" dirty="0" smtClean="0"/>
              <a:t>Variable type performance</a:t>
            </a:r>
          </a:p>
          <a:p>
            <a:r>
              <a:rPr lang="en-US" dirty="0" smtClean="0"/>
              <a:t>Shared memory bank conflicts</a:t>
            </a:r>
          </a:p>
          <a:p>
            <a:r>
              <a:rPr lang="en-US" dirty="0" smtClean="0"/>
              <a:t>Control flow divergence</a:t>
            </a:r>
          </a:p>
          <a:p>
            <a:r>
              <a:rPr lang="en-US" dirty="0" smtClean="0"/>
              <a:t>Occupancy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04013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complicated branches?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7029450" cy="4584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34290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 flow divergence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Due to SIMT, you don’t need to worry about correctness.</a:t>
            </a:r>
          </a:p>
          <a:p>
            <a:r>
              <a:rPr lang="en-US" dirty="0" smtClean="0"/>
              <a:t>You will need to consider this for performance</a:t>
            </a:r>
          </a:p>
          <a:p>
            <a:pPr lvl="1"/>
            <a:r>
              <a:rPr lang="en-US" dirty="0" smtClean="0"/>
              <a:t>Performance drops off with the degree of divergence.</a:t>
            </a:r>
          </a:p>
          <a:p>
            <a:pPr lvl="1"/>
            <a:r>
              <a:rPr lang="en-US" dirty="0" smtClean="0"/>
              <a:t>Avoid diverging within a warp:</a:t>
            </a:r>
          </a:p>
          <a:p>
            <a:pPr lvl="2"/>
            <a:r>
              <a:rPr lang="en-US" dirty="0" smtClean="0"/>
              <a:t>Branch with divergence:</a:t>
            </a:r>
          </a:p>
          <a:p>
            <a:pPr lvl="3"/>
            <a:r>
              <a:rPr lang="en-US" dirty="0" smtClean="0"/>
              <a:t>If (</a:t>
            </a:r>
            <a:r>
              <a:rPr lang="en-US" dirty="0" err="1" smtClean="0"/>
              <a:t>threadIdx.x</a:t>
            </a:r>
            <a:r>
              <a:rPr lang="en-US" dirty="0" smtClean="0"/>
              <a:t> &gt; 2) {…}</a:t>
            </a:r>
          </a:p>
          <a:p>
            <a:pPr lvl="3"/>
            <a:r>
              <a:rPr lang="en-US" dirty="0" smtClean="0"/>
              <a:t>Else { … }</a:t>
            </a:r>
          </a:p>
          <a:p>
            <a:pPr lvl="2"/>
            <a:r>
              <a:rPr lang="en-US" dirty="0" smtClean="0"/>
              <a:t>Branch without divergence</a:t>
            </a:r>
          </a:p>
          <a:p>
            <a:pPr lvl="3"/>
            <a:r>
              <a:rPr lang="en-US" dirty="0"/>
              <a:t> </a:t>
            </a:r>
            <a:r>
              <a:rPr lang="en-US" dirty="0" smtClean="0"/>
              <a:t>if (</a:t>
            </a:r>
            <a:r>
              <a:rPr lang="en-US" dirty="0" err="1" smtClean="0"/>
              <a:t>threadIdx.x</a:t>
            </a:r>
            <a:r>
              <a:rPr lang="en-US" dirty="0" smtClean="0"/>
              <a:t> /WARP_SIZE &gt; 2) { …}</a:t>
            </a:r>
          </a:p>
          <a:p>
            <a:pPr lvl="3"/>
            <a:r>
              <a:rPr lang="en-US" dirty="0" smtClean="0"/>
              <a:t>Else {…}</a:t>
            </a:r>
          </a:p>
          <a:p>
            <a:pPr lvl="3"/>
            <a:r>
              <a:rPr lang="en-US" dirty="0" smtClean="0"/>
              <a:t>Branch granularity is a multiple of warp size.</a:t>
            </a:r>
          </a:p>
        </p:txBody>
      </p:sp>
    </p:spTree>
    <p:extLst>
      <p:ext uri="{BB962C8B-B14F-4D97-AF65-F5344CB8AC3E}">
        <p14:creationId xmlns:p14="http://schemas.microsoft.com/office/powerpoint/2010/main" xmlns="" val="1510909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capability and occupancy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NVIDIA define compute capability that gives resources limitations for its devices</a:t>
            </a:r>
          </a:p>
          <a:p>
            <a:r>
              <a:rPr lang="en-US" dirty="0" smtClean="0"/>
              <a:t>Run devicequery.cu to see the GPU properties.</a:t>
            </a:r>
          </a:p>
          <a:p>
            <a:r>
              <a:rPr lang="en-US" dirty="0" smtClean="0"/>
              <a:t>Resources limit the number of warp/threads that can be executed simultaneously on SMs.</a:t>
            </a:r>
          </a:p>
        </p:txBody>
      </p:sp>
    </p:spTree>
    <p:extLst>
      <p:ext uri="{BB962C8B-B14F-4D97-AF65-F5344CB8AC3E}">
        <p14:creationId xmlns:p14="http://schemas.microsoft.com/office/powerpoint/2010/main" xmlns="" val="3938264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Occupancy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819400"/>
            <a:ext cx="7924800" cy="333429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Warps are stalled all the time (load/store to global memory).</a:t>
            </a:r>
          </a:p>
          <a:p>
            <a:pPr lvl="1"/>
            <a:r>
              <a:rPr lang="en-US" dirty="0" smtClean="0"/>
              <a:t>If all warps are stalled, no instruction is issued.</a:t>
            </a:r>
          </a:p>
          <a:p>
            <a:pPr lvl="1"/>
            <a:r>
              <a:rPr lang="en-US" dirty="0" smtClean="0"/>
              <a:t>Needs a lot of warps to keep SM busy.</a:t>
            </a:r>
          </a:p>
          <a:p>
            <a:pPr lvl="1"/>
            <a:r>
              <a:rPr lang="en-US" dirty="0" smtClean="0"/>
              <a:t>Maximizing the number of warps in an SM is very important (also called maximize occupancy).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4865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11372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determines occupancy?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27733"/>
            <a:ext cx="7620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Each SM has limited registers and shared memory</a:t>
            </a:r>
          </a:p>
          <a:p>
            <a:pPr lvl="1"/>
            <a:r>
              <a:rPr lang="en-US" dirty="0" smtClean="0"/>
              <a:t>Register and shared memory usage per thread will determine the occupancy.</a:t>
            </a:r>
          </a:p>
          <a:p>
            <a:pPr lvl="1"/>
            <a:r>
              <a:rPr lang="en-US" dirty="0" smtClean="0"/>
              <a:t>Hard limit of the number of thread blocks in each SM (8).</a:t>
            </a:r>
          </a:p>
        </p:txBody>
      </p:sp>
    </p:spTree>
    <p:extLst>
      <p:ext uri="{BB962C8B-B14F-4D97-AF65-F5344CB8AC3E}">
        <p14:creationId xmlns:p14="http://schemas.microsoft.com/office/powerpoint/2010/main" xmlns="" val="1683685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 limits (1)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Pool of registers and shared memory per SM</a:t>
            </a:r>
          </a:p>
          <a:p>
            <a:pPr lvl="1"/>
            <a:r>
              <a:rPr lang="en-US" dirty="0" smtClean="0"/>
              <a:t>Each thread block grabs some resources</a:t>
            </a:r>
          </a:p>
          <a:p>
            <a:pPr lvl="1"/>
            <a:r>
              <a:rPr lang="en-US" dirty="0" smtClean="0"/>
              <a:t>If one or the other is fully utilized, no more thread blocks.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5905500" cy="309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06391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75"/>
            <a:ext cx="8229600" cy="1143000"/>
          </a:xfrm>
        </p:spPr>
        <p:txBody>
          <a:bodyPr/>
          <a:lstStyle/>
          <a:p>
            <a:r>
              <a:rPr lang="en-US" dirty="0" smtClean="0"/>
              <a:t>Resource limits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Can only have 8 thread blocks per SM</a:t>
            </a:r>
          </a:p>
          <a:p>
            <a:pPr lvl="1">
              <a:defRPr/>
            </a:pPr>
            <a:r>
              <a:rPr lang="en-US" dirty="0" smtClean="0"/>
              <a:t>If thread blocks are too small, they cannot fully utilize the SM</a:t>
            </a:r>
          </a:p>
          <a:p>
            <a:pPr lvl="1">
              <a:defRPr/>
            </a:pPr>
            <a:r>
              <a:rPr lang="en-US" dirty="0" smtClean="0"/>
              <a:t>Need at least 128/256 threads/block</a:t>
            </a:r>
          </a:p>
          <a:p>
            <a:pPr lvl="2">
              <a:defRPr/>
            </a:pPr>
            <a:r>
              <a:rPr lang="en-US" dirty="0" smtClean="0"/>
              <a:t>The number of threads per block should always be a multiple of 32.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Higher </a:t>
            </a:r>
            <a:r>
              <a:rPr lang="en-US" dirty="0" err="1" smtClean="0"/>
              <a:t>occupany</a:t>
            </a:r>
            <a:r>
              <a:rPr lang="en-US" dirty="0" smtClean="0"/>
              <a:t> has diminishing return for hiding latency.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3822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find out the register and shared memory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Use ‘</a:t>
            </a:r>
            <a:r>
              <a:rPr lang="en-US" dirty="0" err="1" smtClean="0"/>
              <a:t>nvcc</a:t>
            </a:r>
            <a:r>
              <a:rPr lang="en-US" dirty="0" smtClean="0"/>
              <a:t> –</a:t>
            </a:r>
            <a:r>
              <a:rPr lang="en-US" dirty="0" err="1" smtClean="0"/>
              <a:t>Xptxas</a:t>
            </a:r>
            <a:r>
              <a:rPr lang="en-US" dirty="0" smtClean="0"/>
              <a:t> –v a.cu’ to get register and shared memory usage.</a:t>
            </a:r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You can plug the number to CUDA occupancy calculator to see the occupancy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smtClean="0"/>
              <a:t>Google ‘CUDA occupancy calculator’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change the register usage: use flag</a:t>
            </a:r>
          </a:p>
          <a:p>
            <a:pPr lvl="2"/>
            <a:r>
              <a:rPr lang="en-US" dirty="0" smtClean="0"/>
              <a:t>-</a:t>
            </a:r>
            <a:r>
              <a:rPr lang="en-US" dirty="0" err="1" smtClean="0"/>
              <a:t>maxrregcount</a:t>
            </a:r>
            <a:r>
              <a:rPr lang="en-US" dirty="0" smtClean="0"/>
              <a:t>=X</a:t>
            </a:r>
          </a:p>
          <a:p>
            <a:pPr lvl="1"/>
            <a:r>
              <a:rPr lang="en-US" dirty="0" smtClean="0"/>
              <a:t>This can significant affect the program performance as some register is now in memory.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355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Host/device memory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Should always be minimized</a:t>
            </a:r>
          </a:p>
          <a:p>
            <a:pPr lvl="1"/>
            <a:r>
              <a:rPr lang="en-US" dirty="0" smtClean="0"/>
              <a:t>GPU device memory bandwidth 100’s GB/s</a:t>
            </a:r>
          </a:p>
          <a:p>
            <a:pPr lvl="1"/>
            <a:r>
              <a:rPr lang="en-US" dirty="0" err="1" smtClean="0"/>
              <a:t>PCIe</a:t>
            </a:r>
            <a:r>
              <a:rPr lang="en-US" dirty="0" smtClean="0"/>
              <a:t> bandwidth 4-16 GB/s</a:t>
            </a:r>
          </a:p>
          <a:p>
            <a:r>
              <a:rPr lang="en-US" dirty="0" smtClean="0"/>
              <a:t>Start-up overheads: large transfer is more efficient than multiple small transfers</a:t>
            </a:r>
          </a:p>
          <a:p>
            <a:r>
              <a:rPr lang="en-US" dirty="0" smtClean="0"/>
              <a:t>Pinned </a:t>
            </a:r>
            <a:r>
              <a:rPr lang="en-US" dirty="0" smtClean="0"/>
              <a:t>(page-lock) memory:</a:t>
            </a:r>
          </a:p>
          <a:p>
            <a:pPr lvl="1"/>
            <a:r>
              <a:rPr lang="en-US" dirty="0" err="1" smtClean="0"/>
              <a:t>cudaHostAlloc</a:t>
            </a:r>
            <a:r>
              <a:rPr lang="en-US" dirty="0" smtClean="0"/>
              <a:t> to allocate such memory</a:t>
            </a:r>
            <a:endParaRPr lang="en-US" dirty="0" smtClean="0"/>
          </a:p>
          <a:p>
            <a:pPr lvl="1"/>
            <a:r>
              <a:rPr lang="en-US" dirty="0" smtClean="0"/>
              <a:t>Memory that is always in physical memory</a:t>
            </a:r>
          </a:p>
          <a:p>
            <a:pPr lvl="1"/>
            <a:r>
              <a:rPr lang="en-US" dirty="0" smtClean="0"/>
              <a:t>Can achieve highest bandwidth between host and device</a:t>
            </a:r>
          </a:p>
          <a:p>
            <a:pPr lvl="1"/>
            <a:r>
              <a:rPr lang="en-US" dirty="0" smtClean="0"/>
              <a:t>Use as caution (reduce physical memory size).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050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Host/device memory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r>
              <a:rPr lang="en-US" dirty="0" smtClean="0"/>
              <a:t>Asynchronous transfer and  Overlapping memory copy with computation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488" y="3581400"/>
            <a:ext cx="8201025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0790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Host/device memory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 smtClean="0"/>
              <a:t>Staged concurrent copy and execute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7081838" cy="2404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746" y="5181600"/>
            <a:ext cx="412037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5181600"/>
            <a:ext cx="3956190" cy="61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79871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Off-chip memory is accessed in chunks</a:t>
            </a:r>
          </a:p>
          <a:p>
            <a:pPr lvl="1"/>
            <a:r>
              <a:rPr lang="en-US" dirty="0" smtClean="0"/>
              <a:t>Even if you read only a single word, they whole chunk still come in.</a:t>
            </a:r>
          </a:p>
          <a:p>
            <a:r>
              <a:rPr lang="en-US" dirty="0"/>
              <a:t>Chunks are aligned to multiples of 32/64/128 </a:t>
            </a:r>
            <a:r>
              <a:rPr lang="en-US" dirty="0" smtClean="0"/>
              <a:t>bytes</a:t>
            </a:r>
          </a:p>
          <a:p>
            <a:r>
              <a:rPr lang="en-US" dirty="0" smtClean="0"/>
              <a:t>Example: threads 0-15 access 4-byte words at addresses 116-176</a:t>
            </a:r>
          </a:p>
          <a:p>
            <a:pPr lvl="1"/>
            <a:r>
              <a:rPr lang="en-US" dirty="0" smtClean="0"/>
              <a:t>Will bring in two chunks 0-127 and 127-255.</a:t>
            </a:r>
          </a:p>
          <a:p>
            <a:pPr lvl="1"/>
            <a:r>
              <a:rPr lang="en-US" dirty="0" smtClean="0"/>
              <a:t>256-64 = 192 bytes are wasted.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886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60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Aligned and misaligned device memory accesses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057400"/>
            <a:ext cx="475297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7001" y="2143124"/>
            <a:ext cx="34385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566" y="4114800"/>
            <a:ext cx="334327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114800"/>
            <a:ext cx="38004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68867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Aligned memory access .vs. unaligned memory access.</a:t>
            </a:r>
          </a:p>
          <a:p>
            <a:pPr lvl="1"/>
            <a:r>
              <a:rPr lang="en-US" dirty="0" smtClean="0"/>
              <a:t>Always try to align the memory and operate on the whole chunk</a:t>
            </a:r>
          </a:p>
          <a:p>
            <a:r>
              <a:rPr lang="en-US" dirty="0" smtClean="0"/>
              <a:t>Sequence access .vs. stride access</a:t>
            </a:r>
          </a:p>
          <a:p>
            <a:endParaRPr lang="en-US" dirty="0" smtClean="0"/>
          </a:p>
          <a:p>
            <a:pPr marL="1257300" lvl="3" indent="0">
              <a:buNone/>
            </a:pPr>
            <a:r>
              <a:rPr lang="en-US" dirty="0" smtClean="0"/>
              <a:t>For (i=0; i&lt;n; i++) {… = a[i];}   // sequence access</a:t>
            </a:r>
          </a:p>
          <a:p>
            <a:pPr marL="1257300" lvl="3" indent="0">
              <a:buNone/>
            </a:pPr>
            <a:r>
              <a:rPr lang="en-US" dirty="0" smtClean="0"/>
              <a:t>For (i=0; i&lt;n; i++) { … = a[2*i];} // stride access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Use sequence access 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xmlns="" val="154461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coalescing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Array of structure .vs. structure of array</a:t>
            </a:r>
            <a:endParaRPr lang="en-US" dirty="0"/>
          </a:p>
          <a:p>
            <a:pPr marL="800100" lvl="2" indent="0">
              <a:buNone/>
            </a:pPr>
            <a:r>
              <a:rPr lang="en-US" sz="2000" dirty="0" err="1" smtClean="0"/>
              <a:t>Struct</a:t>
            </a:r>
            <a:r>
              <a:rPr lang="en-US" sz="2000" dirty="0" smtClean="0"/>
              <a:t> record {                                        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record {</a:t>
            </a:r>
          </a:p>
          <a:p>
            <a:pPr marL="800100" lvl="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key;                                            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*key;</a:t>
            </a:r>
          </a:p>
          <a:p>
            <a:pPr marL="800100" lvl="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value;                                         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*value;</a:t>
            </a:r>
          </a:p>
          <a:p>
            <a:pPr marL="800100" lvl="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flag;                                            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*flag;</a:t>
            </a:r>
          </a:p>
          <a:p>
            <a:pPr marL="800100" lvl="2" indent="0">
              <a:buNone/>
            </a:pPr>
            <a:r>
              <a:rPr lang="en-US" sz="2000" dirty="0" smtClean="0"/>
              <a:t>};                                                                  };              </a:t>
            </a:r>
          </a:p>
          <a:p>
            <a:pPr marL="800100" lvl="2" indent="0">
              <a:buNone/>
            </a:pPr>
            <a:r>
              <a:rPr lang="en-US" sz="2000" dirty="0" smtClean="0"/>
              <a:t>Record </a:t>
            </a:r>
            <a:r>
              <a:rPr lang="en-US" sz="2000" dirty="0" err="1" smtClean="0"/>
              <a:t>myrecord</a:t>
            </a:r>
            <a:r>
              <a:rPr lang="en-US" sz="2000" dirty="0" smtClean="0"/>
              <a:t>[100];                           record </a:t>
            </a:r>
            <a:r>
              <a:rPr lang="en-US" sz="2000" dirty="0" err="1" smtClean="0"/>
              <a:t>myrecord</a:t>
            </a:r>
            <a:r>
              <a:rPr lang="en-US" sz="2000" dirty="0" smtClean="0"/>
              <a:t>;</a:t>
            </a:r>
          </a:p>
          <a:p>
            <a:pPr marL="800100" lvl="2" indent="0">
              <a:buNone/>
            </a:pPr>
            <a:endParaRPr lang="en-US" sz="2000" dirty="0"/>
          </a:p>
          <a:p>
            <a:pPr marL="800100" lvl="2" indent="0">
              <a:buNone/>
            </a:pPr>
            <a:r>
              <a:rPr lang="en-US" sz="2000" dirty="0" smtClean="0"/>
              <a:t>__global__ void foo (….)</a:t>
            </a:r>
          </a:p>
          <a:p>
            <a:pPr marL="800100" lvl="2" indent="0">
              <a:buNone/>
            </a:pPr>
            <a:r>
              <a:rPr lang="en-US" sz="2000" dirty="0" smtClean="0"/>
              <a:t>{ </a:t>
            </a:r>
            <a:r>
              <a:rPr lang="en-US" sz="2000" dirty="0" err="1" smtClean="0"/>
              <a:t>int</a:t>
            </a:r>
            <a:r>
              <a:rPr lang="en-US" sz="2000" dirty="0" smtClean="0"/>
              <a:t> I = </a:t>
            </a:r>
            <a:r>
              <a:rPr lang="en-US" sz="2000" dirty="0" err="1" smtClean="0"/>
              <a:t>blockDim.x</a:t>
            </a:r>
            <a:r>
              <a:rPr lang="en-US" sz="2000" dirty="0" smtClean="0"/>
              <a:t> * </a:t>
            </a:r>
            <a:r>
              <a:rPr lang="en-US" sz="2000" dirty="0" err="1" smtClean="0"/>
              <a:t>blockIdx.x</a:t>
            </a:r>
            <a:r>
              <a:rPr lang="en-US" sz="2000" dirty="0" smtClean="0"/>
              <a:t> + </a:t>
            </a:r>
            <a:r>
              <a:rPr lang="en-US" sz="2000" dirty="0" err="1" smtClean="0"/>
              <a:t>threadIdx.x</a:t>
            </a:r>
            <a:r>
              <a:rPr lang="en-US" sz="2000" dirty="0" smtClean="0"/>
              <a:t>;</a:t>
            </a:r>
          </a:p>
          <a:p>
            <a:pPr marL="800100" lvl="2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</a:t>
            </a:r>
            <a:r>
              <a:rPr lang="en-US" sz="2000" dirty="0" err="1" smtClean="0"/>
              <a:t>int</a:t>
            </a:r>
            <a:r>
              <a:rPr lang="en-US" sz="2000" dirty="0" smtClean="0"/>
              <a:t> key = </a:t>
            </a:r>
            <a:r>
              <a:rPr lang="en-US" sz="2000" dirty="0" err="1" smtClean="0"/>
              <a:t>myrecord</a:t>
            </a:r>
            <a:r>
              <a:rPr lang="en-US" sz="2000" dirty="0" smtClean="0"/>
              <a:t>[i].key;  or </a:t>
            </a:r>
            <a:r>
              <a:rPr lang="en-US" sz="2000" dirty="0" err="1" smtClean="0"/>
              <a:t>int</a:t>
            </a:r>
            <a:r>
              <a:rPr lang="en-US" sz="2000" dirty="0" smtClean="0"/>
              <a:t> key = </a:t>
            </a:r>
            <a:r>
              <a:rPr lang="en-US" sz="2000" dirty="0" err="1" smtClean="0"/>
              <a:t>myrecord.key</a:t>
            </a:r>
            <a:r>
              <a:rPr lang="en-US" sz="2000" dirty="0" smtClean="0"/>
              <a:t>[i];</a:t>
            </a:r>
          </a:p>
          <a:p>
            <a:pPr marL="800100" lvl="2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5299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973</Words>
  <Application>Microsoft Office PowerPoint</Application>
  <PresentationFormat>On-screen Show (4:3)</PresentationFormat>
  <Paragraphs>138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CUDA programming Performance considerations (CUDA best practices) </vt:lpstr>
      <vt:lpstr>Outline</vt:lpstr>
      <vt:lpstr>Host/device memory transfer</vt:lpstr>
      <vt:lpstr>Host/device memory transfer</vt:lpstr>
      <vt:lpstr>Host/device memory transfer</vt:lpstr>
      <vt:lpstr>Memory coalescing</vt:lpstr>
      <vt:lpstr>Memory coalescing</vt:lpstr>
      <vt:lpstr>Memory coalescing</vt:lpstr>
      <vt:lpstr>Memory coalescing</vt:lpstr>
      <vt:lpstr>Memory coalescing</vt:lpstr>
      <vt:lpstr>CUDA variable type performance</vt:lpstr>
      <vt:lpstr>Shared memory bank conflicts</vt:lpstr>
      <vt:lpstr>Examples: no bank conflicts</vt:lpstr>
      <vt:lpstr>Example: bank conflicts</vt:lpstr>
      <vt:lpstr>Thread scheduling and control flow divergence</vt:lpstr>
      <vt:lpstr>Mapping of thread blocks</vt:lpstr>
      <vt:lpstr>Thread scheduling</vt:lpstr>
      <vt:lpstr>Control flow divergence</vt:lpstr>
      <vt:lpstr>More complicated branches?</vt:lpstr>
      <vt:lpstr>More complicated branches?</vt:lpstr>
      <vt:lpstr>Control flow divergence</vt:lpstr>
      <vt:lpstr>Compute capability and occupancy</vt:lpstr>
      <vt:lpstr>Occupancy</vt:lpstr>
      <vt:lpstr>What determines occupancy?</vt:lpstr>
      <vt:lpstr>Resource limits (1) </vt:lpstr>
      <vt:lpstr>Resource limits (2)</vt:lpstr>
      <vt:lpstr>How do you find out the register and shared memory usage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on a GPU</dc:title>
  <dc:creator>Surfing</dc:creator>
  <cp:lastModifiedBy>Xin Yuan</cp:lastModifiedBy>
  <cp:revision>68</cp:revision>
  <dcterms:created xsi:type="dcterms:W3CDTF">2011-10-19T01:43:31Z</dcterms:created>
  <dcterms:modified xsi:type="dcterms:W3CDTF">2014-01-23T16:22:06Z</dcterms:modified>
</cp:coreProperties>
</file>